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60" r:id="rId4"/>
    <p:sldId id="259" r:id="rId5"/>
    <p:sldId id="258" r:id="rId6"/>
    <p:sldId id="265" r:id="rId7"/>
    <p:sldId id="262" r:id="rId8"/>
    <p:sldId id="266" r:id="rId9"/>
    <p:sldId id="267" r:id="rId10"/>
    <p:sldId id="264" r:id="rId11"/>
    <p:sldId id="271" r:id="rId12"/>
    <p:sldId id="272" r:id="rId13"/>
    <p:sldId id="263" r:id="rId14"/>
    <p:sldId id="261" r:id="rId15"/>
    <p:sldId id="268" r:id="rId16"/>
    <p:sldId id="269" r:id="rId17"/>
    <p:sldId id="270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515C43E-9C36-4224-90F8-46E118F22BA1}">
          <p14:sldIdLst>
            <p14:sldId id="256"/>
            <p14:sldId id="257"/>
            <p14:sldId id="260"/>
            <p14:sldId id="259"/>
            <p14:sldId id="258"/>
            <p14:sldId id="265"/>
            <p14:sldId id="262"/>
            <p14:sldId id="266"/>
            <p14:sldId id="267"/>
            <p14:sldId id="264"/>
            <p14:sldId id="271"/>
            <p14:sldId id="272"/>
            <p14:sldId id="263"/>
            <p14:sldId id="261"/>
            <p14:sldId id="268"/>
            <p14:sldId id="269"/>
            <p14:sldId id="270"/>
            <p14:sldId id="27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1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A3A581-43C4-4CAF-8F0C-3F2FEE2804A7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DD5923-A0A2-4A48-9997-D8D8CC876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801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36CC553-25A5-47BC-BDCF-6E1D9439FE65}" type="slidenum">
              <a:rPr lang="en-US" altLang="en-US" sz="1200" smtClean="0">
                <a:ea typeface="MS PGothic" panose="020B0600070205080204" pitchFamily="34" charset="-128"/>
              </a:rPr>
              <a:pPr/>
              <a:t>3</a:t>
            </a:fld>
            <a:endParaRPr lang="en-US" altLang="en-US" sz="1200" smtClean="0">
              <a:ea typeface="MS PGothic" panose="020B0600070205080204" pitchFamily="34" charset="-128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794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9265-05D3-4846-B2E2-F53FC2BA4182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87E2D-FF98-496F-B845-0AB27A0EA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990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9265-05D3-4846-B2E2-F53FC2BA4182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87E2D-FF98-496F-B845-0AB27A0EA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671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9265-05D3-4846-B2E2-F53FC2BA4182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87E2D-FF98-496F-B845-0AB27A0EA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460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9265-05D3-4846-B2E2-F53FC2BA4182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87E2D-FF98-496F-B845-0AB27A0EA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740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9265-05D3-4846-B2E2-F53FC2BA4182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87E2D-FF98-496F-B845-0AB27A0EA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766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9265-05D3-4846-B2E2-F53FC2BA4182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87E2D-FF98-496F-B845-0AB27A0EA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57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9265-05D3-4846-B2E2-F53FC2BA4182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87E2D-FF98-496F-B845-0AB27A0EA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037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9265-05D3-4846-B2E2-F53FC2BA4182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87E2D-FF98-496F-B845-0AB27A0EA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854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9265-05D3-4846-B2E2-F53FC2BA4182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87E2D-FF98-496F-B845-0AB27A0EA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76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9265-05D3-4846-B2E2-F53FC2BA4182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87E2D-FF98-496F-B845-0AB27A0EA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679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9265-05D3-4846-B2E2-F53FC2BA4182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87E2D-FF98-496F-B845-0AB27A0EA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298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B9265-05D3-4846-B2E2-F53FC2BA4182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87E2D-FF98-496F-B845-0AB27A0EA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018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ext2.sourceforge.net/2005-ols/paper-html/node3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Cosc</a:t>
            </a:r>
            <a:r>
              <a:rPr lang="en-US" dirty="0" smtClean="0"/>
              <a:t> 2030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Data structures in action.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7378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b+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like a B-tree, it's balanced, height adjust tree.</a:t>
            </a:r>
          </a:p>
          <a:p>
            <a:r>
              <a:rPr lang="en-US" dirty="0" smtClean="0"/>
              <a:t>B+ tree only key is stored in the internal nodes for searching</a:t>
            </a:r>
          </a:p>
          <a:p>
            <a:pPr lvl="1"/>
            <a:r>
              <a:rPr lang="en-US" dirty="0" smtClean="0"/>
              <a:t>This allows the trees to take far less memory, no matter what the data is.</a:t>
            </a:r>
          </a:p>
          <a:p>
            <a:pPr lvl="2"/>
            <a:r>
              <a:rPr lang="en-US" dirty="0" smtClean="0"/>
              <a:t>IE is it a file or is just a data.</a:t>
            </a:r>
          </a:p>
          <a:p>
            <a:pPr lvl="1"/>
            <a:r>
              <a:rPr lang="en-US" dirty="0" smtClean="0"/>
              <a:t>They have large number of children (high </a:t>
            </a:r>
            <a:r>
              <a:rPr lang="en-US" dirty="0" err="1" smtClean="0"/>
              <a:t>fanout</a:t>
            </a:r>
            <a:r>
              <a:rPr lang="en-US" dirty="0" smtClean="0"/>
              <a:t>),</a:t>
            </a:r>
            <a:r>
              <a:rPr lang="en-US" baseline="30000" dirty="0" smtClean="0"/>
              <a:t> </a:t>
            </a:r>
            <a:r>
              <a:rPr lang="en-US" dirty="0" smtClean="0"/>
              <a:t>typically on the order of 100 or more.</a:t>
            </a:r>
          </a:p>
          <a:p>
            <a:r>
              <a:rPr lang="en-US" dirty="0" smtClean="0"/>
              <a:t>An additional level, leaves,  are added at the bottom.  These are all at the same level and they point to the data.</a:t>
            </a:r>
          </a:p>
          <a:p>
            <a:r>
              <a:rPr lang="en-US" dirty="0" smtClean="0"/>
              <a:t>All the leaves are also linked by next and </a:t>
            </a:r>
            <a:r>
              <a:rPr lang="en-US" dirty="0" err="1" smtClean="0"/>
              <a:t>prev</a:t>
            </a:r>
            <a:r>
              <a:rPr lang="en-US" dirty="0" smtClean="0"/>
              <a:t> pointers. </a:t>
            </a:r>
          </a:p>
          <a:p>
            <a:pPr lvl="1"/>
            <a:r>
              <a:rPr lang="en-US" dirty="0" smtClean="0"/>
              <a:t>This allows for range queries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730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b+ tree  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6325" y="2062956"/>
            <a:ext cx="10039350" cy="3876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2270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b+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file system example</a:t>
            </a:r>
          </a:p>
          <a:p>
            <a:pPr lvl="1"/>
            <a:r>
              <a:rPr lang="en-US" dirty="0" smtClean="0"/>
              <a:t>so if I have files   aa, ab, ac, and d  the leave would look like something like this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So if we are looking for all files that start with a, it's a simple uses the links to find the rest of the files.  The tree only contains the name of the file, not the actual contents of the file.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9503" y="3039184"/>
            <a:ext cx="8220075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247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From </a:t>
            </a:r>
            <a:r>
              <a:rPr lang="en-US" dirty="0" smtClean="0">
                <a:hlinkClick r:id="rId2"/>
              </a:rPr>
              <a:t>http://ext2.sourceforge.net/2005-ols/paper-html/node3.html</a:t>
            </a:r>
            <a:r>
              <a:rPr lang="en-US" dirty="0" smtClean="0"/>
              <a:t>  </a:t>
            </a:r>
          </a:p>
          <a:p>
            <a:pPr lvl="1"/>
            <a:r>
              <a:rPr lang="en-US" dirty="0" smtClean="0"/>
              <a:t>Ext2's scheme, which we dubbed "</a:t>
            </a:r>
            <a:r>
              <a:rPr lang="en-US" dirty="0" err="1" smtClean="0"/>
              <a:t>HTree</a:t>
            </a:r>
            <a:r>
              <a:rPr lang="en-US" dirty="0" smtClean="0"/>
              <a:t>", uses 32-bit hashes for keys, where each hash key references a range of entries stored in a leaf block. </a:t>
            </a:r>
          </a:p>
          <a:p>
            <a:pPr lvl="1"/>
            <a:r>
              <a:rPr lang="en-US" dirty="0" smtClean="0"/>
              <a:t>Since internal nodes are only 8 bytes, </a:t>
            </a:r>
            <a:r>
              <a:rPr lang="en-US" dirty="0" err="1" smtClean="0"/>
              <a:t>HTrees</a:t>
            </a:r>
            <a:r>
              <a:rPr lang="en-US" dirty="0" smtClean="0"/>
              <a:t> have a very high </a:t>
            </a:r>
            <a:r>
              <a:rPr lang="en-US" dirty="0" err="1" smtClean="0"/>
              <a:t>fanout</a:t>
            </a:r>
            <a:r>
              <a:rPr lang="en-US" dirty="0" smtClean="0"/>
              <a:t> factor (over 500 blocks can be referenced using a 4K index block), two levels of index nodes are sufficient to support over 16 million 52-character filenames. </a:t>
            </a:r>
          </a:p>
          <a:p>
            <a:pPr lvl="1"/>
            <a:r>
              <a:rPr lang="en-US" dirty="0" smtClean="0"/>
              <a:t>To further simplify the implementation, </a:t>
            </a:r>
            <a:r>
              <a:rPr lang="en-US" dirty="0" err="1" smtClean="0"/>
              <a:t>HTrees</a:t>
            </a:r>
            <a:r>
              <a:rPr lang="en-US" dirty="0" smtClean="0"/>
              <a:t> are constant depth (either one or two levels). </a:t>
            </a:r>
          </a:p>
          <a:p>
            <a:pPr lvl="1"/>
            <a:r>
              <a:rPr lang="en-US" dirty="0" smtClean="0"/>
              <a:t>The combination of the high </a:t>
            </a:r>
            <a:r>
              <a:rPr lang="en-US" dirty="0" err="1" smtClean="0"/>
              <a:t>fanout</a:t>
            </a:r>
            <a:r>
              <a:rPr lang="en-US" dirty="0" smtClean="0"/>
              <a:t> factor and the use of a hash of the filename, plus a </a:t>
            </a:r>
            <a:r>
              <a:rPr lang="en-US" dirty="0" err="1" smtClean="0"/>
              <a:t>filesystem</a:t>
            </a:r>
            <a:r>
              <a:rPr lang="en-US" dirty="0" smtClean="0"/>
              <a:t>-specific secret to serve as the search key for the </a:t>
            </a:r>
            <a:r>
              <a:rPr lang="en-US" dirty="0" err="1" smtClean="0"/>
              <a:t>HTree</a:t>
            </a:r>
            <a:r>
              <a:rPr lang="en-US" dirty="0" smtClean="0"/>
              <a:t>, avoids the need for the implementation to do balancing operations.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HTree</a:t>
            </a:r>
            <a:r>
              <a:rPr lang="en-US" dirty="0" smtClean="0"/>
              <a:t> algorithm is distinguished from standard B-tree methods by its treatment of hash collisions, which may overflow across multiple leaf and index blocks.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876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databases store the tables in B+ trees</a:t>
            </a:r>
          </a:p>
          <a:p>
            <a:pPr lvl="1"/>
            <a:r>
              <a:rPr lang="en-US" dirty="0" smtClean="0"/>
              <a:t>Relational database management systems such as IBM DB2, </a:t>
            </a:r>
            <a:r>
              <a:rPr lang="en-US" dirty="0" err="1" smtClean="0"/>
              <a:t>Informix,Microsoft</a:t>
            </a:r>
            <a:r>
              <a:rPr lang="en-US" dirty="0" smtClean="0"/>
              <a:t> SQL Server, Oracle 8, Sybase ASE, and SQLite use this type of tree for table indices. </a:t>
            </a:r>
          </a:p>
          <a:p>
            <a:pPr lvl="1"/>
            <a:r>
              <a:rPr lang="en-US" dirty="0" smtClean="0"/>
              <a:t>database management systems such as </a:t>
            </a:r>
            <a:r>
              <a:rPr lang="en-US" dirty="0" err="1" smtClean="0"/>
              <a:t>CouchDB</a:t>
            </a:r>
            <a:r>
              <a:rPr lang="en-US" dirty="0" smtClean="0"/>
              <a:t> and Tokyo Cabinet use this type of tree for data access. </a:t>
            </a:r>
          </a:p>
          <a:p>
            <a:r>
              <a:rPr lang="en-US" dirty="0" smtClean="0"/>
              <a:t>For fast searching processing, many Databases use hash tables </a:t>
            </a:r>
          </a:p>
          <a:p>
            <a:pPr lvl="1"/>
            <a:r>
              <a:rPr lang="en-US" dirty="0" smtClean="0"/>
              <a:t>also for map reduce functions.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4406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syntax trees are n-</a:t>
            </a:r>
            <a:r>
              <a:rPr lang="en-US" dirty="0" err="1" smtClean="0"/>
              <a:t>ary</a:t>
            </a:r>
            <a:r>
              <a:rPr lang="en-US" dirty="0" smtClean="0"/>
              <a:t> trees.</a:t>
            </a:r>
          </a:p>
          <a:p>
            <a:r>
              <a:rPr lang="en-US" dirty="0" smtClean="0"/>
              <a:t>The right shows a very simple syntax tree for the following program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void</a:t>
            </a:r>
            <a:r>
              <a:rPr lang="en-US" dirty="0" smtClean="0"/>
              <a:t> </a:t>
            </a:r>
            <a:r>
              <a:rPr lang="en-US" dirty="0" smtClean="0"/>
              <a:t>main() 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int</a:t>
            </a:r>
            <a:r>
              <a:rPr lang="en-US" dirty="0" smtClean="0"/>
              <a:t> a, b =5;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a = b + 6;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4068" y="1695310"/>
            <a:ext cx="4117027" cy="3829793"/>
          </a:xfrm>
        </p:spPr>
      </p:pic>
    </p:spTree>
    <p:extLst>
      <p:ext uri="{BB962C8B-B14F-4D97-AF65-F5344CB8AC3E}">
        <p14:creationId xmlns:p14="http://schemas.microsoft.com/office/powerpoint/2010/main" val="789937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pare </a:t>
            </a:r>
            <a:r>
              <a:rPr lang="en-US" dirty="0"/>
              <a:t>M</a:t>
            </a:r>
            <a:r>
              <a:rPr lang="en-US" dirty="0" smtClean="0"/>
              <a:t>atrices.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spare matrices is a large matrix, where a majority of the positions are going to be zero.</a:t>
            </a:r>
          </a:p>
          <a:p>
            <a:pPr lvl="1"/>
            <a:r>
              <a:rPr lang="en-US" dirty="0" smtClean="0"/>
              <a:t>Example, you have a 2D array[100][100], but maybe only 10 positions are going to have values.  </a:t>
            </a:r>
          </a:p>
          <a:p>
            <a:pPr lvl="2"/>
            <a:r>
              <a:rPr lang="en-US" dirty="0" smtClean="0"/>
              <a:t>Standard </a:t>
            </a:r>
            <a:r>
              <a:rPr lang="en-US" dirty="0" err="1" smtClean="0"/>
              <a:t>int</a:t>
            </a:r>
            <a:r>
              <a:rPr lang="en-US" dirty="0" smtClean="0"/>
              <a:t> is 4 bytes,  so you need 40,000 Bytes or about 40 MB of space, while only needing about 40B</a:t>
            </a:r>
          </a:p>
          <a:p>
            <a:pPr lvl="2"/>
            <a:r>
              <a:rPr lang="en-US" dirty="0" smtClean="0"/>
              <a:t>This calculation get far worse, when you think about strings or larger data types.</a:t>
            </a:r>
          </a:p>
          <a:p>
            <a:r>
              <a:rPr lang="en-US" dirty="0" smtClean="0"/>
              <a:t>So then what implementation/data structure can we use to save memory?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2539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Spare Matrices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5008" y="1825624"/>
            <a:ext cx="3889443" cy="4691907"/>
          </a:xfrm>
        </p:spPr>
        <p:txBody>
          <a:bodyPr>
            <a:normAutofit/>
          </a:bodyPr>
          <a:lstStyle/>
          <a:p>
            <a:r>
              <a:rPr lang="en-US" dirty="0" smtClean="0"/>
              <a:t>implementation</a:t>
            </a:r>
          </a:p>
          <a:p>
            <a:pPr lvl="1"/>
            <a:r>
              <a:rPr lang="en-US" dirty="0" smtClean="0"/>
              <a:t>Only the store the locations with a value</a:t>
            </a:r>
            <a:endParaRPr lang="en-US" dirty="0" smtClean="0"/>
          </a:p>
          <a:p>
            <a:pPr lvl="2"/>
            <a:r>
              <a:rPr lang="en-US" dirty="0" smtClean="0"/>
              <a:t>Arrays </a:t>
            </a:r>
            <a:r>
              <a:rPr lang="en-US" dirty="0" smtClean="0"/>
              <a:t>(row</a:t>
            </a:r>
            <a:r>
              <a:rPr lang="en-US" dirty="0" smtClean="0"/>
              <a:t>, column, value)</a:t>
            </a:r>
          </a:p>
          <a:p>
            <a:pPr lvl="2"/>
            <a:r>
              <a:rPr lang="en-US" dirty="0" smtClean="0"/>
              <a:t>linked </a:t>
            </a:r>
            <a:r>
              <a:rPr lang="en-US" dirty="0" smtClean="0"/>
              <a:t>lists (node: </a:t>
            </a:r>
            <a:r>
              <a:rPr lang="en-US" dirty="0" smtClean="0"/>
              <a:t>row, column, value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If the value is either 0 or 1, then don't store value.</a:t>
            </a:r>
            <a:endParaRPr lang="en-US" dirty="0"/>
          </a:p>
          <a:p>
            <a:r>
              <a:rPr lang="en-US" dirty="0" smtClean="0"/>
              <a:t>In this case, we are trading speed for space.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6902" y="1825625"/>
            <a:ext cx="7320200" cy="3972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2971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5000" b="1">
                <a:latin typeface="Tahoma" panose="020B0604030504040204" pitchFamily="34" charset="0"/>
              </a:rPr>
              <a:t>Q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5000" b="1"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0000" b="1">
                <a:latin typeface="Tahoma" panose="020B0604030504040204" pitchFamily="34" charset="0"/>
              </a:rPr>
              <a:t>&amp;</a:t>
            </a:r>
            <a:endParaRPr lang="en-US" altLang="en-US" sz="15000" b="1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427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utoUpdateAnimBg="0"/>
      <p:bldP spid="17411" grpId="0" autoUpdateAnimBg="0"/>
      <p:bldP spid="1741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File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use a number of data structures.</a:t>
            </a:r>
          </a:p>
          <a:p>
            <a:pPr lvl="1"/>
            <a:r>
              <a:rPr lang="en-US" dirty="0" smtClean="0"/>
              <a:t>How to track and store information about the free space</a:t>
            </a:r>
          </a:p>
          <a:p>
            <a:pPr lvl="2"/>
            <a:r>
              <a:rPr lang="en-US" dirty="0" err="1" smtClean="0"/>
              <a:t>bitvector</a:t>
            </a:r>
            <a:r>
              <a:rPr lang="en-US" dirty="0"/>
              <a:t> </a:t>
            </a:r>
            <a:r>
              <a:rPr lang="en-US" dirty="0" smtClean="0"/>
              <a:t>(bitmap) or linked list.</a:t>
            </a:r>
          </a:p>
          <a:p>
            <a:pPr lvl="1"/>
            <a:r>
              <a:rPr lang="en-US" dirty="0" smtClean="0"/>
              <a:t>how to write store the files and directories</a:t>
            </a:r>
          </a:p>
          <a:p>
            <a:pPr lvl="2"/>
            <a:r>
              <a:rPr lang="en-US" dirty="0" err="1" smtClean="0"/>
              <a:t>linux</a:t>
            </a:r>
            <a:r>
              <a:rPr lang="en-US" dirty="0" smtClean="0"/>
              <a:t> </a:t>
            </a:r>
            <a:r>
              <a:rPr lang="en-US" dirty="0" err="1" smtClean="0"/>
              <a:t>ext</a:t>
            </a:r>
            <a:r>
              <a:rPr lang="en-US" dirty="0"/>
              <a:t> </a:t>
            </a:r>
            <a:r>
              <a:rPr lang="en-US" dirty="0" smtClean="0"/>
              <a:t>and ext2 and windows fat file systems stored files and directories as linked lists</a:t>
            </a:r>
          </a:p>
          <a:p>
            <a:pPr lvl="2"/>
            <a:r>
              <a:rPr lang="en-US" dirty="0" err="1" smtClean="0"/>
              <a:t>linux</a:t>
            </a:r>
            <a:r>
              <a:rPr lang="en-US" dirty="0" smtClean="0"/>
              <a:t> ext3 and ext4 use </a:t>
            </a:r>
            <a:r>
              <a:rPr lang="en-US" dirty="0" err="1" smtClean="0"/>
              <a:t>Htree</a:t>
            </a:r>
            <a:r>
              <a:rPr lang="en-US" dirty="0" smtClean="0"/>
              <a:t> (a tree that uses hashing) for directories</a:t>
            </a:r>
          </a:p>
          <a:p>
            <a:pPr lvl="2"/>
            <a:r>
              <a:rPr lang="en-US" dirty="0" err="1" smtClean="0"/>
              <a:t>linux</a:t>
            </a:r>
            <a:r>
              <a:rPr lang="en-US" dirty="0" smtClean="0"/>
              <a:t>  </a:t>
            </a:r>
            <a:r>
              <a:rPr lang="en-US" dirty="0" err="1" smtClean="0"/>
              <a:t>ReiserFS</a:t>
            </a:r>
            <a:r>
              <a:rPr lang="en-US" dirty="0" smtClean="0"/>
              <a:t>, NSS, XFS, JFS, </a:t>
            </a:r>
            <a:r>
              <a:rPr lang="en-US" dirty="0" err="1" smtClean="0"/>
              <a:t>ReFS</a:t>
            </a:r>
            <a:r>
              <a:rPr lang="en-US" dirty="0" smtClean="0"/>
              <a:t>, and BFS file system uses B+ trees.</a:t>
            </a:r>
          </a:p>
          <a:p>
            <a:pPr lvl="3"/>
            <a:r>
              <a:rPr lang="en-US" dirty="0" smtClean="0"/>
              <a:t>windows NTFS uses B+ trees for directories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297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Free-Space Management</a:t>
            </a:r>
            <a:endParaRPr lang="en-US" altLang="en-US" dirty="0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File system maintains free-space list to track available blocks/clusters</a:t>
            </a:r>
          </a:p>
          <a:p>
            <a:pPr marL="457200" lvl="1" indent="0">
              <a:buNone/>
            </a:pPr>
            <a:r>
              <a:rPr lang="en-US" altLang="en-US" dirty="0" smtClean="0"/>
              <a:t>(Using term </a:t>
            </a:r>
            <a:r>
              <a:rPr lang="ja-JP" altLang="en-US" dirty="0" smtClean="0"/>
              <a:t>“</a:t>
            </a:r>
            <a:r>
              <a:rPr lang="en-US" altLang="ja-JP" dirty="0" smtClean="0"/>
              <a:t>block</a:t>
            </a:r>
            <a:r>
              <a:rPr lang="ja-JP" altLang="en-US" dirty="0" smtClean="0"/>
              <a:t>”</a:t>
            </a:r>
            <a:r>
              <a:rPr lang="en-US" altLang="ja-JP" dirty="0" smtClean="0"/>
              <a:t> for simplicity)</a:t>
            </a:r>
          </a:p>
          <a:p>
            <a:r>
              <a:rPr lang="en-US" altLang="en-US" dirty="0" smtClean="0"/>
              <a:t>Bit vector or bit map  (n blocks)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Bit map requires extra space.  Example:</a:t>
            </a:r>
          </a:p>
          <a:p>
            <a:pPr marL="0" indent="0">
              <a:buNone/>
            </a:pPr>
            <a:r>
              <a:rPr lang="en-US" altLang="en-US" dirty="0" smtClean="0"/>
              <a:t>	block size = 212 bytes</a:t>
            </a:r>
          </a:p>
          <a:p>
            <a:pPr marL="0" indent="0">
              <a:buNone/>
            </a:pPr>
            <a:r>
              <a:rPr lang="en-US" altLang="en-US" dirty="0" smtClean="0"/>
              <a:t>	disk size = 230 bytes (1 gigabyte)</a:t>
            </a:r>
          </a:p>
          <a:p>
            <a:pPr marL="0" indent="0">
              <a:buNone/>
            </a:pPr>
            <a:r>
              <a:rPr lang="en-US" altLang="en-US" dirty="0" smtClean="0"/>
              <a:t>	n = 230/212 = 218 bits (or 32K bytes)</a:t>
            </a:r>
          </a:p>
          <a:p>
            <a:endParaRPr lang="en-US" altLang="en-US" dirty="0" smtClean="0"/>
          </a:p>
        </p:txBody>
      </p:sp>
      <p:grpSp>
        <p:nvGrpSpPr>
          <p:cNvPr id="35844" name="Group 1"/>
          <p:cNvGrpSpPr>
            <a:grpSpLocks/>
          </p:cNvGrpSpPr>
          <p:nvPr/>
        </p:nvGrpSpPr>
        <p:grpSpPr bwMode="auto">
          <a:xfrm>
            <a:off x="7438417" y="2657273"/>
            <a:ext cx="4408488" cy="2011363"/>
            <a:chOff x="2679331" y="2169470"/>
            <a:chExt cx="4408439" cy="2011836"/>
          </a:xfrm>
        </p:grpSpPr>
        <p:sp>
          <p:nvSpPr>
            <p:cNvPr id="35845" name="Rectangle 4"/>
            <p:cNvSpPr>
              <a:spLocks noChangeArrowheads="1"/>
            </p:cNvSpPr>
            <p:nvPr/>
          </p:nvSpPr>
          <p:spPr bwMode="auto">
            <a:xfrm>
              <a:off x="3017838" y="2627313"/>
              <a:ext cx="360362" cy="361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5" tIns="45718" rIns="91435" bIns="45718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Verdan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5846" name="Rectangle 5"/>
            <p:cNvSpPr>
              <a:spLocks noChangeArrowheads="1"/>
            </p:cNvSpPr>
            <p:nvPr/>
          </p:nvSpPr>
          <p:spPr bwMode="auto">
            <a:xfrm>
              <a:off x="3346450" y="2627313"/>
              <a:ext cx="360363" cy="361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5" tIns="45718" rIns="91435" bIns="45718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Verdan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5847" name="Rectangle 6"/>
            <p:cNvSpPr>
              <a:spLocks noChangeArrowheads="1"/>
            </p:cNvSpPr>
            <p:nvPr/>
          </p:nvSpPr>
          <p:spPr bwMode="auto">
            <a:xfrm>
              <a:off x="3675063" y="2627313"/>
              <a:ext cx="360362" cy="361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5" tIns="45718" rIns="91435" bIns="45718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Verdan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5848" name="Rectangle 7"/>
            <p:cNvSpPr>
              <a:spLocks noChangeArrowheads="1"/>
            </p:cNvSpPr>
            <p:nvPr/>
          </p:nvSpPr>
          <p:spPr bwMode="auto">
            <a:xfrm>
              <a:off x="4003675" y="2627313"/>
              <a:ext cx="360363" cy="361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5" tIns="45718" rIns="91435" bIns="45718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Verdan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5849" name="Rectangle 8"/>
            <p:cNvSpPr>
              <a:spLocks noChangeArrowheads="1"/>
            </p:cNvSpPr>
            <p:nvPr/>
          </p:nvSpPr>
          <p:spPr bwMode="auto">
            <a:xfrm>
              <a:off x="4332288" y="2627313"/>
              <a:ext cx="360362" cy="361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5" tIns="45718" rIns="91435" bIns="45718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Verdan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5850" name="Rectangle 9"/>
            <p:cNvSpPr>
              <a:spLocks noChangeArrowheads="1"/>
            </p:cNvSpPr>
            <p:nvPr/>
          </p:nvSpPr>
          <p:spPr bwMode="auto">
            <a:xfrm>
              <a:off x="4660900" y="2627313"/>
              <a:ext cx="360363" cy="361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5" tIns="45718" rIns="91435" bIns="45718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Verdan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5851" name="Rectangle 10"/>
            <p:cNvSpPr>
              <a:spLocks noChangeArrowheads="1"/>
            </p:cNvSpPr>
            <p:nvPr/>
          </p:nvSpPr>
          <p:spPr bwMode="auto">
            <a:xfrm>
              <a:off x="5022850" y="2627313"/>
              <a:ext cx="1219200" cy="361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5" tIns="45718" rIns="91435" bIns="45718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latin typeface="Helvetica" panose="020B0604020202020204" pitchFamily="34" charset="0"/>
                  <a:ea typeface="MS PGothic" panose="020B0600070205080204" pitchFamily="34" charset="-128"/>
                </a:rPr>
                <a:t>…</a:t>
              </a:r>
              <a:endParaRPr lang="en-US" altLang="en-US" sz="2400">
                <a:latin typeface="Helvetica" panose="020B0604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5852" name="Rectangle 11"/>
            <p:cNvSpPr>
              <a:spLocks noChangeArrowheads="1"/>
            </p:cNvSpPr>
            <p:nvPr/>
          </p:nvSpPr>
          <p:spPr bwMode="auto">
            <a:xfrm>
              <a:off x="6242050" y="2627313"/>
              <a:ext cx="360363" cy="3619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35" tIns="45718" rIns="91435" bIns="45718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latin typeface="Verdan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5853" name="Text Box 12"/>
            <p:cNvSpPr txBox="1">
              <a:spLocks noChangeArrowheads="1"/>
            </p:cNvSpPr>
            <p:nvPr/>
          </p:nvSpPr>
          <p:spPr bwMode="auto">
            <a:xfrm>
              <a:off x="3018343" y="2169470"/>
              <a:ext cx="356178" cy="4616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5" tIns="45718" rIns="91435" bIns="45718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latin typeface="Helvetica" panose="020B0604020202020204" pitchFamily="34" charset="0"/>
                  <a:ea typeface="MS PGothic" panose="020B0600070205080204" pitchFamily="34" charset="-128"/>
                </a:rPr>
                <a:t>0</a:t>
              </a:r>
            </a:p>
          </p:txBody>
        </p:sp>
        <p:sp>
          <p:nvSpPr>
            <p:cNvPr id="35854" name="Text Box 13"/>
            <p:cNvSpPr txBox="1">
              <a:spLocks noChangeArrowheads="1"/>
            </p:cNvSpPr>
            <p:nvPr/>
          </p:nvSpPr>
          <p:spPr bwMode="auto">
            <a:xfrm>
              <a:off x="3323143" y="2169470"/>
              <a:ext cx="356178" cy="4616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5" tIns="45718" rIns="91435" bIns="45718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latin typeface="Helvetica" panose="020B0604020202020204" pitchFamily="34" charset="0"/>
                  <a:ea typeface="MS PGothic" panose="020B0600070205080204" pitchFamily="34" charset="-128"/>
                </a:rPr>
                <a:t>1</a:t>
              </a:r>
            </a:p>
          </p:txBody>
        </p:sp>
        <p:sp>
          <p:nvSpPr>
            <p:cNvPr id="35855" name="Text Box 14"/>
            <p:cNvSpPr txBox="1">
              <a:spLocks noChangeArrowheads="1"/>
            </p:cNvSpPr>
            <p:nvPr/>
          </p:nvSpPr>
          <p:spPr bwMode="auto">
            <a:xfrm>
              <a:off x="3780343" y="2169470"/>
              <a:ext cx="356178" cy="4616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5" tIns="45718" rIns="91435" bIns="45718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latin typeface="Helvetica" panose="020B0604020202020204" pitchFamily="34" charset="0"/>
                  <a:ea typeface="MS PGothic" panose="020B0600070205080204" pitchFamily="34" charset="-128"/>
                </a:rPr>
                <a:t>2</a:t>
              </a:r>
            </a:p>
          </p:txBody>
        </p:sp>
        <p:sp>
          <p:nvSpPr>
            <p:cNvPr id="35856" name="Text Box 15"/>
            <p:cNvSpPr txBox="1">
              <a:spLocks noChangeArrowheads="1"/>
            </p:cNvSpPr>
            <p:nvPr/>
          </p:nvSpPr>
          <p:spPr bwMode="auto">
            <a:xfrm>
              <a:off x="6074465" y="2169470"/>
              <a:ext cx="646322" cy="4616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5" tIns="45718" rIns="91435" bIns="45718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2400" b="1" i="1">
                  <a:latin typeface="Helvetica" panose="020B0604020202020204" pitchFamily="34" charset="0"/>
                  <a:ea typeface="MS PGothic" panose="020B0600070205080204" pitchFamily="34" charset="-128"/>
                </a:rPr>
                <a:t>n</a:t>
              </a:r>
              <a:r>
                <a:rPr lang="en-US" altLang="en-US" sz="2400">
                  <a:latin typeface="Helvetica" panose="020B0604020202020204" pitchFamily="34" charset="0"/>
                  <a:ea typeface="MS PGothic" panose="020B0600070205080204" pitchFamily="34" charset="-128"/>
                </a:rPr>
                <a:t>-1</a:t>
              </a:r>
            </a:p>
          </p:txBody>
        </p:sp>
        <p:sp>
          <p:nvSpPr>
            <p:cNvPr id="35857" name="Text Box 16"/>
            <p:cNvSpPr txBox="1">
              <a:spLocks noChangeArrowheads="1"/>
            </p:cNvSpPr>
            <p:nvPr/>
          </p:nvSpPr>
          <p:spPr bwMode="auto">
            <a:xfrm>
              <a:off x="2679331" y="3433120"/>
              <a:ext cx="1029439" cy="4616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5" tIns="45718" rIns="91435" bIns="45718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latin typeface="Helvetica" panose="020B0604020202020204" pitchFamily="34" charset="0"/>
                  <a:ea typeface="MS PGothic" panose="020B0600070205080204" pitchFamily="34" charset="-128"/>
                </a:rPr>
                <a:t>bit[</a:t>
              </a:r>
              <a:r>
                <a:rPr lang="en-US" altLang="en-US" sz="2400" b="1" i="1">
                  <a:latin typeface="Helvetica" panose="020B0604020202020204" pitchFamily="34" charset="0"/>
                  <a:ea typeface="MS PGothic" panose="020B0600070205080204" pitchFamily="34" charset="-128"/>
                </a:rPr>
                <a:t>i</a:t>
              </a:r>
              <a:r>
                <a:rPr lang="en-US" altLang="en-US" sz="2400">
                  <a:latin typeface="Helvetica" panose="020B0604020202020204" pitchFamily="34" charset="0"/>
                  <a:ea typeface="MS PGothic" panose="020B0600070205080204" pitchFamily="34" charset="-128"/>
                </a:rPr>
                <a:t>] =</a:t>
              </a:r>
            </a:p>
          </p:txBody>
        </p:sp>
        <p:sp>
          <p:nvSpPr>
            <p:cNvPr id="35858" name="Text Box 17"/>
            <p:cNvSpPr txBox="1">
              <a:spLocks noChangeArrowheads="1"/>
            </p:cNvSpPr>
            <p:nvPr/>
          </p:nvSpPr>
          <p:spPr bwMode="auto">
            <a:xfrm rot="-5400000">
              <a:off x="3142456" y="3482182"/>
              <a:ext cx="957263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5" tIns="45718" rIns="91435" bIns="45718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Helvetica" panose="020B0604020202020204" pitchFamily="34" charset="0"/>
                  <a:ea typeface="MS PGothic" panose="020B0600070205080204" pitchFamily="34" charset="-128"/>
                  <a:sym typeface="MT Extra" panose="05050102010205020202" pitchFamily="18" charset="2"/>
                </a:rPr>
                <a:t></a:t>
              </a:r>
              <a:endParaRPr lang="en-US" altLang="en-US" sz="5400">
                <a:latin typeface="Helvetica" panose="020B0604020202020204" pitchFamily="34" charset="0"/>
                <a:ea typeface="MS PGothic" panose="020B0600070205080204" pitchFamily="34" charset="-128"/>
                <a:sym typeface="Monotype Sorts" pitchFamily="2" charset="2"/>
              </a:endParaRPr>
            </a:p>
          </p:txBody>
        </p:sp>
        <p:sp>
          <p:nvSpPr>
            <p:cNvPr id="35859" name="Text Box 18"/>
            <p:cNvSpPr txBox="1">
              <a:spLocks noChangeArrowheads="1"/>
            </p:cNvSpPr>
            <p:nvPr/>
          </p:nvSpPr>
          <p:spPr bwMode="auto">
            <a:xfrm>
              <a:off x="3879850" y="3165646"/>
              <a:ext cx="3207920" cy="10156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35" tIns="45718" rIns="91435" bIns="45718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400" dirty="0">
                  <a:latin typeface="Helvetica" panose="020B0604020202020204" pitchFamily="34" charset="0"/>
                  <a:ea typeface="MS PGothic" panose="020B0600070205080204" pitchFamily="34" charset="-128"/>
                </a:rPr>
                <a:t>1 </a:t>
              </a:r>
              <a:r>
                <a:rPr lang="en-US" altLang="en-US" sz="2400" dirty="0">
                  <a:latin typeface="Helvetica" panose="020B0604020202020204" pitchFamily="34" charset="0"/>
                  <a:ea typeface="MS PGothic" panose="020B0600070205080204" pitchFamily="34" charset="-128"/>
                  <a:sym typeface="Symbol" panose="05050102010706020507" pitchFamily="18" charset="2"/>
                </a:rPr>
                <a:t> block[</a:t>
              </a:r>
              <a:r>
                <a:rPr lang="en-US" altLang="en-US" sz="2400" b="1" i="1" dirty="0" err="1">
                  <a:latin typeface="Helvetica" panose="020B0604020202020204" pitchFamily="34" charset="0"/>
                  <a:ea typeface="MS PGothic" panose="020B0600070205080204" pitchFamily="34" charset="-128"/>
                  <a:sym typeface="Symbol" panose="05050102010706020507" pitchFamily="18" charset="2"/>
                </a:rPr>
                <a:t>i</a:t>
              </a:r>
              <a:r>
                <a:rPr lang="en-US" altLang="en-US" sz="2400" dirty="0">
                  <a:latin typeface="Helvetica" panose="020B0604020202020204" pitchFamily="34" charset="0"/>
                  <a:ea typeface="MS PGothic" panose="020B0600070205080204" pitchFamily="34" charset="-128"/>
                  <a:sym typeface="Symbol" panose="05050102010706020507" pitchFamily="18" charset="2"/>
                </a:rPr>
                <a:t>] free</a:t>
              </a:r>
            </a:p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400" dirty="0">
                  <a:latin typeface="Helvetica" panose="020B0604020202020204" pitchFamily="34" charset="0"/>
                  <a:ea typeface="MS PGothic" panose="020B0600070205080204" pitchFamily="34" charset="-128"/>
                  <a:sym typeface="Symbol" panose="05050102010706020507" pitchFamily="18" charset="2"/>
                </a:rPr>
                <a:t>0 </a:t>
              </a:r>
              <a:r>
                <a:rPr lang="en-US" altLang="en-US" sz="2400" dirty="0">
                  <a:latin typeface="Helvetica" panose="020B0604020202020204" pitchFamily="34" charset="0"/>
                  <a:ea typeface="MS PGothic" panose="020B0600070205080204" pitchFamily="34" charset="-128"/>
                </a:rPr>
                <a:t> </a:t>
              </a:r>
              <a:r>
                <a:rPr lang="en-US" altLang="en-US" sz="2400" dirty="0">
                  <a:latin typeface="Helvetica" panose="020B0604020202020204" pitchFamily="34" charset="0"/>
                  <a:ea typeface="MS PGothic" panose="020B0600070205080204" pitchFamily="34" charset="-128"/>
                  <a:sym typeface="Symbol" panose="05050102010706020507" pitchFamily="18" charset="2"/>
                </a:rPr>
                <a:t> block[</a:t>
              </a:r>
              <a:r>
                <a:rPr lang="en-US" altLang="en-US" sz="2400" b="1" i="1" dirty="0" err="1">
                  <a:latin typeface="Helvetica" panose="020B0604020202020204" pitchFamily="34" charset="0"/>
                  <a:ea typeface="MS PGothic" panose="020B0600070205080204" pitchFamily="34" charset="-128"/>
                  <a:sym typeface="Symbol" panose="05050102010706020507" pitchFamily="18" charset="2"/>
                </a:rPr>
                <a:t>i</a:t>
              </a:r>
              <a:r>
                <a:rPr lang="en-US" altLang="en-US" sz="2400" dirty="0">
                  <a:latin typeface="Helvetica" panose="020B0604020202020204" pitchFamily="34" charset="0"/>
                  <a:ea typeface="MS PGothic" panose="020B0600070205080204" pitchFamily="34" charset="-128"/>
                  <a:sym typeface="Symbol" panose="05050102010706020507" pitchFamily="18" charset="2"/>
                </a:rPr>
                <a:t>] occupied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76333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Free-Space Management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1312863" algn="l"/>
              </a:tabLst>
            </a:pPr>
            <a:r>
              <a:rPr lang="en-US" altLang="en-US" sz="2800" dirty="0" smtClean="0"/>
              <a:t>Linked list (free list)</a:t>
            </a:r>
          </a:p>
          <a:p>
            <a:pPr lvl="1">
              <a:tabLst>
                <a:tab pos="1312863" algn="l"/>
              </a:tabLst>
            </a:pPr>
            <a:endParaRPr lang="en-US" altLang="en-US" dirty="0"/>
          </a:p>
          <a:p>
            <a:pPr>
              <a:tabLst>
                <a:tab pos="1312863" algn="l"/>
              </a:tabLst>
            </a:pPr>
            <a:r>
              <a:rPr lang="en-US" altLang="en-US" dirty="0" smtClean="0"/>
              <a:t>Header pointer is stored in the superblock </a:t>
            </a:r>
          </a:p>
          <a:p>
            <a:pPr marL="0" indent="0">
              <a:buNone/>
              <a:tabLst>
                <a:tab pos="1312863" algn="l"/>
              </a:tabLst>
            </a:pPr>
            <a:r>
              <a:rPr lang="en-US" altLang="en-US" dirty="0" smtClean="0"/>
              <a:t>(Linux) or File </a:t>
            </a:r>
            <a:r>
              <a:rPr lang="en-US" altLang="en-US" dirty="0"/>
              <a:t>A</a:t>
            </a:r>
            <a:r>
              <a:rPr lang="en-US" altLang="en-US" dirty="0" smtClean="0"/>
              <a:t>llocation Table (windows)</a:t>
            </a:r>
          </a:p>
          <a:p>
            <a:pPr lvl="1">
              <a:tabLst>
                <a:tab pos="1312863" algn="l"/>
              </a:tabLst>
            </a:pPr>
            <a:r>
              <a:rPr lang="en-US" altLang="en-US" dirty="0" smtClean="0"/>
              <a:t>Then each open block contains a pointer to </a:t>
            </a:r>
          </a:p>
          <a:p>
            <a:pPr marL="457200" lvl="1" indent="0">
              <a:buNone/>
              <a:tabLst>
                <a:tab pos="1312863" algn="l"/>
              </a:tabLst>
            </a:pPr>
            <a:r>
              <a:rPr lang="en-US" altLang="en-US" dirty="0" smtClean="0"/>
              <a:t>the next open block on the list.</a:t>
            </a:r>
          </a:p>
          <a:p>
            <a:pPr marL="457200" lvl="1" indent="0">
              <a:buNone/>
              <a:tabLst>
                <a:tab pos="1312863" algn="l"/>
              </a:tabLst>
            </a:pPr>
            <a:endParaRPr lang="en-US" altLang="en-US" dirty="0" smtClean="0"/>
          </a:p>
          <a:p>
            <a:pPr>
              <a:tabLst>
                <a:tab pos="1312863" algn="l"/>
              </a:tabLst>
            </a:pPr>
            <a:r>
              <a:rPr lang="en-US" altLang="en-US" dirty="0" smtClean="0"/>
              <a:t>advantages:</a:t>
            </a:r>
            <a:endParaRPr lang="en-US" altLang="en-US" dirty="0"/>
          </a:p>
          <a:p>
            <a:pPr lvl="1">
              <a:tabLst>
                <a:tab pos="1312863" algn="l"/>
              </a:tabLst>
            </a:pPr>
            <a:r>
              <a:rPr lang="en-US" altLang="en-US" dirty="0" smtClean="0"/>
              <a:t>No </a:t>
            </a:r>
            <a:r>
              <a:rPr lang="en-US" altLang="en-US" dirty="0"/>
              <a:t>waste of space</a:t>
            </a:r>
          </a:p>
          <a:p>
            <a:pPr marL="0" indent="0">
              <a:buNone/>
              <a:tabLst>
                <a:tab pos="1312863" algn="l"/>
              </a:tabLst>
            </a:pPr>
            <a:endParaRPr lang="en-US" altLang="en-US" dirty="0" smtClean="0"/>
          </a:p>
        </p:txBody>
      </p:sp>
      <p:pic>
        <p:nvPicPr>
          <p:cNvPr id="37892" name="Picture 3" descr="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620" y="1690688"/>
            <a:ext cx="3586163" cy="420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8191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Files as linked lists</a:t>
            </a:r>
            <a:endParaRPr lang="en-US" altLang="en-US" sz="3600" dirty="0" smtClean="0"/>
          </a:p>
        </p:txBody>
      </p:sp>
      <p:pic>
        <p:nvPicPr>
          <p:cNvPr id="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27" t="587" r="7326" b="896"/>
          <a:stretch>
            <a:fillRect/>
          </a:stretch>
        </p:blipFill>
        <p:spPr bwMode="auto">
          <a:xfrm>
            <a:off x="3582906" y="1825625"/>
            <a:ext cx="5026187" cy="4351338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2525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m-</a:t>
            </a:r>
            <a:r>
              <a:rPr lang="en-US" dirty="0" err="1" smtClean="0"/>
              <a:t>ary</a:t>
            </a:r>
            <a:r>
              <a:rPr lang="en-US" dirty="0" smtClean="0"/>
              <a:t>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23186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A tree that where each node has no more then m children</a:t>
            </a:r>
          </a:p>
          <a:p>
            <a:pPr lvl="1"/>
            <a:r>
              <a:rPr lang="en-US" dirty="0" smtClean="0"/>
              <a:t>also known as n-</a:t>
            </a:r>
            <a:r>
              <a:rPr lang="en-US" dirty="0" err="1" smtClean="0"/>
              <a:t>ary</a:t>
            </a:r>
            <a:r>
              <a:rPr lang="en-US" dirty="0" smtClean="0"/>
              <a:t>, k-</a:t>
            </a:r>
            <a:r>
              <a:rPr lang="en-US" dirty="0" err="1" smtClean="0"/>
              <a:t>ary</a:t>
            </a:r>
            <a:r>
              <a:rPr lang="en-US" dirty="0" smtClean="0"/>
              <a:t> or k-way trees.</a:t>
            </a:r>
          </a:p>
          <a:p>
            <a:pPr lvl="1"/>
            <a:r>
              <a:rPr lang="en-US" dirty="0" smtClean="0"/>
              <a:t>A binary tree is a special case, where m=2</a:t>
            </a:r>
          </a:p>
          <a:p>
            <a:r>
              <a:rPr lang="en-US" dirty="0" smtClean="0"/>
              <a:t>Some times talked in "high fan out"</a:t>
            </a:r>
          </a:p>
          <a:p>
            <a:pPr lvl="1"/>
            <a:r>
              <a:rPr lang="en-US" dirty="0" smtClean="0"/>
              <a:t>meaning lots of children per node, 100+ normally.</a:t>
            </a:r>
          </a:p>
          <a:p>
            <a:pPr lvl="1"/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114" y="1690688"/>
            <a:ext cx="4875828" cy="3626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45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B-tree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get a global balance of the trees and it was will always have the height of log n where n is the number of nodes.</a:t>
            </a:r>
          </a:p>
          <a:p>
            <a:r>
              <a:rPr lang="en-US" dirty="0" smtClean="0"/>
              <a:t>All leaves are at the same level</a:t>
            </a:r>
          </a:p>
          <a:p>
            <a:r>
              <a:rPr lang="en-US" dirty="0" smtClean="0"/>
              <a:t>Each internal node has either 2 or 3 children</a:t>
            </a:r>
          </a:p>
          <a:p>
            <a:pPr lvl="1"/>
            <a:r>
              <a:rPr lang="en-US" dirty="0" smtClean="0"/>
              <a:t>Which is why B-tree are also called 2-3 trees.</a:t>
            </a:r>
          </a:p>
          <a:p>
            <a:r>
              <a:rPr lang="en-US" dirty="0" smtClean="0"/>
              <a:t>If the node has</a:t>
            </a:r>
          </a:p>
          <a:p>
            <a:pPr lvl="1"/>
            <a:r>
              <a:rPr lang="en-US" dirty="0" smtClean="0"/>
              <a:t>2 children then it has one data (called a key)</a:t>
            </a:r>
          </a:p>
          <a:p>
            <a:pPr lvl="1"/>
            <a:r>
              <a:rPr lang="en-US" dirty="0" smtClean="0"/>
              <a:t>3 children then it has two data items (or keys)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0067" y="3051983"/>
            <a:ext cx="2271611" cy="168943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0067" y="5024210"/>
            <a:ext cx="2542263" cy="1614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32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B-tree Find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85925" y="2162969"/>
            <a:ext cx="8820150" cy="367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663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B-tree Inserts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complex fast.</a:t>
            </a:r>
          </a:p>
          <a:p>
            <a:pPr lvl="1"/>
            <a:r>
              <a:rPr lang="en-US" dirty="0" smtClean="0"/>
              <a:t>Using previous tree</a:t>
            </a:r>
          </a:p>
          <a:p>
            <a:pPr lvl="1"/>
            <a:r>
              <a:rPr lang="en-US" dirty="0" smtClean="0"/>
              <a:t>inserting 105 is easy, since there is an open spot in the far node of 98</a:t>
            </a:r>
          </a:p>
          <a:p>
            <a:pPr lvl="1"/>
            <a:r>
              <a:rPr lang="en-US" dirty="0" smtClean="0"/>
              <a:t>inserting 13 is complex, because it would cause an overflow in the 11 17 node, which causes a rotation of 22 down to the 25 node.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5264" y="4001294"/>
            <a:ext cx="4610100" cy="240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71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6031</TotalTime>
  <Words>1057</Words>
  <Application>Microsoft Office PowerPoint</Application>
  <PresentationFormat>Widescreen</PresentationFormat>
  <Paragraphs>115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31" baseType="lpstr">
      <vt:lpstr>MS PGothic</vt:lpstr>
      <vt:lpstr>游ゴシック</vt:lpstr>
      <vt:lpstr>Arial</vt:lpstr>
      <vt:lpstr>Calibri</vt:lpstr>
      <vt:lpstr>Calibri Light</vt:lpstr>
      <vt:lpstr>Helvetica</vt:lpstr>
      <vt:lpstr>Monotype Sorts</vt:lpstr>
      <vt:lpstr>MT Extra</vt:lpstr>
      <vt:lpstr>Symbol</vt:lpstr>
      <vt:lpstr>Tahoma</vt:lpstr>
      <vt:lpstr>Times New Roman</vt:lpstr>
      <vt:lpstr>Verdana</vt:lpstr>
      <vt:lpstr>Office Theme</vt:lpstr>
      <vt:lpstr>Cosc 2030</vt:lpstr>
      <vt:lpstr>File Systems</vt:lpstr>
      <vt:lpstr>Free-Space Management</vt:lpstr>
      <vt:lpstr>Free-Space Management</vt:lpstr>
      <vt:lpstr>Files as linked lists</vt:lpstr>
      <vt:lpstr>m-ary tree</vt:lpstr>
      <vt:lpstr>B-tree</vt:lpstr>
      <vt:lpstr>B-tree Find</vt:lpstr>
      <vt:lpstr>B-tree Inserts</vt:lpstr>
      <vt:lpstr>b+ tree</vt:lpstr>
      <vt:lpstr>b+ tree  </vt:lpstr>
      <vt:lpstr>b+ trees</vt:lpstr>
      <vt:lpstr>HTree</vt:lpstr>
      <vt:lpstr>Databases</vt:lpstr>
      <vt:lpstr>Compilers</vt:lpstr>
      <vt:lpstr>Spare Matrices.</vt:lpstr>
      <vt:lpstr>Spare Matrices (2)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S. Ward</dc:creator>
  <cp:lastModifiedBy>James S. Ward</cp:lastModifiedBy>
  <cp:revision>29</cp:revision>
  <dcterms:created xsi:type="dcterms:W3CDTF">2020-10-09T13:39:20Z</dcterms:created>
  <dcterms:modified xsi:type="dcterms:W3CDTF">2020-10-14T14:26:52Z</dcterms:modified>
</cp:coreProperties>
</file>