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84" r:id="rId14"/>
    <p:sldId id="263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78" r:id="rId24"/>
    <p:sldId id="282" r:id="rId25"/>
    <p:sldId id="264" r:id="rId26"/>
    <p:sldId id="283" r:id="rId27"/>
    <p:sldId id="279" r:id="rId28"/>
    <p:sldId id="286" r:id="rId29"/>
    <p:sldId id="281" r:id="rId30"/>
    <p:sldId id="28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3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1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6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9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8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4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0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9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A215-8676-498D-A116-B1E6D122486D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1588-9B82-42F0-8EC8-3AD0CFA1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4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binary Heap.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add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to the end, array position 6</a:t>
            </a:r>
          </a:p>
          <a:p>
            <a:r>
              <a:rPr lang="en-US" dirty="0" smtClean="0"/>
              <a:t>Check parent of node 6</a:t>
            </a:r>
          </a:p>
          <a:p>
            <a:pPr lvl="1"/>
            <a:r>
              <a:rPr lang="en-US" dirty="0" smtClean="0"/>
              <a:t>so (6-1)/2 is position 2</a:t>
            </a:r>
          </a:p>
          <a:p>
            <a:pPr lvl="2"/>
            <a:r>
              <a:rPr lang="en-US" dirty="0" smtClean="0"/>
              <a:t>remember, floor/round down.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0 is greater then 10.</a:t>
            </a:r>
          </a:p>
          <a:p>
            <a:pPr lvl="1"/>
            <a:r>
              <a:rPr lang="en-US" dirty="0" smtClean="0"/>
              <a:t>swap 2 and 6 positions.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77000" y="2301081"/>
            <a:ext cx="45720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add 20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repeat process at new position of 2</a:t>
            </a:r>
          </a:p>
          <a:p>
            <a:r>
              <a:rPr lang="en-US" dirty="0" smtClean="0"/>
              <a:t>Check parent of node 2</a:t>
            </a:r>
          </a:p>
          <a:p>
            <a:pPr lvl="1"/>
            <a:r>
              <a:rPr lang="en-US" dirty="0" smtClean="0"/>
              <a:t>so (2-1)/2 is position 0</a:t>
            </a:r>
          </a:p>
          <a:p>
            <a:pPr lvl="2"/>
            <a:r>
              <a:rPr lang="en-US" dirty="0" smtClean="0"/>
              <a:t>again, floor/round down.</a:t>
            </a:r>
          </a:p>
          <a:p>
            <a:pPr lvl="1"/>
            <a:r>
              <a:rPr lang="en-US" dirty="0" smtClean="0"/>
              <a:t>20 is greater then 17.</a:t>
            </a:r>
          </a:p>
          <a:p>
            <a:pPr lvl="1"/>
            <a:r>
              <a:rPr lang="en-US" dirty="0" smtClean="0"/>
              <a:t>swap 17 and 20 positions.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7950" y="2272506"/>
            <a:ext cx="46101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add 20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repeat process at new position of 0</a:t>
            </a:r>
          </a:p>
          <a:p>
            <a:r>
              <a:rPr lang="en-US" dirty="0" smtClean="0"/>
              <a:t>position zero is the root</a:t>
            </a:r>
          </a:p>
          <a:p>
            <a:pPr lvl="1"/>
            <a:r>
              <a:rPr lang="en-US" dirty="0" smtClean="0"/>
              <a:t>done, max-heap property has been restored.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9862" y="2382044"/>
            <a:ext cx="44862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</a:t>
            </a:r>
            <a:r>
              <a:rPr lang="en-US" dirty="0"/>
              <a:t>"percolation up</a:t>
            </a:r>
            <a:r>
              <a:rPr lang="en-US" dirty="0" smtClean="0"/>
              <a:t>"/</a:t>
            </a:r>
            <a:r>
              <a:rPr lang="en-US" dirty="0" err="1" smtClean="0"/>
              <a:t>heapify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maxHeap</a:t>
            </a:r>
            <a:r>
              <a:rPr lang="en-US" dirty="0"/>
              <a:t>::</a:t>
            </a:r>
            <a:r>
              <a:rPr lang="en-US" dirty="0" err="1"/>
              <a:t>heapify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</a:t>
            </a:r>
            <a:r>
              <a:rPr lang="en-US" dirty="0"/>
              <a:t>(</a:t>
            </a:r>
            <a:r>
              <a:rPr lang="en-US" dirty="0" err="1"/>
              <a:t>pos</a:t>
            </a:r>
            <a:r>
              <a:rPr lang="en-US" dirty="0"/>
              <a:t> ==0)  </a:t>
            </a:r>
            <a:r>
              <a:rPr lang="en-US" dirty="0" smtClean="0"/>
              <a:t>return; //</a:t>
            </a:r>
            <a:r>
              <a:rPr lang="en-US" dirty="0"/>
              <a:t>top, we are </a:t>
            </a:r>
            <a:r>
              <a:rPr lang="en-US" dirty="0" smtClean="0"/>
              <a:t>done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par = parent(</a:t>
            </a:r>
            <a:r>
              <a:rPr lang="en-US" dirty="0" err="1"/>
              <a:t>pos</a:t>
            </a:r>
            <a:r>
              <a:rPr lang="en-US" dirty="0" smtClean="0"/>
              <a:t>); //find the parent position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 (par &lt; 0) return</a:t>
            </a:r>
            <a:r>
              <a:rPr lang="en-US" dirty="0" smtClean="0"/>
              <a:t>;  //don't go outside the array bounds.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if </a:t>
            </a:r>
            <a:r>
              <a:rPr lang="en-US" dirty="0"/>
              <a:t>(heap[</a:t>
            </a:r>
            <a:r>
              <a:rPr lang="en-US" dirty="0" err="1"/>
              <a:t>pos</a:t>
            </a:r>
            <a:r>
              <a:rPr lang="en-US" dirty="0"/>
              <a:t>] &gt; heap[par]) {//child is bigger then parent, so swap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swap(</a:t>
            </a:r>
            <a:r>
              <a:rPr lang="en-US" dirty="0" err="1" smtClean="0"/>
              <a:t>pos</a:t>
            </a:r>
            <a:r>
              <a:rPr lang="en-US" dirty="0"/>
              <a:t>, par);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heapify</a:t>
            </a:r>
            <a:r>
              <a:rPr lang="en-US" dirty="0" smtClean="0"/>
              <a:t>(par);  //</a:t>
            </a:r>
            <a:r>
              <a:rPr lang="en-US" dirty="0"/>
              <a:t>call </a:t>
            </a:r>
            <a:r>
              <a:rPr lang="en-US" dirty="0" err="1"/>
              <a:t>heapify</a:t>
            </a:r>
            <a:r>
              <a:rPr lang="en-US" dirty="0"/>
              <a:t> </a:t>
            </a:r>
            <a:r>
              <a:rPr lang="en-US" dirty="0" smtClean="0"/>
              <a:t>again with new position.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9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delete/remove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Delete always removes head value.</a:t>
            </a:r>
          </a:p>
          <a:p>
            <a:pPr lvl="1"/>
            <a:r>
              <a:rPr lang="en-US" dirty="0" smtClean="0"/>
              <a:t>If the tree is not empty, find a replacement.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Replacement is the last position</a:t>
            </a:r>
          </a:p>
          <a:p>
            <a:pPr lvl="1"/>
            <a:r>
              <a:rPr lang="en-US" dirty="0" smtClean="0"/>
              <a:t>"percolation down"</a:t>
            </a:r>
          </a:p>
          <a:p>
            <a:pPr lvl="2"/>
            <a:r>
              <a:rPr lang="en-US" dirty="0" smtClean="0"/>
              <a:t>We repair the heap property by comparing the element with both children and swapping positions as needed.  if position has no children, stop.</a:t>
            </a:r>
          </a:p>
          <a:p>
            <a:pPr lvl="3"/>
            <a:r>
              <a:rPr lang="en-US" dirty="0" smtClean="0"/>
              <a:t>min heap, comparison is (smallest of) child smaller, swap positions.</a:t>
            </a:r>
          </a:p>
          <a:p>
            <a:pPr lvl="3"/>
            <a:r>
              <a:rPr lang="en-US" dirty="0" smtClean="0"/>
              <a:t>max heap, comparison is (largest of) child larger, swap positions.</a:t>
            </a:r>
          </a:p>
          <a:p>
            <a:pPr lvl="2"/>
            <a:r>
              <a:rPr lang="en-US" dirty="0" smtClean="0"/>
              <a:t>repeat from new position until it's the leaf node or heap property has been repaired.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01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deleteMax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Starting with our current tree</a:t>
            </a:r>
          </a:p>
          <a:p>
            <a:endParaRPr lang="en-US" dirty="0"/>
          </a:p>
          <a:p>
            <a:r>
              <a:rPr lang="en-US" dirty="0" smtClean="0"/>
              <a:t>So remove 20 and use the heap size to find the last position, which is 6.</a:t>
            </a:r>
          </a:p>
          <a:p>
            <a:pPr lvl="1"/>
            <a:r>
              <a:rPr lang="en-US" dirty="0" smtClean="0"/>
              <a:t>since it's not empty, move value at position 6 to position 0</a:t>
            </a:r>
          </a:p>
          <a:p>
            <a:pPr lvl="1"/>
            <a:r>
              <a:rPr lang="en-US" dirty="0" smtClean="0"/>
              <a:t>and check is the heap property needs repaired.</a:t>
            </a:r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9862" y="2382044"/>
            <a:ext cx="44862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deleteMax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position 0 has less then a (both) child, so max heap property needs repaired.</a:t>
            </a:r>
          </a:p>
          <a:p>
            <a:pPr lvl="1"/>
            <a:r>
              <a:rPr lang="en-US" dirty="0" smtClean="0"/>
              <a:t>left child is (2*</a:t>
            </a:r>
            <a:r>
              <a:rPr lang="en-US" dirty="0" err="1" smtClean="0"/>
              <a:t>i</a:t>
            </a:r>
            <a:r>
              <a:rPr lang="en-US" dirty="0" smtClean="0"/>
              <a:t>) +1 is 1</a:t>
            </a:r>
          </a:p>
          <a:p>
            <a:pPr lvl="1"/>
            <a:r>
              <a:rPr lang="en-US" dirty="0" smtClean="0"/>
              <a:t>right child is (2*</a:t>
            </a:r>
            <a:r>
              <a:rPr lang="en-US" dirty="0" err="1" smtClean="0"/>
              <a:t>i</a:t>
            </a:r>
            <a:r>
              <a:rPr lang="en-US" dirty="0" smtClean="0"/>
              <a:t>)+2 is 2</a:t>
            </a:r>
          </a:p>
          <a:p>
            <a:r>
              <a:rPr lang="en-US" dirty="0" smtClean="0"/>
              <a:t>right child 2, has is larger, so swap position 2 and 0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1762" y="2339181"/>
            <a:ext cx="45624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deleteMax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position 2 has one child</a:t>
            </a:r>
          </a:p>
          <a:p>
            <a:pPr lvl="1"/>
            <a:r>
              <a:rPr lang="en-US" dirty="0" smtClean="0"/>
              <a:t>left child is (2*</a:t>
            </a:r>
            <a:r>
              <a:rPr lang="en-US" dirty="0" err="1" smtClean="0"/>
              <a:t>i</a:t>
            </a:r>
            <a:r>
              <a:rPr lang="en-US" dirty="0" smtClean="0"/>
              <a:t>) +1 is 5</a:t>
            </a:r>
          </a:p>
          <a:p>
            <a:r>
              <a:rPr lang="en-US" dirty="0" smtClean="0"/>
              <a:t>child 5 is less then it's parent, position 2.</a:t>
            </a:r>
          </a:p>
          <a:p>
            <a:r>
              <a:rPr lang="en-US" dirty="0" smtClean="0"/>
              <a:t>max heap property has been repaired, so stop.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3662" y="2324894"/>
            <a:ext cx="46386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deleteMax</a:t>
            </a:r>
            <a:r>
              <a:rPr lang="en-US" dirty="0" smtClean="0"/>
              <a:t>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Starting with our current tree</a:t>
            </a:r>
          </a:p>
          <a:p>
            <a:endParaRPr lang="en-US" dirty="0" smtClean="0"/>
          </a:p>
          <a:p>
            <a:r>
              <a:rPr lang="en-US" dirty="0" smtClean="0"/>
              <a:t>So remove 17 and use the heap size to find the last position, which is 5.</a:t>
            </a:r>
          </a:p>
          <a:p>
            <a:pPr lvl="1"/>
            <a:r>
              <a:rPr lang="en-US" dirty="0" smtClean="0"/>
              <a:t>since it's not empty, move value at position 5 to position 0</a:t>
            </a:r>
          </a:p>
          <a:p>
            <a:pPr lvl="1"/>
            <a:r>
              <a:rPr lang="en-US" dirty="0" smtClean="0"/>
              <a:t>and check is the heap property needs repaired.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3662" y="2324894"/>
            <a:ext cx="46386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deleteMax</a:t>
            </a:r>
            <a:r>
              <a:rPr lang="en-US" dirty="0" smtClean="0"/>
              <a:t> again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position 0 has less then a (both) child, so max heap property needs repaired.</a:t>
            </a:r>
          </a:p>
          <a:p>
            <a:pPr lvl="1"/>
            <a:r>
              <a:rPr lang="en-US" dirty="0" smtClean="0"/>
              <a:t>left child is (2*</a:t>
            </a:r>
            <a:r>
              <a:rPr lang="en-US" dirty="0" err="1" smtClean="0"/>
              <a:t>i</a:t>
            </a:r>
            <a:r>
              <a:rPr lang="en-US" dirty="0" smtClean="0"/>
              <a:t>) +1 is 1</a:t>
            </a:r>
          </a:p>
          <a:p>
            <a:pPr lvl="1"/>
            <a:r>
              <a:rPr lang="en-US" dirty="0" smtClean="0"/>
              <a:t>right child is (2*</a:t>
            </a:r>
            <a:r>
              <a:rPr lang="en-US" dirty="0" err="1" smtClean="0"/>
              <a:t>i</a:t>
            </a:r>
            <a:r>
              <a:rPr lang="en-US" dirty="0" smtClean="0"/>
              <a:t>)+2 is 2</a:t>
            </a:r>
          </a:p>
          <a:p>
            <a:r>
              <a:rPr lang="en-US" dirty="0" smtClean="0"/>
              <a:t>left child 1, has is larger, so swap position 1 and 0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5087" y="2320131"/>
            <a:ext cx="469582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heap is with the following properties</a:t>
            </a:r>
          </a:p>
          <a:p>
            <a:pPr lvl="1"/>
            <a:r>
              <a:rPr lang="en-US" dirty="0" smtClean="0"/>
              <a:t>it's a complete tree</a:t>
            </a:r>
          </a:p>
          <a:p>
            <a:pPr lvl="2"/>
            <a:r>
              <a:rPr lang="en-US" dirty="0" smtClean="0"/>
              <a:t>reminder: all levels are completely filled except for maybe the last one.</a:t>
            </a:r>
          </a:p>
          <a:p>
            <a:pPr lvl="1"/>
            <a:r>
              <a:rPr lang="en-US" dirty="0" smtClean="0"/>
              <a:t>Either it’s a </a:t>
            </a:r>
          </a:p>
          <a:p>
            <a:pPr lvl="2"/>
            <a:r>
              <a:rPr lang="en-US" b="1" dirty="0" smtClean="0"/>
              <a:t>min heap</a:t>
            </a:r>
            <a:r>
              <a:rPr lang="en-US" dirty="0" smtClean="0"/>
              <a:t>: value of the each node is greater than or equal to the value of its parent with a smallest value at the root</a:t>
            </a:r>
          </a:p>
          <a:p>
            <a:pPr lvl="2"/>
            <a:r>
              <a:rPr lang="en-US" b="1" dirty="0" smtClean="0"/>
              <a:t>max heap</a:t>
            </a:r>
            <a:r>
              <a:rPr lang="en-US" dirty="0" smtClean="0"/>
              <a:t>: value of each node is less then or equal to the value of its parent with the max value at the root</a:t>
            </a:r>
          </a:p>
          <a:p>
            <a:pPr lvl="2"/>
            <a:r>
              <a:rPr lang="en-US" dirty="0" smtClean="0"/>
              <a:t>Note, some heaps may require the values inserted to be unique. </a:t>
            </a:r>
          </a:p>
        </p:txBody>
      </p:sp>
    </p:spTree>
    <p:extLst>
      <p:ext uri="{BB962C8B-B14F-4D97-AF65-F5344CB8AC3E}">
        <p14:creationId xmlns:p14="http://schemas.microsoft.com/office/powerpoint/2010/main" val="635030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deleteMax</a:t>
            </a:r>
            <a:r>
              <a:rPr lang="en-US" dirty="0" smtClean="0"/>
              <a:t> again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position 1 has less then the right child, so max heap property needs repaired.</a:t>
            </a:r>
          </a:p>
          <a:p>
            <a:pPr lvl="1"/>
            <a:r>
              <a:rPr lang="en-US" dirty="0" smtClean="0"/>
              <a:t>left child is (2*</a:t>
            </a:r>
            <a:r>
              <a:rPr lang="en-US" dirty="0" err="1" smtClean="0"/>
              <a:t>i</a:t>
            </a:r>
            <a:r>
              <a:rPr lang="en-US" dirty="0" smtClean="0"/>
              <a:t>) +1 is 3</a:t>
            </a:r>
          </a:p>
          <a:p>
            <a:pPr lvl="1"/>
            <a:r>
              <a:rPr lang="en-US" dirty="0" smtClean="0"/>
              <a:t>right child is (2*</a:t>
            </a:r>
            <a:r>
              <a:rPr lang="en-US" dirty="0" err="1" smtClean="0"/>
              <a:t>i</a:t>
            </a:r>
            <a:r>
              <a:rPr lang="en-US" dirty="0" smtClean="0"/>
              <a:t>)+2 is 4</a:t>
            </a:r>
          </a:p>
          <a:p>
            <a:r>
              <a:rPr lang="en-US" dirty="0" smtClean="0"/>
              <a:t>right child 4, has is larger, so swap position 4 and 1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34150" y="2320131"/>
            <a:ext cx="445770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deleteMax</a:t>
            </a:r>
            <a:r>
              <a:rPr lang="en-US" dirty="0" smtClean="0"/>
              <a:t> again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position 4 has no children</a:t>
            </a:r>
          </a:p>
          <a:p>
            <a:pPr lvl="1"/>
            <a:r>
              <a:rPr lang="en-US" sz="1800" dirty="0" smtClean="0"/>
              <a:t>left child is (2*</a:t>
            </a:r>
            <a:r>
              <a:rPr lang="en-US" sz="1800" dirty="0" err="1" smtClean="0"/>
              <a:t>i</a:t>
            </a:r>
            <a:r>
              <a:rPr lang="en-US" sz="1800" dirty="0" smtClean="0"/>
              <a:t>) +1 is greater then size</a:t>
            </a:r>
          </a:p>
          <a:p>
            <a:pPr lvl="1"/>
            <a:r>
              <a:rPr lang="en-US" sz="1800" dirty="0" smtClean="0"/>
              <a:t>right child is (2*</a:t>
            </a:r>
            <a:r>
              <a:rPr lang="en-US" sz="1800" dirty="0" err="1" smtClean="0"/>
              <a:t>i</a:t>
            </a:r>
            <a:r>
              <a:rPr lang="en-US" sz="1800" dirty="0" smtClean="0"/>
              <a:t>)+2 is greater then size</a:t>
            </a:r>
          </a:p>
          <a:p>
            <a:r>
              <a:rPr lang="en-US" dirty="0" smtClean="0"/>
              <a:t>max heap property has been repaired.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2712" y="2291556"/>
            <a:ext cx="46005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</a:t>
            </a:r>
            <a:r>
              <a:rPr lang="en-US" dirty="0"/>
              <a:t>"percolation down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maxHeap</a:t>
            </a:r>
            <a:r>
              <a:rPr lang="en-US" dirty="0"/>
              <a:t>::</a:t>
            </a:r>
            <a:r>
              <a:rPr lang="en-US" dirty="0" err="1"/>
              <a:t>maxHeapify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par)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l = </a:t>
            </a:r>
            <a:r>
              <a:rPr lang="en-US" dirty="0" err="1"/>
              <a:t>leftc</a:t>
            </a:r>
            <a:r>
              <a:rPr lang="en-US" dirty="0"/>
              <a:t>(par</a:t>
            </a:r>
            <a:r>
              <a:rPr lang="en-US" dirty="0" smtClean="0"/>
              <a:t>);  //find left child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/>
              <a:t>int</a:t>
            </a:r>
            <a:r>
              <a:rPr lang="en-US" dirty="0"/>
              <a:t> r = </a:t>
            </a:r>
            <a:r>
              <a:rPr lang="en-US" dirty="0" err="1"/>
              <a:t>rightc</a:t>
            </a:r>
            <a:r>
              <a:rPr lang="en-US" dirty="0"/>
              <a:t>(par</a:t>
            </a:r>
            <a:r>
              <a:rPr lang="en-US" dirty="0" smtClean="0"/>
              <a:t>);  //find right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larger = par;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//</a:t>
            </a:r>
            <a:r>
              <a:rPr lang="en-US" dirty="0"/>
              <a:t>check the left child first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if </a:t>
            </a:r>
            <a:r>
              <a:rPr lang="en-US" dirty="0"/>
              <a:t>(l &lt;size &amp;&amp; heap[l] &gt; heap[larger])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larger </a:t>
            </a:r>
            <a:r>
              <a:rPr lang="en-US" dirty="0"/>
              <a:t>= l;  //</a:t>
            </a:r>
            <a:r>
              <a:rPr lang="en-US" dirty="0" smtClean="0"/>
              <a:t>left </a:t>
            </a:r>
            <a:r>
              <a:rPr lang="en-US" dirty="0"/>
              <a:t>is larger then parent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if (r &lt;size &amp;&amp; heap[r] &gt; heap[larger])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</a:t>
            </a:r>
            <a:r>
              <a:rPr lang="en-US" dirty="0"/>
              <a:t>larger = r; //right child is larger then left and/or parent.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if (larger != par) </a:t>
            </a:r>
            <a:r>
              <a:rPr lang="en-US" dirty="0" smtClean="0"/>
              <a:t>{ //if not parent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swap(par, larger);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maxHeapify</a:t>
            </a:r>
            <a:r>
              <a:rPr lang="en-US" dirty="0"/>
              <a:t>(larger</a:t>
            </a:r>
            <a:r>
              <a:rPr lang="en-US" dirty="0" smtClean="0"/>
              <a:t>); // move it down.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4460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priority queues are implemented a binary heap</a:t>
            </a:r>
          </a:p>
          <a:p>
            <a:pPr lvl="1"/>
            <a:r>
              <a:rPr lang="en-US" dirty="0" smtClean="0"/>
              <a:t>reminder </a:t>
            </a:r>
          </a:p>
          <a:p>
            <a:pPr lvl="2"/>
            <a:r>
              <a:rPr lang="en-US" dirty="0" smtClean="0"/>
              <a:t>binary heap insert and delete are about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using a standard list for a priority queue</a:t>
            </a:r>
          </a:p>
          <a:p>
            <a:pPr lvl="1"/>
            <a:r>
              <a:rPr lang="en-US" dirty="0" smtClean="0"/>
              <a:t>reminder</a:t>
            </a:r>
          </a:p>
          <a:p>
            <a:pPr lvl="2"/>
            <a:r>
              <a:rPr lang="en-US" dirty="0" smtClean="0"/>
              <a:t>insert or search/delete is linear in timing.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95728" y="5038927"/>
            <a:ext cx="6749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Why choose a binary heap over a list/queue?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22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note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items in the priority queue are unchangeable, then this works great.</a:t>
            </a:r>
          </a:p>
          <a:p>
            <a:r>
              <a:rPr lang="en-US" dirty="0" smtClean="0"/>
              <a:t>If the items can be changed then the changed we need run heap repair on the new node to repair the heap.</a:t>
            </a:r>
          </a:p>
          <a:p>
            <a:pPr lvl="1"/>
            <a:r>
              <a:rPr lang="en-US" dirty="0" smtClean="0"/>
              <a:t>Say we enter 'a' with a priority of 2 and then change the priority of 'a' to 4.</a:t>
            </a:r>
          </a:p>
        </p:txBody>
      </p:sp>
    </p:spTree>
    <p:extLst>
      <p:ext uri="{BB962C8B-B14F-4D97-AF65-F5344CB8AC3E}">
        <p14:creationId xmlns:p14="http://schemas.microsoft.com/office/powerpoint/2010/main" val="18948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 binary tree a heap?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properties of a heap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must be complete.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min/max heap property.</a:t>
            </a:r>
          </a:p>
          <a:p>
            <a:pPr lvl="2"/>
            <a:r>
              <a:rPr lang="en-US" dirty="0" smtClean="0"/>
              <a:t>min heap: value of the each node is greater than or equal to the value of its parent with a smallest value at the root</a:t>
            </a:r>
          </a:p>
          <a:p>
            <a:pPr lvl="2"/>
            <a:r>
              <a:rPr lang="en-US" dirty="0" smtClean="0"/>
              <a:t>max heap: value of each node is less then or equal to the value of its parent with the max value at the root</a:t>
            </a:r>
          </a:p>
          <a:p>
            <a:r>
              <a:rPr lang="en-US" dirty="0" smtClean="0"/>
              <a:t>We can check </a:t>
            </a:r>
          </a:p>
          <a:p>
            <a:pPr lvl="1"/>
            <a:r>
              <a:rPr lang="en-US" dirty="0" smtClean="0"/>
              <a:t>With a binary tree, starting a root</a:t>
            </a:r>
          </a:p>
          <a:p>
            <a:pPr lvl="2"/>
            <a:r>
              <a:rPr lang="en-US" dirty="0" smtClean="0"/>
              <a:t>If has children and is heap property satisfied?  (example max: is greater then both children)</a:t>
            </a:r>
          </a:p>
          <a:p>
            <a:pPr lvl="3"/>
            <a:r>
              <a:rPr lang="en-US" dirty="0" smtClean="0"/>
              <a:t>If yes, recursively go down both child.   </a:t>
            </a:r>
          </a:p>
          <a:p>
            <a:pPr lvl="3"/>
            <a:r>
              <a:rPr lang="en-US" dirty="0" smtClean="0"/>
              <a:t>if no, return "false"</a:t>
            </a:r>
          </a:p>
          <a:p>
            <a:pPr lvl="2"/>
            <a:r>
              <a:rPr lang="en-US" dirty="0" smtClean="0"/>
              <a:t>if no children, return true.</a:t>
            </a:r>
          </a:p>
          <a:p>
            <a:pPr lvl="2"/>
            <a:r>
              <a:rPr lang="en-US" dirty="0" smtClean="0"/>
              <a:t>This needs be an extra check is this leaf is lower then the left most leaf for complete.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max heap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916822" y="2505075"/>
            <a:ext cx="3904017" cy="3684588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145" y="2505075"/>
            <a:ext cx="3904017" cy="3684588"/>
          </a:xfrm>
        </p:spPr>
      </p:pic>
    </p:spTree>
    <p:extLst>
      <p:ext uri="{BB962C8B-B14F-4D97-AF65-F5344CB8AC3E}">
        <p14:creationId xmlns:p14="http://schemas.microsoft.com/office/powerpoint/2010/main" val="27213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 binary tree a heap?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tree is an array then is a heap</a:t>
            </a:r>
            <a:r>
              <a:rPr lang="en-US" dirty="0"/>
              <a:t>?</a:t>
            </a:r>
            <a:endParaRPr lang="en-US" dirty="0" smtClean="0"/>
          </a:p>
          <a:p>
            <a:pPr lvl="2"/>
            <a:r>
              <a:rPr lang="en-US" dirty="0" smtClean="0"/>
              <a:t>The complete check has likely already been done, unless you can leave blanks in the array.</a:t>
            </a:r>
            <a:endParaRPr lang="en-US" dirty="0"/>
          </a:p>
          <a:p>
            <a:pPr lvl="1"/>
            <a:r>
              <a:rPr lang="en-US" dirty="0" smtClean="0"/>
              <a:t>We can loop using this</a:t>
            </a:r>
          </a:p>
          <a:p>
            <a:pPr lvl="2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&lt;=(n-2)/2) ;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</a:t>
            </a:r>
            <a:r>
              <a:rPr lang="en-US" dirty="0" smtClean="0"/>
              <a:t> to position and check left/right children</a:t>
            </a:r>
          </a:p>
          <a:p>
            <a:pPr lvl="2"/>
            <a:r>
              <a:rPr lang="en-US" dirty="0" smtClean="0"/>
              <a:t>return false if property fails</a:t>
            </a:r>
          </a:p>
          <a:p>
            <a:pPr lvl="1"/>
            <a:r>
              <a:rPr lang="en-US" dirty="0" smtClean="0"/>
              <a:t>return true if we finish the loop.</a:t>
            </a:r>
          </a:p>
          <a:p>
            <a:r>
              <a:rPr lang="en-US" dirty="0" smtClean="0"/>
              <a:t>If the tree is not stored in an array, much harder </a:t>
            </a:r>
          </a:p>
          <a:p>
            <a:pPr lvl="1"/>
            <a:r>
              <a:rPr lang="en-US" dirty="0" smtClean="0"/>
              <a:t>Find out if it is a complete (or nearly complete tree)</a:t>
            </a:r>
          </a:p>
          <a:p>
            <a:pPr lvl="1"/>
            <a:r>
              <a:rPr lang="en-US" dirty="0" smtClean="0"/>
              <a:t>Then check the max/min property.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 binary tree a heap?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008" y="1475428"/>
            <a:ext cx="11136549" cy="50518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recursive function using an array  (array bounds check is missing and should be used).</a:t>
            </a:r>
          </a:p>
          <a:p>
            <a:pPr marL="0" indent="0">
              <a:buNone/>
            </a:pPr>
            <a:r>
              <a:rPr lang="en-US" dirty="0"/>
              <a:t>bool </a:t>
            </a:r>
            <a:r>
              <a:rPr lang="en-US" dirty="0" err="1"/>
              <a:t>isHeap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</a:t>
            </a:r>
            <a:r>
              <a:rPr lang="en-US" dirty="0"/>
              <a:t>[],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n) </a:t>
            </a:r>
            <a:r>
              <a:rPr lang="en-US" dirty="0" smtClean="0"/>
              <a:t> { 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a leaf node 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 &gt; (n - 2)/2) </a:t>
            </a:r>
            <a:r>
              <a:rPr lang="en-US" dirty="0" smtClean="0"/>
              <a:t>return </a:t>
            </a:r>
            <a:r>
              <a:rPr lang="en-US" dirty="0"/>
              <a:t>true;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 smtClean="0"/>
              <a:t>If </a:t>
            </a:r>
            <a:r>
              <a:rPr lang="en-US" dirty="0"/>
              <a:t>an internal node and is greater than its children, and </a:t>
            </a:r>
            <a:r>
              <a:rPr lang="en-US" dirty="0" smtClean="0"/>
              <a:t>same </a:t>
            </a:r>
            <a:r>
              <a:rPr lang="en-US" dirty="0"/>
              <a:t>is recursively true for the children 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&gt;= </a:t>
            </a:r>
            <a:r>
              <a:rPr lang="en-US" dirty="0" err="1" smtClean="0"/>
              <a:t>arr</a:t>
            </a:r>
            <a:r>
              <a:rPr lang="en-US" dirty="0" smtClean="0"/>
              <a:t>[left(</a:t>
            </a:r>
            <a:r>
              <a:rPr lang="en-US" dirty="0" err="1" smtClean="0"/>
              <a:t>i</a:t>
            </a:r>
            <a:r>
              <a:rPr lang="en-US" dirty="0" smtClean="0"/>
              <a:t>)] </a:t>
            </a:r>
            <a:r>
              <a:rPr lang="en-US" dirty="0"/>
              <a:t>&amp;&amp;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&gt;= </a:t>
            </a:r>
            <a:r>
              <a:rPr lang="en-US" dirty="0" err="1" smtClean="0"/>
              <a:t>arr</a:t>
            </a:r>
            <a:r>
              <a:rPr lang="en-US" dirty="0" smtClean="0"/>
              <a:t>[right(</a:t>
            </a:r>
            <a:r>
              <a:rPr lang="en-US" dirty="0" err="1" smtClean="0"/>
              <a:t>i</a:t>
            </a:r>
            <a:r>
              <a:rPr lang="en-US" dirty="0" smtClean="0"/>
              <a:t>)] </a:t>
            </a:r>
            <a:r>
              <a:rPr lang="en-US" dirty="0"/>
              <a:t>&amp;&amp;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isHeap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 smtClean="0"/>
              <a:t>left(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/>
              <a:t>n) &amp;&amp; </a:t>
            </a:r>
            <a:r>
              <a:rPr lang="en-US" dirty="0" err="1" smtClean="0"/>
              <a:t>isHeap</a:t>
            </a:r>
            <a:r>
              <a:rPr lang="en-US" dirty="0" smtClean="0"/>
              <a:t>(</a:t>
            </a:r>
            <a:r>
              <a:rPr lang="en-US" dirty="0" err="1" smtClean="0"/>
              <a:t>arr,right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/>
              <a:t>n)) </a:t>
            </a:r>
          </a:p>
          <a:p>
            <a:pPr marL="0" indent="0">
              <a:buNone/>
            </a:pPr>
            <a:r>
              <a:rPr lang="en-US" dirty="0"/>
              <a:t>    return true;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return false; 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82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sort, called heap sort based on a binary heap.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 smtClean="0"/>
              <a:t>will come </a:t>
            </a:r>
            <a:r>
              <a:rPr lang="en-US" dirty="0" smtClean="0"/>
              <a:t>back to </a:t>
            </a:r>
            <a:r>
              <a:rPr lang="en-US" dirty="0" smtClean="0"/>
              <a:t>the </a:t>
            </a:r>
            <a:r>
              <a:rPr lang="en-US" smtClean="0"/>
              <a:t>heap sort </a:t>
            </a:r>
            <a:r>
              <a:rPr lang="en-US" dirty="0" smtClean="0"/>
              <a:t>and look at how </a:t>
            </a:r>
            <a:r>
              <a:rPr lang="en-US" smtClean="0"/>
              <a:t>it </a:t>
            </a:r>
            <a:r>
              <a:rPr lang="en-US" smtClean="0"/>
              <a:t>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highest or lowest is always at the root, hence the name "heap"</a:t>
            </a:r>
          </a:p>
          <a:p>
            <a:r>
              <a:rPr lang="en-US" dirty="0" smtClean="0"/>
              <a:t>This is a sorted structure, but can be only thought as a partially ordered</a:t>
            </a:r>
          </a:p>
          <a:p>
            <a:endParaRPr lang="en-US" dirty="0"/>
          </a:p>
          <a:p>
            <a:r>
              <a:rPr lang="en-US" dirty="0" smtClean="0"/>
              <a:t>Very useful as a priority queue.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972196"/>
            <a:ext cx="5181600" cy="205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98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this is a complete binary tree, it can be easily represented in an array.</a:t>
            </a:r>
          </a:p>
          <a:p>
            <a:r>
              <a:rPr lang="en-US" dirty="0" smtClean="0"/>
              <a:t>We store it by level, with the root in the first position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some implementations will skip position zero in the array</a:t>
            </a:r>
          </a:p>
          <a:p>
            <a:pPr lvl="1"/>
            <a:r>
              <a:rPr lang="en-US" dirty="0" smtClean="0"/>
              <a:t>It makes the equations slightly simpler.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7475" y="2110581"/>
            <a:ext cx="4591050" cy="3781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31541" y="6127233"/>
            <a:ext cx="376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storing in a array a good 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root is in position zero</a:t>
            </a:r>
          </a:p>
          <a:p>
            <a:pPr lvl="1"/>
            <a:r>
              <a:rPr lang="en-US" dirty="0" err="1" smtClean="0"/>
              <a:t>arr</a:t>
            </a:r>
            <a:r>
              <a:rPr lang="en-US" dirty="0" smtClean="0"/>
              <a:t>[0]</a:t>
            </a:r>
          </a:p>
          <a:p>
            <a:r>
              <a:rPr lang="en-US" dirty="0" smtClean="0"/>
              <a:t>For an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node, we have the following equations.</a:t>
            </a:r>
          </a:p>
          <a:p>
            <a:pPr lvl="1"/>
            <a:r>
              <a:rPr lang="en-US" dirty="0" smtClean="0"/>
              <a:t>parent node is located at (i-1)/2</a:t>
            </a:r>
          </a:p>
          <a:p>
            <a:pPr lvl="1"/>
            <a:r>
              <a:rPr lang="en-US" dirty="0" smtClean="0"/>
              <a:t>left child is (2*</a:t>
            </a:r>
            <a:r>
              <a:rPr lang="en-US" dirty="0" err="1" smtClean="0"/>
              <a:t>i</a:t>
            </a:r>
            <a:r>
              <a:rPr lang="en-US" dirty="0" smtClean="0"/>
              <a:t>) +1</a:t>
            </a:r>
          </a:p>
          <a:p>
            <a:pPr lvl="1"/>
            <a:r>
              <a:rPr lang="en-US" dirty="0" smtClean="0"/>
              <a:t>right child is (2*</a:t>
            </a:r>
            <a:r>
              <a:rPr lang="en-US" dirty="0" err="1" smtClean="0"/>
              <a:t>i</a:t>
            </a:r>
            <a:r>
              <a:rPr lang="en-US" dirty="0" smtClean="0"/>
              <a:t>)+2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i</a:t>
            </a:r>
            <a:r>
              <a:rPr lang="en-US" dirty="0" smtClean="0"/>
              <a:t>=0</a:t>
            </a:r>
          </a:p>
          <a:p>
            <a:pPr lvl="2"/>
            <a:r>
              <a:rPr lang="en-US" dirty="0" smtClean="0"/>
              <a:t>left child is 1,  right child is 2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i</a:t>
            </a:r>
            <a:r>
              <a:rPr lang="en-US" dirty="0" smtClean="0"/>
              <a:t>=2</a:t>
            </a:r>
          </a:p>
          <a:p>
            <a:pPr lvl="2"/>
            <a:r>
              <a:rPr lang="en-US" dirty="0" smtClean="0"/>
              <a:t>left is child is 5, and right is 6.</a:t>
            </a:r>
          </a:p>
          <a:p>
            <a:pPr lvl="3"/>
            <a:r>
              <a:rPr lang="en-US" dirty="0" smtClean="0"/>
              <a:t>Note, will need to the number of nodes.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7475" y="2110581"/>
            <a:ext cx="459105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 (5)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heap needs three functions</a:t>
            </a:r>
          </a:p>
          <a:p>
            <a:pPr lvl="1"/>
            <a:r>
              <a:rPr lang="en-US" dirty="0" smtClean="0"/>
              <a:t>find</a:t>
            </a:r>
          </a:p>
          <a:p>
            <a:pPr lvl="2"/>
            <a:r>
              <a:rPr lang="en-US" dirty="0" smtClean="0"/>
              <a:t>which is the same as other trees</a:t>
            </a:r>
          </a:p>
          <a:p>
            <a:pPr lvl="1"/>
            <a:r>
              <a:rPr lang="en-US" dirty="0" smtClean="0"/>
              <a:t>With these two we have to account for min heap or max heap, but the operations.</a:t>
            </a:r>
          </a:p>
          <a:p>
            <a:pPr lvl="2"/>
            <a:r>
              <a:rPr lang="en-US" dirty="0" smtClean="0"/>
              <a:t>insert</a:t>
            </a:r>
          </a:p>
          <a:p>
            <a:pPr lvl="2"/>
            <a:r>
              <a:rPr lang="en-US" dirty="0" smtClean="0"/>
              <a:t>delete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 (with arrays)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has two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new value to add of the array.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"percolation up"</a:t>
            </a:r>
          </a:p>
          <a:p>
            <a:pPr lvl="1"/>
            <a:r>
              <a:rPr lang="en-US" dirty="0" smtClean="0"/>
              <a:t>We repair the heap property by comparing the added element with it parent and swapping positions as needed.</a:t>
            </a:r>
          </a:p>
          <a:p>
            <a:pPr lvl="2"/>
            <a:r>
              <a:rPr lang="en-US" dirty="0" smtClean="0"/>
              <a:t>min heap, comparison is parent smaller, swap positions.</a:t>
            </a:r>
          </a:p>
          <a:p>
            <a:pPr lvl="2"/>
            <a:r>
              <a:rPr lang="en-US" dirty="0" smtClean="0"/>
              <a:t>max heap, comparison is parent larger, swap positions.</a:t>
            </a:r>
          </a:p>
          <a:p>
            <a:pPr lvl="1"/>
            <a:r>
              <a:rPr lang="en-US" dirty="0" smtClean="0"/>
              <a:t>repeat from new position until the parent comparison is correct or at root level.</a:t>
            </a:r>
          </a:p>
        </p:txBody>
      </p:sp>
    </p:spTree>
    <p:extLst>
      <p:ext uri="{BB962C8B-B14F-4D97-AF65-F5344CB8AC3E}">
        <p14:creationId xmlns:p14="http://schemas.microsoft.com/office/powerpoint/2010/main" val="23907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(max-heap)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Start with max-heap</a:t>
            </a:r>
          </a:p>
          <a:p>
            <a:endParaRPr lang="en-US" dirty="0"/>
          </a:p>
          <a:p>
            <a:r>
              <a:rPr lang="en-US" dirty="0" smtClean="0"/>
              <a:t>Add 7</a:t>
            </a:r>
          </a:p>
          <a:p>
            <a:pPr lvl="1"/>
            <a:r>
              <a:rPr lang="en-US" dirty="0" smtClean="0"/>
              <a:t>add to the array at position 5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38887" y="2239169"/>
            <a:ext cx="48482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(add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Check parent of node 5</a:t>
            </a:r>
          </a:p>
          <a:p>
            <a:pPr lvl="1"/>
            <a:r>
              <a:rPr lang="en-US" dirty="0" smtClean="0"/>
              <a:t>so (5-1)/2 is position 2</a:t>
            </a:r>
          </a:p>
          <a:p>
            <a:pPr lvl="1"/>
            <a:r>
              <a:rPr lang="en-US" dirty="0" smtClean="0"/>
              <a:t>10 is less then 7.  </a:t>
            </a:r>
          </a:p>
          <a:p>
            <a:pPr lvl="2"/>
            <a:r>
              <a:rPr lang="en-US" dirty="0" smtClean="0"/>
              <a:t>no swap needed and done.</a:t>
            </a:r>
            <a:endParaRPr lang="en-US" dirty="0"/>
          </a:p>
        </p:txBody>
      </p:sp>
      <p:pic>
        <p:nvPicPr>
          <p:cNvPr id="5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38875" y="1967706"/>
            <a:ext cx="50482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1729</Words>
  <Application>Microsoft Office PowerPoint</Application>
  <PresentationFormat>Widescreen</PresentationFormat>
  <Paragraphs>210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Office Theme</vt:lpstr>
      <vt:lpstr>Cosc 2030</vt:lpstr>
      <vt:lpstr>Binary Heap</vt:lpstr>
      <vt:lpstr>Binary Heap (2)</vt:lpstr>
      <vt:lpstr>Binary Heap (3)</vt:lpstr>
      <vt:lpstr>Binary Heap (4)</vt:lpstr>
      <vt:lpstr>Binary Heap (5)</vt:lpstr>
      <vt:lpstr>insert  (with arrays)</vt:lpstr>
      <vt:lpstr>Example (max-heap)</vt:lpstr>
      <vt:lpstr>example (add 7)</vt:lpstr>
      <vt:lpstr>Example, add 20</vt:lpstr>
      <vt:lpstr>Example, add 20 (2)</vt:lpstr>
      <vt:lpstr>Example, add 20 (3)</vt:lpstr>
      <vt:lpstr>Code for "percolation up"/heapify </vt:lpstr>
      <vt:lpstr>delete/remove</vt:lpstr>
      <vt:lpstr>Example deleteMax</vt:lpstr>
      <vt:lpstr>Example deleteMax (2)</vt:lpstr>
      <vt:lpstr>Example deleteMax (3)</vt:lpstr>
      <vt:lpstr>Example deleteMax again</vt:lpstr>
      <vt:lpstr>Example deleteMax again (2)</vt:lpstr>
      <vt:lpstr>Example deleteMax again (2)</vt:lpstr>
      <vt:lpstr>Example deleteMax again (3)</vt:lpstr>
      <vt:lpstr>code for "percolation down"</vt:lpstr>
      <vt:lpstr>Priority queue</vt:lpstr>
      <vt:lpstr>Priority queue note</vt:lpstr>
      <vt:lpstr>is a binary tree a heap?</vt:lpstr>
      <vt:lpstr>example max heap</vt:lpstr>
      <vt:lpstr>is a binary tree a heap? (2)</vt:lpstr>
      <vt:lpstr>is a binary tree a heap? (3)</vt:lpstr>
      <vt:lpstr>Last note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James S. Ward</cp:lastModifiedBy>
  <cp:revision>27</cp:revision>
  <dcterms:created xsi:type="dcterms:W3CDTF">2019-07-15T15:49:53Z</dcterms:created>
  <dcterms:modified xsi:type="dcterms:W3CDTF">2022-03-11T15:10:40Z</dcterms:modified>
</cp:coreProperties>
</file>