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27"/>
  </p:notesMasterIdLst>
  <p:sldIdLst>
    <p:sldId id="256" r:id="rId3"/>
    <p:sldId id="257" r:id="rId4"/>
    <p:sldId id="258" r:id="rId5"/>
    <p:sldId id="260" r:id="rId6"/>
    <p:sldId id="261" r:id="rId7"/>
    <p:sldId id="262" r:id="rId8"/>
    <p:sldId id="315" r:id="rId9"/>
    <p:sldId id="316" r:id="rId10"/>
    <p:sldId id="263" r:id="rId11"/>
    <p:sldId id="301" r:id="rId12"/>
    <p:sldId id="320" r:id="rId13"/>
    <p:sldId id="319" r:id="rId14"/>
    <p:sldId id="317" r:id="rId15"/>
    <p:sldId id="321" r:id="rId16"/>
    <p:sldId id="322" r:id="rId17"/>
    <p:sldId id="323" r:id="rId18"/>
    <p:sldId id="310" r:id="rId19"/>
    <p:sldId id="324" r:id="rId20"/>
    <p:sldId id="325" r:id="rId21"/>
    <p:sldId id="326" r:id="rId22"/>
    <p:sldId id="327" r:id="rId23"/>
    <p:sldId id="328" r:id="rId24"/>
    <p:sldId id="329" r:id="rId25"/>
    <p:sldId id="25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94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B9F04A-689D-4343-83BE-AA0727088669}" type="datetimeFigureOut">
              <a:rPr lang="en-US" smtClean="0"/>
              <a:t>4/3/2024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808D9B-6C10-47C6-A6CB-85E8A78FC9B4}" type="slidenum">
              <a:rPr lang="en-US" smtClean="0"/>
              <a:t>‹#›</a:t>
            </a:fld>
            <a:endParaRPr lang="en-US"/>
          </a:p>
        </p:txBody>
      </p:sp>
    </p:spTree>
    <p:extLst>
      <p:ext uri="{BB962C8B-B14F-4D97-AF65-F5344CB8AC3E}">
        <p14:creationId xmlns:p14="http://schemas.microsoft.com/office/powerpoint/2010/main" val="2761627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7D02E578-0338-B035-6DC3-58C673175D4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a:defRPr sz="2400">
                <a:solidFill>
                  <a:schemeClr val="tx1"/>
                </a:solidFill>
                <a:latin typeface="Times New Roman" panose="02020603050405020304" pitchFamily="18" charset="0"/>
              </a:defRPr>
            </a:lvl1pPr>
            <a:lvl2pPr marL="742950" indent="-285750" defTabSz="928688">
              <a:defRPr sz="2400">
                <a:solidFill>
                  <a:schemeClr val="tx1"/>
                </a:solidFill>
                <a:latin typeface="Times New Roman" panose="02020603050405020304" pitchFamily="18" charset="0"/>
              </a:defRPr>
            </a:lvl2pPr>
            <a:lvl3pPr marL="1143000" indent="-228600" defTabSz="928688">
              <a:defRPr sz="2400">
                <a:solidFill>
                  <a:schemeClr val="tx1"/>
                </a:solidFill>
                <a:latin typeface="Times New Roman" panose="02020603050405020304" pitchFamily="18" charset="0"/>
              </a:defRPr>
            </a:lvl3pPr>
            <a:lvl4pPr marL="1600200" indent="-228600" defTabSz="928688">
              <a:defRPr sz="2400">
                <a:solidFill>
                  <a:schemeClr val="tx1"/>
                </a:solidFill>
                <a:latin typeface="Times New Roman" panose="02020603050405020304" pitchFamily="18" charset="0"/>
              </a:defRPr>
            </a:lvl4pPr>
            <a:lvl5pPr marL="2057400" indent="-228600" defTabSz="928688">
              <a:defRPr sz="2400">
                <a:solidFill>
                  <a:schemeClr val="tx1"/>
                </a:solidFill>
                <a:latin typeface="Times New Roman" panose="02020603050405020304" pitchFamily="18" charset="0"/>
              </a:defRPr>
            </a:lvl5pPr>
            <a:lvl6pPr marL="2514600" indent="-228600" defTabSz="9286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286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286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28688" eaLnBrk="0" fontAlgn="base" hangingPunct="0">
              <a:spcBef>
                <a:spcPct val="0"/>
              </a:spcBef>
              <a:spcAft>
                <a:spcPct val="0"/>
              </a:spcAft>
              <a:defRPr sz="2400">
                <a:solidFill>
                  <a:schemeClr val="tx1"/>
                </a:solidFill>
                <a:latin typeface="Times New Roman" panose="02020603050405020304" pitchFamily="18" charset="0"/>
              </a:defRPr>
            </a:lvl9pPr>
          </a:lstStyle>
          <a:p>
            <a:fld id="{302CBA4F-1B64-4001-BCD1-F835B27719FA}" type="slidenum">
              <a:rPr lang="en-US" altLang="en-US" sz="1300">
                <a:ea typeface="MS PGothic" panose="020B0600070205080204" pitchFamily="34" charset="-128"/>
              </a:rPr>
              <a:pPr/>
              <a:t>7</a:t>
            </a:fld>
            <a:endParaRPr lang="en-US" altLang="en-US" sz="1300">
              <a:ea typeface="MS PGothic" panose="020B0600070205080204" pitchFamily="34" charset="-128"/>
            </a:endParaRPr>
          </a:p>
        </p:txBody>
      </p:sp>
      <p:sp>
        <p:nvSpPr>
          <p:cNvPr id="56323" name="Rectangle 2">
            <a:extLst>
              <a:ext uri="{FF2B5EF4-FFF2-40B4-BE49-F238E27FC236}">
                <a16:creationId xmlns:a16="http://schemas.microsoft.com/office/drawing/2014/main" id="{B3E26343-32AD-BD34-FE0E-450B85F8439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4" name="Rectangle 3">
            <a:extLst>
              <a:ext uri="{FF2B5EF4-FFF2-40B4-BE49-F238E27FC236}">
                <a16:creationId xmlns:a16="http://schemas.microsoft.com/office/drawing/2014/main" id="{B3375E74-DD53-66CA-462D-B043481D2E3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6C563662-7CA5-0D3F-D844-0D5A52CE600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36BF3F4-DA2A-4F41-9879-BA08E61D063E}" type="slidenum">
              <a:rPr lang="en-US" altLang="en-US" sz="1200"/>
              <a:pPr/>
              <a:t>10</a:t>
            </a:fld>
            <a:endParaRPr lang="en-US" altLang="en-US" sz="1200"/>
          </a:p>
        </p:txBody>
      </p:sp>
      <p:sp>
        <p:nvSpPr>
          <p:cNvPr id="63491" name="Rectangle 2">
            <a:extLst>
              <a:ext uri="{FF2B5EF4-FFF2-40B4-BE49-F238E27FC236}">
                <a16:creationId xmlns:a16="http://schemas.microsoft.com/office/drawing/2014/main" id="{78EE2BC2-5411-AE52-D817-8C9D5B2CBC7A}"/>
              </a:ext>
            </a:extLst>
          </p:cNvPr>
          <p:cNvSpPr>
            <a:spLocks noGrp="1" noRot="1" noChangeAspect="1" noChangeArrowheads="1" noTextEdit="1"/>
          </p:cNvSpPr>
          <p:nvPr>
            <p:ph type="sldImg"/>
          </p:nvPr>
        </p:nvSpPr>
        <p:spPr>
          <a:ln/>
        </p:spPr>
      </p:sp>
      <p:sp>
        <p:nvSpPr>
          <p:cNvPr id="63492" name="Rectangle 3">
            <a:extLst>
              <a:ext uri="{FF2B5EF4-FFF2-40B4-BE49-F238E27FC236}">
                <a16:creationId xmlns:a16="http://schemas.microsoft.com/office/drawing/2014/main" id="{7D83886F-39D0-EBB8-5277-717E23C7ED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0041E2B1-F25C-48C8-4FA3-7B638A4AD18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26B7E16-04F2-4413-AAE1-C8AE19BEB5C2}" type="slidenum">
              <a:rPr lang="en-US" altLang="en-US" sz="1200"/>
              <a:pPr/>
              <a:t>11</a:t>
            </a:fld>
            <a:endParaRPr lang="en-US" altLang="en-US" sz="1200"/>
          </a:p>
        </p:txBody>
      </p:sp>
      <p:sp>
        <p:nvSpPr>
          <p:cNvPr id="64515" name="Rectangle 2">
            <a:extLst>
              <a:ext uri="{FF2B5EF4-FFF2-40B4-BE49-F238E27FC236}">
                <a16:creationId xmlns:a16="http://schemas.microsoft.com/office/drawing/2014/main" id="{79782A79-7442-24FC-9214-A29F51B67B28}"/>
              </a:ext>
            </a:extLst>
          </p:cNvPr>
          <p:cNvSpPr>
            <a:spLocks noGrp="1" noRot="1" noChangeAspect="1" noChangeArrowheads="1" noTextEdit="1"/>
          </p:cNvSpPr>
          <p:nvPr>
            <p:ph type="sldImg"/>
          </p:nvPr>
        </p:nvSpPr>
        <p:spPr>
          <a:ln/>
        </p:spPr>
      </p:sp>
      <p:sp>
        <p:nvSpPr>
          <p:cNvPr id="64516" name="Rectangle 3">
            <a:extLst>
              <a:ext uri="{FF2B5EF4-FFF2-40B4-BE49-F238E27FC236}">
                <a16:creationId xmlns:a16="http://schemas.microsoft.com/office/drawing/2014/main" id="{B811CEAF-FA06-E653-4B09-55DB2D39392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8694B27F-12A2-52C1-C103-C48FBB76963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DAC9130-33C1-4043-BC6F-21919C4529A8}" type="slidenum">
              <a:rPr lang="en-US" altLang="en-US" sz="1200"/>
              <a:pPr/>
              <a:t>17</a:t>
            </a:fld>
            <a:endParaRPr lang="en-US" altLang="en-US" sz="1200"/>
          </a:p>
        </p:txBody>
      </p:sp>
      <p:sp>
        <p:nvSpPr>
          <p:cNvPr id="65539" name="Rectangle 2">
            <a:extLst>
              <a:ext uri="{FF2B5EF4-FFF2-40B4-BE49-F238E27FC236}">
                <a16:creationId xmlns:a16="http://schemas.microsoft.com/office/drawing/2014/main" id="{044B096B-38D5-20B5-01B9-AADE81C1013D}"/>
              </a:ext>
            </a:extLst>
          </p:cNvPr>
          <p:cNvSpPr>
            <a:spLocks noGrp="1" noRot="1" noChangeAspect="1" noChangeArrowheads="1" noTextEdit="1"/>
          </p:cNvSpPr>
          <p:nvPr>
            <p:ph type="sldImg"/>
          </p:nvPr>
        </p:nvSpPr>
        <p:spPr>
          <a:ln/>
        </p:spPr>
      </p:sp>
      <p:sp>
        <p:nvSpPr>
          <p:cNvPr id="65540" name="Rectangle 3">
            <a:extLst>
              <a:ext uri="{FF2B5EF4-FFF2-40B4-BE49-F238E27FC236}">
                <a16:creationId xmlns:a16="http://schemas.microsoft.com/office/drawing/2014/main" id="{CBA42230-E8F0-07D9-9750-086AECF0BBD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68145-8F1E-C96B-4085-41B553B243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DCFCAC2-9912-A0DE-B09F-E1BD09F6FA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3FE41A9-BE5F-D5A0-43A3-B3B963AA1742}"/>
              </a:ext>
            </a:extLst>
          </p:cNvPr>
          <p:cNvSpPr>
            <a:spLocks noGrp="1"/>
          </p:cNvSpPr>
          <p:nvPr>
            <p:ph type="dt" sz="half" idx="10"/>
          </p:nvPr>
        </p:nvSpPr>
        <p:spPr/>
        <p:txBody>
          <a:bodyPr/>
          <a:lstStyle/>
          <a:p>
            <a:fld id="{61313106-01D5-49B1-B0F9-6064C0E22292}" type="datetimeFigureOut">
              <a:rPr lang="en-US" smtClean="0"/>
              <a:t>4/3/2024</a:t>
            </a:fld>
            <a:endParaRPr lang="en-US"/>
          </a:p>
        </p:txBody>
      </p:sp>
      <p:sp>
        <p:nvSpPr>
          <p:cNvPr id="5" name="Footer Placeholder 4">
            <a:extLst>
              <a:ext uri="{FF2B5EF4-FFF2-40B4-BE49-F238E27FC236}">
                <a16:creationId xmlns:a16="http://schemas.microsoft.com/office/drawing/2014/main" id="{C21BD1AB-10E1-3C0E-B3E5-470E1726A2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5698EB-6210-C69C-7B91-530EFE06CB78}"/>
              </a:ext>
            </a:extLst>
          </p:cNvPr>
          <p:cNvSpPr>
            <a:spLocks noGrp="1"/>
          </p:cNvSpPr>
          <p:nvPr>
            <p:ph type="sldNum" sz="quarter" idx="12"/>
          </p:nvPr>
        </p:nvSpPr>
        <p:spPr/>
        <p:txBody>
          <a:bodyPr/>
          <a:lstStyle/>
          <a:p>
            <a:fld id="{4EC571C0-086E-4BA0-90F1-795D94B3F95F}" type="slidenum">
              <a:rPr lang="en-US" smtClean="0"/>
              <a:t>‹#›</a:t>
            </a:fld>
            <a:endParaRPr lang="en-US"/>
          </a:p>
        </p:txBody>
      </p:sp>
    </p:spTree>
    <p:extLst>
      <p:ext uri="{BB962C8B-B14F-4D97-AF65-F5344CB8AC3E}">
        <p14:creationId xmlns:p14="http://schemas.microsoft.com/office/powerpoint/2010/main" val="2575836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BCAFF-5E1F-4F24-3BBE-755B398764D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16DD25C-C7D8-1205-8574-783DA8727F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2900F6-8D1C-A1A8-5973-DCECEF588D7F}"/>
              </a:ext>
            </a:extLst>
          </p:cNvPr>
          <p:cNvSpPr>
            <a:spLocks noGrp="1"/>
          </p:cNvSpPr>
          <p:nvPr>
            <p:ph type="dt" sz="half" idx="10"/>
          </p:nvPr>
        </p:nvSpPr>
        <p:spPr/>
        <p:txBody>
          <a:bodyPr/>
          <a:lstStyle/>
          <a:p>
            <a:fld id="{61313106-01D5-49B1-B0F9-6064C0E22292}" type="datetimeFigureOut">
              <a:rPr lang="en-US" smtClean="0"/>
              <a:t>4/3/2024</a:t>
            </a:fld>
            <a:endParaRPr lang="en-US"/>
          </a:p>
        </p:txBody>
      </p:sp>
      <p:sp>
        <p:nvSpPr>
          <p:cNvPr id="5" name="Footer Placeholder 4">
            <a:extLst>
              <a:ext uri="{FF2B5EF4-FFF2-40B4-BE49-F238E27FC236}">
                <a16:creationId xmlns:a16="http://schemas.microsoft.com/office/drawing/2014/main" id="{AE741DB6-B610-07CC-8E16-A6CD499053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66D324-76F1-55B5-36ED-900CBEF3DD2B}"/>
              </a:ext>
            </a:extLst>
          </p:cNvPr>
          <p:cNvSpPr>
            <a:spLocks noGrp="1"/>
          </p:cNvSpPr>
          <p:nvPr>
            <p:ph type="sldNum" sz="quarter" idx="12"/>
          </p:nvPr>
        </p:nvSpPr>
        <p:spPr/>
        <p:txBody>
          <a:bodyPr/>
          <a:lstStyle/>
          <a:p>
            <a:fld id="{4EC571C0-086E-4BA0-90F1-795D94B3F95F}" type="slidenum">
              <a:rPr lang="en-US" smtClean="0"/>
              <a:t>‹#›</a:t>
            </a:fld>
            <a:endParaRPr lang="en-US"/>
          </a:p>
        </p:txBody>
      </p:sp>
    </p:spTree>
    <p:extLst>
      <p:ext uri="{BB962C8B-B14F-4D97-AF65-F5344CB8AC3E}">
        <p14:creationId xmlns:p14="http://schemas.microsoft.com/office/powerpoint/2010/main" val="1719879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E9ED6D-BA3B-B4B8-74D8-371582BEA1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3120DC5-19ED-9E17-2CA4-0455381CD4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466CD-3929-90B2-7D5D-D5AFD1876643}"/>
              </a:ext>
            </a:extLst>
          </p:cNvPr>
          <p:cNvSpPr>
            <a:spLocks noGrp="1"/>
          </p:cNvSpPr>
          <p:nvPr>
            <p:ph type="dt" sz="half" idx="10"/>
          </p:nvPr>
        </p:nvSpPr>
        <p:spPr/>
        <p:txBody>
          <a:bodyPr/>
          <a:lstStyle/>
          <a:p>
            <a:fld id="{61313106-01D5-49B1-B0F9-6064C0E22292}" type="datetimeFigureOut">
              <a:rPr lang="en-US" smtClean="0"/>
              <a:t>4/3/2024</a:t>
            </a:fld>
            <a:endParaRPr lang="en-US"/>
          </a:p>
        </p:txBody>
      </p:sp>
      <p:sp>
        <p:nvSpPr>
          <p:cNvPr id="5" name="Footer Placeholder 4">
            <a:extLst>
              <a:ext uri="{FF2B5EF4-FFF2-40B4-BE49-F238E27FC236}">
                <a16:creationId xmlns:a16="http://schemas.microsoft.com/office/drawing/2014/main" id="{6454F446-5F71-9E9B-7DE6-C6A94572AF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33FC76-6C34-72E4-C149-AE09006691F2}"/>
              </a:ext>
            </a:extLst>
          </p:cNvPr>
          <p:cNvSpPr>
            <a:spLocks noGrp="1"/>
          </p:cNvSpPr>
          <p:nvPr>
            <p:ph type="sldNum" sz="quarter" idx="12"/>
          </p:nvPr>
        </p:nvSpPr>
        <p:spPr/>
        <p:txBody>
          <a:bodyPr/>
          <a:lstStyle/>
          <a:p>
            <a:fld id="{4EC571C0-086E-4BA0-90F1-795D94B3F95F}" type="slidenum">
              <a:rPr lang="en-US" smtClean="0"/>
              <a:t>‹#›</a:t>
            </a:fld>
            <a:endParaRPr lang="en-US"/>
          </a:p>
        </p:txBody>
      </p:sp>
    </p:spTree>
    <p:extLst>
      <p:ext uri="{BB962C8B-B14F-4D97-AF65-F5344CB8AC3E}">
        <p14:creationId xmlns:p14="http://schemas.microsoft.com/office/powerpoint/2010/main" val="21255610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624259-EB4D-4A46-84C2-C788DD6105C8}" type="datetimeFigureOut">
              <a:rPr lang="en-US" smtClean="0"/>
              <a:t>4/3/2024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07F004-0056-47DF-941C-F66441E87CD6}" type="slidenum">
              <a:rPr lang="en-US" smtClean="0"/>
              <a:t>‹#›</a:t>
            </a:fld>
            <a:endParaRPr lang="en-US"/>
          </a:p>
        </p:txBody>
      </p:sp>
    </p:spTree>
    <p:extLst>
      <p:ext uri="{BB962C8B-B14F-4D97-AF65-F5344CB8AC3E}">
        <p14:creationId xmlns:p14="http://schemas.microsoft.com/office/powerpoint/2010/main" val="2911305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9E55C-C01A-7F6E-C4CE-82C3308D2F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E1A80B-C658-906B-AC0B-13BA76FFA5F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57CA55-5DC3-068B-383C-F6DA2106A7D7}"/>
              </a:ext>
            </a:extLst>
          </p:cNvPr>
          <p:cNvSpPr>
            <a:spLocks noGrp="1"/>
          </p:cNvSpPr>
          <p:nvPr>
            <p:ph type="dt" sz="half" idx="10"/>
          </p:nvPr>
        </p:nvSpPr>
        <p:spPr/>
        <p:txBody>
          <a:bodyPr/>
          <a:lstStyle/>
          <a:p>
            <a:fld id="{61313106-01D5-49B1-B0F9-6064C0E22292}" type="datetimeFigureOut">
              <a:rPr lang="en-US" smtClean="0"/>
              <a:t>4/3/2024</a:t>
            </a:fld>
            <a:endParaRPr lang="en-US"/>
          </a:p>
        </p:txBody>
      </p:sp>
      <p:sp>
        <p:nvSpPr>
          <p:cNvPr id="5" name="Footer Placeholder 4">
            <a:extLst>
              <a:ext uri="{FF2B5EF4-FFF2-40B4-BE49-F238E27FC236}">
                <a16:creationId xmlns:a16="http://schemas.microsoft.com/office/drawing/2014/main" id="{6781FA15-A0C5-2A8D-628C-A28424FC9C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8FBFA0-2A10-96C4-DEF1-6BD0048B35B9}"/>
              </a:ext>
            </a:extLst>
          </p:cNvPr>
          <p:cNvSpPr>
            <a:spLocks noGrp="1"/>
          </p:cNvSpPr>
          <p:nvPr>
            <p:ph type="sldNum" sz="quarter" idx="12"/>
          </p:nvPr>
        </p:nvSpPr>
        <p:spPr/>
        <p:txBody>
          <a:bodyPr/>
          <a:lstStyle/>
          <a:p>
            <a:fld id="{4EC571C0-086E-4BA0-90F1-795D94B3F95F}" type="slidenum">
              <a:rPr lang="en-US" smtClean="0"/>
              <a:t>‹#›</a:t>
            </a:fld>
            <a:endParaRPr lang="en-US"/>
          </a:p>
        </p:txBody>
      </p:sp>
    </p:spTree>
    <p:extLst>
      <p:ext uri="{BB962C8B-B14F-4D97-AF65-F5344CB8AC3E}">
        <p14:creationId xmlns:p14="http://schemas.microsoft.com/office/powerpoint/2010/main" val="3577599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A02D7-B314-6E4A-992A-6E6671753E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E040403-4131-41DB-C39C-4C279791EB9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3FFD89C-A07C-B231-47B8-660E429206C6}"/>
              </a:ext>
            </a:extLst>
          </p:cNvPr>
          <p:cNvSpPr>
            <a:spLocks noGrp="1"/>
          </p:cNvSpPr>
          <p:nvPr>
            <p:ph type="dt" sz="half" idx="10"/>
          </p:nvPr>
        </p:nvSpPr>
        <p:spPr/>
        <p:txBody>
          <a:bodyPr/>
          <a:lstStyle/>
          <a:p>
            <a:fld id="{61313106-01D5-49B1-B0F9-6064C0E22292}" type="datetimeFigureOut">
              <a:rPr lang="en-US" smtClean="0"/>
              <a:t>4/3/2024</a:t>
            </a:fld>
            <a:endParaRPr lang="en-US"/>
          </a:p>
        </p:txBody>
      </p:sp>
      <p:sp>
        <p:nvSpPr>
          <p:cNvPr id="5" name="Footer Placeholder 4">
            <a:extLst>
              <a:ext uri="{FF2B5EF4-FFF2-40B4-BE49-F238E27FC236}">
                <a16:creationId xmlns:a16="http://schemas.microsoft.com/office/drawing/2014/main" id="{3054E798-0D93-B4A4-2E63-34FF08004D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366938-5EA7-07DE-89F7-1C21DBE594D3}"/>
              </a:ext>
            </a:extLst>
          </p:cNvPr>
          <p:cNvSpPr>
            <a:spLocks noGrp="1"/>
          </p:cNvSpPr>
          <p:nvPr>
            <p:ph type="sldNum" sz="quarter" idx="12"/>
          </p:nvPr>
        </p:nvSpPr>
        <p:spPr/>
        <p:txBody>
          <a:bodyPr/>
          <a:lstStyle/>
          <a:p>
            <a:fld id="{4EC571C0-086E-4BA0-90F1-795D94B3F95F}" type="slidenum">
              <a:rPr lang="en-US" smtClean="0"/>
              <a:t>‹#›</a:t>
            </a:fld>
            <a:endParaRPr lang="en-US"/>
          </a:p>
        </p:txBody>
      </p:sp>
    </p:spTree>
    <p:extLst>
      <p:ext uri="{BB962C8B-B14F-4D97-AF65-F5344CB8AC3E}">
        <p14:creationId xmlns:p14="http://schemas.microsoft.com/office/powerpoint/2010/main" val="2597433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1A14A-1C8B-CDD5-0793-C4D6EB984F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8DB494-7B2C-8082-082E-9599573252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4E59DD3-FF5C-9E2B-495A-26F5A83DBE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3DFABA-B69F-6936-9320-533584F87F11}"/>
              </a:ext>
            </a:extLst>
          </p:cNvPr>
          <p:cNvSpPr>
            <a:spLocks noGrp="1"/>
          </p:cNvSpPr>
          <p:nvPr>
            <p:ph type="dt" sz="half" idx="10"/>
          </p:nvPr>
        </p:nvSpPr>
        <p:spPr/>
        <p:txBody>
          <a:bodyPr/>
          <a:lstStyle/>
          <a:p>
            <a:fld id="{61313106-01D5-49B1-B0F9-6064C0E22292}" type="datetimeFigureOut">
              <a:rPr lang="en-US" smtClean="0"/>
              <a:t>4/3/2024</a:t>
            </a:fld>
            <a:endParaRPr lang="en-US"/>
          </a:p>
        </p:txBody>
      </p:sp>
      <p:sp>
        <p:nvSpPr>
          <p:cNvPr id="6" name="Footer Placeholder 5">
            <a:extLst>
              <a:ext uri="{FF2B5EF4-FFF2-40B4-BE49-F238E27FC236}">
                <a16:creationId xmlns:a16="http://schemas.microsoft.com/office/drawing/2014/main" id="{488F9EF5-09E3-4D86-F7E3-19960B0CD2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7BE013-4FBF-94DD-495C-9E470AE89DF0}"/>
              </a:ext>
            </a:extLst>
          </p:cNvPr>
          <p:cNvSpPr>
            <a:spLocks noGrp="1"/>
          </p:cNvSpPr>
          <p:nvPr>
            <p:ph type="sldNum" sz="quarter" idx="12"/>
          </p:nvPr>
        </p:nvSpPr>
        <p:spPr/>
        <p:txBody>
          <a:bodyPr/>
          <a:lstStyle/>
          <a:p>
            <a:fld id="{4EC571C0-086E-4BA0-90F1-795D94B3F95F}" type="slidenum">
              <a:rPr lang="en-US" smtClean="0"/>
              <a:t>‹#›</a:t>
            </a:fld>
            <a:endParaRPr lang="en-US"/>
          </a:p>
        </p:txBody>
      </p:sp>
    </p:spTree>
    <p:extLst>
      <p:ext uri="{BB962C8B-B14F-4D97-AF65-F5344CB8AC3E}">
        <p14:creationId xmlns:p14="http://schemas.microsoft.com/office/powerpoint/2010/main" val="180179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04659-07C4-D00E-A34A-298641D75D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9C3B689-2A23-AE76-042A-775EC7AF48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194BBEC-C978-F8E5-B657-D0635BB22C6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49AA47-1256-AE9A-0F26-B8E5853A17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0548A7-2778-D38E-5223-2E366E3A78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934CA5-2CA4-FC8C-1FEB-E299784B5E0F}"/>
              </a:ext>
            </a:extLst>
          </p:cNvPr>
          <p:cNvSpPr>
            <a:spLocks noGrp="1"/>
          </p:cNvSpPr>
          <p:nvPr>
            <p:ph type="dt" sz="half" idx="10"/>
          </p:nvPr>
        </p:nvSpPr>
        <p:spPr/>
        <p:txBody>
          <a:bodyPr/>
          <a:lstStyle/>
          <a:p>
            <a:fld id="{61313106-01D5-49B1-B0F9-6064C0E22292}" type="datetimeFigureOut">
              <a:rPr lang="en-US" smtClean="0"/>
              <a:t>4/3/2024</a:t>
            </a:fld>
            <a:endParaRPr lang="en-US"/>
          </a:p>
        </p:txBody>
      </p:sp>
      <p:sp>
        <p:nvSpPr>
          <p:cNvPr id="8" name="Footer Placeholder 7">
            <a:extLst>
              <a:ext uri="{FF2B5EF4-FFF2-40B4-BE49-F238E27FC236}">
                <a16:creationId xmlns:a16="http://schemas.microsoft.com/office/drawing/2014/main" id="{15388469-4B75-1FA6-21C7-81DEC8348C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6523E2-465F-FACA-6339-2445A143C189}"/>
              </a:ext>
            </a:extLst>
          </p:cNvPr>
          <p:cNvSpPr>
            <a:spLocks noGrp="1"/>
          </p:cNvSpPr>
          <p:nvPr>
            <p:ph type="sldNum" sz="quarter" idx="12"/>
          </p:nvPr>
        </p:nvSpPr>
        <p:spPr/>
        <p:txBody>
          <a:bodyPr/>
          <a:lstStyle/>
          <a:p>
            <a:fld id="{4EC571C0-086E-4BA0-90F1-795D94B3F95F}" type="slidenum">
              <a:rPr lang="en-US" smtClean="0"/>
              <a:t>‹#›</a:t>
            </a:fld>
            <a:endParaRPr lang="en-US"/>
          </a:p>
        </p:txBody>
      </p:sp>
    </p:spTree>
    <p:extLst>
      <p:ext uri="{BB962C8B-B14F-4D97-AF65-F5344CB8AC3E}">
        <p14:creationId xmlns:p14="http://schemas.microsoft.com/office/powerpoint/2010/main" val="423572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BA332-29A5-AA34-D759-CD44AE4E300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BEA6B9F-495F-BA56-FB8F-1619C4304044}"/>
              </a:ext>
            </a:extLst>
          </p:cNvPr>
          <p:cNvSpPr>
            <a:spLocks noGrp="1"/>
          </p:cNvSpPr>
          <p:nvPr>
            <p:ph type="dt" sz="half" idx="10"/>
          </p:nvPr>
        </p:nvSpPr>
        <p:spPr/>
        <p:txBody>
          <a:bodyPr/>
          <a:lstStyle/>
          <a:p>
            <a:fld id="{61313106-01D5-49B1-B0F9-6064C0E22292}" type="datetimeFigureOut">
              <a:rPr lang="en-US" smtClean="0"/>
              <a:t>4/3/2024</a:t>
            </a:fld>
            <a:endParaRPr lang="en-US"/>
          </a:p>
        </p:txBody>
      </p:sp>
      <p:sp>
        <p:nvSpPr>
          <p:cNvPr id="4" name="Footer Placeholder 3">
            <a:extLst>
              <a:ext uri="{FF2B5EF4-FFF2-40B4-BE49-F238E27FC236}">
                <a16:creationId xmlns:a16="http://schemas.microsoft.com/office/drawing/2014/main" id="{2B013487-D18D-2EB2-C966-766153F29C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0C51927-C030-40DD-07CC-7B37783F9521}"/>
              </a:ext>
            </a:extLst>
          </p:cNvPr>
          <p:cNvSpPr>
            <a:spLocks noGrp="1"/>
          </p:cNvSpPr>
          <p:nvPr>
            <p:ph type="sldNum" sz="quarter" idx="12"/>
          </p:nvPr>
        </p:nvSpPr>
        <p:spPr/>
        <p:txBody>
          <a:bodyPr/>
          <a:lstStyle/>
          <a:p>
            <a:fld id="{4EC571C0-086E-4BA0-90F1-795D94B3F95F}" type="slidenum">
              <a:rPr lang="en-US" smtClean="0"/>
              <a:t>‹#›</a:t>
            </a:fld>
            <a:endParaRPr lang="en-US"/>
          </a:p>
        </p:txBody>
      </p:sp>
    </p:spTree>
    <p:extLst>
      <p:ext uri="{BB962C8B-B14F-4D97-AF65-F5344CB8AC3E}">
        <p14:creationId xmlns:p14="http://schemas.microsoft.com/office/powerpoint/2010/main" val="109292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4CA782-FEEF-D5F6-12C2-6CDDF0E4E843}"/>
              </a:ext>
            </a:extLst>
          </p:cNvPr>
          <p:cNvSpPr>
            <a:spLocks noGrp="1"/>
          </p:cNvSpPr>
          <p:nvPr>
            <p:ph type="dt" sz="half" idx="10"/>
          </p:nvPr>
        </p:nvSpPr>
        <p:spPr/>
        <p:txBody>
          <a:bodyPr/>
          <a:lstStyle/>
          <a:p>
            <a:fld id="{61313106-01D5-49B1-B0F9-6064C0E22292}" type="datetimeFigureOut">
              <a:rPr lang="en-US" smtClean="0"/>
              <a:t>4/3/2024</a:t>
            </a:fld>
            <a:endParaRPr lang="en-US"/>
          </a:p>
        </p:txBody>
      </p:sp>
      <p:sp>
        <p:nvSpPr>
          <p:cNvPr id="3" name="Footer Placeholder 2">
            <a:extLst>
              <a:ext uri="{FF2B5EF4-FFF2-40B4-BE49-F238E27FC236}">
                <a16:creationId xmlns:a16="http://schemas.microsoft.com/office/drawing/2014/main" id="{83FF314F-6B10-25DC-1D93-3F9B4A5BEA7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C066510-1511-4133-075F-403845AAAEFC}"/>
              </a:ext>
            </a:extLst>
          </p:cNvPr>
          <p:cNvSpPr>
            <a:spLocks noGrp="1"/>
          </p:cNvSpPr>
          <p:nvPr>
            <p:ph type="sldNum" sz="quarter" idx="12"/>
          </p:nvPr>
        </p:nvSpPr>
        <p:spPr/>
        <p:txBody>
          <a:bodyPr/>
          <a:lstStyle/>
          <a:p>
            <a:fld id="{4EC571C0-086E-4BA0-90F1-795D94B3F95F}" type="slidenum">
              <a:rPr lang="en-US" smtClean="0"/>
              <a:t>‹#›</a:t>
            </a:fld>
            <a:endParaRPr lang="en-US"/>
          </a:p>
        </p:txBody>
      </p:sp>
    </p:spTree>
    <p:extLst>
      <p:ext uri="{BB962C8B-B14F-4D97-AF65-F5344CB8AC3E}">
        <p14:creationId xmlns:p14="http://schemas.microsoft.com/office/powerpoint/2010/main" val="2953812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D3A40-E2E1-11C3-B653-9E59F3064E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E52E48-A6D2-7051-D8E8-6BB272C024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CC0506C-3F79-02A1-D7F5-DB209D2E47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A57C39-DB4C-3971-BA40-7930DC6DE399}"/>
              </a:ext>
            </a:extLst>
          </p:cNvPr>
          <p:cNvSpPr>
            <a:spLocks noGrp="1"/>
          </p:cNvSpPr>
          <p:nvPr>
            <p:ph type="dt" sz="half" idx="10"/>
          </p:nvPr>
        </p:nvSpPr>
        <p:spPr/>
        <p:txBody>
          <a:bodyPr/>
          <a:lstStyle/>
          <a:p>
            <a:fld id="{61313106-01D5-49B1-B0F9-6064C0E22292}" type="datetimeFigureOut">
              <a:rPr lang="en-US" smtClean="0"/>
              <a:t>4/3/2024</a:t>
            </a:fld>
            <a:endParaRPr lang="en-US"/>
          </a:p>
        </p:txBody>
      </p:sp>
      <p:sp>
        <p:nvSpPr>
          <p:cNvPr id="6" name="Footer Placeholder 5">
            <a:extLst>
              <a:ext uri="{FF2B5EF4-FFF2-40B4-BE49-F238E27FC236}">
                <a16:creationId xmlns:a16="http://schemas.microsoft.com/office/drawing/2014/main" id="{428A8790-ADED-D016-2BCA-54C4DB40C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1B7CBD-4E5B-4296-9E70-BBE6D40EDBEB}"/>
              </a:ext>
            </a:extLst>
          </p:cNvPr>
          <p:cNvSpPr>
            <a:spLocks noGrp="1"/>
          </p:cNvSpPr>
          <p:nvPr>
            <p:ph type="sldNum" sz="quarter" idx="12"/>
          </p:nvPr>
        </p:nvSpPr>
        <p:spPr/>
        <p:txBody>
          <a:bodyPr/>
          <a:lstStyle/>
          <a:p>
            <a:fld id="{4EC571C0-086E-4BA0-90F1-795D94B3F95F}" type="slidenum">
              <a:rPr lang="en-US" smtClean="0"/>
              <a:t>‹#›</a:t>
            </a:fld>
            <a:endParaRPr lang="en-US"/>
          </a:p>
        </p:txBody>
      </p:sp>
    </p:spTree>
    <p:extLst>
      <p:ext uri="{BB962C8B-B14F-4D97-AF65-F5344CB8AC3E}">
        <p14:creationId xmlns:p14="http://schemas.microsoft.com/office/powerpoint/2010/main" val="671197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4BB62-D95B-CDE1-9F57-BE87D28E49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0B38AE3-7BF9-1454-D2BB-B312C35CC8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339C4E2-53EB-03AB-C702-118FC43740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6D5349-52CC-AA89-A000-812917542E99}"/>
              </a:ext>
            </a:extLst>
          </p:cNvPr>
          <p:cNvSpPr>
            <a:spLocks noGrp="1"/>
          </p:cNvSpPr>
          <p:nvPr>
            <p:ph type="dt" sz="half" idx="10"/>
          </p:nvPr>
        </p:nvSpPr>
        <p:spPr/>
        <p:txBody>
          <a:bodyPr/>
          <a:lstStyle/>
          <a:p>
            <a:fld id="{61313106-01D5-49B1-B0F9-6064C0E22292}" type="datetimeFigureOut">
              <a:rPr lang="en-US" smtClean="0"/>
              <a:t>4/3/2024</a:t>
            </a:fld>
            <a:endParaRPr lang="en-US"/>
          </a:p>
        </p:txBody>
      </p:sp>
      <p:sp>
        <p:nvSpPr>
          <p:cNvPr id="6" name="Footer Placeholder 5">
            <a:extLst>
              <a:ext uri="{FF2B5EF4-FFF2-40B4-BE49-F238E27FC236}">
                <a16:creationId xmlns:a16="http://schemas.microsoft.com/office/drawing/2014/main" id="{F8818382-3F71-6BF3-4370-D7DAB2924C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7CD184-83E2-2CD8-87F9-731B2A80ABBE}"/>
              </a:ext>
            </a:extLst>
          </p:cNvPr>
          <p:cNvSpPr>
            <a:spLocks noGrp="1"/>
          </p:cNvSpPr>
          <p:nvPr>
            <p:ph type="sldNum" sz="quarter" idx="12"/>
          </p:nvPr>
        </p:nvSpPr>
        <p:spPr/>
        <p:txBody>
          <a:bodyPr/>
          <a:lstStyle/>
          <a:p>
            <a:fld id="{4EC571C0-086E-4BA0-90F1-795D94B3F95F}" type="slidenum">
              <a:rPr lang="en-US" smtClean="0"/>
              <a:t>‹#›</a:t>
            </a:fld>
            <a:endParaRPr lang="en-US"/>
          </a:p>
        </p:txBody>
      </p:sp>
    </p:spTree>
    <p:extLst>
      <p:ext uri="{BB962C8B-B14F-4D97-AF65-F5344CB8AC3E}">
        <p14:creationId xmlns:p14="http://schemas.microsoft.com/office/powerpoint/2010/main" val="3070536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789FA4-11E6-58F9-7F9D-55699A8955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25B67D0-0254-E648-3C2E-F4A4D1DD99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E4D86D-217E-AE7C-681C-987FA75EFC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1313106-01D5-49B1-B0F9-6064C0E22292}" type="datetimeFigureOut">
              <a:rPr lang="en-US" smtClean="0"/>
              <a:t>4/3/2024</a:t>
            </a:fld>
            <a:endParaRPr lang="en-US"/>
          </a:p>
        </p:txBody>
      </p:sp>
      <p:sp>
        <p:nvSpPr>
          <p:cNvPr id="5" name="Footer Placeholder 4">
            <a:extLst>
              <a:ext uri="{FF2B5EF4-FFF2-40B4-BE49-F238E27FC236}">
                <a16:creationId xmlns:a16="http://schemas.microsoft.com/office/drawing/2014/main" id="{6EBB63DA-02A5-32F7-8A3A-23CB045B8F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25EE151-E16B-58C3-E150-798CE3E533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EC571C0-086E-4BA0-90F1-795D94B3F95F}" type="slidenum">
              <a:rPr lang="en-US" smtClean="0"/>
              <a:t>‹#›</a:t>
            </a:fld>
            <a:endParaRPr lang="en-US"/>
          </a:p>
        </p:txBody>
      </p:sp>
    </p:spTree>
    <p:extLst>
      <p:ext uri="{BB962C8B-B14F-4D97-AF65-F5344CB8AC3E}">
        <p14:creationId xmlns:p14="http://schemas.microsoft.com/office/powerpoint/2010/main" val="2597730877"/>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624259-EB4D-4A46-84C2-C788DD6105C8}" type="datetimeFigureOut">
              <a:rPr lang="en-US" smtClean="0"/>
              <a:t>4/3/2024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07F004-0056-47DF-941C-F66441E87CD6}" type="slidenum">
              <a:rPr lang="en-US" smtClean="0"/>
              <a:t>‹#›</a:t>
            </a:fld>
            <a:endParaRPr lang="en-US"/>
          </a:p>
        </p:txBody>
      </p:sp>
    </p:spTree>
    <p:extLst>
      <p:ext uri="{BB962C8B-B14F-4D97-AF65-F5344CB8AC3E}">
        <p14:creationId xmlns:p14="http://schemas.microsoft.com/office/powerpoint/2010/main" val="2968702153"/>
      </p:ext>
    </p:extLst>
  </p:cSld>
  <p:clrMap bg1="lt1" tx1="dk1" bg2="lt2" tx2="dk2" accent1="accent1" accent2="accent2" accent3="accent3" accent4="accent4" accent5="accent5" accent6="accent6" hlink="hlink" folHlink="folHlink"/>
  <p:sldLayoutIdLst>
    <p:sldLayoutId id="214748365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java-source.net/open-source/profilers" TargetMode="External"/><Relationship Id="rId2" Type="http://schemas.openxmlformats.org/officeDocument/2006/relationships/hyperlink" Target="https://realpython.com/python-profilin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FF407-351C-6B72-72F9-ABB7B47EC0C2}"/>
              </a:ext>
            </a:extLst>
          </p:cNvPr>
          <p:cNvSpPr>
            <a:spLocks noGrp="1"/>
          </p:cNvSpPr>
          <p:nvPr>
            <p:ph type="ctrTitle"/>
          </p:nvPr>
        </p:nvSpPr>
        <p:spPr/>
        <p:txBody>
          <a:bodyPr/>
          <a:lstStyle/>
          <a:p>
            <a:r>
              <a:rPr lang="en-US" dirty="0" err="1"/>
              <a:t>Cosc</a:t>
            </a:r>
            <a:r>
              <a:rPr lang="en-US" dirty="0"/>
              <a:t> 2030</a:t>
            </a:r>
          </a:p>
        </p:txBody>
      </p:sp>
      <p:sp>
        <p:nvSpPr>
          <p:cNvPr id="3" name="Subtitle 2">
            <a:extLst>
              <a:ext uri="{FF2B5EF4-FFF2-40B4-BE49-F238E27FC236}">
                <a16:creationId xmlns:a16="http://schemas.microsoft.com/office/drawing/2014/main" id="{9379B905-458D-B40A-B7AA-C3CAD18B7CE8}"/>
              </a:ext>
            </a:extLst>
          </p:cNvPr>
          <p:cNvSpPr>
            <a:spLocks noGrp="1"/>
          </p:cNvSpPr>
          <p:nvPr>
            <p:ph type="subTitle" idx="1"/>
          </p:nvPr>
        </p:nvSpPr>
        <p:spPr/>
        <p:txBody>
          <a:bodyPr/>
          <a:lstStyle/>
          <a:p>
            <a:r>
              <a:rPr lang="en-US" dirty="0"/>
              <a:t>Code Optimization and Performance</a:t>
            </a:r>
          </a:p>
        </p:txBody>
      </p:sp>
    </p:spTree>
    <p:extLst>
      <p:ext uri="{BB962C8B-B14F-4D97-AF65-F5344CB8AC3E}">
        <p14:creationId xmlns:p14="http://schemas.microsoft.com/office/powerpoint/2010/main" val="305534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16351956-ADC1-5746-A483-AF666091B18B}"/>
              </a:ext>
            </a:extLst>
          </p:cNvPr>
          <p:cNvSpPr>
            <a:spLocks noGrp="1" noChangeArrowheads="1"/>
          </p:cNvSpPr>
          <p:nvPr>
            <p:ph type="title"/>
          </p:nvPr>
        </p:nvSpPr>
        <p:spPr/>
        <p:txBody>
          <a:bodyPr/>
          <a:lstStyle/>
          <a:p>
            <a:r>
              <a:rPr lang="en-US" dirty="0"/>
              <a:t>Optimize your Loops (2)</a:t>
            </a:r>
            <a:endParaRPr lang="en-US" altLang="en-US" dirty="0">
              <a:latin typeface="Arial" panose="020B0604020202020204" pitchFamily="34" charset="0"/>
              <a:cs typeface="Arial" panose="020B0604020202020204" pitchFamily="34" charset="0"/>
            </a:endParaRPr>
          </a:p>
        </p:txBody>
      </p:sp>
      <p:sp>
        <p:nvSpPr>
          <p:cNvPr id="30723" name="Rectangle 3">
            <a:extLst>
              <a:ext uri="{FF2B5EF4-FFF2-40B4-BE49-F238E27FC236}">
                <a16:creationId xmlns:a16="http://schemas.microsoft.com/office/drawing/2014/main" id="{3937317D-0529-FD99-126C-B7A773ED71C4}"/>
              </a:ext>
            </a:extLst>
          </p:cNvPr>
          <p:cNvSpPr>
            <a:spLocks noGrp="1" noChangeArrowheads="1"/>
          </p:cNvSpPr>
          <p:nvPr>
            <p:ph type="body" idx="1"/>
          </p:nvPr>
        </p:nvSpPr>
        <p:spPr/>
        <p:txBody>
          <a:bodyPr/>
          <a:lstStyle/>
          <a:p>
            <a:pPr>
              <a:spcBef>
                <a:spcPts val="625"/>
              </a:spcBef>
            </a:pPr>
            <a:r>
              <a:rPr lang="en-US" altLang="en-US" b="1" i="1" dirty="0">
                <a:latin typeface="Arial" panose="020B0604020202020204" pitchFamily="34" charset="0"/>
                <a:cs typeface="Arial" panose="020B0604020202020204" pitchFamily="34" charset="0"/>
              </a:rPr>
              <a:t>Loop fusion </a:t>
            </a:r>
            <a:r>
              <a:rPr lang="en-US" altLang="en-US" dirty="0">
                <a:latin typeface="Arial" panose="020B0604020202020204" pitchFamily="34" charset="0"/>
                <a:cs typeface="Arial" panose="020B0604020202020204" pitchFamily="34" charset="0"/>
              </a:rPr>
              <a:t>combines loops that use the same data elements, possibly improving cache performance and faster execution.</a:t>
            </a:r>
          </a:p>
          <a:p>
            <a:pPr>
              <a:spcBef>
                <a:spcPts val="625"/>
              </a:spcBef>
            </a:pPr>
            <a:endParaRPr lang="en-US" altLang="en-US" dirty="0">
              <a:latin typeface="Arial" panose="020B0604020202020204" pitchFamily="34" charset="0"/>
              <a:cs typeface="Arial" panose="020B0604020202020204" pitchFamily="34" charset="0"/>
            </a:endParaRPr>
          </a:p>
          <a:p>
            <a:pPr>
              <a:spcBef>
                <a:spcPts val="625"/>
              </a:spcBef>
            </a:pPr>
            <a:r>
              <a:rPr lang="en-US" altLang="en-US" dirty="0">
                <a:latin typeface="Arial" panose="020B0604020202020204" pitchFamily="34" charset="0"/>
                <a:cs typeface="Arial" panose="020B0604020202020204" pitchFamily="34" charset="0"/>
              </a:rPr>
              <a:t>For example:</a:t>
            </a:r>
          </a:p>
          <a:p>
            <a:pPr lvl="1"/>
            <a:endParaRPr lang="en-US" altLang="en-US" dirty="0"/>
          </a:p>
          <a:p>
            <a:pPr>
              <a:spcBef>
                <a:spcPts val="625"/>
              </a:spcBef>
            </a:pPr>
            <a:endParaRPr lang="en-US" altLang="en-US" dirty="0">
              <a:latin typeface="Arial" panose="020B0604020202020204" pitchFamily="34" charset="0"/>
              <a:cs typeface="Arial" panose="020B0604020202020204" pitchFamily="34" charset="0"/>
            </a:endParaRPr>
          </a:p>
          <a:p>
            <a:pPr>
              <a:spcBef>
                <a:spcPts val="625"/>
              </a:spcBef>
            </a:pPr>
            <a:endParaRPr lang="en-US" altLang="en-US" dirty="0">
              <a:latin typeface="Arial" panose="020B0604020202020204" pitchFamily="34" charset="0"/>
              <a:cs typeface="Arial" panose="020B0604020202020204" pitchFamily="34" charset="0"/>
            </a:endParaRPr>
          </a:p>
          <a:p>
            <a:pPr>
              <a:spcBef>
                <a:spcPts val="625"/>
              </a:spcBef>
              <a:buNone/>
            </a:pPr>
            <a:endParaRPr lang="en-US" altLang="en-US" dirty="0">
              <a:latin typeface="Arial" panose="020B0604020202020204" pitchFamily="34" charset="0"/>
              <a:cs typeface="Arial" panose="020B0604020202020204" pitchFamily="34" charset="0"/>
            </a:endParaRPr>
          </a:p>
          <a:p>
            <a:pPr>
              <a:spcBef>
                <a:spcPts val="625"/>
              </a:spcBef>
              <a:buNone/>
            </a:pPr>
            <a:r>
              <a:rPr lang="en-US" altLang="en-US" dirty="0">
                <a:latin typeface="Arial" panose="020B0604020202020204" pitchFamily="34" charset="0"/>
                <a:cs typeface="Arial" panose="020B0604020202020204" pitchFamily="34" charset="0"/>
              </a:rPr>
              <a:t>	becomes</a:t>
            </a:r>
          </a:p>
        </p:txBody>
      </p:sp>
      <p:sp>
        <p:nvSpPr>
          <p:cNvPr id="30724" name="Text Box 4">
            <a:extLst>
              <a:ext uri="{FF2B5EF4-FFF2-40B4-BE49-F238E27FC236}">
                <a16:creationId xmlns:a16="http://schemas.microsoft.com/office/drawing/2014/main" id="{1B7A69FC-5BEA-7F31-3EE2-7F7423043625}"/>
              </a:ext>
            </a:extLst>
          </p:cNvPr>
          <p:cNvSpPr txBox="1">
            <a:spLocks noChangeArrowheads="1"/>
          </p:cNvSpPr>
          <p:nvPr/>
        </p:nvSpPr>
        <p:spPr bwMode="auto">
          <a:xfrm>
            <a:off x="3452911" y="3620917"/>
            <a:ext cx="4003675" cy="1444625"/>
          </a:xfrm>
          <a:prstGeom prst="rect">
            <a:avLst/>
          </a:prstGeom>
          <a:solidFill>
            <a:srgbClr val="FFFFD5"/>
          </a:solidFill>
          <a:ln w="9525">
            <a:solidFill>
              <a:schemeClr val="tx1"/>
            </a:solidFill>
            <a:miter lim="800000"/>
            <a:headEnd/>
            <a:tailEnd/>
          </a:ln>
        </p:spPr>
        <p:txBody>
          <a:bodyPr wrap="none" anchor="ctr">
            <a:spAutoFit/>
          </a:bodyPr>
          <a:lstStyle>
            <a:lvl1pPr marL="342900" indent="-342900">
              <a:defRPr sz="2400">
                <a:solidFill>
                  <a:schemeClr val="tx1"/>
                </a:solidFill>
                <a:latin typeface="Times New Roman" panose="02020603050405020304" pitchFamily="18" charset="0"/>
              </a:defRPr>
            </a:lvl1pPr>
            <a:lvl2pPr marL="11430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lvl="1">
              <a:spcBef>
                <a:spcPct val="30000"/>
              </a:spcBef>
            </a:pPr>
            <a:r>
              <a:rPr lang="en-US" altLang="en-US" sz="2000" b="1" dirty="0">
                <a:latin typeface="Courier New" panose="02070309020205020404" pitchFamily="49" charset="0"/>
              </a:rPr>
              <a:t>for (</a:t>
            </a:r>
            <a:r>
              <a:rPr lang="en-US" altLang="en-US" sz="2000" b="1" dirty="0" err="1">
                <a:latin typeface="Courier New" panose="02070309020205020404" pitchFamily="49" charset="0"/>
              </a:rPr>
              <a:t>i</a:t>
            </a:r>
            <a:r>
              <a:rPr lang="en-US" altLang="en-US" sz="2000" b="1" dirty="0">
                <a:latin typeface="Courier New" panose="02070309020205020404" pitchFamily="49" charset="0"/>
              </a:rPr>
              <a:t> = 0; </a:t>
            </a:r>
            <a:r>
              <a:rPr lang="en-US" altLang="en-US" sz="2000" b="1" dirty="0" err="1">
                <a:latin typeface="Courier New" panose="02070309020205020404" pitchFamily="49" charset="0"/>
              </a:rPr>
              <a:t>i</a:t>
            </a:r>
            <a:r>
              <a:rPr lang="en-US" altLang="en-US" sz="2000" b="1" dirty="0">
                <a:latin typeface="Courier New" panose="02070309020205020404" pitchFamily="49" charset="0"/>
              </a:rPr>
              <a:t> &lt; N; </a:t>
            </a:r>
            <a:r>
              <a:rPr lang="en-US" altLang="en-US" sz="2000" b="1" dirty="0" err="1">
                <a:latin typeface="Courier New" panose="02070309020205020404" pitchFamily="49" charset="0"/>
              </a:rPr>
              <a:t>i</a:t>
            </a:r>
            <a:r>
              <a:rPr lang="en-US" altLang="en-US" sz="2000" b="1" dirty="0">
                <a:latin typeface="Courier New" panose="02070309020205020404" pitchFamily="49" charset="0"/>
              </a:rPr>
              <a:t>++)</a:t>
            </a:r>
          </a:p>
          <a:p>
            <a:pPr lvl="1">
              <a:spcBef>
                <a:spcPct val="5000"/>
              </a:spcBef>
            </a:pPr>
            <a:r>
              <a:rPr lang="en-US" altLang="en-US" sz="2000" b="1" dirty="0">
                <a:latin typeface="Courier New" panose="02070309020205020404" pitchFamily="49" charset="0"/>
              </a:rPr>
              <a:t>	C[</a:t>
            </a:r>
            <a:r>
              <a:rPr lang="en-US" altLang="en-US" sz="2000" b="1" dirty="0" err="1">
                <a:latin typeface="Courier New" panose="02070309020205020404" pitchFamily="49" charset="0"/>
              </a:rPr>
              <a:t>i</a:t>
            </a:r>
            <a:r>
              <a:rPr lang="en-US" altLang="en-US" sz="2000" b="1" dirty="0">
                <a:latin typeface="Courier New" panose="02070309020205020404" pitchFamily="49" charset="0"/>
              </a:rPr>
              <a:t>] = A[</a:t>
            </a:r>
            <a:r>
              <a:rPr lang="en-US" altLang="en-US" sz="2000" b="1" dirty="0" err="1">
                <a:latin typeface="Courier New" panose="02070309020205020404" pitchFamily="49" charset="0"/>
              </a:rPr>
              <a:t>i</a:t>
            </a:r>
            <a:r>
              <a:rPr lang="en-US" altLang="en-US" sz="2000" b="1" dirty="0">
                <a:latin typeface="Courier New" panose="02070309020205020404" pitchFamily="49" charset="0"/>
              </a:rPr>
              <a:t>] + B[</a:t>
            </a:r>
            <a:r>
              <a:rPr lang="en-US" altLang="en-US" sz="2000" b="1" dirty="0" err="1">
                <a:latin typeface="Courier New" panose="02070309020205020404" pitchFamily="49" charset="0"/>
              </a:rPr>
              <a:t>i</a:t>
            </a:r>
            <a:r>
              <a:rPr lang="en-US" altLang="en-US" sz="2000" b="1" dirty="0">
                <a:latin typeface="Courier New" panose="02070309020205020404" pitchFamily="49" charset="0"/>
              </a:rPr>
              <a:t>];</a:t>
            </a:r>
          </a:p>
          <a:p>
            <a:pPr lvl="1">
              <a:spcBef>
                <a:spcPct val="30000"/>
              </a:spcBef>
            </a:pPr>
            <a:r>
              <a:rPr lang="en-US" altLang="en-US" sz="2000" b="1" dirty="0">
                <a:latin typeface="Courier New" panose="02070309020205020404" pitchFamily="49" charset="0"/>
              </a:rPr>
              <a:t>for (</a:t>
            </a:r>
            <a:r>
              <a:rPr lang="en-US" altLang="en-US" sz="2000" b="1" dirty="0" err="1">
                <a:latin typeface="Courier New" panose="02070309020205020404" pitchFamily="49" charset="0"/>
              </a:rPr>
              <a:t>i</a:t>
            </a:r>
            <a:r>
              <a:rPr lang="en-US" altLang="en-US" sz="2000" b="1" dirty="0">
                <a:latin typeface="Courier New" panose="02070309020205020404" pitchFamily="49" charset="0"/>
              </a:rPr>
              <a:t> = 0; </a:t>
            </a:r>
            <a:r>
              <a:rPr lang="en-US" altLang="en-US" sz="2000" b="1" dirty="0" err="1">
                <a:latin typeface="Courier New" panose="02070309020205020404" pitchFamily="49" charset="0"/>
              </a:rPr>
              <a:t>i</a:t>
            </a:r>
            <a:r>
              <a:rPr lang="en-US" altLang="en-US" sz="2000" b="1" dirty="0">
                <a:latin typeface="Courier New" panose="02070309020205020404" pitchFamily="49" charset="0"/>
              </a:rPr>
              <a:t> &lt; N; </a:t>
            </a:r>
            <a:r>
              <a:rPr lang="en-US" altLang="en-US" sz="2000" b="1" dirty="0" err="1">
                <a:latin typeface="Courier New" panose="02070309020205020404" pitchFamily="49" charset="0"/>
              </a:rPr>
              <a:t>i</a:t>
            </a:r>
            <a:r>
              <a:rPr lang="en-US" altLang="en-US" sz="2000" b="1" dirty="0">
                <a:latin typeface="Courier New" panose="02070309020205020404" pitchFamily="49" charset="0"/>
              </a:rPr>
              <a:t>++)</a:t>
            </a:r>
          </a:p>
          <a:p>
            <a:pPr lvl="1">
              <a:spcBef>
                <a:spcPct val="5000"/>
              </a:spcBef>
            </a:pPr>
            <a:r>
              <a:rPr lang="en-US" altLang="en-US" sz="2000" b="1" dirty="0">
                <a:latin typeface="Courier New" panose="02070309020205020404" pitchFamily="49" charset="0"/>
              </a:rPr>
              <a:t>	D[</a:t>
            </a:r>
            <a:r>
              <a:rPr lang="en-US" altLang="en-US" sz="2000" b="1" dirty="0" err="1">
                <a:latin typeface="Courier New" panose="02070309020205020404" pitchFamily="49" charset="0"/>
              </a:rPr>
              <a:t>i</a:t>
            </a:r>
            <a:r>
              <a:rPr lang="en-US" altLang="en-US" sz="2000" b="1" dirty="0">
                <a:latin typeface="Courier New" panose="02070309020205020404" pitchFamily="49" charset="0"/>
              </a:rPr>
              <a:t>] = E[</a:t>
            </a:r>
            <a:r>
              <a:rPr lang="en-US" altLang="en-US" sz="2000" b="1" dirty="0" err="1">
                <a:latin typeface="Courier New" panose="02070309020205020404" pitchFamily="49" charset="0"/>
              </a:rPr>
              <a:t>i</a:t>
            </a:r>
            <a:r>
              <a:rPr lang="en-US" altLang="en-US" sz="2000" b="1" dirty="0">
                <a:latin typeface="Courier New" panose="02070309020205020404" pitchFamily="49" charset="0"/>
              </a:rPr>
              <a:t>] + C[</a:t>
            </a:r>
            <a:r>
              <a:rPr lang="en-US" altLang="en-US" sz="2000" b="1" dirty="0" err="1">
                <a:latin typeface="Courier New" panose="02070309020205020404" pitchFamily="49" charset="0"/>
              </a:rPr>
              <a:t>i</a:t>
            </a:r>
            <a:r>
              <a:rPr lang="en-US" altLang="en-US" sz="2000" b="1" dirty="0">
                <a:latin typeface="Courier New" panose="02070309020205020404" pitchFamily="49" charset="0"/>
              </a:rPr>
              <a:t>];</a:t>
            </a:r>
            <a:endParaRPr lang="en-US" altLang="en-US" baseline="30000" dirty="0">
              <a:latin typeface="Arial" panose="020B0604020202020204" pitchFamily="34" charset="0"/>
            </a:endParaRPr>
          </a:p>
        </p:txBody>
      </p:sp>
      <p:sp>
        <p:nvSpPr>
          <p:cNvPr id="30725" name="Text Box 5">
            <a:extLst>
              <a:ext uri="{FF2B5EF4-FFF2-40B4-BE49-F238E27FC236}">
                <a16:creationId xmlns:a16="http://schemas.microsoft.com/office/drawing/2014/main" id="{C8754263-EC13-ED3C-8FF2-268170963A28}"/>
              </a:ext>
            </a:extLst>
          </p:cNvPr>
          <p:cNvSpPr txBox="1">
            <a:spLocks noChangeArrowheads="1"/>
          </p:cNvSpPr>
          <p:nvPr/>
        </p:nvSpPr>
        <p:spPr bwMode="auto">
          <a:xfrm>
            <a:off x="3452911" y="5538787"/>
            <a:ext cx="4114800" cy="954088"/>
          </a:xfrm>
          <a:prstGeom prst="rect">
            <a:avLst/>
          </a:prstGeom>
          <a:solidFill>
            <a:srgbClr val="FFE9FF"/>
          </a:solidFill>
          <a:ln w="9525">
            <a:solidFill>
              <a:schemeClr val="tx1"/>
            </a:solidFill>
            <a:miter lim="800000"/>
            <a:headEnd/>
            <a:tailEnd/>
          </a:ln>
        </p:spPr>
        <p:txBody>
          <a:bodyPr anchor="ctr">
            <a:spAutoFit/>
          </a:bodyPr>
          <a:lstStyle>
            <a:lvl1pPr marL="342900" indent="-342900">
              <a:defRPr sz="2400">
                <a:solidFill>
                  <a:schemeClr val="tx1"/>
                </a:solidFill>
                <a:latin typeface="Times New Roman" panose="02020603050405020304" pitchFamily="18" charset="0"/>
              </a:defRPr>
            </a:lvl1pPr>
            <a:lvl2pPr marL="11430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lvl="1">
              <a:spcBef>
                <a:spcPct val="30000"/>
              </a:spcBef>
            </a:pPr>
            <a:r>
              <a:rPr lang="en-US" altLang="en-US" sz="1800" b="1">
                <a:latin typeface="Courier New" panose="02070309020205020404" pitchFamily="49" charset="0"/>
              </a:rPr>
              <a:t>for (i = 0; i &lt; N; i++)</a:t>
            </a:r>
          </a:p>
          <a:p>
            <a:pPr lvl="1">
              <a:spcBef>
                <a:spcPct val="5000"/>
              </a:spcBef>
            </a:pPr>
            <a:r>
              <a:rPr lang="en-US" altLang="en-US" sz="1800" b="1">
                <a:latin typeface="Courier New" panose="02070309020205020404" pitchFamily="49" charset="0"/>
              </a:rPr>
              <a:t>  { C[i] = A[i] + B[i];</a:t>
            </a:r>
          </a:p>
          <a:p>
            <a:pPr lvl="1">
              <a:spcBef>
                <a:spcPct val="5000"/>
              </a:spcBef>
            </a:pPr>
            <a:r>
              <a:rPr lang="en-US" altLang="en-US" sz="1800" b="1">
                <a:latin typeface="Courier New" panose="02070309020205020404" pitchFamily="49" charset="0"/>
              </a:rPr>
              <a:t>    D[i] = E[i] + C[i];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2CC6770E-E34A-24DA-9500-089D22BEED71}"/>
              </a:ext>
            </a:extLst>
          </p:cNvPr>
          <p:cNvSpPr>
            <a:spLocks noGrp="1" noChangeArrowheads="1"/>
          </p:cNvSpPr>
          <p:nvPr>
            <p:ph type="title"/>
          </p:nvPr>
        </p:nvSpPr>
        <p:spPr/>
        <p:txBody>
          <a:bodyPr/>
          <a:lstStyle/>
          <a:p>
            <a:r>
              <a:rPr lang="en-US" dirty="0"/>
              <a:t>Optimize your Loops </a:t>
            </a:r>
            <a:r>
              <a:rPr lang="en-US" altLang="en-US" dirty="0"/>
              <a:t>(3)</a:t>
            </a:r>
            <a:endParaRPr lang="en-US" altLang="en-US" dirty="0">
              <a:latin typeface="Arial" panose="020B0604020202020204" pitchFamily="34" charset="0"/>
              <a:cs typeface="Arial" panose="020B0604020202020204" pitchFamily="34" charset="0"/>
            </a:endParaRPr>
          </a:p>
        </p:txBody>
      </p:sp>
      <p:sp>
        <p:nvSpPr>
          <p:cNvPr id="31747" name="Rectangle 3">
            <a:extLst>
              <a:ext uri="{FF2B5EF4-FFF2-40B4-BE49-F238E27FC236}">
                <a16:creationId xmlns:a16="http://schemas.microsoft.com/office/drawing/2014/main" id="{4BC9A7A7-EDF4-A9FD-796C-688339FEF7E2}"/>
              </a:ext>
            </a:extLst>
          </p:cNvPr>
          <p:cNvSpPr>
            <a:spLocks noGrp="1" noChangeArrowheads="1"/>
          </p:cNvSpPr>
          <p:nvPr>
            <p:ph type="body" idx="1"/>
          </p:nvPr>
        </p:nvSpPr>
        <p:spPr/>
        <p:txBody>
          <a:bodyPr/>
          <a:lstStyle/>
          <a:p>
            <a:pPr>
              <a:spcBef>
                <a:spcPts val="625"/>
              </a:spcBef>
            </a:pPr>
            <a:r>
              <a:rPr lang="en-US" altLang="en-US" b="1" i="1" dirty="0">
                <a:latin typeface="Arial" panose="020B0604020202020204" pitchFamily="34" charset="0"/>
                <a:cs typeface="Arial" panose="020B0604020202020204" pitchFamily="34" charset="0"/>
              </a:rPr>
              <a:t>Loop fission </a:t>
            </a:r>
            <a:r>
              <a:rPr lang="en-US" altLang="en-US" dirty="0">
                <a:latin typeface="Arial" panose="020B0604020202020204" pitchFamily="34" charset="0"/>
                <a:cs typeface="Arial" panose="020B0604020202020204" pitchFamily="34" charset="0"/>
              </a:rPr>
              <a:t>splits large loops into smaller ones to reduce data dependencies and resource conflicts.</a:t>
            </a:r>
          </a:p>
          <a:p>
            <a:pPr>
              <a:spcBef>
                <a:spcPts val="625"/>
              </a:spcBef>
            </a:pPr>
            <a:r>
              <a:rPr lang="en-US" altLang="en-US" dirty="0">
                <a:latin typeface="Arial" panose="020B0604020202020204" pitchFamily="34" charset="0"/>
                <a:cs typeface="Arial" panose="020B0604020202020204" pitchFamily="34" charset="0"/>
              </a:rPr>
              <a:t>A loop fission technique known as loop peeling removes the beginning and ending loop statements. </a:t>
            </a:r>
          </a:p>
          <a:p>
            <a:pPr>
              <a:spcBef>
                <a:spcPts val="625"/>
              </a:spcBef>
            </a:pPr>
            <a:r>
              <a:rPr lang="en-US" altLang="en-US" dirty="0">
                <a:latin typeface="Arial" panose="020B0604020202020204" pitchFamily="34" charset="0"/>
                <a:cs typeface="Arial" panose="020B0604020202020204" pitchFamily="34" charset="0"/>
              </a:rPr>
              <a:t>For example,                                </a:t>
            </a:r>
            <a:r>
              <a:rPr lang="en-US" altLang="en-US" sz="2800" dirty="0">
                <a:latin typeface="Arial" panose="020B0604020202020204" pitchFamily="34" charset="0"/>
              </a:rPr>
              <a:t>becomes</a:t>
            </a:r>
          </a:p>
          <a:p>
            <a:pPr>
              <a:spcBef>
                <a:spcPts val="625"/>
              </a:spcBef>
            </a:pPr>
            <a:endParaRPr lang="en-US" altLang="en-US" dirty="0">
              <a:latin typeface="Arial" panose="020B0604020202020204" pitchFamily="34" charset="0"/>
              <a:cs typeface="Arial" panose="020B0604020202020204" pitchFamily="34" charset="0"/>
            </a:endParaRPr>
          </a:p>
        </p:txBody>
      </p:sp>
      <p:sp>
        <p:nvSpPr>
          <p:cNvPr id="31748" name="Text Box 4">
            <a:extLst>
              <a:ext uri="{FF2B5EF4-FFF2-40B4-BE49-F238E27FC236}">
                <a16:creationId xmlns:a16="http://schemas.microsoft.com/office/drawing/2014/main" id="{CE327C43-303D-5DD0-9077-CAFD2459E35E}"/>
              </a:ext>
            </a:extLst>
          </p:cNvPr>
          <p:cNvSpPr txBox="1">
            <a:spLocks noChangeArrowheads="1"/>
          </p:cNvSpPr>
          <p:nvPr/>
        </p:nvSpPr>
        <p:spPr bwMode="auto">
          <a:xfrm>
            <a:off x="6330950" y="4050416"/>
            <a:ext cx="3956050" cy="1368425"/>
          </a:xfrm>
          <a:prstGeom prst="rect">
            <a:avLst/>
          </a:prstGeom>
          <a:solidFill>
            <a:srgbClr val="FFE9FF"/>
          </a:solidFill>
          <a:ln w="9525">
            <a:solidFill>
              <a:schemeClr val="tx1"/>
            </a:solidFill>
            <a:miter lim="800000"/>
            <a:headEnd/>
            <a:tailEnd/>
          </a:ln>
        </p:spPr>
        <p:txBody>
          <a:bodyPr anchor="ctr">
            <a:spAutoFit/>
          </a:bodyPr>
          <a:lstStyle>
            <a:lvl1pPr marL="342900" indent="-342900">
              <a:tabLst>
                <a:tab pos="334963" algn="l"/>
              </a:tabLst>
              <a:defRPr sz="2400">
                <a:solidFill>
                  <a:schemeClr val="tx1"/>
                </a:solidFill>
                <a:latin typeface="Times New Roman" panose="02020603050405020304" pitchFamily="18" charset="0"/>
              </a:defRPr>
            </a:lvl1pPr>
            <a:lvl2pPr marL="114300">
              <a:tabLst>
                <a:tab pos="334963" algn="l"/>
              </a:tabLst>
              <a:defRPr sz="2400">
                <a:solidFill>
                  <a:schemeClr val="tx1"/>
                </a:solidFill>
                <a:latin typeface="Times New Roman" panose="02020603050405020304" pitchFamily="18" charset="0"/>
              </a:defRPr>
            </a:lvl2pPr>
            <a:lvl3pPr marL="1143000" indent="-228600">
              <a:tabLst>
                <a:tab pos="334963" algn="l"/>
              </a:tabLst>
              <a:defRPr sz="2400">
                <a:solidFill>
                  <a:schemeClr val="tx1"/>
                </a:solidFill>
                <a:latin typeface="Times New Roman" panose="02020603050405020304" pitchFamily="18" charset="0"/>
              </a:defRPr>
            </a:lvl3pPr>
            <a:lvl4pPr marL="1600200" indent="-228600">
              <a:tabLst>
                <a:tab pos="334963" algn="l"/>
              </a:tabLst>
              <a:defRPr sz="2400">
                <a:solidFill>
                  <a:schemeClr val="tx1"/>
                </a:solidFill>
                <a:latin typeface="Times New Roman" panose="02020603050405020304" pitchFamily="18" charset="0"/>
              </a:defRPr>
            </a:lvl4pPr>
            <a:lvl5pPr marL="2057400" indent="-228600">
              <a:tabLst>
                <a:tab pos="334963"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334963"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334963"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334963"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334963" algn="l"/>
              </a:tabLst>
              <a:defRPr sz="2400">
                <a:solidFill>
                  <a:schemeClr val="tx1"/>
                </a:solidFill>
                <a:latin typeface="Times New Roman" panose="02020603050405020304" pitchFamily="18" charset="0"/>
              </a:defRPr>
            </a:lvl9pPr>
          </a:lstStyle>
          <a:p>
            <a:pPr lvl="1">
              <a:spcBef>
                <a:spcPct val="5000"/>
              </a:spcBef>
            </a:pPr>
            <a:r>
              <a:rPr lang="en-US" altLang="en-US" sz="2000" b="1" dirty="0">
                <a:latin typeface="Courier New" panose="02070309020205020404" pitchFamily="49" charset="0"/>
              </a:rPr>
              <a:t>A[1] = 0;</a:t>
            </a:r>
          </a:p>
          <a:p>
            <a:pPr lvl="1">
              <a:spcBef>
                <a:spcPct val="5000"/>
              </a:spcBef>
            </a:pPr>
            <a:r>
              <a:rPr lang="en-US" altLang="en-US" sz="2000" b="1" dirty="0">
                <a:latin typeface="Courier New" panose="02070309020205020404" pitchFamily="49" charset="0"/>
              </a:rPr>
              <a:t>for (</a:t>
            </a:r>
            <a:r>
              <a:rPr lang="en-US" altLang="en-US" sz="2000" b="1" dirty="0" err="1">
                <a:latin typeface="Courier New" panose="02070309020205020404" pitchFamily="49" charset="0"/>
              </a:rPr>
              <a:t>i</a:t>
            </a:r>
            <a:r>
              <a:rPr lang="en-US" altLang="en-US" sz="2000" b="1" dirty="0">
                <a:latin typeface="Courier New" panose="02070309020205020404" pitchFamily="49" charset="0"/>
              </a:rPr>
              <a:t> = 2; </a:t>
            </a:r>
            <a:r>
              <a:rPr lang="en-US" altLang="en-US" sz="2000" b="1" dirty="0" err="1">
                <a:latin typeface="Courier New" panose="02070309020205020404" pitchFamily="49" charset="0"/>
              </a:rPr>
              <a:t>i</a:t>
            </a:r>
            <a:r>
              <a:rPr lang="en-US" altLang="en-US" sz="2000" b="1" dirty="0">
                <a:latin typeface="Courier New" panose="02070309020205020404" pitchFamily="49" charset="0"/>
              </a:rPr>
              <a:t> &lt; N; </a:t>
            </a:r>
            <a:r>
              <a:rPr lang="en-US" altLang="en-US" sz="2000" b="1" dirty="0" err="1">
                <a:latin typeface="Courier New" panose="02070309020205020404" pitchFamily="49" charset="0"/>
              </a:rPr>
              <a:t>i</a:t>
            </a:r>
            <a:r>
              <a:rPr lang="en-US" altLang="en-US" sz="2000" b="1" dirty="0">
                <a:latin typeface="Courier New" panose="02070309020205020404" pitchFamily="49" charset="0"/>
              </a:rPr>
              <a:t>++)</a:t>
            </a:r>
          </a:p>
          <a:p>
            <a:pPr lvl="1">
              <a:spcBef>
                <a:spcPct val="5000"/>
              </a:spcBef>
            </a:pPr>
            <a:r>
              <a:rPr lang="en-US" altLang="en-US" sz="2000" b="1" dirty="0">
                <a:latin typeface="Courier New" panose="02070309020205020404" pitchFamily="49" charset="0"/>
              </a:rPr>
              <a:t>  A[</a:t>
            </a:r>
            <a:r>
              <a:rPr lang="en-US" altLang="en-US" sz="2000" b="1" dirty="0" err="1">
                <a:latin typeface="Courier New" panose="02070309020205020404" pitchFamily="49" charset="0"/>
              </a:rPr>
              <a:t>i</a:t>
            </a:r>
            <a:r>
              <a:rPr lang="en-US" altLang="en-US" sz="2000" b="1" dirty="0">
                <a:latin typeface="Courier New" panose="02070309020205020404" pitchFamily="49" charset="0"/>
              </a:rPr>
              <a:t>] = A[</a:t>
            </a:r>
            <a:r>
              <a:rPr lang="en-US" altLang="en-US" sz="2000" b="1" dirty="0" err="1">
                <a:latin typeface="Courier New" panose="02070309020205020404" pitchFamily="49" charset="0"/>
              </a:rPr>
              <a:t>i</a:t>
            </a:r>
            <a:r>
              <a:rPr lang="en-US" altLang="en-US" sz="2000" b="1" dirty="0">
                <a:latin typeface="Courier New" panose="02070309020205020404" pitchFamily="49" charset="0"/>
              </a:rPr>
              <a:t>] + 8;</a:t>
            </a:r>
          </a:p>
          <a:p>
            <a:pPr lvl="1">
              <a:spcBef>
                <a:spcPct val="5000"/>
              </a:spcBef>
            </a:pPr>
            <a:r>
              <a:rPr lang="en-US" altLang="en-US" sz="2000" b="1" dirty="0">
                <a:latin typeface="Courier New" panose="02070309020205020404" pitchFamily="49" charset="0"/>
              </a:rPr>
              <a:t>A[N] = N;</a:t>
            </a:r>
            <a:endParaRPr lang="en-US" altLang="en-US" sz="2000" baseline="30000" dirty="0"/>
          </a:p>
        </p:txBody>
      </p:sp>
      <p:sp>
        <p:nvSpPr>
          <p:cNvPr id="31749" name="Text Box 5">
            <a:extLst>
              <a:ext uri="{FF2B5EF4-FFF2-40B4-BE49-F238E27FC236}">
                <a16:creationId xmlns:a16="http://schemas.microsoft.com/office/drawing/2014/main" id="{B087C72C-0623-FA53-3FC4-5B5EBFC4EE4A}"/>
              </a:ext>
            </a:extLst>
          </p:cNvPr>
          <p:cNvSpPr txBox="1">
            <a:spLocks noChangeArrowheads="1"/>
          </p:cNvSpPr>
          <p:nvPr/>
        </p:nvSpPr>
        <p:spPr bwMode="auto">
          <a:xfrm>
            <a:off x="1073150" y="4001294"/>
            <a:ext cx="4191000" cy="1933575"/>
          </a:xfrm>
          <a:prstGeom prst="rect">
            <a:avLst/>
          </a:prstGeom>
          <a:solidFill>
            <a:srgbClr val="FFFFEB"/>
          </a:solidFill>
          <a:ln w="12700">
            <a:solidFill>
              <a:schemeClr val="tx1"/>
            </a:solidFill>
            <a:miter lim="800000"/>
            <a:headEnd/>
            <a:tailEnd/>
          </a:ln>
        </p:spPr>
        <p:txBody>
          <a:bodyPr anchor="ctr">
            <a:spAutoFit/>
          </a:bodyPr>
          <a:lstStyle>
            <a:lvl1pPr marL="342900" indent="-342900">
              <a:tabLst>
                <a:tab pos="406400" algn="l"/>
              </a:tabLst>
              <a:defRPr sz="2400">
                <a:solidFill>
                  <a:schemeClr val="tx1"/>
                </a:solidFill>
                <a:latin typeface="Times New Roman" panose="02020603050405020304" pitchFamily="18" charset="0"/>
              </a:defRPr>
            </a:lvl1pPr>
            <a:lvl2pPr marL="114300">
              <a:tabLst>
                <a:tab pos="406400" algn="l"/>
              </a:tabLst>
              <a:defRPr sz="2400">
                <a:solidFill>
                  <a:schemeClr val="tx1"/>
                </a:solidFill>
                <a:latin typeface="Times New Roman" panose="02020603050405020304" pitchFamily="18" charset="0"/>
              </a:defRPr>
            </a:lvl2pPr>
            <a:lvl3pPr marL="1143000" indent="-228600">
              <a:tabLst>
                <a:tab pos="406400" algn="l"/>
              </a:tabLst>
              <a:defRPr sz="2400">
                <a:solidFill>
                  <a:schemeClr val="tx1"/>
                </a:solidFill>
                <a:latin typeface="Times New Roman" panose="02020603050405020304" pitchFamily="18" charset="0"/>
              </a:defRPr>
            </a:lvl3pPr>
            <a:lvl4pPr marL="1600200" indent="-228600">
              <a:tabLst>
                <a:tab pos="406400" algn="l"/>
              </a:tabLst>
              <a:defRPr sz="2400">
                <a:solidFill>
                  <a:schemeClr val="tx1"/>
                </a:solidFill>
                <a:latin typeface="Times New Roman" panose="02020603050405020304" pitchFamily="18" charset="0"/>
              </a:defRPr>
            </a:lvl4pPr>
            <a:lvl5pPr marL="2057400" indent="-228600">
              <a:tabLst>
                <a:tab pos="406400" algn="l"/>
              </a:tabLst>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406400" algn="l"/>
              </a:tabLs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406400" algn="l"/>
              </a:tabLs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406400" algn="l"/>
              </a:tabLs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406400" algn="l"/>
              </a:tabLst>
              <a:defRPr sz="2400">
                <a:solidFill>
                  <a:schemeClr val="tx1"/>
                </a:solidFill>
                <a:latin typeface="Times New Roman" panose="02020603050405020304" pitchFamily="18" charset="0"/>
              </a:defRPr>
            </a:lvl9pPr>
          </a:lstStyle>
          <a:p>
            <a:pPr lvl="1"/>
            <a:r>
              <a:rPr lang="en-US" altLang="en-US" sz="2000" b="1" dirty="0">
                <a:latin typeface="Courier New" panose="02070309020205020404" pitchFamily="49" charset="0"/>
              </a:rPr>
              <a:t>for (</a:t>
            </a:r>
            <a:r>
              <a:rPr lang="en-US" altLang="en-US" sz="2000" b="1" dirty="0" err="1">
                <a:latin typeface="Courier New" panose="02070309020205020404" pitchFamily="49" charset="0"/>
              </a:rPr>
              <a:t>i</a:t>
            </a:r>
            <a:r>
              <a:rPr lang="en-US" altLang="en-US" sz="2000" b="1" dirty="0">
                <a:latin typeface="Courier New" panose="02070309020205020404" pitchFamily="49" charset="0"/>
              </a:rPr>
              <a:t> = 1; </a:t>
            </a:r>
            <a:r>
              <a:rPr lang="en-US" altLang="en-US" sz="2000" b="1" dirty="0" err="1">
                <a:latin typeface="Courier New" panose="02070309020205020404" pitchFamily="49" charset="0"/>
              </a:rPr>
              <a:t>i</a:t>
            </a:r>
            <a:r>
              <a:rPr lang="en-US" altLang="en-US" sz="2000" b="1" dirty="0">
                <a:latin typeface="Courier New" panose="02070309020205020404" pitchFamily="49" charset="0"/>
              </a:rPr>
              <a:t> &lt; N+1; </a:t>
            </a:r>
            <a:r>
              <a:rPr lang="en-US" altLang="en-US" sz="2000" b="1" dirty="0" err="1">
                <a:latin typeface="Courier New" panose="02070309020205020404" pitchFamily="49" charset="0"/>
              </a:rPr>
              <a:t>i</a:t>
            </a:r>
            <a:r>
              <a:rPr lang="en-US" altLang="en-US" sz="2000" b="1" dirty="0">
                <a:latin typeface="Courier New" panose="02070309020205020404" pitchFamily="49" charset="0"/>
              </a:rPr>
              <a:t>++)</a:t>
            </a:r>
          </a:p>
          <a:p>
            <a:pPr lvl="1"/>
            <a:r>
              <a:rPr lang="en-US" altLang="en-US" sz="2000" b="1" dirty="0">
                <a:latin typeface="Courier New" panose="02070309020205020404" pitchFamily="49" charset="0"/>
              </a:rPr>
              <a:t>{ if (</a:t>
            </a:r>
            <a:r>
              <a:rPr lang="en-US" altLang="en-US" sz="2000" b="1" dirty="0" err="1">
                <a:latin typeface="Courier New" panose="02070309020205020404" pitchFamily="49" charset="0"/>
              </a:rPr>
              <a:t>i</a:t>
            </a:r>
            <a:r>
              <a:rPr lang="en-US" altLang="en-US" sz="2000" b="1" dirty="0">
                <a:latin typeface="Courier New" panose="02070309020205020404" pitchFamily="49" charset="0"/>
              </a:rPr>
              <a:t>==1)</a:t>
            </a:r>
          </a:p>
          <a:p>
            <a:pPr lvl="1"/>
            <a:r>
              <a:rPr lang="en-US" altLang="en-US" sz="2000" b="1" dirty="0">
                <a:latin typeface="Courier New" panose="02070309020205020404" pitchFamily="49" charset="0"/>
              </a:rPr>
              <a:t>		A[</a:t>
            </a:r>
            <a:r>
              <a:rPr lang="en-US" altLang="en-US" sz="2000" b="1" dirty="0" err="1">
                <a:latin typeface="Courier New" panose="02070309020205020404" pitchFamily="49" charset="0"/>
              </a:rPr>
              <a:t>i</a:t>
            </a:r>
            <a:r>
              <a:rPr lang="en-US" altLang="en-US" sz="2000" b="1" dirty="0">
                <a:latin typeface="Courier New" panose="02070309020205020404" pitchFamily="49" charset="0"/>
              </a:rPr>
              <a:t>] = 0;</a:t>
            </a:r>
          </a:p>
          <a:p>
            <a:pPr lvl="1"/>
            <a:r>
              <a:rPr lang="en-US" altLang="en-US" sz="2000" b="1" dirty="0">
                <a:latin typeface="Courier New" panose="02070309020205020404" pitchFamily="49" charset="0"/>
              </a:rPr>
              <a:t>	else if (</a:t>
            </a:r>
            <a:r>
              <a:rPr lang="en-US" altLang="en-US" sz="2000" b="1" dirty="0" err="1">
                <a:latin typeface="Courier New" panose="02070309020205020404" pitchFamily="49" charset="0"/>
              </a:rPr>
              <a:t>i</a:t>
            </a:r>
            <a:r>
              <a:rPr lang="en-US" altLang="en-US" sz="2000" b="1" dirty="0">
                <a:latin typeface="Courier New" panose="02070309020205020404" pitchFamily="49" charset="0"/>
              </a:rPr>
              <a:t> == N)</a:t>
            </a:r>
          </a:p>
          <a:p>
            <a:pPr lvl="1"/>
            <a:r>
              <a:rPr lang="en-US" altLang="en-US" sz="2000" b="1" dirty="0">
                <a:latin typeface="Courier New" panose="02070309020205020404" pitchFamily="49" charset="0"/>
              </a:rPr>
              <a:t>		A[</a:t>
            </a:r>
            <a:r>
              <a:rPr lang="en-US" altLang="en-US" sz="2000" b="1" dirty="0" err="1">
                <a:latin typeface="Courier New" panose="02070309020205020404" pitchFamily="49" charset="0"/>
              </a:rPr>
              <a:t>i</a:t>
            </a:r>
            <a:r>
              <a:rPr lang="en-US" altLang="en-US" sz="2000" b="1" dirty="0">
                <a:latin typeface="Courier New" panose="02070309020205020404" pitchFamily="49" charset="0"/>
              </a:rPr>
              <a:t>] = N;</a:t>
            </a:r>
          </a:p>
          <a:p>
            <a:pPr lvl="1"/>
            <a:r>
              <a:rPr lang="en-US" altLang="en-US" sz="2000" b="1" dirty="0">
                <a:latin typeface="Courier New" panose="02070309020205020404" pitchFamily="49" charset="0"/>
              </a:rPr>
              <a:t>	else A[</a:t>
            </a:r>
            <a:r>
              <a:rPr lang="en-US" altLang="en-US" sz="2000" b="1" dirty="0" err="1">
                <a:latin typeface="Courier New" panose="02070309020205020404" pitchFamily="49" charset="0"/>
              </a:rPr>
              <a:t>i</a:t>
            </a:r>
            <a:r>
              <a:rPr lang="en-US" altLang="en-US" sz="2000" b="1" dirty="0">
                <a:latin typeface="Courier New" panose="02070309020205020404" pitchFamily="49" charset="0"/>
              </a:rPr>
              <a:t>] = A[</a:t>
            </a:r>
            <a:r>
              <a:rPr lang="en-US" altLang="en-US" sz="2000" b="1" dirty="0" err="1">
                <a:latin typeface="Courier New" panose="02070309020205020404" pitchFamily="49" charset="0"/>
              </a:rPr>
              <a:t>i</a:t>
            </a:r>
            <a:r>
              <a:rPr lang="en-US" altLang="en-US" sz="2000" b="1" dirty="0">
                <a:latin typeface="Courier New" panose="02070309020205020404" pitchFamily="49" charset="0"/>
              </a:rPr>
              <a:t>] + 8; }</a:t>
            </a:r>
            <a:endParaRPr lang="en-US" altLang="en-US" sz="2000" dirty="0">
              <a:latin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C4DB1-D2EB-AEE3-B4C8-E5997DE247C1}"/>
              </a:ext>
            </a:extLst>
          </p:cNvPr>
          <p:cNvSpPr>
            <a:spLocks noGrp="1"/>
          </p:cNvSpPr>
          <p:nvPr>
            <p:ph type="title"/>
          </p:nvPr>
        </p:nvSpPr>
        <p:spPr/>
        <p:txBody>
          <a:bodyPr/>
          <a:lstStyle/>
          <a:p>
            <a:r>
              <a:rPr lang="en-US" dirty="0"/>
              <a:t>Loops and working with the hardware.</a:t>
            </a:r>
          </a:p>
        </p:txBody>
      </p:sp>
      <p:sp>
        <p:nvSpPr>
          <p:cNvPr id="3" name="Content Placeholder 2">
            <a:extLst>
              <a:ext uri="{FF2B5EF4-FFF2-40B4-BE49-F238E27FC236}">
                <a16:creationId xmlns:a16="http://schemas.microsoft.com/office/drawing/2014/main" id="{0E224FDA-330B-142D-51D7-DF69A92C6AA4}"/>
              </a:ext>
            </a:extLst>
          </p:cNvPr>
          <p:cNvSpPr>
            <a:spLocks noGrp="1"/>
          </p:cNvSpPr>
          <p:nvPr>
            <p:ph idx="1"/>
          </p:nvPr>
        </p:nvSpPr>
        <p:spPr/>
        <p:txBody>
          <a:bodyPr/>
          <a:lstStyle/>
          <a:p>
            <a:pPr>
              <a:spcBef>
                <a:spcPts val="625"/>
              </a:spcBef>
            </a:pPr>
            <a:r>
              <a:rPr lang="en-US" altLang="en-US" b="1" i="1" dirty="0">
                <a:latin typeface="Arial" panose="020B0604020202020204" pitchFamily="34" charset="0"/>
                <a:cs typeface="Arial" panose="020B0604020202020204" pitchFamily="34" charset="0"/>
              </a:rPr>
              <a:t>Loop unrolling </a:t>
            </a:r>
            <a:r>
              <a:rPr lang="en-US" altLang="en-US" dirty="0">
                <a:latin typeface="Arial" panose="020B0604020202020204" pitchFamily="34" charset="0"/>
                <a:cs typeface="Arial" panose="020B0604020202020204" pitchFamily="34" charset="0"/>
              </a:rPr>
              <a:t>is the process of expanding a loop so that each new iteration contains several of the original operations, thus performing more computations per loop iteration.  Allows for more parallel instructions are the assembly level.</a:t>
            </a:r>
          </a:p>
          <a:p>
            <a:pPr>
              <a:spcBef>
                <a:spcPts val="625"/>
              </a:spcBef>
              <a:buFontTx/>
              <a:buNone/>
            </a:pPr>
            <a:r>
              <a:rPr lang="en-US" altLang="en-US" dirty="0">
                <a:latin typeface="Arial" panose="020B0604020202020204" pitchFamily="34" charset="0"/>
                <a:cs typeface="Arial" panose="020B0604020202020204" pitchFamily="34" charset="0"/>
              </a:rPr>
              <a:t>For example:</a:t>
            </a:r>
          </a:p>
          <a:p>
            <a:pPr lvl="1"/>
            <a:endParaRPr lang="en-US" altLang="en-US" dirty="0"/>
          </a:p>
          <a:p>
            <a:pPr lvl="1"/>
            <a:endParaRPr lang="en-US" altLang="en-US" dirty="0"/>
          </a:p>
          <a:p>
            <a:pPr>
              <a:spcBef>
                <a:spcPts val="625"/>
              </a:spcBef>
              <a:buFontTx/>
              <a:buNone/>
            </a:pPr>
            <a:r>
              <a:rPr lang="en-US" altLang="en-US" dirty="0">
                <a:latin typeface="Arial" panose="020B0604020202020204" pitchFamily="34" charset="0"/>
                <a:cs typeface="Arial" panose="020B0604020202020204" pitchFamily="34" charset="0"/>
              </a:rPr>
              <a:t>becomes</a:t>
            </a:r>
          </a:p>
          <a:p>
            <a:endParaRPr lang="en-US" dirty="0"/>
          </a:p>
        </p:txBody>
      </p:sp>
      <p:sp>
        <p:nvSpPr>
          <p:cNvPr id="4" name="Rectangle 5">
            <a:extLst>
              <a:ext uri="{FF2B5EF4-FFF2-40B4-BE49-F238E27FC236}">
                <a16:creationId xmlns:a16="http://schemas.microsoft.com/office/drawing/2014/main" id="{5794D00A-224C-4A75-35CD-618DFD45744E}"/>
              </a:ext>
            </a:extLst>
          </p:cNvPr>
          <p:cNvSpPr>
            <a:spLocks noChangeArrowheads="1"/>
          </p:cNvSpPr>
          <p:nvPr/>
        </p:nvSpPr>
        <p:spPr bwMode="auto">
          <a:xfrm>
            <a:off x="2684584" y="4001294"/>
            <a:ext cx="4248150" cy="665163"/>
          </a:xfrm>
          <a:prstGeom prst="rect">
            <a:avLst/>
          </a:prstGeom>
          <a:solidFill>
            <a:srgbClr val="FFFFD5"/>
          </a:solidFill>
          <a:ln w="9525">
            <a:solidFill>
              <a:schemeClr val="tx1"/>
            </a:solidFill>
            <a:miter lim="800000"/>
            <a:headEnd/>
            <a:tailEnd/>
          </a:ln>
        </p:spPr>
        <p:txBody>
          <a:bodyPr wrap="none" anchor="ctr">
            <a:spAutoFit/>
          </a:bodyPr>
          <a:lstStyle>
            <a:lvl1pPr marL="342900" indent="-342900">
              <a:defRPr sz="2400">
                <a:solidFill>
                  <a:schemeClr val="tx1"/>
                </a:solidFill>
                <a:latin typeface="Times New Roman" panose="02020603050405020304" pitchFamily="18" charset="0"/>
              </a:defRPr>
            </a:lvl1pPr>
            <a:lvl2pPr>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lvl="1">
              <a:spcBef>
                <a:spcPct val="30000"/>
              </a:spcBef>
            </a:pPr>
            <a:r>
              <a:rPr lang="en-US" altLang="en-US" sz="1800" b="1" dirty="0">
                <a:latin typeface="Courier New" panose="02070309020205020404" pitchFamily="49" charset="0"/>
              </a:rPr>
              <a:t>for (</a:t>
            </a:r>
            <a:r>
              <a:rPr lang="en-US" altLang="en-US" sz="1800" b="1" dirty="0" err="1">
                <a:latin typeface="Courier New" panose="02070309020205020404" pitchFamily="49" charset="0"/>
              </a:rPr>
              <a:t>i</a:t>
            </a:r>
            <a:r>
              <a:rPr lang="en-US" altLang="en-US" sz="1800" b="1" dirty="0">
                <a:latin typeface="Courier New" panose="02070309020205020404" pitchFamily="49" charset="0"/>
              </a:rPr>
              <a:t> = 1; </a:t>
            </a:r>
            <a:r>
              <a:rPr lang="en-US" altLang="en-US" sz="1800" b="1" dirty="0" err="1">
                <a:latin typeface="Courier New" panose="02070309020205020404" pitchFamily="49" charset="0"/>
              </a:rPr>
              <a:t>i</a:t>
            </a:r>
            <a:r>
              <a:rPr lang="en-US" altLang="en-US" sz="1800" b="1" dirty="0">
                <a:latin typeface="Courier New" panose="02070309020205020404" pitchFamily="49" charset="0"/>
              </a:rPr>
              <a:t> &lt;= 30; </a:t>
            </a:r>
            <a:r>
              <a:rPr lang="en-US" altLang="en-US" sz="1800" b="1" dirty="0" err="1">
                <a:latin typeface="Courier New" panose="02070309020205020404" pitchFamily="49" charset="0"/>
              </a:rPr>
              <a:t>i</a:t>
            </a:r>
            <a:r>
              <a:rPr lang="en-US" altLang="en-US" sz="1800" b="1" dirty="0">
                <a:latin typeface="Courier New" panose="02070309020205020404" pitchFamily="49" charset="0"/>
              </a:rPr>
              <a:t>++)</a:t>
            </a:r>
          </a:p>
          <a:p>
            <a:pPr lvl="1">
              <a:spcBef>
                <a:spcPct val="5000"/>
              </a:spcBef>
            </a:pPr>
            <a:r>
              <a:rPr lang="en-US" altLang="en-US" sz="1800" b="1" dirty="0">
                <a:latin typeface="Courier New" panose="02070309020205020404" pitchFamily="49" charset="0"/>
              </a:rPr>
              <a:t>	a[</a:t>
            </a:r>
            <a:r>
              <a:rPr lang="en-US" altLang="en-US" sz="1800" b="1" dirty="0" err="1">
                <a:latin typeface="Courier New" panose="02070309020205020404" pitchFamily="49" charset="0"/>
              </a:rPr>
              <a:t>i</a:t>
            </a:r>
            <a:r>
              <a:rPr lang="en-US" altLang="en-US" sz="1800" b="1" dirty="0">
                <a:latin typeface="Courier New" panose="02070309020205020404" pitchFamily="49" charset="0"/>
              </a:rPr>
              <a:t>] = a[</a:t>
            </a:r>
            <a:r>
              <a:rPr lang="en-US" altLang="en-US" sz="1800" b="1" dirty="0" err="1">
                <a:latin typeface="Courier New" panose="02070309020205020404" pitchFamily="49" charset="0"/>
              </a:rPr>
              <a:t>i</a:t>
            </a:r>
            <a:r>
              <a:rPr lang="en-US" altLang="en-US" sz="1800" b="1" dirty="0">
                <a:latin typeface="Courier New" panose="02070309020205020404" pitchFamily="49" charset="0"/>
              </a:rPr>
              <a:t>] + b[</a:t>
            </a:r>
            <a:r>
              <a:rPr lang="en-US" altLang="en-US" sz="1800" b="1" dirty="0" err="1">
                <a:latin typeface="Courier New" panose="02070309020205020404" pitchFamily="49" charset="0"/>
              </a:rPr>
              <a:t>i</a:t>
            </a:r>
            <a:r>
              <a:rPr lang="en-US" altLang="en-US" sz="1800" b="1" dirty="0">
                <a:latin typeface="Courier New" panose="02070309020205020404" pitchFamily="49" charset="0"/>
              </a:rPr>
              <a:t>] * c;</a:t>
            </a:r>
          </a:p>
        </p:txBody>
      </p:sp>
      <p:sp>
        <p:nvSpPr>
          <p:cNvPr id="5" name="Text Box 4">
            <a:extLst>
              <a:ext uri="{FF2B5EF4-FFF2-40B4-BE49-F238E27FC236}">
                <a16:creationId xmlns:a16="http://schemas.microsoft.com/office/drawing/2014/main" id="{6A5C245D-92C9-A51C-5C3D-CED7CC6311BA}"/>
              </a:ext>
            </a:extLst>
          </p:cNvPr>
          <p:cNvSpPr txBox="1">
            <a:spLocks noChangeArrowheads="1"/>
          </p:cNvSpPr>
          <p:nvPr/>
        </p:nvSpPr>
        <p:spPr bwMode="auto">
          <a:xfrm>
            <a:off x="2684584" y="5144574"/>
            <a:ext cx="5715000" cy="1200150"/>
          </a:xfrm>
          <a:prstGeom prst="rect">
            <a:avLst/>
          </a:prstGeom>
          <a:solidFill>
            <a:srgbClr val="FFE9FF"/>
          </a:solidFill>
          <a:ln w="9525">
            <a:solidFill>
              <a:schemeClr val="tx1"/>
            </a:solidFill>
            <a:miter lim="800000"/>
            <a:headEnd/>
            <a:tailEnd/>
          </a:ln>
        </p:spPr>
        <p:txBody>
          <a:bodyPr anchor="ctr">
            <a:spAutoFit/>
          </a:bodyPr>
          <a:lstStyle>
            <a:lvl1pPr marL="342900" indent="-342900">
              <a:defRPr sz="2400">
                <a:solidFill>
                  <a:schemeClr val="tx1"/>
                </a:solidFill>
                <a:latin typeface="Times New Roman" panose="02020603050405020304" pitchFamily="18" charset="0"/>
              </a:defRPr>
            </a:lvl1pPr>
            <a:lvl2pPr marL="11430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lvl="1"/>
            <a:r>
              <a:rPr lang="en-US" altLang="en-US" sz="1800" b="1">
                <a:latin typeface="Courier New" panose="02070309020205020404" pitchFamily="49" charset="0"/>
              </a:rPr>
              <a:t>for (i = 1; i &lt;= 30; i+=3)</a:t>
            </a:r>
          </a:p>
          <a:p>
            <a:pPr lvl="1"/>
            <a:r>
              <a:rPr lang="en-US" altLang="en-US" sz="1800" b="1">
                <a:latin typeface="Courier New" panose="02070309020205020404" pitchFamily="49" charset="0"/>
              </a:rPr>
              <a:t>  { a[i] = a[i] + b[i] * c; </a:t>
            </a:r>
          </a:p>
          <a:p>
            <a:pPr lvl="1"/>
            <a:r>
              <a:rPr lang="en-US" altLang="en-US" sz="1800" b="1">
                <a:latin typeface="Courier New" panose="02070309020205020404" pitchFamily="49" charset="0"/>
              </a:rPr>
              <a:t>    a[i+1] = a[i+1] + b[i+1] * c;</a:t>
            </a:r>
          </a:p>
          <a:p>
            <a:pPr lvl="1"/>
            <a:r>
              <a:rPr lang="en-US" altLang="en-US" sz="1800" b="1">
                <a:latin typeface="Courier New" panose="02070309020205020404" pitchFamily="49" charset="0"/>
              </a:rPr>
              <a:t>    a[i+2] = a[i+2] + b[i+2] * c; }</a:t>
            </a:r>
          </a:p>
        </p:txBody>
      </p:sp>
    </p:spTree>
    <p:extLst>
      <p:ext uri="{BB962C8B-B14F-4D97-AF65-F5344CB8AC3E}">
        <p14:creationId xmlns:p14="http://schemas.microsoft.com/office/powerpoint/2010/main" val="3219749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F13E8-45A0-0479-1B71-2D845F5D2818}"/>
              </a:ext>
            </a:extLst>
          </p:cNvPr>
          <p:cNvSpPr>
            <a:spLocks noGrp="1"/>
          </p:cNvSpPr>
          <p:nvPr>
            <p:ph type="title"/>
          </p:nvPr>
        </p:nvSpPr>
        <p:spPr/>
        <p:txBody>
          <a:bodyPr/>
          <a:lstStyle/>
          <a:p>
            <a:r>
              <a:rPr lang="en-US" dirty="0"/>
              <a:t>Reduce Functions calls</a:t>
            </a:r>
          </a:p>
        </p:txBody>
      </p:sp>
      <p:sp>
        <p:nvSpPr>
          <p:cNvPr id="4" name="Text Placeholder 3">
            <a:extLst>
              <a:ext uri="{FF2B5EF4-FFF2-40B4-BE49-F238E27FC236}">
                <a16:creationId xmlns:a16="http://schemas.microsoft.com/office/drawing/2014/main" id="{2D2ECAFE-1F28-4E76-24CE-21FB08418857}"/>
              </a:ext>
            </a:extLst>
          </p:cNvPr>
          <p:cNvSpPr>
            <a:spLocks noGrp="1"/>
          </p:cNvSpPr>
          <p:nvPr>
            <p:ph type="body" idx="1"/>
          </p:nvPr>
        </p:nvSpPr>
        <p:spPr/>
        <p:txBody>
          <a:bodyPr/>
          <a:lstStyle/>
          <a:p>
            <a:r>
              <a:rPr lang="en-US" dirty="0"/>
              <a:t>Slow version</a:t>
            </a:r>
          </a:p>
        </p:txBody>
      </p:sp>
      <p:sp>
        <p:nvSpPr>
          <p:cNvPr id="5" name="Content Placeholder 4">
            <a:extLst>
              <a:ext uri="{FF2B5EF4-FFF2-40B4-BE49-F238E27FC236}">
                <a16:creationId xmlns:a16="http://schemas.microsoft.com/office/drawing/2014/main" id="{679D0B55-5149-BC8C-73D0-EFC52DD1DBCA}"/>
              </a:ext>
            </a:extLst>
          </p:cNvPr>
          <p:cNvSpPr>
            <a:spLocks noGrp="1"/>
          </p:cNvSpPr>
          <p:nvPr>
            <p:ph sz="half" idx="2"/>
          </p:nvPr>
        </p:nvSpPr>
        <p:spPr/>
        <p:txBody>
          <a:bodyPr>
            <a:normAutofit fontScale="85000" lnSpcReduction="20000"/>
          </a:bodyPr>
          <a:lstStyle/>
          <a:p>
            <a:pPr marL="0" indent="0">
              <a:buNone/>
            </a:pPr>
            <a:r>
              <a:rPr lang="en-US" dirty="0"/>
              <a:t>Int square(int x) {</a:t>
            </a:r>
          </a:p>
          <a:p>
            <a:pPr marL="0" indent="0">
              <a:buNone/>
            </a:pPr>
            <a:r>
              <a:rPr lang="en-US" dirty="0"/>
              <a:t>   return x* x;</a:t>
            </a:r>
          </a:p>
          <a:p>
            <a:pPr marL="0" indent="0">
              <a:buNone/>
            </a:pPr>
            <a:r>
              <a:rPr lang="en-US" dirty="0"/>
              <a:t>}</a:t>
            </a:r>
          </a:p>
          <a:p>
            <a:pPr marL="0" indent="0">
              <a:buNone/>
            </a:pPr>
            <a:endParaRPr lang="en-US" dirty="0"/>
          </a:p>
          <a:p>
            <a:pPr marL="0" indent="0">
              <a:buNone/>
            </a:pPr>
            <a:r>
              <a:rPr lang="en-US" dirty="0"/>
              <a:t>int main() {</a:t>
            </a:r>
          </a:p>
          <a:p>
            <a:pPr marL="0" indent="0">
              <a:buNone/>
            </a:pPr>
            <a:r>
              <a:rPr lang="en-US" dirty="0"/>
              <a:t>  for( int </a:t>
            </a:r>
            <a:r>
              <a:rPr lang="en-US" dirty="0" err="1"/>
              <a:t>i</a:t>
            </a:r>
            <a:r>
              <a:rPr lang="en-US" dirty="0"/>
              <a:t>=0; </a:t>
            </a:r>
            <a:r>
              <a:rPr lang="en-US" dirty="0" err="1"/>
              <a:t>i</a:t>
            </a:r>
            <a:r>
              <a:rPr lang="en-US" dirty="0"/>
              <a:t>&lt; 100; </a:t>
            </a:r>
            <a:r>
              <a:rPr lang="en-US" dirty="0" err="1"/>
              <a:t>i</a:t>
            </a:r>
            <a:r>
              <a:rPr lang="en-US" dirty="0"/>
              <a:t>++) </a:t>
            </a:r>
          </a:p>
          <a:p>
            <a:pPr marL="0" indent="0">
              <a:buNone/>
            </a:pPr>
            <a:r>
              <a:rPr lang="en-US" dirty="0"/>
              <a:t>    </a:t>
            </a:r>
            <a:r>
              <a:rPr lang="en-US" dirty="0" err="1"/>
              <a:t>cout</a:t>
            </a:r>
            <a:r>
              <a:rPr lang="en-US" dirty="0"/>
              <a:t> &lt;&lt;square(</a:t>
            </a:r>
            <a:r>
              <a:rPr lang="en-US" dirty="0" err="1"/>
              <a:t>i</a:t>
            </a:r>
            <a:r>
              <a:rPr lang="en-US" dirty="0"/>
              <a:t>);</a:t>
            </a:r>
          </a:p>
          <a:p>
            <a:pPr marL="0" indent="0">
              <a:buNone/>
            </a:pPr>
            <a:r>
              <a:rPr lang="en-US" dirty="0"/>
              <a:t>}</a:t>
            </a:r>
          </a:p>
        </p:txBody>
      </p:sp>
      <p:sp>
        <p:nvSpPr>
          <p:cNvPr id="6" name="Text Placeholder 5">
            <a:extLst>
              <a:ext uri="{FF2B5EF4-FFF2-40B4-BE49-F238E27FC236}">
                <a16:creationId xmlns:a16="http://schemas.microsoft.com/office/drawing/2014/main" id="{A4C2B69A-9B25-776F-BD99-EBE5F5C0A886}"/>
              </a:ext>
            </a:extLst>
          </p:cNvPr>
          <p:cNvSpPr>
            <a:spLocks noGrp="1"/>
          </p:cNvSpPr>
          <p:nvPr>
            <p:ph type="body" sz="quarter" idx="3"/>
          </p:nvPr>
        </p:nvSpPr>
        <p:spPr/>
        <p:txBody>
          <a:bodyPr/>
          <a:lstStyle/>
          <a:p>
            <a:r>
              <a:rPr lang="en-US" dirty="0"/>
              <a:t>faster version</a:t>
            </a:r>
          </a:p>
        </p:txBody>
      </p:sp>
      <p:sp>
        <p:nvSpPr>
          <p:cNvPr id="7" name="Content Placeholder 6">
            <a:extLst>
              <a:ext uri="{FF2B5EF4-FFF2-40B4-BE49-F238E27FC236}">
                <a16:creationId xmlns:a16="http://schemas.microsoft.com/office/drawing/2014/main" id="{E7338C85-0DF0-6BB7-F5DE-BBC9252F2942}"/>
              </a:ext>
            </a:extLst>
          </p:cNvPr>
          <p:cNvSpPr>
            <a:spLocks noGrp="1"/>
          </p:cNvSpPr>
          <p:nvPr>
            <p:ph sz="quarter" idx="4"/>
          </p:nvPr>
        </p:nvSpPr>
        <p:spPr/>
        <p:txBody>
          <a:bodyPr>
            <a:normAutofit fontScale="85000" lnSpcReduction="20000"/>
          </a:bodyPr>
          <a:lstStyle/>
          <a:p>
            <a:pPr marL="0" indent="0">
              <a:buNone/>
            </a:pPr>
            <a:r>
              <a:rPr lang="en-US" dirty="0"/>
              <a:t>int main() {</a:t>
            </a:r>
          </a:p>
          <a:p>
            <a:pPr marL="0" indent="0">
              <a:buNone/>
            </a:pPr>
            <a:r>
              <a:rPr lang="en-US" dirty="0"/>
              <a:t>  for( int </a:t>
            </a:r>
            <a:r>
              <a:rPr lang="en-US" dirty="0" err="1"/>
              <a:t>i</a:t>
            </a:r>
            <a:r>
              <a:rPr lang="en-US" dirty="0"/>
              <a:t>=0; </a:t>
            </a:r>
            <a:r>
              <a:rPr lang="en-US" dirty="0" err="1"/>
              <a:t>i</a:t>
            </a:r>
            <a:r>
              <a:rPr lang="en-US" dirty="0"/>
              <a:t>&lt; 100; </a:t>
            </a:r>
            <a:r>
              <a:rPr lang="en-US" dirty="0" err="1"/>
              <a:t>i</a:t>
            </a:r>
            <a:r>
              <a:rPr lang="en-US" dirty="0"/>
              <a:t>++) </a:t>
            </a:r>
          </a:p>
          <a:p>
            <a:pPr marL="0" indent="0">
              <a:buNone/>
            </a:pPr>
            <a:r>
              <a:rPr lang="en-US" dirty="0"/>
              <a:t>    </a:t>
            </a:r>
            <a:r>
              <a:rPr lang="en-US" dirty="0" err="1"/>
              <a:t>cout</a:t>
            </a:r>
            <a:r>
              <a:rPr lang="en-US" dirty="0"/>
              <a:t> &lt;&lt;</a:t>
            </a:r>
            <a:r>
              <a:rPr lang="en-US" dirty="0" err="1"/>
              <a:t>i</a:t>
            </a:r>
            <a:r>
              <a:rPr lang="en-US" dirty="0"/>
              <a:t>*</a:t>
            </a:r>
            <a:r>
              <a:rPr lang="en-US" dirty="0" err="1"/>
              <a:t>i</a:t>
            </a:r>
            <a:r>
              <a:rPr lang="en-US" dirty="0"/>
              <a:t>;</a:t>
            </a:r>
          </a:p>
          <a:p>
            <a:pPr marL="0" indent="0">
              <a:buNone/>
            </a:pPr>
            <a:r>
              <a:rPr lang="en-US" dirty="0"/>
              <a:t>}</a:t>
            </a:r>
          </a:p>
          <a:p>
            <a:pPr marL="0" indent="0">
              <a:buNone/>
            </a:pPr>
            <a:endParaRPr lang="en-US" dirty="0"/>
          </a:p>
          <a:p>
            <a:pPr marL="0" indent="0">
              <a:buNone/>
            </a:pPr>
            <a:r>
              <a:rPr lang="en-US" dirty="0"/>
              <a:t>You can also use the compile optimization command inline to have the compiler inline functions.</a:t>
            </a:r>
          </a:p>
          <a:p>
            <a:pPr marL="0" indent="0">
              <a:buNone/>
            </a:pPr>
            <a:r>
              <a:rPr lang="en-US" dirty="0"/>
              <a:t>But it’s almost always better/faster if you do it yourself.  reducing variables.</a:t>
            </a:r>
          </a:p>
        </p:txBody>
      </p:sp>
    </p:spTree>
    <p:extLst>
      <p:ext uri="{BB962C8B-B14F-4D97-AF65-F5344CB8AC3E}">
        <p14:creationId xmlns:p14="http://schemas.microsoft.com/office/powerpoint/2010/main" val="353577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70AAF9F-3E72-B0E7-C100-D23151560A62}"/>
              </a:ext>
            </a:extLst>
          </p:cNvPr>
          <p:cNvSpPr>
            <a:spLocks noGrp="1"/>
          </p:cNvSpPr>
          <p:nvPr>
            <p:ph type="title"/>
          </p:nvPr>
        </p:nvSpPr>
        <p:spPr/>
        <p:txBody>
          <a:bodyPr/>
          <a:lstStyle/>
          <a:p>
            <a:r>
              <a:rPr lang="en-US" dirty="0"/>
              <a:t>Reduce Functions calls</a:t>
            </a:r>
          </a:p>
        </p:txBody>
      </p:sp>
      <p:sp>
        <p:nvSpPr>
          <p:cNvPr id="8" name="Content Placeholder 7">
            <a:extLst>
              <a:ext uri="{FF2B5EF4-FFF2-40B4-BE49-F238E27FC236}">
                <a16:creationId xmlns:a16="http://schemas.microsoft.com/office/drawing/2014/main" id="{E001D84C-4146-CB06-4542-492248EA596F}"/>
              </a:ext>
            </a:extLst>
          </p:cNvPr>
          <p:cNvSpPr>
            <a:spLocks noGrp="1"/>
          </p:cNvSpPr>
          <p:nvPr>
            <p:ph idx="1"/>
          </p:nvPr>
        </p:nvSpPr>
        <p:spPr/>
        <p:txBody>
          <a:bodyPr/>
          <a:lstStyle/>
          <a:p>
            <a:r>
              <a:rPr lang="en-US" dirty="0"/>
              <a:t>Each time a function/method/subroutine is called,</a:t>
            </a:r>
          </a:p>
          <a:p>
            <a:pPr lvl="1"/>
            <a:r>
              <a:rPr lang="en-US" dirty="0"/>
              <a:t>create a spot on the stack</a:t>
            </a:r>
          </a:p>
          <a:p>
            <a:pPr lvl="1"/>
            <a:r>
              <a:rPr lang="en-US" dirty="0"/>
              <a:t>copy any parameters into the stack frame</a:t>
            </a:r>
          </a:p>
          <a:p>
            <a:pPr lvl="1"/>
            <a:r>
              <a:rPr lang="en-US" dirty="0"/>
              <a:t>call the function</a:t>
            </a:r>
          </a:p>
          <a:p>
            <a:pPr lvl="1"/>
            <a:r>
              <a:rPr lang="en-US" dirty="0"/>
              <a:t>place the return pointer</a:t>
            </a:r>
          </a:p>
          <a:p>
            <a:pPr lvl="1"/>
            <a:r>
              <a:rPr lang="en-US" dirty="0"/>
              <a:t>create local variables.</a:t>
            </a:r>
          </a:p>
          <a:p>
            <a:pPr lvl="1"/>
            <a:r>
              <a:rPr lang="en-US" dirty="0"/>
              <a:t>run the code of the function</a:t>
            </a:r>
          </a:p>
          <a:p>
            <a:pPr lvl="1"/>
            <a:r>
              <a:rPr lang="en-US" dirty="0"/>
              <a:t>place return value, if necessary, in stack</a:t>
            </a:r>
          </a:p>
          <a:p>
            <a:pPr lvl="1"/>
            <a:r>
              <a:rPr lang="en-US" dirty="0"/>
              <a:t>use the return pointer to go back to calling code segment.</a:t>
            </a:r>
          </a:p>
          <a:p>
            <a:endParaRPr lang="en-US" dirty="0"/>
          </a:p>
        </p:txBody>
      </p:sp>
    </p:spTree>
    <p:extLst>
      <p:ext uri="{BB962C8B-B14F-4D97-AF65-F5344CB8AC3E}">
        <p14:creationId xmlns:p14="http://schemas.microsoft.com/office/powerpoint/2010/main" val="475483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CEE96-26F2-2099-0506-7A2FA695720D}"/>
              </a:ext>
            </a:extLst>
          </p:cNvPr>
          <p:cNvSpPr>
            <a:spLocks noGrp="1"/>
          </p:cNvSpPr>
          <p:nvPr>
            <p:ph type="title"/>
          </p:nvPr>
        </p:nvSpPr>
        <p:spPr/>
        <p:txBody>
          <a:bodyPr/>
          <a:lstStyle/>
          <a:p>
            <a:r>
              <a:rPr lang="en-US" dirty="0"/>
              <a:t>Functions, return values, and temp variables.</a:t>
            </a:r>
          </a:p>
        </p:txBody>
      </p:sp>
      <p:sp>
        <p:nvSpPr>
          <p:cNvPr id="3" name="Content Placeholder 2">
            <a:extLst>
              <a:ext uri="{FF2B5EF4-FFF2-40B4-BE49-F238E27FC236}">
                <a16:creationId xmlns:a16="http://schemas.microsoft.com/office/drawing/2014/main" id="{EE748CDD-DC30-4E4C-81E2-157792801761}"/>
              </a:ext>
            </a:extLst>
          </p:cNvPr>
          <p:cNvSpPr>
            <a:spLocks noGrp="1"/>
          </p:cNvSpPr>
          <p:nvPr>
            <p:ph idx="1"/>
          </p:nvPr>
        </p:nvSpPr>
        <p:spPr/>
        <p:txBody>
          <a:bodyPr>
            <a:normAutofit lnSpcReduction="10000"/>
          </a:bodyPr>
          <a:lstStyle/>
          <a:p>
            <a:r>
              <a:rPr lang="en-US" dirty="0"/>
              <a:t>whenever possible use the return statement instead of creating temp variables and returning temp.</a:t>
            </a:r>
          </a:p>
          <a:p>
            <a:pPr lvl="1"/>
            <a:endParaRPr lang="en-US" dirty="0"/>
          </a:p>
          <a:p>
            <a:pPr lvl="1"/>
            <a:r>
              <a:rPr lang="en-US" dirty="0"/>
              <a:t>bool ret = size ==0;</a:t>
            </a:r>
          </a:p>
          <a:p>
            <a:pPr lvl="1"/>
            <a:r>
              <a:rPr lang="en-US" dirty="0"/>
              <a:t>return ret;</a:t>
            </a:r>
          </a:p>
          <a:p>
            <a:r>
              <a:rPr lang="en-US" dirty="0"/>
              <a:t>VS</a:t>
            </a:r>
          </a:p>
          <a:p>
            <a:pPr lvl="1"/>
            <a:r>
              <a:rPr lang="en-US" dirty="0"/>
              <a:t>return size==0;</a:t>
            </a:r>
          </a:p>
          <a:p>
            <a:pPr lvl="1"/>
            <a:endParaRPr lang="en-US" dirty="0"/>
          </a:p>
          <a:p>
            <a:r>
              <a:rPr lang="en-US" dirty="0"/>
              <a:t>While trivial, you remove a variable, memory, and a copy.  A test of 100 millions calls shows a difference of 4 seconds compares to 1 second. </a:t>
            </a:r>
          </a:p>
        </p:txBody>
      </p:sp>
    </p:spTree>
    <p:extLst>
      <p:ext uri="{BB962C8B-B14F-4D97-AF65-F5344CB8AC3E}">
        <p14:creationId xmlns:p14="http://schemas.microsoft.com/office/powerpoint/2010/main" val="393409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D65D2-E55F-4EA3-C7F8-8DF34BDDB762}"/>
              </a:ext>
            </a:extLst>
          </p:cNvPr>
          <p:cNvSpPr>
            <a:spLocks noGrp="1"/>
          </p:cNvSpPr>
          <p:nvPr>
            <p:ph type="title"/>
          </p:nvPr>
        </p:nvSpPr>
        <p:spPr/>
        <p:txBody>
          <a:bodyPr/>
          <a:lstStyle/>
          <a:p>
            <a:r>
              <a:rPr lang="en-US" dirty="0"/>
              <a:t>Case vs if statement.</a:t>
            </a:r>
          </a:p>
        </p:txBody>
      </p:sp>
      <p:sp>
        <p:nvSpPr>
          <p:cNvPr id="3" name="Content Placeholder 2">
            <a:extLst>
              <a:ext uri="{FF2B5EF4-FFF2-40B4-BE49-F238E27FC236}">
                <a16:creationId xmlns:a16="http://schemas.microsoft.com/office/drawing/2014/main" id="{6A8437AC-229D-F056-3884-E43CDE06DF86}"/>
              </a:ext>
            </a:extLst>
          </p:cNvPr>
          <p:cNvSpPr>
            <a:spLocks noGrp="1"/>
          </p:cNvSpPr>
          <p:nvPr>
            <p:ph sz="half" idx="1"/>
          </p:nvPr>
        </p:nvSpPr>
        <p:spPr/>
        <p:txBody>
          <a:bodyPr>
            <a:normAutofit lnSpcReduction="10000"/>
          </a:bodyPr>
          <a:lstStyle/>
          <a:p>
            <a:r>
              <a:rPr lang="en-US" dirty="0"/>
              <a:t>When you are comparing numbers in a set of if, else if use a case</a:t>
            </a:r>
          </a:p>
          <a:p>
            <a:pPr marL="0" indent="0">
              <a:buNone/>
            </a:pPr>
            <a:r>
              <a:rPr lang="en-US" dirty="0"/>
              <a:t>For example, instead of the following code:</a:t>
            </a:r>
          </a:p>
          <a:p>
            <a:pPr marL="0" indent="0">
              <a:buNone/>
            </a:pPr>
            <a:endParaRPr lang="en-US" dirty="0"/>
          </a:p>
          <a:p>
            <a:pPr marL="0" indent="0">
              <a:buNone/>
            </a:pPr>
            <a:r>
              <a:rPr lang="en-US" dirty="0"/>
              <a:t>if (a[</a:t>
            </a:r>
            <a:r>
              <a:rPr lang="en-US" dirty="0" err="1"/>
              <a:t>i</a:t>
            </a:r>
            <a:r>
              <a:rPr lang="en-US" dirty="0"/>
              <a:t>] == 1) f();</a:t>
            </a:r>
          </a:p>
          <a:p>
            <a:pPr marL="0" indent="0">
              <a:buNone/>
            </a:pPr>
            <a:r>
              <a:rPr lang="en-US" dirty="0"/>
              <a:t>else if (a[</a:t>
            </a:r>
            <a:r>
              <a:rPr lang="en-US" dirty="0" err="1"/>
              <a:t>i</a:t>
            </a:r>
            <a:r>
              <a:rPr lang="en-US" dirty="0"/>
              <a:t>] == 2) g();</a:t>
            </a:r>
          </a:p>
          <a:p>
            <a:pPr marL="0" indent="0">
              <a:buNone/>
            </a:pPr>
            <a:r>
              <a:rPr lang="en-US" dirty="0"/>
              <a:t>else if (a[</a:t>
            </a:r>
            <a:r>
              <a:rPr lang="en-US" dirty="0" err="1"/>
              <a:t>i</a:t>
            </a:r>
            <a:r>
              <a:rPr lang="en-US" dirty="0"/>
              <a:t>] == 5) h();</a:t>
            </a:r>
          </a:p>
          <a:p>
            <a:pPr marL="0" indent="0">
              <a:buNone/>
            </a:pPr>
            <a:endParaRPr lang="en-US" dirty="0"/>
          </a:p>
          <a:p>
            <a:pPr marL="0" indent="0">
              <a:buNone/>
            </a:pPr>
            <a:endParaRPr lang="en-US" dirty="0"/>
          </a:p>
        </p:txBody>
      </p:sp>
      <p:sp>
        <p:nvSpPr>
          <p:cNvPr id="5" name="Content Placeholder 4">
            <a:extLst>
              <a:ext uri="{FF2B5EF4-FFF2-40B4-BE49-F238E27FC236}">
                <a16:creationId xmlns:a16="http://schemas.microsoft.com/office/drawing/2014/main" id="{6F0CCBC2-B239-F104-2B36-3B825692DD52}"/>
              </a:ext>
            </a:extLst>
          </p:cNvPr>
          <p:cNvSpPr>
            <a:spLocks noGrp="1"/>
          </p:cNvSpPr>
          <p:nvPr>
            <p:ph sz="half" idx="2"/>
          </p:nvPr>
        </p:nvSpPr>
        <p:spPr/>
        <p:txBody>
          <a:bodyPr>
            <a:normAutofit lnSpcReduction="10000"/>
          </a:bodyPr>
          <a:lstStyle/>
          <a:p>
            <a:pPr marL="0" indent="0">
              <a:buNone/>
            </a:pPr>
            <a:r>
              <a:rPr lang="en-US" dirty="0"/>
              <a:t>write the following code:</a:t>
            </a:r>
          </a:p>
          <a:p>
            <a:pPr marL="0" indent="0">
              <a:buNone/>
            </a:pPr>
            <a:r>
              <a:rPr lang="en-US" dirty="0"/>
              <a:t>switch (a[</a:t>
            </a:r>
            <a:r>
              <a:rPr lang="en-US" dirty="0" err="1"/>
              <a:t>i</a:t>
            </a:r>
            <a:r>
              <a:rPr lang="en-US" dirty="0"/>
              <a:t>]) {</a:t>
            </a:r>
          </a:p>
          <a:p>
            <a:pPr marL="0" indent="0">
              <a:buNone/>
            </a:pPr>
            <a:r>
              <a:rPr lang="en-US" dirty="0"/>
              <a:t>case 1: f(); break;</a:t>
            </a:r>
          </a:p>
          <a:p>
            <a:pPr marL="0" indent="0">
              <a:buNone/>
            </a:pPr>
            <a:r>
              <a:rPr lang="en-US" dirty="0"/>
              <a:t>case 2: g(); break;</a:t>
            </a:r>
          </a:p>
          <a:p>
            <a:pPr marL="0" indent="0">
              <a:buNone/>
            </a:pPr>
            <a:r>
              <a:rPr lang="en-US" dirty="0"/>
              <a:t>case 5: h(); break;</a:t>
            </a:r>
          </a:p>
          <a:p>
            <a:pPr marL="0" indent="0">
              <a:buNone/>
            </a:pPr>
            <a:r>
              <a:rPr lang="en-US" dirty="0"/>
              <a:t>}</a:t>
            </a:r>
          </a:p>
          <a:p>
            <a:r>
              <a:rPr lang="en-US" dirty="0"/>
              <a:t>The compiler can take advantage many optimizations to make a switch statement faster. </a:t>
            </a:r>
          </a:p>
        </p:txBody>
      </p:sp>
    </p:spTree>
    <p:extLst>
      <p:ext uri="{BB962C8B-B14F-4D97-AF65-F5344CB8AC3E}">
        <p14:creationId xmlns:p14="http://schemas.microsoft.com/office/powerpoint/2010/main" val="54170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85D0D4F6-8C90-7B38-C137-3D444A53D567}"/>
              </a:ext>
            </a:extLst>
          </p:cNvPr>
          <p:cNvSpPr>
            <a:spLocks noGrp="1" noChangeArrowheads="1"/>
          </p:cNvSpPr>
          <p:nvPr>
            <p:ph type="title"/>
          </p:nvPr>
        </p:nvSpPr>
        <p:spPr/>
        <p:txBody>
          <a:bodyPr/>
          <a:lstStyle/>
          <a:p>
            <a:r>
              <a:rPr lang="en-US" altLang="en-US" dirty="0"/>
              <a:t>Conclusion</a:t>
            </a:r>
          </a:p>
        </p:txBody>
      </p:sp>
      <p:sp>
        <p:nvSpPr>
          <p:cNvPr id="32771" name="Rectangle 3">
            <a:extLst>
              <a:ext uri="{FF2B5EF4-FFF2-40B4-BE49-F238E27FC236}">
                <a16:creationId xmlns:a16="http://schemas.microsoft.com/office/drawing/2014/main" id="{8DB0308F-7AFE-94D8-7371-A9CAF1ADF48B}"/>
              </a:ext>
            </a:extLst>
          </p:cNvPr>
          <p:cNvSpPr>
            <a:spLocks noGrp="1" noChangeArrowheads="1"/>
          </p:cNvSpPr>
          <p:nvPr>
            <p:ph type="body" idx="1"/>
          </p:nvPr>
        </p:nvSpPr>
        <p:spPr/>
        <p:txBody>
          <a:bodyPr/>
          <a:lstStyle/>
          <a:p>
            <a:r>
              <a:rPr lang="en-US" altLang="en-US" dirty="0"/>
              <a:t>Optimization efforts pay the biggest dividends when they are applied to code segments that are executed the most frequently.</a:t>
            </a:r>
          </a:p>
          <a:p>
            <a:pPr lvl="1"/>
            <a:r>
              <a:rPr lang="en-US" altLang="en-US" dirty="0"/>
              <a:t>In short, try to make the common cases fast.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23116-76BC-F86B-513E-B89F704D6B50}"/>
              </a:ext>
            </a:extLst>
          </p:cNvPr>
          <p:cNvSpPr>
            <a:spLocks noGrp="1"/>
          </p:cNvSpPr>
          <p:nvPr>
            <p:ph type="title"/>
          </p:nvPr>
        </p:nvSpPr>
        <p:spPr/>
        <p:txBody>
          <a:bodyPr/>
          <a:lstStyle/>
          <a:p>
            <a:r>
              <a:rPr lang="en-US" dirty="0"/>
              <a:t>Some timing and efficiently questions</a:t>
            </a:r>
          </a:p>
        </p:txBody>
      </p:sp>
      <p:sp>
        <p:nvSpPr>
          <p:cNvPr id="4" name="Text Placeholder 3">
            <a:extLst>
              <a:ext uri="{FF2B5EF4-FFF2-40B4-BE49-F238E27FC236}">
                <a16:creationId xmlns:a16="http://schemas.microsoft.com/office/drawing/2014/main" id="{C1AEC69F-906F-FC56-636A-DC0D4FA8A326}"/>
              </a:ext>
            </a:extLst>
          </p:cNvPr>
          <p:cNvSpPr>
            <a:spLocks noGrp="1"/>
          </p:cNvSpPr>
          <p:nvPr>
            <p:ph type="body" idx="1"/>
          </p:nvPr>
        </p:nvSpPr>
        <p:spPr/>
        <p:txBody>
          <a:bodyPr/>
          <a:lstStyle/>
          <a:p>
            <a:r>
              <a:rPr lang="en-US" dirty="0"/>
              <a:t>finish in Time: 0.05</a:t>
            </a:r>
          </a:p>
          <a:p>
            <a:endParaRPr lang="en-US" dirty="0"/>
          </a:p>
        </p:txBody>
      </p:sp>
      <p:sp>
        <p:nvSpPr>
          <p:cNvPr id="5" name="Content Placeholder 4">
            <a:extLst>
              <a:ext uri="{FF2B5EF4-FFF2-40B4-BE49-F238E27FC236}">
                <a16:creationId xmlns:a16="http://schemas.microsoft.com/office/drawing/2014/main" id="{0781F1C6-5A0A-7A5D-DCAD-E4196C785D6A}"/>
              </a:ext>
            </a:extLst>
          </p:cNvPr>
          <p:cNvSpPr>
            <a:spLocks noGrp="1"/>
          </p:cNvSpPr>
          <p:nvPr>
            <p:ph sz="half" idx="2"/>
          </p:nvPr>
        </p:nvSpPr>
        <p:spPr/>
        <p:txBody>
          <a:bodyPr>
            <a:normAutofit fontScale="77500" lnSpcReduction="20000"/>
          </a:bodyPr>
          <a:lstStyle/>
          <a:p>
            <a:pPr marL="0" indent="0">
              <a:buNone/>
            </a:pPr>
            <a:r>
              <a:rPr lang="en-US" dirty="0"/>
              <a:t> </a:t>
            </a:r>
            <a:r>
              <a:rPr lang="en-US" dirty="0" err="1"/>
              <a:t>tim.Start</a:t>
            </a:r>
            <a:r>
              <a:rPr lang="en-US" dirty="0"/>
              <a:t>();</a:t>
            </a:r>
          </a:p>
          <a:p>
            <a:pPr marL="0" indent="0">
              <a:buNone/>
            </a:pPr>
            <a:r>
              <a:rPr lang="en-US" dirty="0"/>
              <a:t> </a:t>
            </a:r>
            <a:r>
              <a:rPr lang="en-US" dirty="0" err="1">
                <a:solidFill>
                  <a:srgbClr val="FF0000"/>
                </a:solidFill>
              </a:rPr>
              <a:t>ofstream</a:t>
            </a:r>
            <a:r>
              <a:rPr lang="en-US" dirty="0">
                <a:solidFill>
                  <a:srgbClr val="FF0000"/>
                </a:solidFill>
              </a:rPr>
              <a:t> out("file1.txt");</a:t>
            </a:r>
          </a:p>
          <a:p>
            <a:pPr marL="0" indent="0">
              <a:buNone/>
            </a:pPr>
            <a:endParaRPr lang="en-US" dirty="0"/>
          </a:p>
          <a:p>
            <a:pPr marL="0" indent="0">
              <a:buNone/>
            </a:pPr>
            <a:r>
              <a:rPr lang="en-US" dirty="0"/>
              <a:t>for(int </a:t>
            </a:r>
            <a:r>
              <a:rPr lang="en-US" dirty="0" err="1"/>
              <a:t>i</a:t>
            </a:r>
            <a:r>
              <a:rPr lang="en-US" dirty="0"/>
              <a:t> =0; </a:t>
            </a:r>
            <a:r>
              <a:rPr lang="en-US" dirty="0" err="1"/>
              <a:t>i</a:t>
            </a:r>
            <a:r>
              <a:rPr lang="en-US" dirty="0"/>
              <a:t>&lt;size; </a:t>
            </a:r>
            <a:r>
              <a:rPr lang="en-US" dirty="0" err="1"/>
              <a:t>i</a:t>
            </a:r>
            <a:r>
              <a:rPr lang="en-US" dirty="0"/>
              <a:t>++)</a:t>
            </a:r>
          </a:p>
          <a:p>
            <a:pPr marL="0" indent="0">
              <a:buNone/>
            </a:pPr>
            <a:r>
              <a:rPr lang="en-US" dirty="0"/>
              <a:t>      out&lt;&lt;"Misspelled"&lt;&lt;</a:t>
            </a:r>
            <a:r>
              <a:rPr lang="en-US" dirty="0" err="1"/>
              <a:t>endl</a:t>
            </a:r>
            <a:r>
              <a:rPr lang="en-US" dirty="0"/>
              <a:t>;</a:t>
            </a:r>
          </a:p>
          <a:p>
            <a:pPr marL="0" indent="0">
              <a:buNone/>
            </a:pPr>
            <a:endParaRPr lang="en-US" dirty="0"/>
          </a:p>
          <a:p>
            <a:pPr marL="0" indent="0">
              <a:buNone/>
            </a:pPr>
            <a:r>
              <a:rPr lang="en-US" dirty="0">
                <a:solidFill>
                  <a:srgbClr val="FF0000"/>
                </a:solidFill>
              </a:rPr>
              <a:t>  </a:t>
            </a:r>
            <a:r>
              <a:rPr lang="en-US" dirty="0" err="1">
                <a:solidFill>
                  <a:srgbClr val="FF0000"/>
                </a:solidFill>
              </a:rPr>
              <a:t>out.close</a:t>
            </a:r>
            <a:r>
              <a:rPr lang="en-US" dirty="0">
                <a:solidFill>
                  <a:srgbClr val="FF0000"/>
                </a:solidFill>
              </a:rPr>
              <a:t>();</a:t>
            </a:r>
          </a:p>
          <a:p>
            <a:pPr marL="0" indent="0">
              <a:buNone/>
            </a:pPr>
            <a:r>
              <a:rPr lang="en-US" dirty="0"/>
              <a:t>  </a:t>
            </a:r>
            <a:r>
              <a:rPr lang="en-US" dirty="0" err="1"/>
              <a:t>tim.Stop</a:t>
            </a:r>
            <a:r>
              <a:rPr lang="en-US" dirty="0"/>
              <a:t>();</a:t>
            </a:r>
          </a:p>
          <a:p>
            <a:pPr marL="0" indent="0">
              <a:buNone/>
            </a:pPr>
            <a:r>
              <a:rPr lang="en-US" dirty="0"/>
              <a:t>  </a:t>
            </a:r>
            <a:r>
              <a:rPr lang="en-US" dirty="0" err="1"/>
              <a:t>printf</a:t>
            </a:r>
            <a:r>
              <a:rPr lang="en-US" dirty="0"/>
              <a:t>("finish in Time: %.2f\n",</a:t>
            </a:r>
            <a:r>
              <a:rPr lang="en-US" dirty="0" err="1"/>
              <a:t>tim.Time</a:t>
            </a:r>
            <a:r>
              <a:rPr lang="en-US" dirty="0"/>
              <a:t>());</a:t>
            </a:r>
          </a:p>
        </p:txBody>
      </p:sp>
      <p:sp>
        <p:nvSpPr>
          <p:cNvPr id="6" name="Text Placeholder 5">
            <a:extLst>
              <a:ext uri="{FF2B5EF4-FFF2-40B4-BE49-F238E27FC236}">
                <a16:creationId xmlns:a16="http://schemas.microsoft.com/office/drawing/2014/main" id="{D6C60C97-8C03-8AA0-314F-B97C0894A3C5}"/>
              </a:ext>
            </a:extLst>
          </p:cNvPr>
          <p:cNvSpPr>
            <a:spLocks noGrp="1"/>
          </p:cNvSpPr>
          <p:nvPr>
            <p:ph type="body" sz="quarter" idx="3"/>
          </p:nvPr>
        </p:nvSpPr>
        <p:spPr/>
        <p:txBody>
          <a:bodyPr/>
          <a:lstStyle/>
          <a:p>
            <a:r>
              <a:rPr lang="en-US" dirty="0"/>
              <a:t>finish in Time: 14.46</a:t>
            </a:r>
          </a:p>
          <a:p>
            <a:endParaRPr lang="en-US" dirty="0"/>
          </a:p>
        </p:txBody>
      </p:sp>
      <p:sp>
        <p:nvSpPr>
          <p:cNvPr id="7" name="Content Placeholder 6">
            <a:extLst>
              <a:ext uri="{FF2B5EF4-FFF2-40B4-BE49-F238E27FC236}">
                <a16:creationId xmlns:a16="http://schemas.microsoft.com/office/drawing/2014/main" id="{85C342FA-D1D5-B3BC-D273-D3B8F5B1719B}"/>
              </a:ext>
            </a:extLst>
          </p:cNvPr>
          <p:cNvSpPr>
            <a:spLocks noGrp="1"/>
          </p:cNvSpPr>
          <p:nvPr>
            <p:ph sz="quarter" idx="4"/>
          </p:nvPr>
        </p:nvSpPr>
        <p:spPr/>
        <p:txBody>
          <a:bodyPr>
            <a:normAutofit fontScale="77500" lnSpcReduction="20000"/>
          </a:bodyPr>
          <a:lstStyle/>
          <a:p>
            <a:pPr marL="0" indent="0">
              <a:buNone/>
            </a:pPr>
            <a:r>
              <a:rPr lang="en-US" dirty="0" err="1"/>
              <a:t>tim.Start</a:t>
            </a:r>
            <a:r>
              <a:rPr lang="en-US" dirty="0"/>
              <a:t>();</a:t>
            </a:r>
          </a:p>
          <a:p>
            <a:pPr marL="0" indent="0">
              <a:buNone/>
            </a:pPr>
            <a:r>
              <a:rPr lang="en-US" dirty="0"/>
              <a:t>  //print out results</a:t>
            </a:r>
          </a:p>
          <a:p>
            <a:pPr marL="0" indent="0">
              <a:buNone/>
            </a:pPr>
            <a:r>
              <a:rPr lang="en-US" dirty="0"/>
              <a:t>  for(int </a:t>
            </a:r>
            <a:r>
              <a:rPr lang="en-US" dirty="0" err="1"/>
              <a:t>i</a:t>
            </a:r>
            <a:r>
              <a:rPr lang="en-US" dirty="0"/>
              <a:t> =0; </a:t>
            </a:r>
            <a:r>
              <a:rPr lang="en-US" dirty="0" err="1"/>
              <a:t>i</a:t>
            </a:r>
            <a:r>
              <a:rPr lang="en-US" dirty="0"/>
              <a:t>&lt;size; </a:t>
            </a:r>
            <a:r>
              <a:rPr lang="en-US" dirty="0" err="1"/>
              <a:t>i</a:t>
            </a:r>
            <a:r>
              <a:rPr lang="en-US" dirty="0"/>
              <a:t>++) {</a:t>
            </a:r>
          </a:p>
          <a:p>
            <a:pPr marL="0" indent="0">
              <a:buNone/>
            </a:pPr>
            <a:r>
              <a:rPr lang="en-US" dirty="0"/>
              <a:t>    </a:t>
            </a:r>
            <a:r>
              <a:rPr lang="en-US" dirty="0" err="1">
                <a:solidFill>
                  <a:srgbClr val="FF0000"/>
                </a:solidFill>
              </a:rPr>
              <a:t>of.open</a:t>
            </a:r>
            <a:r>
              <a:rPr lang="en-US" dirty="0">
                <a:solidFill>
                  <a:srgbClr val="FF0000"/>
                </a:solidFill>
              </a:rPr>
              <a:t>("file2.txt", </a:t>
            </a:r>
            <a:r>
              <a:rPr lang="en-US" dirty="0" err="1">
                <a:solidFill>
                  <a:srgbClr val="FF0000"/>
                </a:solidFill>
              </a:rPr>
              <a:t>ios</a:t>
            </a:r>
            <a:r>
              <a:rPr lang="en-US" dirty="0">
                <a:solidFill>
                  <a:srgbClr val="FF0000"/>
                </a:solidFill>
              </a:rPr>
              <a:t>::app);</a:t>
            </a:r>
          </a:p>
          <a:p>
            <a:pPr marL="0" indent="0">
              <a:buNone/>
            </a:pPr>
            <a:r>
              <a:rPr lang="en-US" dirty="0"/>
              <a:t>    of&lt;&lt;"Misspelled"&lt;&lt;</a:t>
            </a:r>
            <a:r>
              <a:rPr lang="en-US" dirty="0" err="1"/>
              <a:t>endl</a:t>
            </a:r>
            <a:r>
              <a:rPr lang="en-US" dirty="0"/>
              <a:t>;</a:t>
            </a:r>
          </a:p>
          <a:p>
            <a:pPr marL="0" indent="0">
              <a:buNone/>
            </a:pPr>
            <a:r>
              <a:rPr lang="en-US" dirty="0"/>
              <a:t>    </a:t>
            </a:r>
            <a:r>
              <a:rPr lang="en-US" dirty="0" err="1">
                <a:solidFill>
                  <a:srgbClr val="FF0000"/>
                </a:solidFill>
              </a:rPr>
              <a:t>of.close</a:t>
            </a:r>
            <a:r>
              <a:rPr lang="en-US" dirty="0">
                <a:solidFill>
                  <a:srgbClr val="FF0000"/>
                </a:solidFill>
              </a:rPr>
              <a:t>();</a:t>
            </a:r>
          </a:p>
          <a:p>
            <a:pPr marL="0" indent="0">
              <a:buNone/>
            </a:pPr>
            <a:r>
              <a:rPr lang="en-US" dirty="0"/>
              <a:t>  }</a:t>
            </a:r>
          </a:p>
          <a:p>
            <a:pPr marL="0" indent="0">
              <a:buNone/>
            </a:pPr>
            <a:r>
              <a:rPr lang="en-US" dirty="0"/>
              <a:t>  </a:t>
            </a:r>
            <a:r>
              <a:rPr lang="en-US" dirty="0" err="1"/>
              <a:t>tim.Stop</a:t>
            </a:r>
            <a:r>
              <a:rPr lang="en-US" dirty="0"/>
              <a:t>();</a:t>
            </a:r>
          </a:p>
          <a:p>
            <a:pPr marL="0" indent="0">
              <a:buNone/>
            </a:pPr>
            <a:r>
              <a:rPr lang="en-US" dirty="0"/>
              <a:t>  </a:t>
            </a:r>
            <a:r>
              <a:rPr lang="en-US" dirty="0" err="1"/>
              <a:t>printf</a:t>
            </a:r>
            <a:r>
              <a:rPr lang="en-US" dirty="0"/>
              <a:t>("finish in Time: %.2f\n",</a:t>
            </a:r>
            <a:r>
              <a:rPr lang="en-US" dirty="0" err="1"/>
              <a:t>tim.Time</a:t>
            </a:r>
            <a:r>
              <a:rPr lang="en-US" dirty="0"/>
              <a:t>());</a:t>
            </a:r>
          </a:p>
          <a:p>
            <a:endParaRPr lang="en-US" dirty="0"/>
          </a:p>
        </p:txBody>
      </p:sp>
      <p:sp>
        <p:nvSpPr>
          <p:cNvPr id="9" name="TextBox 8">
            <a:extLst>
              <a:ext uri="{FF2B5EF4-FFF2-40B4-BE49-F238E27FC236}">
                <a16:creationId xmlns:a16="http://schemas.microsoft.com/office/drawing/2014/main" id="{AF856F97-6A4D-DC32-69C3-B1C3BDDAEC55}"/>
              </a:ext>
            </a:extLst>
          </p:cNvPr>
          <p:cNvSpPr txBox="1"/>
          <p:nvPr/>
        </p:nvSpPr>
        <p:spPr>
          <a:xfrm>
            <a:off x="4300610" y="2093119"/>
            <a:ext cx="2831123" cy="369332"/>
          </a:xfrm>
          <a:prstGeom prst="rect">
            <a:avLst/>
          </a:prstGeom>
          <a:noFill/>
        </p:spPr>
        <p:txBody>
          <a:bodyPr wrap="square">
            <a:spAutoFit/>
          </a:bodyPr>
          <a:lstStyle/>
          <a:p>
            <a:r>
              <a:rPr lang="en-US" dirty="0"/>
              <a:t> int size =30000;</a:t>
            </a:r>
          </a:p>
        </p:txBody>
      </p:sp>
    </p:spTree>
    <p:extLst>
      <p:ext uri="{BB962C8B-B14F-4D97-AF65-F5344CB8AC3E}">
        <p14:creationId xmlns:p14="http://schemas.microsoft.com/office/powerpoint/2010/main" val="2799871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3842D3D-E168-7D64-8C1B-B636D06BE2DC}"/>
              </a:ext>
            </a:extLst>
          </p:cNvPr>
          <p:cNvSpPr>
            <a:spLocks noGrp="1"/>
          </p:cNvSpPr>
          <p:nvPr>
            <p:ph type="title"/>
          </p:nvPr>
        </p:nvSpPr>
        <p:spPr/>
        <p:txBody>
          <a:bodyPr/>
          <a:lstStyle/>
          <a:p>
            <a:r>
              <a:rPr lang="en-US" dirty="0"/>
              <a:t>Clean word runs.</a:t>
            </a:r>
          </a:p>
        </p:txBody>
      </p:sp>
      <p:sp>
        <p:nvSpPr>
          <p:cNvPr id="8" name="Content Placeholder 7">
            <a:extLst>
              <a:ext uri="{FF2B5EF4-FFF2-40B4-BE49-F238E27FC236}">
                <a16:creationId xmlns:a16="http://schemas.microsoft.com/office/drawing/2014/main" id="{3024C654-84C8-CE55-1397-47554A8FD886}"/>
              </a:ext>
            </a:extLst>
          </p:cNvPr>
          <p:cNvSpPr>
            <a:spLocks noGrp="1"/>
          </p:cNvSpPr>
          <p:nvPr>
            <p:ph idx="1"/>
          </p:nvPr>
        </p:nvSpPr>
        <p:spPr/>
        <p:txBody>
          <a:bodyPr>
            <a:normAutofit fontScale="85000" lnSpcReduction="20000"/>
          </a:bodyPr>
          <a:lstStyle/>
          <a:p>
            <a:r>
              <a:rPr lang="en-US" dirty="0" err="1"/>
              <a:t>Cleanword</a:t>
            </a:r>
            <a:r>
              <a:rPr lang="en-US" dirty="0"/>
              <a:t>, </a:t>
            </a:r>
          </a:p>
          <a:p>
            <a:pPr lvl="1"/>
            <a:r>
              <a:rPr lang="en-US" dirty="0"/>
              <a:t>no return value, call by reference.  All changes made to the parameter string, no local variables.</a:t>
            </a:r>
          </a:p>
          <a:p>
            <a:pPr lvl="2"/>
            <a:r>
              <a:rPr lang="en-US" dirty="0"/>
              <a:t>Pi times, 1.23 seconds</a:t>
            </a:r>
          </a:p>
          <a:p>
            <a:pPr lvl="1"/>
            <a:r>
              <a:rPr lang="en-US" dirty="0"/>
              <a:t>String return value, string parameter call by value, local return value.  No changes made to the parameter.</a:t>
            </a:r>
          </a:p>
          <a:p>
            <a:pPr lvl="2"/>
            <a:r>
              <a:rPr lang="en-US" dirty="0"/>
              <a:t>Pi times, 1.44 seconds</a:t>
            </a:r>
          </a:p>
          <a:p>
            <a:pPr lvl="1"/>
            <a:r>
              <a:rPr lang="en-US" dirty="0"/>
              <a:t>String return value, string parameter call by value , no changes made to parameter, but </a:t>
            </a:r>
            <a:r>
              <a:rPr lang="en-US" dirty="0">
                <a:solidFill>
                  <a:srgbClr val="FF0000"/>
                </a:solidFill>
              </a:rPr>
              <a:t>char c = word[</a:t>
            </a:r>
            <a:r>
              <a:rPr lang="en-US" dirty="0" err="1">
                <a:solidFill>
                  <a:srgbClr val="FF0000"/>
                </a:solidFill>
              </a:rPr>
              <a:t>i</a:t>
            </a:r>
            <a:r>
              <a:rPr lang="en-US" dirty="0">
                <a:solidFill>
                  <a:srgbClr val="FF0000"/>
                </a:solidFill>
              </a:rPr>
              <a:t>] at the top of the loop</a:t>
            </a:r>
            <a:r>
              <a:rPr lang="en-US" dirty="0"/>
              <a:t>. </a:t>
            </a:r>
          </a:p>
          <a:p>
            <a:pPr lvl="2"/>
            <a:r>
              <a:rPr lang="en-US" dirty="0"/>
              <a:t>Pi times, 1.39</a:t>
            </a:r>
          </a:p>
          <a:p>
            <a:pPr lvl="1"/>
            <a:r>
              <a:rPr lang="en-US" dirty="0"/>
              <a:t>String return value, string parameter </a:t>
            </a:r>
            <a:r>
              <a:rPr lang="en-US" dirty="0">
                <a:solidFill>
                  <a:srgbClr val="FF0000"/>
                </a:solidFill>
              </a:rPr>
              <a:t>call by reference</a:t>
            </a:r>
            <a:r>
              <a:rPr lang="en-US" dirty="0"/>
              <a:t>, , no changes made to parameter,  char c = word[</a:t>
            </a:r>
            <a:r>
              <a:rPr lang="en-US" dirty="0" err="1"/>
              <a:t>i</a:t>
            </a:r>
            <a:r>
              <a:rPr lang="en-US" dirty="0"/>
              <a:t>] at the top of the loop. </a:t>
            </a:r>
          </a:p>
          <a:p>
            <a:pPr lvl="2"/>
            <a:r>
              <a:rPr lang="en-US" dirty="0"/>
              <a:t>Pi times, 1.28</a:t>
            </a:r>
          </a:p>
          <a:p>
            <a:pPr lvl="1"/>
            <a:r>
              <a:rPr lang="en-US" dirty="0"/>
              <a:t>String return value, </a:t>
            </a:r>
            <a:r>
              <a:rPr lang="en-US" dirty="0">
                <a:solidFill>
                  <a:srgbClr val="FF0000"/>
                </a:solidFill>
              </a:rPr>
              <a:t>const</a:t>
            </a:r>
            <a:r>
              <a:rPr lang="en-US" dirty="0"/>
              <a:t> string parameter call by reference, , no changes made to parameter, but char c = word[</a:t>
            </a:r>
            <a:r>
              <a:rPr lang="en-US" dirty="0" err="1"/>
              <a:t>i</a:t>
            </a:r>
            <a:r>
              <a:rPr lang="en-US" dirty="0"/>
              <a:t>] at the top of the loop. </a:t>
            </a:r>
          </a:p>
          <a:p>
            <a:pPr lvl="2"/>
            <a:r>
              <a:rPr lang="en-US" dirty="0"/>
              <a:t>Pi times, 1.30  (surprised, this should have been a little faster).</a:t>
            </a:r>
          </a:p>
          <a:p>
            <a:pPr lvl="1"/>
            <a:endParaRPr lang="en-US" dirty="0"/>
          </a:p>
        </p:txBody>
      </p:sp>
    </p:spTree>
    <p:extLst>
      <p:ext uri="{BB962C8B-B14F-4D97-AF65-F5344CB8AC3E}">
        <p14:creationId xmlns:p14="http://schemas.microsoft.com/office/powerpoint/2010/main" val="4152324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6AC9B-2FCB-CD5D-8173-8F14E6DB7EAA}"/>
              </a:ext>
            </a:extLst>
          </p:cNvPr>
          <p:cNvSpPr>
            <a:spLocks noGrp="1"/>
          </p:cNvSpPr>
          <p:nvPr>
            <p:ph type="title"/>
          </p:nvPr>
        </p:nvSpPr>
        <p:spPr/>
        <p:txBody>
          <a:bodyPr/>
          <a:lstStyle/>
          <a:p>
            <a:r>
              <a:rPr lang="en-US" dirty="0"/>
              <a:t>Optimization and Performance</a:t>
            </a:r>
          </a:p>
        </p:txBody>
      </p:sp>
      <p:sp>
        <p:nvSpPr>
          <p:cNvPr id="3" name="Content Placeholder 2">
            <a:extLst>
              <a:ext uri="{FF2B5EF4-FFF2-40B4-BE49-F238E27FC236}">
                <a16:creationId xmlns:a16="http://schemas.microsoft.com/office/drawing/2014/main" id="{A45B38D5-20CE-A7B0-49F9-D9E6B62789BD}"/>
              </a:ext>
            </a:extLst>
          </p:cNvPr>
          <p:cNvSpPr>
            <a:spLocks noGrp="1"/>
          </p:cNvSpPr>
          <p:nvPr>
            <p:ph idx="1"/>
          </p:nvPr>
        </p:nvSpPr>
        <p:spPr/>
        <p:txBody>
          <a:bodyPr/>
          <a:lstStyle/>
          <a:p>
            <a:r>
              <a:rPr lang="en-US" dirty="0"/>
              <a:t>The performance and optimization is a critical aspect of any programming, as it can significantly impact the speed and efficiency of your applications. </a:t>
            </a:r>
          </a:p>
          <a:p>
            <a:r>
              <a:rPr lang="en-US" dirty="0"/>
              <a:t> we'll explore various techniques and best practices for optimizing your code. </a:t>
            </a:r>
          </a:p>
          <a:p>
            <a:r>
              <a:rPr lang="en-US" dirty="0"/>
              <a:t>Some are obvious, other are less so.</a:t>
            </a:r>
          </a:p>
          <a:p>
            <a:pPr lvl="1"/>
            <a:r>
              <a:rPr lang="en-US" dirty="0"/>
              <a:t>Most of these will not change the over all algorithm, but minor changes can cause either great speed ups or slow downs.</a:t>
            </a:r>
          </a:p>
        </p:txBody>
      </p:sp>
    </p:spTree>
    <p:extLst>
      <p:ext uri="{BB962C8B-B14F-4D97-AF65-F5344CB8AC3E}">
        <p14:creationId xmlns:p14="http://schemas.microsoft.com/office/powerpoint/2010/main" val="144482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0C3CE-8477-9A11-58AA-8EA41C76D38A}"/>
              </a:ext>
            </a:extLst>
          </p:cNvPr>
          <p:cNvSpPr>
            <a:spLocks noGrp="1"/>
          </p:cNvSpPr>
          <p:nvPr>
            <p:ph type="title"/>
          </p:nvPr>
        </p:nvSpPr>
        <p:spPr/>
        <p:txBody>
          <a:bodyPr/>
          <a:lstStyle/>
          <a:p>
            <a:r>
              <a:rPr lang="en-US" dirty="0"/>
              <a:t>Profile your code</a:t>
            </a:r>
          </a:p>
        </p:txBody>
      </p:sp>
      <p:sp>
        <p:nvSpPr>
          <p:cNvPr id="3" name="Content Placeholder 2">
            <a:extLst>
              <a:ext uri="{FF2B5EF4-FFF2-40B4-BE49-F238E27FC236}">
                <a16:creationId xmlns:a16="http://schemas.microsoft.com/office/drawing/2014/main" id="{E3CE5CD9-F3B4-0A9F-D992-AEB1BDE6F810}"/>
              </a:ext>
            </a:extLst>
          </p:cNvPr>
          <p:cNvSpPr>
            <a:spLocks noGrp="1"/>
          </p:cNvSpPr>
          <p:nvPr>
            <p:ph idx="1"/>
          </p:nvPr>
        </p:nvSpPr>
        <p:spPr/>
        <p:txBody>
          <a:bodyPr>
            <a:normAutofit/>
          </a:bodyPr>
          <a:lstStyle/>
          <a:p>
            <a:r>
              <a:rPr lang="en-US" dirty="0"/>
              <a:t>Use a profiler to identify performance bottlenecks in your code. This will help you focus your optimization efforts on the parts of your code that will have the biggest impact.</a:t>
            </a:r>
          </a:p>
          <a:p>
            <a:pPr marL="0" indent="0">
              <a:buNone/>
            </a:pPr>
            <a:endParaRPr lang="en-US" dirty="0"/>
          </a:p>
          <a:p>
            <a:r>
              <a:rPr lang="en-US" dirty="0"/>
              <a:t>How to for python </a:t>
            </a:r>
            <a:r>
              <a:rPr lang="en-US" dirty="0">
                <a:hlinkClick r:id="rId2"/>
              </a:rPr>
              <a:t>https://realpython.com/python-profiling/</a:t>
            </a:r>
            <a:r>
              <a:rPr lang="en-US" dirty="0"/>
              <a:t> </a:t>
            </a:r>
          </a:p>
          <a:p>
            <a:endParaRPr lang="en-US" dirty="0"/>
          </a:p>
          <a:p>
            <a:r>
              <a:rPr lang="en-US" dirty="0"/>
              <a:t>Open source profiles for Java  </a:t>
            </a:r>
            <a:r>
              <a:rPr lang="en-US" dirty="0">
                <a:hlinkClick r:id="rId3"/>
              </a:rPr>
              <a:t>https://java-source.net/open-source/profilers</a:t>
            </a:r>
            <a:r>
              <a:rPr lang="en-US" dirty="0"/>
              <a:t> </a:t>
            </a:r>
          </a:p>
        </p:txBody>
      </p:sp>
    </p:spTree>
    <p:extLst>
      <p:ext uri="{BB962C8B-B14F-4D97-AF65-F5344CB8AC3E}">
        <p14:creationId xmlns:p14="http://schemas.microsoft.com/office/powerpoint/2010/main" val="711593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B7DED-7844-21B4-709E-33A116192535}"/>
              </a:ext>
            </a:extLst>
          </p:cNvPr>
          <p:cNvSpPr>
            <a:spLocks noGrp="1"/>
          </p:cNvSpPr>
          <p:nvPr>
            <p:ph type="title"/>
          </p:nvPr>
        </p:nvSpPr>
        <p:spPr/>
        <p:txBody>
          <a:bodyPr/>
          <a:lstStyle/>
          <a:p>
            <a:r>
              <a:rPr lang="en-US" dirty="0"/>
              <a:t>Popular ones for </a:t>
            </a:r>
            <a:r>
              <a:rPr lang="en-US" dirty="0" err="1"/>
              <a:t>c++</a:t>
            </a:r>
            <a:endParaRPr lang="en-US" dirty="0"/>
          </a:p>
        </p:txBody>
      </p:sp>
      <p:sp>
        <p:nvSpPr>
          <p:cNvPr id="3" name="Content Placeholder 2">
            <a:extLst>
              <a:ext uri="{FF2B5EF4-FFF2-40B4-BE49-F238E27FC236}">
                <a16:creationId xmlns:a16="http://schemas.microsoft.com/office/drawing/2014/main" id="{69173FDC-4E7E-BBAB-9C08-AC1427C7CE31}"/>
              </a:ext>
            </a:extLst>
          </p:cNvPr>
          <p:cNvSpPr>
            <a:spLocks noGrp="1"/>
          </p:cNvSpPr>
          <p:nvPr>
            <p:ph idx="1"/>
          </p:nvPr>
        </p:nvSpPr>
        <p:spPr/>
        <p:txBody>
          <a:bodyPr>
            <a:normAutofit fontScale="85000" lnSpcReduction="20000"/>
          </a:bodyPr>
          <a:lstStyle/>
          <a:p>
            <a:pPr>
              <a:buFont typeface="+mj-lt"/>
              <a:buAutoNum type="arabicPeriod"/>
            </a:pPr>
            <a:r>
              <a:rPr lang="en-US" dirty="0" err="1"/>
              <a:t>Valgrind</a:t>
            </a:r>
            <a:endParaRPr lang="en-US" dirty="0"/>
          </a:p>
          <a:p>
            <a:pPr lvl="1"/>
            <a:r>
              <a:rPr lang="en-US" dirty="0" err="1"/>
              <a:t>Valgrind</a:t>
            </a:r>
            <a:r>
              <a:rPr lang="en-US" dirty="0"/>
              <a:t> is a powerful profiling tool that can detect memory leaks, thread errors, and other performance issues. It provides a suite of tools, including </a:t>
            </a:r>
            <a:r>
              <a:rPr lang="en-US" dirty="0" err="1"/>
              <a:t>Memcheck</a:t>
            </a:r>
            <a:r>
              <a:rPr lang="en-US" dirty="0"/>
              <a:t>, which can help you identify memory errors in your C++ code.</a:t>
            </a:r>
          </a:p>
          <a:p>
            <a:pPr>
              <a:buFont typeface="+mj-lt"/>
              <a:buAutoNum type="arabicPeriod"/>
            </a:pPr>
            <a:r>
              <a:rPr lang="en-US" dirty="0"/>
              <a:t>Google Performance Tools (</a:t>
            </a:r>
            <a:r>
              <a:rPr lang="en-US" dirty="0" err="1"/>
              <a:t>gperftools</a:t>
            </a:r>
            <a:r>
              <a:rPr lang="en-US" dirty="0"/>
              <a:t>): </a:t>
            </a:r>
          </a:p>
          <a:p>
            <a:pPr lvl="1"/>
            <a:r>
              <a:rPr lang="en-US" dirty="0" err="1"/>
              <a:t>gperftools</a:t>
            </a:r>
            <a:r>
              <a:rPr lang="en-US" dirty="0"/>
              <a:t> is a collection of profiling and performance analysis tools for C++ code. It includes a CPU profiler, a heap profiler, and a heap-checker tool that can help you identify memory leaks and other memory errors.</a:t>
            </a:r>
          </a:p>
          <a:p>
            <a:pPr>
              <a:buFont typeface="+mj-lt"/>
              <a:buAutoNum type="arabicPeriod"/>
            </a:pPr>
            <a:r>
              <a:rPr lang="en-US" dirty="0"/>
              <a:t>Intel </a:t>
            </a:r>
            <a:r>
              <a:rPr lang="en-US" dirty="0" err="1"/>
              <a:t>VTune</a:t>
            </a:r>
            <a:r>
              <a:rPr lang="en-US" dirty="0"/>
              <a:t>: </a:t>
            </a:r>
          </a:p>
          <a:p>
            <a:pPr lvl="1"/>
            <a:r>
              <a:rPr lang="en-US" dirty="0"/>
              <a:t>Intel </a:t>
            </a:r>
            <a:r>
              <a:rPr lang="en-US" dirty="0" err="1"/>
              <a:t>VTune</a:t>
            </a:r>
            <a:r>
              <a:rPr lang="en-US" dirty="0"/>
              <a:t> is a performance analysis tool that can help you analyze and optimize the performance of C++ code running on Intel processors. It provides a wide range of profiling features, including CPU profiling, memory profiling, and thread profiling.</a:t>
            </a:r>
          </a:p>
          <a:p>
            <a:pPr>
              <a:buFont typeface="+mj-lt"/>
              <a:buAutoNum type="arabicPeriod"/>
            </a:pPr>
            <a:r>
              <a:rPr lang="en-US" dirty="0"/>
              <a:t>Linux perf: </a:t>
            </a:r>
          </a:p>
          <a:p>
            <a:pPr lvl="1"/>
            <a:r>
              <a:rPr lang="en-US" dirty="0"/>
              <a:t>Linux perf is a performance analysis tool that is included in the Linux kernel. It provides a suite of profiling tools, including CPU profiling, memory profiling, and kernel tracing, that can help you identify performance bottlenecks in your C++ code.</a:t>
            </a:r>
          </a:p>
          <a:p>
            <a:endParaRPr lang="en-US" dirty="0"/>
          </a:p>
        </p:txBody>
      </p:sp>
    </p:spTree>
    <p:extLst>
      <p:ext uri="{BB962C8B-B14F-4D97-AF65-F5344CB8AC3E}">
        <p14:creationId xmlns:p14="http://schemas.microsoft.com/office/powerpoint/2010/main" val="6495092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5CA63-5AC8-92F8-8899-64F92F13F268}"/>
              </a:ext>
            </a:extLst>
          </p:cNvPr>
          <p:cNvSpPr>
            <a:spLocks noGrp="1"/>
          </p:cNvSpPr>
          <p:nvPr>
            <p:ph type="title"/>
          </p:nvPr>
        </p:nvSpPr>
        <p:spPr/>
        <p:txBody>
          <a:bodyPr/>
          <a:lstStyle/>
          <a:p>
            <a:r>
              <a:rPr lang="en-US" dirty="0" err="1"/>
              <a:t>Gprof</a:t>
            </a:r>
            <a:r>
              <a:rPr lang="en-US" dirty="0"/>
              <a:t> example</a:t>
            </a:r>
          </a:p>
        </p:txBody>
      </p:sp>
      <p:sp>
        <p:nvSpPr>
          <p:cNvPr id="3" name="Content Placeholder 2">
            <a:extLst>
              <a:ext uri="{FF2B5EF4-FFF2-40B4-BE49-F238E27FC236}">
                <a16:creationId xmlns:a16="http://schemas.microsoft.com/office/drawing/2014/main" id="{CD406D24-3BF4-4919-3F90-C4AEC85A0A2C}"/>
              </a:ext>
            </a:extLst>
          </p:cNvPr>
          <p:cNvSpPr>
            <a:spLocks noGrp="1"/>
          </p:cNvSpPr>
          <p:nvPr>
            <p:ph idx="1"/>
          </p:nvPr>
        </p:nvSpPr>
        <p:spPr/>
        <p:txBody>
          <a:bodyPr>
            <a:normAutofit/>
          </a:bodyPr>
          <a:lstStyle/>
          <a:p>
            <a:r>
              <a:rPr lang="en-US" dirty="0"/>
              <a:t>g++ -g callfuntest.cpp –o </a:t>
            </a:r>
            <a:r>
              <a:rPr lang="en-US" dirty="0" err="1"/>
              <a:t>callfun</a:t>
            </a:r>
            <a:r>
              <a:rPr lang="en-US" dirty="0"/>
              <a:t> -</a:t>
            </a:r>
            <a:r>
              <a:rPr lang="en-US" dirty="0" err="1"/>
              <a:t>pg</a:t>
            </a:r>
            <a:endParaRPr lang="en-US" dirty="0"/>
          </a:p>
          <a:p>
            <a:r>
              <a:rPr lang="en-US" dirty="0"/>
              <a:t> </a:t>
            </a:r>
            <a:r>
              <a:rPr lang="en-US" dirty="0" err="1"/>
              <a:t>gprof</a:t>
            </a:r>
            <a:r>
              <a:rPr lang="en-US" dirty="0"/>
              <a:t> </a:t>
            </a:r>
            <a:r>
              <a:rPr lang="en-US" dirty="0" err="1"/>
              <a:t>callfun</a:t>
            </a:r>
            <a:r>
              <a:rPr lang="en-US" dirty="0"/>
              <a:t> &gt; output</a:t>
            </a:r>
          </a:p>
          <a:p>
            <a:pPr marL="0" indent="0">
              <a:buNone/>
            </a:pPr>
            <a:r>
              <a:rPr lang="en-US" dirty="0"/>
              <a:t> %   cumulative   self              </a:t>
            </a:r>
            <a:r>
              <a:rPr lang="en-US" dirty="0" err="1"/>
              <a:t>self</a:t>
            </a:r>
            <a:r>
              <a:rPr lang="en-US" dirty="0"/>
              <a:t>     total</a:t>
            </a:r>
          </a:p>
          <a:p>
            <a:pPr marL="0" indent="0">
              <a:buNone/>
            </a:pPr>
            <a:r>
              <a:rPr lang="en-US" dirty="0"/>
              <a:t> time   seconds   </a:t>
            </a:r>
            <a:r>
              <a:rPr lang="en-US" dirty="0" err="1"/>
              <a:t>seconds</a:t>
            </a:r>
            <a:r>
              <a:rPr lang="en-US" dirty="0"/>
              <a:t>    calls  ns/call  ns/call  name</a:t>
            </a:r>
          </a:p>
          <a:p>
            <a:pPr marL="0" indent="0">
              <a:buNone/>
            </a:pPr>
            <a:r>
              <a:rPr lang="en-US" dirty="0"/>
              <a:t> 40.09      0.04     0.04   981990    40.83    40.83  cleanword5</a:t>
            </a:r>
          </a:p>
          <a:p>
            <a:pPr marL="0" indent="0">
              <a:buNone/>
            </a:pPr>
            <a:r>
              <a:rPr lang="en-US" dirty="0"/>
              <a:t> 20.05      0.06     0.02   981990    20.41    20.41  cleanword2</a:t>
            </a:r>
          </a:p>
          <a:p>
            <a:pPr marL="0" indent="0">
              <a:buNone/>
            </a:pPr>
            <a:r>
              <a:rPr lang="en-US" dirty="0"/>
              <a:t> 20.05      0.08     0.02   981990    20.41    20.41  cleanword3</a:t>
            </a:r>
          </a:p>
          <a:p>
            <a:pPr marL="0" indent="0">
              <a:buNone/>
            </a:pPr>
            <a:r>
              <a:rPr lang="en-US" dirty="0"/>
              <a:t> 10.02      0.09     0.01   981990    10.21    10.21  </a:t>
            </a:r>
            <a:r>
              <a:rPr lang="en-US" dirty="0" err="1"/>
              <a:t>cleanword</a:t>
            </a:r>
            <a:endParaRPr lang="en-US" dirty="0"/>
          </a:p>
        </p:txBody>
      </p:sp>
    </p:spTree>
    <p:extLst>
      <p:ext uri="{BB962C8B-B14F-4D97-AF65-F5344CB8AC3E}">
        <p14:creationId xmlns:p14="http://schemas.microsoft.com/office/powerpoint/2010/main" val="1937400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E56C76A-D535-05A5-2CE1-6C4699E0F389}"/>
              </a:ext>
            </a:extLst>
          </p:cNvPr>
          <p:cNvSpPr>
            <a:spLocks noGrp="1"/>
          </p:cNvSpPr>
          <p:nvPr>
            <p:ph type="title"/>
          </p:nvPr>
        </p:nvSpPr>
        <p:spPr/>
        <p:txBody>
          <a:bodyPr/>
          <a:lstStyle/>
          <a:p>
            <a:r>
              <a:rPr lang="en-US" dirty="0" err="1"/>
              <a:t>Gprof</a:t>
            </a:r>
            <a:r>
              <a:rPr lang="en-US" dirty="0"/>
              <a:t> example (2)</a:t>
            </a:r>
          </a:p>
        </p:txBody>
      </p:sp>
      <p:sp>
        <p:nvSpPr>
          <p:cNvPr id="3" name="Content Placeholder 2">
            <a:extLst>
              <a:ext uri="{FF2B5EF4-FFF2-40B4-BE49-F238E27FC236}">
                <a16:creationId xmlns:a16="http://schemas.microsoft.com/office/drawing/2014/main" id="{03D26C5D-411E-55CB-98C2-EF57DEA729D0}"/>
              </a:ext>
            </a:extLst>
          </p:cNvPr>
          <p:cNvSpPr>
            <a:spLocks noGrp="1"/>
          </p:cNvSpPr>
          <p:nvPr>
            <p:ph idx="1"/>
          </p:nvPr>
        </p:nvSpPr>
        <p:spPr/>
        <p:txBody>
          <a:bodyPr>
            <a:noAutofit/>
          </a:bodyPr>
          <a:lstStyle/>
          <a:p>
            <a:r>
              <a:rPr lang="en-US" sz="2000" dirty="0"/>
              <a:t> %  time       the percentage of the total running time of the program used by this function.</a:t>
            </a:r>
          </a:p>
          <a:p>
            <a:r>
              <a:rPr lang="en-US" sz="2000" dirty="0"/>
              <a:t>cumulative seconds  a running sum of the number of seconds accounted for by this function and those listed above it.</a:t>
            </a:r>
          </a:p>
          <a:p>
            <a:r>
              <a:rPr lang="en-US" sz="2000" dirty="0"/>
              <a:t> self seconds     the number of seconds accounted for by this function alone.  This is the major sort for this  listing.</a:t>
            </a:r>
          </a:p>
          <a:p>
            <a:r>
              <a:rPr lang="en-US" sz="2000" dirty="0"/>
              <a:t>calls      the number of times this function was invoked, if  this function is profiled, else blank.</a:t>
            </a:r>
          </a:p>
          <a:p>
            <a:r>
              <a:rPr lang="en-US" sz="2000" dirty="0"/>
              <a:t> self </a:t>
            </a:r>
            <a:r>
              <a:rPr lang="en-US" sz="2000" dirty="0" err="1"/>
              <a:t>ms</a:t>
            </a:r>
            <a:r>
              <a:rPr lang="en-US" sz="2000" dirty="0"/>
              <a:t>/call   the average number of milliseconds spent in this function per call, if this function is profiled,           else blank.</a:t>
            </a:r>
          </a:p>
          <a:p>
            <a:r>
              <a:rPr lang="en-US" sz="2000" dirty="0"/>
              <a:t> total </a:t>
            </a:r>
            <a:r>
              <a:rPr lang="en-US" sz="2000" dirty="0" err="1"/>
              <a:t>ms</a:t>
            </a:r>
            <a:r>
              <a:rPr lang="en-US" sz="2000" dirty="0"/>
              <a:t>/call    the average number of milliseconds spent in this function and its </a:t>
            </a:r>
            <a:r>
              <a:rPr lang="en-US" sz="2000" dirty="0" err="1"/>
              <a:t>descendents</a:t>
            </a:r>
            <a:r>
              <a:rPr lang="en-US" sz="2000" dirty="0"/>
              <a:t> per call, if this            function is profiled, else blank.</a:t>
            </a:r>
          </a:p>
          <a:p>
            <a:r>
              <a:rPr lang="en-US" sz="2000" dirty="0"/>
              <a:t>name       the name of the function.  </a:t>
            </a:r>
          </a:p>
        </p:txBody>
      </p:sp>
    </p:spTree>
    <p:extLst>
      <p:ext uri="{BB962C8B-B14F-4D97-AF65-F5344CB8AC3E}">
        <p14:creationId xmlns:p14="http://schemas.microsoft.com/office/powerpoint/2010/main" val="236840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4243389" y="1676401"/>
            <a:ext cx="1735137"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spcBef>
                <a:spcPct val="50000"/>
              </a:spcBef>
            </a:pPr>
            <a:r>
              <a:rPr lang="en-US" altLang="en-US" sz="15000" b="1">
                <a:latin typeface="Tahoma" panose="020B0604030504040204" pitchFamily="34" charset="0"/>
              </a:rPr>
              <a:t>Q</a:t>
            </a:r>
          </a:p>
        </p:txBody>
      </p:sp>
      <p:sp>
        <p:nvSpPr>
          <p:cNvPr id="17411" name="Text Box 3"/>
          <p:cNvSpPr txBox="1">
            <a:spLocks noChangeArrowheads="1"/>
          </p:cNvSpPr>
          <p:nvPr/>
        </p:nvSpPr>
        <p:spPr bwMode="auto">
          <a:xfrm>
            <a:off x="6054725" y="2044701"/>
            <a:ext cx="1735138"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spcBef>
                <a:spcPct val="50000"/>
              </a:spcBef>
            </a:pPr>
            <a:r>
              <a:rPr lang="en-US" altLang="en-US" sz="15000" b="1">
                <a:latin typeface="Tahoma" panose="020B0604030504040204" pitchFamily="34" charset="0"/>
              </a:rPr>
              <a:t>A</a:t>
            </a:r>
          </a:p>
        </p:txBody>
      </p:sp>
      <p:sp>
        <p:nvSpPr>
          <p:cNvPr id="17412" name="Text Box 4"/>
          <p:cNvSpPr txBox="1">
            <a:spLocks noChangeArrowheads="1"/>
          </p:cNvSpPr>
          <p:nvPr/>
        </p:nvSpPr>
        <p:spPr bwMode="auto">
          <a:xfrm>
            <a:off x="5334000" y="2679701"/>
            <a:ext cx="1735138"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spcBef>
                <a:spcPct val="50000"/>
              </a:spcBef>
            </a:pPr>
            <a:r>
              <a:rPr lang="en-US" altLang="en-US" sz="10000" b="1">
                <a:latin typeface="Tahoma" panose="020B0604030504040204" pitchFamily="34" charset="0"/>
              </a:rPr>
              <a:t>&amp;</a:t>
            </a:r>
            <a:endParaRPr lang="en-US" altLang="en-US" sz="15000" b="1">
              <a:latin typeface="Tahoma" panose="020B0604030504040204" pitchFamily="34" charset="0"/>
            </a:endParaRPr>
          </a:p>
        </p:txBody>
      </p:sp>
    </p:spTree>
    <p:extLst>
      <p:ext uri="{BB962C8B-B14F-4D97-AF65-F5344CB8AC3E}">
        <p14:creationId xmlns:p14="http://schemas.microsoft.com/office/powerpoint/2010/main" val="9246728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50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0-#ppt_w/2"/>
                                          </p:val>
                                        </p:tav>
                                        <p:tav tm="100000">
                                          <p:val>
                                            <p:strVal val="#ppt_x"/>
                                          </p:val>
                                        </p:tav>
                                      </p:tavLst>
                                    </p:anim>
                                    <p:anim calcmode="lin" valueType="num">
                                      <p:cBhvr additive="base">
                                        <p:cTn id="8" dur="500" fill="hold"/>
                                        <p:tgtEl>
                                          <p:spTgt spid="1741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17412"/>
                                        </p:tgtEl>
                                        <p:attrNameLst>
                                          <p:attrName>style.visibility</p:attrName>
                                        </p:attrNameLst>
                                      </p:cBhvr>
                                      <p:to>
                                        <p:strVal val="visible"/>
                                      </p:to>
                                    </p:set>
                                    <p:anim calcmode="lin" valueType="num">
                                      <p:cBhvr additive="base">
                                        <p:cTn id="12" dur="500" fill="hold"/>
                                        <p:tgtEl>
                                          <p:spTgt spid="17412"/>
                                        </p:tgtEl>
                                        <p:attrNameLst>
                                          <p:attrName>ppt_x</p:attrName>
                                        </p:attrNameLst>
                                      </p:cBhvr>
                                      <p:tavLst>
                                        <p:tav tm="0">
                                          <p:val>
                                            <p:strVal val="#ppt_x"/>
                                          </p:val>
                                        </p:tav>
                                        <p:tav tm="100000">
                                          <p:val>
                                            <p:strVal val="#ppt_x"/>
                                          </p:val>
                                        </p:tav>
                                      </p:tavLst>
                                    </p:anim>
                                    <p:anim calcmode="lin" valueType="num">
                                      <p:cBhvr additive="base">
                                        <p:cTn id="13" dur="500" fill="hold"/>
                                        <p:tgtEl>
                                          <p:spTgt spid="17412"/>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6" fill="hold" grpId="0" nodeType="afterEffect">
                                  <p:stCondLst>
                                    <p:cond delay="0"/>
                                  </p:stCondLst>
                                  <p:childTnLst>
                                    <p:set>
                                      <p:cBhvr>
                                        <p:cTn id="16" dur="1" fill="hold">
                                          <p:stCondLst>
                                            <p:cond delay="0"/>
                                          </p:stCondLst>
                                        </p:cTn>
                                        <p:tgtEl>
                                          <p:spTgt spid="17411"/>
                                        </p:tgtEl>
                                        <p:attrNameLst>
                                          <p:attrName>style.visibility</p:attrName>
                                        </p:attrNameLst>
                                      </p:cBhvr>
                                      <p:to>
                                        <p:strVal val="visible"/>
                                      </p:to>
                                    </p:set>
                                    <p:anim calcmode="lin" valueType="num">
                                      <p:cBhvr additive="base">
                                        <p:cTn id="17" dur="500" fill="hold"/>
                                        <p:tgtEl>
                                          <p:spTgt spid="17411"/>
                                        </p:tgtEl>
                                        <p:attrNameLst>
                                          <p:attrName>ppt_x</p:attrName>
                                        </p:attrNameLst>
                                      </p:cBhvr>
                                      <p:tavLst>
                                        <p:tav tm="0">
                                          <p:val>
                                            <p:strVal val="1+#ppt_w/2"/>
                                          </p:val>
                                        </p:tav>
                                        <p:tav tm="100000">
                                          <p:val>
                                            <p:strVal val="#ppt_x"/>
                                          </p:val>
                                        </p:tav>
                                      </p:tavLst>
                                    </p:anim>
                                    <p:anim calcmode="lin" valueType="num">
                                      <p:cBhvr additive="base">
                                        <p:cTn id="18" dur="500" fill="hold"/>
                                        <p:tgtEl>
                                          <p:spTgt spid="174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autoUpdateAnimBg="0"/>
      <p:bldP spid="1741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E9582-0B5A-EBD1-B3D9-1239C53F730F}"/>
              </a:ext>
            </a:extLst>
          </p:cNvPr>
          <p:cNvSpPr>
            <a:spLocks noGrp="1"/>
          </p:cNvSpPr>
          <p:nvPr>
            <p:ph type="title"/>
          </p:nvPr>
        </p:nvSpPr>
        <p:spPr/>
        <p:txBody>
          <a:bodyPr/>
          <a:lstStyle/>
          <a:p>
            <a:r>
              <a:rPr lang="en-US" dirty="0"/>
              <a:t>Use the right data structures.</a:t>
            </a:r>
          </a:p>
        </p:txBody>
      </p:sp>
      <p:sp>
        <p:nvSpPr>
          <p:cNvPr id="3" name="Content Placeholder 2">
            <a:extLst>
              <a:ext uri="{FF2B5EF4-FFF2-40B4-BE49-F238E27FC236}">
                <a16:creationId xmlns:a16="http://schemas.microsoft.com/office/drawing/2014/main" id="{439C5A0F-5F0B-C7C5-D5CD-6BB45E6E2589}"/>
              </a:ext>
            </a:extLst>
          </p:cNvPr>
          <p:cNvSpPr>
            <a:spLocks noGrp="1"/>
          </p:cNvSpPr>
          <p:nvPr>
            <p:ph idx="1"/>
          </p:nvPr>
        </p:nvSpPr>
        <p:spPr/>
        <p:txBody>
          <a:bodyPr/>
          <a:lstStyle/>
          <a:p>
            <a:r>
              <a:rPr lang="en-US" dirty="0"/>
              <a:t>This is likely the most obvious and the point of this course.</a:t>
            </a:r>
          </a:p>
          <a:p>
            <a:pPr lvl="1"/>
            <a:r>
              <a:rPr lang="en-US" dirty="0"/>
              <a:t>Why use a Dequeue vs a Vector?</a:t>
            </a:r>
          </a:p>
          <a:p>
            <a:pPr lvl="1"/>
            <a:endParaRPr lang="en-US" dirty="0"/>
          </a:p>
          <a:p>
            <a:pPr lvl="1"/>
            <a:r>
              <a:rPr lang="en-US" dirty="0"/>
              <a:t>These are the questions we have been exploring all semester.</a:t>
            </a:r>
          </a:p>
        </p:txBody>
      </p:sp>
    </p:spTree>
    <p:extLst>
      <p:ext uri="{BB962C8B-B14F-4D97-AF65-F5344CB8AC3E}">
        <p14:creationId xmlns:p14="http://schemas.microsoft.com/office/powerpoint/2010/main" val="559181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8E28C-3FD3-41FE-6B7B-72A2D319FC9A}"/>
              </a:ext>
            </a:extLst>
          </p:cNvPr>
          <p:cNvSpPr>
            <a:spLocks noGrp="1"/>
          </p:cNvSpPr>
          <p:nvPr>
            <p:ph type="title"/>
          </p:nvPr>
        </p:nvSpPr>
        <p:spPr/>
        <p:txBody>
          <a:bodyPr/>
          <a:lstStyle/>
          <a:p>
            <a:r>
              <a:rPr lang="en-US" dirty="0"/>
              <a:t>Memory </a:t>
            </a:r>
          </a:p>
        </p:txBody>
      </p:sp>
      <p:sp>
        <p:nvSpPr>
          <p:cNvPr id="3" name="Content Placeholder 2">
            <a:extLst>
              <a:ext uri="{FF2B5EF4-FFF2-40B4-BE49-F238E27FC236}">
                <a16:creationId xmlns:a16="http://schemas.microsoft.com/office/drawing/2014/main" id="{22109D9F-0AE7-AA23-A305-65A257BD26C6}"/>
              </a:ext>
            </a:extLst>
          </p:cNvPr>
          <p:cNvSpPr>
            <a:spLocks noGrp="1"/>
          </p:cNvSpPr>
          <p:nvPr>
            <p:ph idx="1"/>
          </p:nvPr>
        </p:nvSpPr>
        <p:spPr/>
        <p:txBody>
          <a:bodyPr>
            <a:normAutofit/>
          </a:bodyPr>
          <a:lstStyle/>
          <a:p>
            <a:r>
              <a:rPr lang="en-US" dirty="0"/>
              <a:t>Avoid any unnecessary copying of variables.</a:t>
            </a:r>
          </a:p>
          <a:p>
            <a:pPr lvl="1"/>
            <a:r>
              <a:rPr lang="en-US" dirty="0"/>
              <a:t>The system need to allocation and later deallocation the memory.  In a loop this can make things very slow.</a:t>
            </a:r>
          </a:p>
          <a:p>
            <a:pPr lvl="1"/>
            <a:r>
              <a:rPr lang="en-US" dirty="0"/>
              <a:t>slow version</a:t>
            </a:r>
          </a:p>
          <a:p>
            <a:pPr lvl="2"/>
            <a:r>
              <a:rPr lang="en-US" dirty="0"/>
              <a:t>char c = word[</a:t>
            </a:r>
            <a:r>
              <a:rPr lang="en-US" dirty="0" err="1"/>
              <a:t>i</a:t>
            </a:r>
            <a:r>
              <a:rPr lang="en-US" dirty="0"/>
              <a:t>];  //actually there is some debate here about cache </a:t>
            </a:r>
            <a:r>
              <a:rPr lang="en-US"/>
              <a:t>and registers.</a:t>
            </a:r>
            <a:endParaRPr lang="en-US" dirty="0"/>
          </a:p>
          <a:p>
            <a:pPr lvl="2"/>
            <a:r>
              <a:rPr lang="en-US" dirty="0"/>
              <a:t>if (c == ‘a’)</a:t>
            </a:r>
          </a:p>
          <a:p>
            <a:pPr lvl="1"/>
            <a:r>
              <a:rPr lang="en-US" dirty="0"/>
              <a:t>faster version (also just less code too)</a:t>
            </a:r>
          </a:p>
          <a:p>
            <a:pPr lvl="2"/>
            <a:r>
              <a:rPr lang="en-US" dirty="0"/>
              <a:t>if (word[</a:t>
            </a:r>
            <a:r>
              <a:rPr lang="en-US" dirty="0" err="1"/>
              <a:t>i</a:t>
            </a:r>
            <a:r>
              <a:rPr lang="en-US" dirty="0"/>
              <a:t>] ==‘a’)</a:t>
            </a:r>
          </a:p>
          <a:p>
            <a:r>
              <a:rPr lang="en-US" dirty="0"/>
              <a:t>Also avoid declaring variables inside of loops for the same reason</a:t>
            </a:r>
          </a:p>
          <a:p>
            <a:pPr lvl="1"/>
            <a:r>
              <a:rPr lang="en-US" dirty="0"/>
              <a:t>slow version:  for(</a:t>
            </a:r>
            <a:r>
              <a:rPr lang="en-US" dirty="0" err="1"/>
              <a:t>i</a:t>
            </a:r>
            <a:r>
              <a:rPr lang="en-US" dirty="0"/>
              <a:t>=0; …) { char c; …. } </a:t>
            </a:r>
          </a:p>
          <a:p>
            <a:pPr lvl="1"/>
            <a:r>
              <a:rPr lang="en-US" dirty="0"/>
              <a:t>faster version: char c; for(</a:t>
            </a:r>
            <a:r>
              <a:rPr lang="en-US" dirty="0" err="1"/>
              <a:t>i</a:t>
            </a:r>
            <a:r>
              <a:rPr lang="en-US" dirty="0"/>
              <a:t>=0;…) { … }</a:t>
            </a:r>
          </a:p>
        </p:txBody>
      </p:sp>
    </p:spTree>
    <p:extLst>
      <p:ext uri="{BB962C8B-B14F-4D97-AF65-F5344CB8AC3E}">
        <p14:creationId xmlns:p14="http://schemas.microsoft.com/office/powerpoint/2010/main" val="4127932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9E49D-4334-17A7-7D29-91922D6197B4}"/>
              </a:ext>
            </a:extLst>
          </p:cNvPr>
          <p:cNvSpPr>
            <a:spLocks noGrp="1"/>
          </p:cNvSpPr>
          <p:nvPr>
            <p:ph type="title"/>
          </p:nvPr>
        </p:nvSpPr>
        <p:spPr/>
        <p:txBody>
          <a:bodyPr/>
          <a:lstStyle/>
          <a:p>
            <a:r>
              <a:rPr lang="en-US" dirty="0"/>
              <a:t>Memory (2)</a:t>
            </a:r>
          </a:p>
        </p:txBody>
      </p:sp>
      <p:sp>
        <p:nvSpPr>
          <p:cNvPr id="3" name="Content Placeholder 2">
            <a:extLst>
              <a:ext uri="{FF2B5EF4-FFF2-40B4-BE49-F238E27FC236}">
                <a16:creationId xmlns:a16="http://schemas.microsoft.com/office/drawing/2014/main" id="{FBC2AE06-0A99-7924-D338-C12F66756074}"/>
              </a:ext>
            </a:extLst>
          </p:cNvPr>
          <p:cNvSpPr>
            <a:spLocks noGrp="1"/>
          </p:cNvSpPr>
          <p:nvPr>
            <p:ph idx="1"/>
          </p:nvPr>
        </p:nvSpPr>
        <p:spPr/>
        <p:txBody>
          <a:bodyPr/>
          <a:lstStyle/>
          <a:p>
            <a:r>
              <a:rPr lang="en-US" dirty="0"/>
              <a:t>Avoid whenever possible copying methods “call by value”.</a:t>
            </a:r>
          </a:p>
          <a:p>
            <a:pPr lvl="1"/>
            <a:r>
              <a:rPr lang="en-US" dirty="0"/>
              <a:t>each time you call a function a with a “call by value”, it needs to make a copy of the data before sending to the method/function/subroutine.</a:t>
            </a:r>
          </a:p>
          <a:p>
            <a:r>
              <a:rPr lang="en-US" dirty="0"/>
              <a:t>When ever possible use the stack and not the heap memory.</a:t>
            </a:r>
          </a:p>
          <a:p>
            <a:pPr lvl="1"/>
            <a:r>
              <a:rPr lang="en-US" dirty="0"/>
              <a:t>Allocate objects on the stack whenever possible, as stack allocation is faster than heap allocation. Use dynamic allocation (e.g., new and delete) only when the object's lifetime extends beyond the current scope.</a:t>
            </a:r>
          </a:p>
          <a:p>
            <a:pPr lvl="1"/>
            <a:r>
              <a:rPr lang="en-US" dirty="0"/>
              <a:t>example:  </a:t>
            </a:r>
          </a:p>
          <a:p>
            <a:pPr lvl="2"/>
            <a:r>
              <a:rPr lang="en-US" dirty="0"/>
              <a:t>int value =42;  //stack allocation</a:t>
            </a:r>
          </a:p>
          <a:p>
            <a:pPr lvl="2"/>
            <a:r>
              <a:rPr lang="en-US" dirty="0"/>
              <a:t>int * value = new int;  *value = 42;  //heap allocation.</a:t>
            </a:r>
          </a:p>
        </p:txBody>
      </p:sp>
    </p:spTree>
    <p:extLst>
      <p:ext uri="{BB962C8B-B14F-4D97-AF65-F5344CB8AC3E}">
        <p14:creationId xmlns:p14="http://schemas.microsoft.com/office/powerpoint/2010/main" val="2525425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E440E-7AF8-FAC6-1274-46FC65957609}"/>
              </a:ext>
            </a:extLst>
          </p:cNvPr>
          <p:cNvSpPr>
            <a:spLocks noGrp="1"/>
          </p:cNvSpPr>
          <p:nvPr>
            <p:ph type="title"/>
          </p:nvPr>
        </p:nvSpPr>
        <p:spPr/>
        <p:txBody>
          <a:bodyPr/>
          <a:lstStyle/>
          <a:p>
            <a:r>
              <a:rPr lang="en-US" dirty="0"/>
              <a:t>Memory (3)</a:t>
            </a:r>
          </a:p>
        </p:txBody>
      </p:sp>
      <p:sp>
        <p:nvSpPr>
          <p:cNvPr id="3" name="Content Placeholder 2">
            <a:extLst>
              <a:ext uri="{FF2B5EF4-FFF2-40B4-BE49-F238E27FC236}">
                <a16:creationId xmlns:a16="http://schemas.microsoft.com/office/drawing/2014/main" id="{B68EAE4E-08A4-B94B-9D1B-3ACDB06ECEA6}"/>
              </a:ext>
            </a:extLst>
          </p:cNvPr>
          <p:cNvSpPr>
            <a:spLocks noGrp="1"/>
          </p:cNvSpPr>
          <p:nvPr>
            <p:ph idx="1"/>
          </p:nvPr>
        </p:nvSpPr>
        <p:spPr/>
        <p:txBody>
          <a:bodyPr/>
          <a:lstStyle/>
          <a:p>
            <a:r>
              <a:rPr lang="en-US" dirty="0"/>
              <a:t>Excessive memory allocation and deallocation can lead to performance issues.</a:t>
            </a:r>
          </a:p>
          <a:p>
            <a:pPr lvl="1"/>
            <a:r>
              <a:rPr lang="en-US" dirty="0"/>
              <a:t>new/delete</a:t>
            </a:r>
          </a:p>
          <a:p>
            <a:pPr lvl="1"/>
            <a:r>
              <a:rPr lang="en-US" dirty="0"/>
              <a:t>as before declaring variables inside loops.  </a:t>
            </a:r>
          </a:p>
          <a:p>
            <a:pPr lvl="1"/>
            <a:endParaRPr lang="en-US" dirty="0"/>
          </a:p>
          <a:p>
            <a:pPr lvl="1"/>
            <a:r>
              <a:rPr lang="en-US" dirty="0"/>
              <a:t>Allows being things, Do I really need that variable?  Can I reuse it?  Should be declared might higher up in the code.</a:t>
            </a:r>
          </a:p>
          <a:p>
            <a:pPr lvl="1"/>
            <a:r>
              <a:rPr lang="en-US" dirty="0"/>
              <a:t>interesting </a:t>
            </a:r>
            <a:r>
              <a:rPr lang="en-US" dirty="0" err="1"/>
              <a:t>c++</a:t>
            </a:r>
            <a:r>
              <a:rPr lang="en-US" dirty="0"/>
              <a:t> issue.</a:t>
            </a:r>
          </a:p>
          <a:p>
            <a:pPr lvl="2"/>
            <a:r>
              <a:rPr lang="en-US" dirty="0"/>
              <a:t>x++  and ++x result in the same value.</a:t>
            </a:r>
          </a:p>
          <a:p>
            <a:pPr lvl="2"/>
            <a:r>
              <a:rPr lang="en-US" dirty="0"/>
              <a:t>x++ requires the use of a temporary variable included by the compiler while ++x does not.  So use ++x instead of x++.</a:t>
            </a:r>
          </a:p>
        </p:txBody>
      </p:sp>
    </p:spTree>
    <p:extLst>
      <p:ext uri="{BB962C8B-B14F-4D97-AF65-F5344CB8AC3E}">
        <p14:creationId xmlns:p14="http://schemas.microsoft.com/office/powerpoint/2010/main" val="91455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1B68D715-9892-1E9F-6D00-C32A4CC164A9}"/>
              </a:ext>
            </a:extLst>
          </p:cNvPr>
          <p:cNvSpPr>
            <a:spLocks noGrp="1" noChangeArrowheads="1"/>
          </p:cNvSpPr>
          <p:nvPr>
            <p:ph type="title"/>
          </p:nvPr>
        </p:nvSpPr>
        <p:spPr>
          <a:xfrm>
            <a:off x="838200" y="365125"/>
            <a:ext cx="10515600" cy="1325563"/>
          </a:xfrm>
        </p:spPr>
        <p:txBody>
          <a:bodyPr>
            <a:normAutofit/>
          </a:bodyPr>
          <a:lstStyle/>
          <a:p>
            <a:r>
              <a:rPr lang="en-US" altLang="en-US" dirty="0"/>
              <a:t>Cache and memory awareness.</a:t>
            </a:r>
          </a:p>
        </p:txBody>
      </p:sp>
      <p:sp>
        <p:nvSpPr>
          <p:cNvPr id="151555" name="Rectangle 3">
            <a:extLst>
              <a:ext uri="{FF2B5EF4-FFF2-40B4-BE49-F238E27FC236}">
                <a16:creationId xmlns:a16="http://schemas.microsoft.com/office/drawing/2014/main" id="{595AFF46-867B-F5E6-1434-38B8C7BA1204}"/>
              </a:ext>
            </a:extLst>
          </p:cNvPr>
          <p:cNvSpPr>
            <a:spLocks noGrp="1" noChangeArrowheads="1"/>
          </p:cNvSpPr>
          <p:nvPr>
            <p:ph idx="1"/>
          </p:nvPr>
        </p:nvSpPr>
        <p:spPr>
          <a:xfrm>
            <a:off x="838200" y="1825625"/>
            <a:ext cx="10515600" cy="4351338"/>
          </a:xfrm>
        </p:spPr>
        <p:txBody>
          <a:bodyPr>
            <a:normAutofit fontScale="92500" lnSpcReduction="10000"/>
          </a:bodyPr>
          <a:lstStyle/>
          <a:p>
            <a:r>
              <a:rPr lang="en-US" dirty="0"/>
              <a:t>Program structure.  Is the language row or column ordered for arrays?</a:t>
            </a:r>
          </a:p>
          <a:p>
            <a:pPr lvl="1"/>
            <a:r>
              <a:rPr lang="en-US" dirty="0" err="1"/>
              <a:t>Int</a:t>
            </a:r>
            <a:r>
              <a:rPr lang="en-US" dirty="0"/>
              <a:t>[128,128] data;</a:t>
            </a:r>
          </a:p>
          <a:p>
            <a:pPr lvl="1"/>
            <a:r>
              <a:rPr lang="en-US" dirty="0"/>
              <a:t>Each row is stored in one page </a:t>
            </a:r>
          </a:p>
          <a:p>
            <a:pPr lvl="1"/>
            <a:r>
              <a:rPr lang="en-US" dirty="0"/>
              <a:t>Program 1 	</a:t>
            </a:r>
          </a:p>
          <a:p>
            <a:pPr marL="457200" lvl="1" indent="0">
              <a:buNone/>
            </a:pPr>
            <a:r>
              <a:rPr lang="en-US" b="1" dirty="0">
                <a:latin typeface="Courier New" panose="02070309020205020404" pitchFamily="49" charset="0"/>
                <a:cs typeface="Courier New" panose="02070309020205020404" pitchFamily="49" charset="0"/>
              </a:rPr>
              <a:t>    for (j = 0; j &lt;128; j++)</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for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 0;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&lt; 128;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data[</a:t>
            </a:r>
            <a:r>
              <a:rPr lang="en-US" b="1" dirty="0" err="1">
                <a:latin typeface="Courier New" panose="02070309020205020404" pitchFamily="49" charset="0"/>
                <a:cs typeface="Courier New" panose="02070309020205020404" pitchFamily="49" charset="0"/>
              </a:rPr>
              <a:t>i,j</a:t>
            </a:r>
            <a:r>
              <a:rPr lang="en-US" b="1" dirty="0">
                <a:latin typeface="Courier New" panose="02070309020205020404" pitchFamily="49" charset="0"/>
                <a:cs typeface="Courier New" panose="02070309020205020404" pitchFamily="49" charset="0"/>
              </a:rPr>
              <a:t>] = 0;</a:t>
            </a:r>
            <a:endParaRPr lang="en-US" dirty="0"/>
          </a:p>
          <a:p>
            <a:pPr lvl="2"/>
            <a:r>
              <a:rPr lang="en-US" dirty="0"/>
              <a:t>128 x 128 = 16,384  possible cache and memory page faults </a:t>
            </a:r>
          </a:p>
          <a:p>
            <a:pPr lvl="1"/>
            <a:r>
              <a:rPr lang="en-US" dirty="0"/>
              <a:t>Program 2 	</a:t>
            </a:r>
          </a:p>
          <a:p>
            <a:pPr marL="457200" lvl="1" indent="0">
              <a:buNone/>
            </a:pPr>
            <a:r>
              <a:rPr lang="en-US" b="1" dirty="0">
                <a:latin typeface="Courier New" panose="02070309020205020404" pitchFamily="49" charset="0"/>
                <a:cs typeface="Courier New" panose="02070309020205020404" pitchFamily="49" charset="0"/>
              </a:rPr>
              <a:t>  for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 0;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 &lt; 128; </a:t>
            </a:r>
            <a:r>
              <a:rPr lang="en-US" b="1" dirty="0" err="1">
                <a:latin typeface="Courier New" panose="02070309020205020404" pitchFamily="49" charset="0"/>
                <a:cs typeface="Courier New" panose="02070309020205020404" pitchFamily="49" charset="0"/>
              </a:rPr>
              <a:t>i</a:t>
            </a:r>
            <a:r>
              <a:rPr lang="en-US" b="1" dirty="0">
                <a:latin typeface="Courier New" panose="02070309020205020404" pitchFamily="49" charset="0"/>
                <a:cs typeface="Courier New" panose="02070309020205020404" pitchFamily="49" charset="0"/>
              </a:rPr>
              <a:t>++)</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for (j = 0; j &lt; 128; j++)</a:t>
            </a:r>
            <a:br>
              <a:rPr lang="en-US" b="1" dirty="0">
                <a:latin typeface="Courier New" panose="02070309020205020404" pitchFamily="49" charset="0"/>
                <a:cs typeface="Courier New" panose="02070309020205020404" pitchFamily="49" charset="0"/>
              </a:rPr>
            </a:br>
            <a:r>
              <a:rPr lang="en-US" b="1" dirty="0">
                <a:latin typeface="Courier New" panose="02070309020205020404" pitchFamily="49" charset="0"/>
                <a:cs typeface="Courier New" panose="02070309020205020404" pitchFamily="49" charset="0"/>
              </a:rPr>
              <a:t>        data[</a:t>
            </a:r>
            <a:r>
              <a:rPr lang="en-US" b="1" dirty="0" err="1">
                <a:latin typeface="Courier New" panose="02070309020205020404" pitchFamily="49" charset="0"/>
                <a:cs typeface="Courier New" panose="02070309020205020404" pitchFamily="49" charset="0"/>
              </a:rPr>
              <a:t>i,j</a:t>
            </a:r>
            <a:r>
              <a:rPr lang="en-US" b="1" dirty="0">
                <a:latin typeface="Courier New" panose="02070309020205020404" pitchFamily="49" charset="0"/>
                <a:cs typeface="Courier New" panose="02070309020205020404" pitchFamily="49" charset="0"/>
              </a:rPr>
              <a:t>] = 0;</a:t>
            </a:r>
          </a:p>
          <a:p>
            <a:pPr lvl="2"/>
            <a:r>
              <a:rPr lang="en-US" dirty="0"/>
              <a:t>128 possible cache and memory page faults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6BF4C-E669-7045-CE99-6081109D6121}"/>
              </a:ext>
            </a:extLst>
          </p:cNvPr>
          <p:cNvSpPr>
            <a:spLocks noGrp="1"/>
          </p:cNvSpPr>
          <p:nvPr>
            <p:ph type="title"/>
          </p:nvPr>
        </p:nvSpPr>
        <p:spPr/>
        <p:txBody>
          <a:bodyPr/>
          <a:lstStyle/>
          <a:p>
            <a:r>
              <a:rPr lang="en-US" altLang="en-US" dirty="0"/>
              <a:t>Cache and memory awareness (2)</a:t>
            </a:r>
            <a:endParaRPr lang="en-US" dirty="0"/>
          </a:p>
        </p:txBody>
      </p:sp>
      <p:sp>
        <p:nvSpPr>
          <p:cNvPr id="3" name="Content Placeholder 2">
            <a:extLst>
              <a:ext uri="{FF2B5EF4-FFF2-40B4-BE49-F238E27FC236}">
                <a16:creationId xmlns:a16="http://schemas.microsoft.com/office/drawing/2014/main" id="{754927F8-92EF-19A5-37CD-90947F8587F4}"/>
              </a:ext>
            </a:extLst>
          </p:cNvPr>
          <p:cNvSpPr>
            <a:spLocks noGrp="1"/>
          </p:cNvSpPr>
          <p:nvPr>
            <p:ph sz="half" idx="1"/>
          </p:nvPr>
        </p:nvSpPr>
        <p:spPr/>
        <p:txBody>
          <a:bodyPr>
            <a:normAutofit fontScale="92500" lnSpcReduction="20000"/>
          </a:bodyPr>
          <a:lstStyle/>
          <a:p>
            <a:r>
              <a:rPr lang="en-US" dirty="0"/>
              <a:t>From </a:t>
            </a:r>
            <a:r>
              <a:rPr lang="en-US" dirty="0" err="1"/>
              <a:t>Wiikipedia</a:t>
            </a:r>
            <a:r>
              <a:rPr lang="en-US" dirty="0"/>
              <a:t>:</a:t>
            </a:r>
          </a:p>
          <a:p>
            <a:r>
              <a:rPr lang="en-US" dirty="0"/>
              <a:t>Row-major order</a:t>
            </a:r>
          </a:p>
          <a:p>
            <a:pPr lvl="1"/>
            <a:r>
              <a:rPr lang="en-US" dirty="0"/>
              <a:t> C/C++/Objective-C (for C-style arrays), PL/I, Pascal, Speakeasy, and SAS.</a:t>
            </a:r>
          </a:p>
          <a:p>
            <a:r>
              <a:rPr lang="en-US" dirty="0"/>
              <a:t>Column-major order</a:t>
            </a:r>
          </a:p>
          <a:p>
            <a:pPr lvl="1"/>
            <a:r>
              <a:rPr lang="en-US" dirty="0"/>
              <a:t>Fortran, MATLAB, GNU Octave, Julia, S, S-PLUS, R, </a:t>
            </a:r>
            <a:r>
              <a:rPr lang="en-US" dirty="0" err="1"/>
              <a:t>Scilab</a:t>
            </a:r>
            <a:r>
              <a:rPr lang="en-US" dirty="0"/>
              <a:t>, Yorick, and </a:t>
            </a:r>
            <a:r>
              <a:rPr lang="en-US" dirty="0" err="1"/>
              <a:t>Rasdaman</a:t>
            </a:r>
            <a:r>
              <a:rPr lang="en-US" dirty="0"/>
              <a:t>.[12] </a:t>
            </a:r>
          </a:p>
          <a:p>
            <a:r>
              <a:rPr lang="en-US" dirty="0"/>
              <a:t>Java and python is neither, as they does not store arrays contiguously. </a:t>
            </a:r>
          </a:p>
          <a:p>
            <a:pPr lvl="1"/>
            <a:r>
              <a:rPr lang="en-US" dirty="0"/>
              <a:t>Java stores a table of pointers for 2D arrays.</a:t>
            </a:r>
          </a:p>
        </p:txBody>
      </p:sp>
      <p:pic>
        <p:nvPicPr>
          <p:cNvPr id="6" name="Content Placeholder 5" descr="A screenshot of a diagram&#10;&#10;Description automatically generated">
            <a:extLst>
              <a:ext uri="{FF2B5EF4-FFF2-40B4-BE49-F238E27FC236}">
                <a16:creationId xmlns:a16="http://schemas.microsoft.com/office/drawing/2014/main" id="{245E160A-4258-6CAE-2BED-2AAAE7C064C0}"/>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907236" y="1523304"/>
            <a:ext cx="3263705" cy="4358006"/>
          </a:xfrm>
        </p:spPr>
      </p:pic>
    </p:spTree>
    <p:extLst>
      <p:ext uri="{BB962C8B-B14F-4D97-AF65-F5344CB8AC3E}">
        <p14:creationId xmlns:p14="http://schemas.microsoft.com/office/powerpoint/2010/main" val="3955626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618BC-EBB5-5F09-A180-3ABB18023520}"/>
              </a:ext>
            </a:extLst>
          </p:cNvPr>
          <p:cNvSpPr>
            <a:spLocks noGrp="1"/>
          </p:cNvSpPr>
          <p:nvPr>
            <p:ph type="title"/>
          </p:nvPr>
        </p:nvSpPr>
        <p:spPr/>
        <p:txBody>
          <a:bodyPr/>
          <a:lstStyle/>
          <a:p>
            <a:r>
              <a:rPr lang="en-US" dirty="0"/>
              <a:t>Optimize your Loops.</a:t>
            </a:r>
          </a:p>
        </p:txBody>
      </p:sp>
      <p:sp>
        <p:nvSpPr>
          <p:cNvPr id="3" name="Content Placeholder 2">
            <a:extLst>
              <a:ext uri="{FF2B5EF4-FFF2-40B4-BE49-F238E27FC236}">
                <a16:creationId xmlns:a16="http://schemas.microsoft.com/office/drawing/2014/main" id="{134A067D-740E-62BD-3B1C-9C6A80169BAC}"/>
              </a:ext>
            </a:extLst>
          </p:cNvPr>
          <p:cNvSpPr>
            <a:spLocks noGrp="1"/>
          </p:cNvSpPr>
          <p:nvPr>
            <p:ph idx="1"/>
          </p:nvPr>
        </p:nvSpPr>
        <p:spPr/>
        <p:txBody>
          <a:bodyPr/>
          <a:lstStyle/>
          <a:p>
            <a:r>
              <a:rPr lang="en-US" dirty="0"/>
              <a:t>Loops are often the core of algorithms. </a:t>
            </a:r>
          </a:p>
          <a:p>
            <a:r>
              <a:rPr lang="en-US" dirty="0"/>
              <a:t>Optimize loops by minimizing loop overhead, reducing unnecessary calculations, and using the right loop constructs</a:t>
            </a:r>
          </a:p>
          <a:p>
            <a:r>
              <a:rPr lang="en-US" dirty="0"/>
              <a:t>Example:</a:t>
            </a:r>
          </a:p>
          <a:p>
            <a:pPr marL="0" indent="0">
              <a:buNone/>
            </a:pPr>
            <a:r>
              <a:rPr lang="en-US" dirty="0"/>
              <a:t>for(int </a:t>
            </a:r>
            <a:r>
              <a:rPr lang="en-US" dirty="0" err="1"/>
              <a:t>i</a:t>
            </a:r>
            <a:r>
              <a:rPr lang="en-US" dirty="0"/>
              <a:t>=0; I &lt;100; </a:t>
            </a:r>
            <a:r>
              <a:rPr lang="en-US" dirty="0" err="1"/>
              <a:t>i</a:t>
            </a:r>
            <a:r>
              <a:rPr lang="en-US" dirty="0"/>
              <a:t>++) 			for(int </a:t>
            </a:r>
            <a:r>
              <a:rPr lang="en-US" dirty="0" err="1"/>
              <a:t>i</a:t>
            </a:r>
            <a:r>
              <a:rPr lang="en-US" dirty="0"/>
              <a:t>=1; </a:t>
            </a:r>
            <a:r>
              <a:rPr lang="en-US" dirty="0" err="1"/>
              <a:t>i</a:t>
            </a:r>
            <a:r>
              <a:rPr lang="en-US" dirty="0"/>
              <a:t>&lt;100; </a:t>
            </a:r>
            <a:r>
              <a:rPr lang="en-US" dirty="0" err="1"/>
              <a:t>i</a:t>
            </a:r>
            <a:r>
              <a:rPr lang="en-US" dirty="0"/>
              <a:t>+=2) </a:t>
            </a:r>
          </a:p>
          <a:p>
            <a:pPr marL="0" indent="0">
              <a:buNone/>
            </a:pPr>
            <a:r>
              <a:rPr lang="en-US" dirty="0"/>
              <a:t>  if (i%2 ==1)  </a:t>
            </a:r>
          </a:p>
          <a:p>
            <a:pPr marL="0" indent="0">
              <a:buNone/>
            </a:pPr>
            <a:r>
              <a:rPr lang="en-US" dirty="0"/>
              <a:t>      </a:t>
            </a:r>
            <a:r>
              <a:rPr lang="en-US" dirty="0" err="1"/>
              <a:t>cout</a:t>
            </a:r>
            <a:r>
              <a:rPr lang="en-US" dirty="0"/>
              <a:t> &lt;&lt;</a:t>
            </a:r>
            <a:r>
              <a:rPr lang="en-US" dirty="0" err="1"/>
              <a:t>i</a:t>
            </a:r>
            <a:r>
              <a:rPr lang="en-US" dirty="0"/>
              <a:t>&lt;&lt;“ is odd”                                  </a:t>
            </a:r>
            <a:r>
              <a:rPr lang="en-US" dirty="0" err="1"/>
              <a:t>cout</a:t>
            </a:r>
            <a:r>
              <a:rPr lang="en-US" dirty="0"/>
              <a:t> &lt;&lt;</a:t>
            </a:r>
            <a:r>
              <a:rPr lang="en-US" dirty="0" err="1"/>
              <a:t>i</a:t>
            </a:r>
            <a:r>
              <a:rPr lang="en-US" dirty="0"/>
              <a:t>&lt;&lt;“ is odd”</a:t>
            </a:r>
          </a:p>
        </p:txBody>
      </p:sp>
    </p:spTree>
    <p:extLst>
      <p:ext uri="{BB962C8B-B14F-4D97-AF65-F5344CB8AC3E}">
        <p14:creationId xmlns:p14="http://schemas.microsoft.com/office/powerpoint/2010/main" val="17506835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3585</TotalTime>
  <Words>2380</Words>
  <Application>Microsoft Office PowerPoint</Application>
  <PresentationFormat>Widescreen</PresentationFormat>
  <Paragraphs>234</Paragraphs>
  <Slides>24</Slides>
  <Notes>4</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24</vt:i4>
      </vt:variant>
    </vt:vector>
  </HeadingPairs>
  <TitlesOfParts>
    <vt:vector size="35" baseType="lpstr">
      <vt:lpstr>MS PGothic</vt:lpstr>
      <vt:lpstr>Aptos</vt:lpstr>
      <vt:lpstr>Aptos Display</vt:lpstr>
      <vt:lpstr>Arial</vt:lpstr>
      <vt:lpstr>Calibri</vt:lpstr>
      <vt:lpstr>Calibri Light</vt:lpstr>
      <vt:lpstr>Courier New</vt:lpstr>
      <vt:lpstr>Tahoma</vt:lpstr>
      <vt:lpstr>Times New Roman</vt:lpstr>
      <vt:lpstr>Office Theme</vt:lpstr>
      <vt:lpstr>Office Theme</vt:lpstr>
      <vt:lpstr>Cosc 2030</vt:lpstr>
      <vt:lpstr>Optimization and Performance</vt:lpstr>
      <vt:lpstr>Use the right data structures.</vt:lpstr>
      <vt:lpstr>Memory </vt:lpstr>
      <vt:lpstr>Memory (2)</vt:lpstr>
      <vt:lpstr>Memory (3)</vt:lpstr>
      <vt:lpstr>Cache and memory awareness.</vt:lpstr>
      <vt:lpstr>Cache and memory awareness (2)</vt:lpstr>
      <vt:lpstr>Optimize your Loops.</vt:lpstr>
      <vt:lpstr>Optimize your Loops (2)</vt:lpstr>
      <vt:lpstr>Optimize your Loops (3)</vt:lpstr>
      <vt:lpstr>Loops and working with the hardware.</vt:lpstr>
      <vt:lpstr>Reduce Functions calls</vt:lpstr>
      <vt:lpstr>Reduce Functions calls</vt:lpstr>
      <vt:lpstr>Functions, return values, and temp variables.</vt:lpstr>
      <vt:lpstr>Case vs if statement.</vt:lpstr>
      <vt:lpstr>Conclusion</vt:lpstr>
      <vt:lpstr>Some timing and efficiently questions</vt:lpstr>
      <vt:lpstr>Clean word runs.</vt:lpstr>
      <vt:lpstr>Profile your code</vt:lpstr>
      <vt:lpstr>Popular ones for c++</vt:lpstr>
      <vt:lpstr>Gprof example</vt:lpstr>
      <vt:lpstr>Gprof example (2)</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Cosc 2030</dc:title>
  <dc:creator>Jim Ward</dc:creator>
  <cp:lastModifiedBy>Jim Ward</cp:lastModifiedBy>
  <cp:revision>8</cp:revision>
  <dcterms:created xsi:type="dcterms:W3CDTF">2024-04-01T14:10:09Z</dcterms:created>
  <dcterms:modified xsi:type="dcterms:W3CDTF">2024-04-04T19:08:01Z</dcterms:modified>
</cp:coreProperties>
</file>