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8" r:id="rId3"/>
    <p:sldId id="295" r:id="rId4"/>
    <p:sldId id="291" r:id="rId5"/>
    <p:sldId id="257" r:id="rId6"/>
    <p:sldId id="258" r:id="rId7"/>
    <p:sldId id="259" r:id="rId8"/>
    <p:sldId id="260" r:id="rId9"/>
    <p:sldId id="261" r:id="rId10"/>
    <p:sldId id="268" r:id="rId11"/>
    <p:sldId id="269" r:id="rId12"/>
    <p:sldId id="290" r:id="rId13"/>
    <p:sldId id="292" r:id="rId14"/>
    <p:sldId id="270" r:id="rId15"/>
    <p:sldId id="271" r:id="rId16"/>
    <p:sldId id="272" r:id="rId17"/>
    <p:sldId id="273" r:id="rId18"/>
    <p:sldId id="274" r:id="rId19"/>
    <p:sldId id="293" r:id="rId20"/>
    <p:sldId id="275" r:id="rId21"/>
    <p:sldId id="276" r:id="rId22"/>
    <p:sldId id="277" r:id="rId23"/>
    <p:sldId id="278" r:id="rId24"/>
    <p:sldId id="279" r:id="rId25"/>
    <p:sldId id="294" r:id="rId26"/>
    <p:sldId id="280" r:id="rId27"/>
    <p:sldId id="281" r:id="rId28"/>
    <p:sldId id="282" r:id="rId29"/>
    <p:sldId id="283" r:id="rId30"/>
    <p:sldId id="284" r:id="rId31"/>
    <p:sldId id="286" r:id="rId32"/>
    <p:sldId id="287" r:id="rId33"/>
    <p:sldId id="285"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8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C1B6A7F-F136-41B2-8A0D-110DDB2AF08A}"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5A605-7711-40AC-B7CB-F9531E4CE29D}" type="slidenum">
              <a:rPr lang="en-US" smtClean="0"/>
              <a:t>‹#›</a:t>
            </a:fld>
            <a:endParaRPr lang="en-US"/>
          </a:p>
        </p:txBody>
      </p:sp>
    </p:spTree>
    <p:extLst>
      <p:ext uri="{BB962C8B-B14F-4D97-AF65-F5344CB8AC3E}">
        <p14:creationId xmlns:p14="http://schemas.microsoft.com/office/powerpoint/2010/main" val="1484417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1B6A7F-F136-41B2-8A0D-110DDB2AF08A}"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5A605-7711-40AC-B7CB-F9531E4CE29D}" type="slidenum">
              <a:rPr lang="en-US" smtClean="0"/>
              <a:t>‹#›</a:t>
            </a:fld>
            <a:endParaRPr lang="en-US"/>
          </a:p>
        </p:txBody>
      </p:sp>
    </p:spTree>
    <p:extLst>
      <p:ext uri="{BB962C8B-B14F-4D97-AF65-F5344CB8AC3E}">
        <p14:creationId xmlns:p14="http://schemas.microsoft.com/office/powerpoint/2010/main" val="3441934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1B6A7F-F136-41B2-8A0D-110DDB2AF08A}"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5A605-7711-40AC-B7CB-F9531E4CE29D}" type="slidenum">
              <a:rPr lang="en-US" smtClean="0"/>
              <a:t>‹#›</a:t>
            </a:fld>
            <a:endParaRPr lang="en-US"/>
          </a:p>
        </p:txBody>
      </p:sp>
    </p:spTree>
    <p:extLst>
      <p:ext uri="{BB962C8B-B14F-4D97-AF65-F5344CB8AC3E}">
        <p14:creationId xmlns:p14="http://schemas.microsoft.com/office/powerpoint/2010/main" val="250903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1B6A7F-F136-41B2-8A0D-110DDB2AF08A}"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5A605-7711-40AC-B7CB-F9531E4CE29D}" type="slidenum">
              <a:rPr lang="en-US" smtClean="0"/>
              <a:t>‹#›</a:t>
            </a:fld>
            <a:endParaRPr lang="en-US"/>
          </a:p>
        </p:txBody>
      </p:sp>
    </p:spTree>
    <p:extLst>
      <p:ext uri="{BB962C8B-B14F-4D97-AF65-F5344CB8AC3E}">
        <p14:creationId xmlns:p14="http://schemas.microsoft.com/office/powerpoint/2010/main" val="151375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1B6A7F-F136-41B2-8A0D-110DDB2AF08A}"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5A605-7711-40AC-B7CB-F9531E4CE29D}" type="slidenum">
              <a:rPr lang="en-US" smtClean="0"/>
              <a:t>‹#›</a:t>
            </a:fld>
            <a:endParaRPr lang="en-US"/>
          </a:p>
        </p:txBody>
      </p:sp>
    </p:spTree>
    <p:extLst>
      <p:ext uri="{BB962C8B-B14F-4D97-AF65-F5344CB8AC3E}">
        <p14:creationId xmlns:p14="http://schemas.microsoft.com/office/powerpoint/2010/main" val="1023033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C1B6A7F-F136-41B2-8A0D-110DDB2AF08A}"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5A605-7711-40AC-B7CB-F9531E4CE29D}" type="slidenum">
              <a:rPr lang="en-US" smtClean="0"/>
              <a:t>‹#›</a:t>
            </a:fld>
            <a:endParaRPr lang="en-US"/>
          </a:p>
        </p:txBody>
      </p:sp>
    </p:spTree>
    <p:extLst>
      <p:ext uri="{BB962C8B-B14F-4D97-AF65-F5344CB8AC3E}">
        <p14:creationId xmlns:p14="http://schemas.microsoft.com/office/powerpoint/2010/main" val="2267113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C1B6A7F-F136-41B2-8A0D-110DDB2AF08A}" type="datetimeFigureOut">
              <a:rPr lang="en-US" smtClean="0"/>
              <a:t>3/24/2025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35A605-7711-40AC-B7CB-F9531E4CE29D}" type="slidenum">
              <a:rPr lang="en-US" smtClean="0"/>
              <a:t>‹#›</a:t>
            </a:fld>
            <a:endParaRPr lang="en-US"/>
          </a:p>
        </p:txBody>
      </p:sp>
    </p:spTree>
    <p:extLst>
      <p:ext uri="{BB962C8B-B14F-4D97-AF65-F5344CB8AC3E}">
        <p14:creationId xmlns:p14="http://schemas.microsoft.com/office/powerpoint/2010/main" val="2083664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C1B6A7F-F136-41B2-8A0D-110DDB2AF08A}" type="datetimeFigureOut">
              <a:rPr lang="en-US" smtClean="0"/>
              <a:t>3/24/2025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35A605-7711-40AC-B7CB-F9531E4CE29D}" type="slidenum">
              <a:rPr lang="en-US" smtClean="0"/>
              <a:t>‹#›</a:t>
            </a:fld>
            <a:endParaRPr lang="en-US"/>
          </a:p>
        </p:txBody>
      </p:sp>
    </p:spTree>
    <p:extLst>
      <p:ext uri="{BB962C8B-B14F-4D97-AF65-F5344CB8AC3E}">
        <p14:creationId xmlns:p14="http://schemas.microsoft.com/office/powerpoint/2010/main" val="518510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1B6A7F-F136-41B2-8A0D-110DDB2AF08A}" type="datetimeFigureOut">
              <a:rPr lang="en-US" smtClean="0"/>
              <a:t>3/24/2025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35A605-7711-40AC-B7CB-F9531E4CE29D}" type="slidenum">
              <a:rPr lang="en-US" smtClean="0"/>
              <a:t>‹#›</a:t>
            </a:fld>
            <a:endParaRPr lang="en-US"/>
          </a:p>
        </p:txBody>
      </p:sp>
    </p:spTree>
    <p:extLst>
      <p:ext uri="{BB962C8B-B14F-4D97-AF65-F5344CB8AC3E}">
        <p14:creationId xmlns:p14="http://schemas.microsoft.com/office/powerpoint/2010/main" val="2618697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C1B6A7F-F136-41B2-8A0D-110DDB2AF08A}"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5A605-7711-40AC-B7CB-F9531E4CE29D}" type="slidenum">
              <a:rPr lang="en-US" smtClean="0"/>
              <a:t>‹#›</a:t>
            </a:fld>
            <a:endParaRPr lang="en-US"/>
          </a:p>
        </p:txBody>
      </p:sp>
    </p:spTree>
    <p:extLst>
      <p:ext uri="{BB962C8B-B14F-4D97-AF65-F5344CB8AC3E}">
        <p14:creationId xmlns:p14="http://schemas.microsoft.com/office/powerpoint/2010/main" val="2146575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C1B6A7F-F136-41B2-8A0D-110DDB2AF08A}"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5A605-7711-40AC-B7CB-F9531E4CE29D}" type="slidenum">
              <a:rPr lang="en-US" smtClean="0"/>
              <a:t>‹#›</a:t>
            </a:fld>
            <a:endParaRPr lang="en-US"/>
          </a:p>
        </p:txBody>
      </p:sp>
    </p:spTree>
    <p:extLst>
      <p:ext uri="{BB962C8B-B14F-4D97-AF65-F5344CB8AC3E}">
        <p14:creationId xmlns:p14="http://schemas.microsoft.com/office/powerpoint/2010/main" val="1809651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1B6A7F-F136-41B2-8A0D-110DDB2AF08A}" type="datetimeFigureOut">
              <a:rPr lang="en-US" smtClean="0"/>
              <a:t>3/24/2025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35A605-7711-40AC-B7CB-F9531E4CE29D}" type="slidenum">
              <a:rPr lang="en-US" smtClean="0"/>
              <a:t>‹#›</a:t>
            </a:fld>
            <a:endParaRPr lang="en-US"/>
          </a:p>
        </p:txBody>
      </p:sp>
    </p:spTree>
    <p:extLst>
      <p:ext uri="{BB962C8B-B14F-4D97-AF65-F5344CB8AC3E}">
        <p14:creationId xmlns:p14="http://schemas.microsoft.com/office/powerpoint/2010/main" val="3955302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6.bin"/><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7.bin"/><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dium.com/@StevieCEllis/the-beautiful-hash-algorithm-f18d9d2b84fb"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3.bin"/><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5.bin"/><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cosc</a:t>
            </a:r>
            <a:r>
              <a:rPr lang="en-US" dirty="0"/>
              <a:t> 2030</a:t>
            </a:r>
          </a:p>
        </p:txBody>
      </p:sp>
      <p:sp>
        <p:nvSpPr>
          <p:cNvPr id="3" name="Subtitle 2"/>
          <p:cNvSpPr>
            <a:spLocks noGrp="1"/>
          </p:cNvSpPr>
          <p:nvPr>
            <p:ph type="subTitle" idx="1"/>
          </p:nvPr>
        </p:nvSpPr>
        <p:spPr/>
        <p:txBody>
          <a:bodyPr/>
          <a:lstStyle/>
          <a:p>
            <a:r>
              <a:rPr lang="en-US" dirty="0"/>
              <a:t>data structures:</a:t>
            </a:r>
          </a:p>
          <a:p>
            <a:r>
              <a:rPr lang="en-US" dirty="0"/>
              <a:t>Hashes</a:t>
            </a:r>
          </a:p>
          <a:p>
            <a:r>
              <a:rPr lang="en-US" dirty="0"/>
              <a:t>practical implementations</a:t>
            </a:r>
          </a:p>
        </p:txBody>
      </p:sp>
    </p:spTree>
    <p:extLst>
      <p:ext uri="{BB962C8B-B14F-4D97-AF65-F5344CB8AC3E}">
        <p14:creationId xmlns:p14="http://schemas.microsoft.com/office/powerpoint/2010/main" val="1066630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p:txBody>
          <a:bodyPr/>
          <a:lstStyle/>
          <a:p>
            <a:r>
              <a:rPr lang="en-US" altLang="en-US" dirty="0"/>
              <a:t>Conclusions (reminder)</a:t>
            </a:r>
          </a:p>
        </p:txBody>
      </p:sp>
      <p:sp>
        <p:nvSpPr>
          <p:cNvPr id="367619" name="Rectangle 3"/>
          <p:cNvSpPr>
            <a:spLocks noGrp="1" noChangeArrowheads="1"/>
          </p:cNvSpPr>
          <p:nvPr>
            <p:ph type="body" idx="1"/>
          </p:nvPr>
        </p:nvSpPr>
        <p:spPr/>
        <p:txBody>
          <a:bodyPr/>
          <a:lstStyle/>
          <a:p>
            <a:r>
              <a:rPr lang="en-US" altLang="en-US" dirty="0"/>
              <a:t>This is the best that open addressing can do. Practical implementations are somewhat worse.</a:t>
            </a:r>
          </a:p>
          <a:p>
            <a:r>
              <a:rPr lang="en-US" altLang="en-US" dirty="0"/>
              <a:t>In general it is best to keep the load factor no higher than 0.5. At this load factor only 2.5 slots are examined for an insertion (this is the same as U) and 1.5 slots are examined for a successful search).</a:t>
            </a:r>
          </a:p>
          <a:p>
            <a:r>
              <a:rPr lang="en-US" altLang="en-US" dirty="0"/>
              <a:t>Note how much better this is than using trees!</a:t>
            </a:r>
          </a:p>
        </p:txBody>
      </p:sp>
    </p:spTree>
    <p:extLst>
      <p:ext uri="{BB962C8B-B14F-4D97-AF65-F5344CB8AC3E}">
        <p14:creationId xmlns:p14="http://schemas.microsoft.com/office/powerpoint/2010/main" val="415647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a:xfrm>
            <a:off x="381000" y="154989"/>
            <a:ext cx="10515600" cy="1325563"/>
          </a:xfrm>
        </p:spPr>
        <p:txBody>
          <a:bodyPr/>
          <a:lstStyle/>
          <a:p>
            <a:r>
              <a:rPr lang="en-US" altLang="en-US" dirty="0"/>
              <a:t>Linear Probing</a:t>
            </a:r>
          </a:p>
        </p:txBody>
      </p:sp>
      <p:sp>
        <p:nvSpPr>
          <p:cNvPr id="368643" name="Line 3"/>
          <p:cNvSpPr>
            <a:spLocks noChangeShapeType="1"/>
          </p:cNvSpPr>
          <p:nvPr/>
        </p:nvSpPr>
        <p:spPr bwMode="auto">
          <a:xfrm>
            <a:off x="2286000" y="17526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644" name="Line 4"/>
          <p:cNvSpPr>
            <a:spLocks noChangeShapeType="1"/>
          </p:cNvSpPr>
          <p:nvPr/>
        </p:nvSpPr>
        <p:spPr bwMode="auto">
          <a:xfrm>
            <a:off x="2286000" y="22860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645" name="Line 5"/>
          <p:cNvSpPr>
            <a:spLocks noChangeShapeType="1"/>
          </p:cNvSpPr>
          <p:nvPr/>
        </p:nvSpPr>
        <p:spPr bwMode="auto">
          <a:xfrm>
            <a:off x="2286000" y="32766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646" name="Line 6"/>
          <p:cNvSpPr>
            <a:spLocks noChangeShapeType="1"/>
          </p:cNvSpPr>
          <p:nvPr/>
        </p:nvSpPr>
        <p:spPr bwMode="auto">
          <a:xfrm>
            <a:off x="2286000" y="38100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647" name="Line 7"/>
          <p:cNvSpPr>
            <a:spLocks noChangeShapeType="1"/>
          </p:cNvSpPr>
          <p:nvPr/>
        </p:nvSpPr>
        <p:spPr bwMode="auto">
          <a:xfrm>
            <a:off x="2286000" y="43434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648" name="Line 8"/>
          <p:cNvSpPr>
            <a:spLocks noChangeShapeType="1"/>
          </p:cNvSpPr>
          <p:nvPr/>
        </p:nvSpPr>
        <p:spPr bwMode="auto">
          <a:xfrm>
            <a:off x="3048000" y="1219200"/>
            <a:ext cx="0" cy="5257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649" name="Text Box 9"/>
          <p:cNvSpPr txBox="1">
            <a:spLocks noChangeArrowheads="1"/>
          </p:cNvSpPr>
          <p:nvPr/>
        </p:nvSpPr>
        <p:spPr bwMode="auto">
          <a:xfrm>
            <a:off x="2438400" y="1295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0</a:t>
            </a:r>
          </a:p>
        </p:txBody>
      </p:sp>
      <p:sp>
        <p:nvSpPr>
          <p:cNvPr id="368650" name="Text Box 10"/>
          <p:cNvSpPr txBox="1">
            <a:spLocks noChangeArrowheads="1"/>
          </p:cNvSpPr>
          <p:nvPr/>
        </p:nvSpPr>
        <p:spPr bwMode="auto">
          <a:xfrm>
            <a:off x="2438400" y="1828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a:t>
            </a:r>
          </a:p>
        </p:txBody>
      </p:sp>
      <p:sp>
        <p:nvSpPr>
          <p:cNvPr id="368651" name="Text Box 11"/>
          <p:cNvSpPr txBox="1">
            <a:spLocks noChangeArrowheads="1"/>
          </p:cNvSpPr>
          <p:nvPr/>
        </p:nvSpPr>
        <p:spPr bwMode="auto">
          <a:xfrm>
            <a:off x="2514600" y="3352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4</a:t>
            </a:r>
          </a:p>
        </p:txBody>
      </p:sp>
      <p:sp>
        <p:nvSpPr>
          <p:cNvPr id="368652" name="Text Box 12"/>
          <p:cNvSpPr txBox="1">
            <a:spLocks noChangeArrowheads="1"/>
          </p:cNvSpPr>
          <p:nvPr/>
        </p:nvSpPr>
        <p:spPr bwMode="auto">
          <a:xfrm>
            <a:off x="3200401" y="1295400"/>
            <a:ext cx="7008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49**</a:t>
            </a:r>
          </a:p>
        </p:txBody>
      </p:sp>
      <p:sp>
        <p:nvSpPr>
          <p:cNvPr id="368653" name="Text Box 13"/>
          <p:cNvSpPr txBox="1">
            <a:spLocks noChangeArrowheads="1"/>
          </p:cNvSpPr>
          <p:nvPr/>
        </p:nvSpPr>
        <p:spPr bwMode="auto">
          <a:xfrm>
            <a:off x="3200400" y="1828801"/>
            <a:ext cx="692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n-US" altLang="en-US" sz="2000"/>
              <a:t>58**</a:t>
            </a:r>
          </a:p>
        </p:txBody>
      </p:sp>
      <p:sp>
        <p:nvSpPr>
          <p:cNvPr id="368654" name="Line 14"/>
          <p:cNvSpPr>
            <a:spLocks noChangeShapeType="1"/>
          </p:cNvSpPr>
          <p:nvPr/>
        </p:nvSpPr>
        <p:spPr bwMode="auto">
          <a:xfrm>
            <a:off x="2286000" y="27432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655" name="Text Box 15"/>
          <p:cNvSpPr txBox="1">
            <a:spLocks noChangeArrowheads="1"/>
          </p:cNvSpPr>
          <p:nvPr/>
        </p:nvSpPr>
        <p:spPr bwMode="auto">
          <a:xfrm>
            <a:off x="2514600" y="3886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5</a:t>
            </a:r>
          </a:p>
        </p:txBody>
      </p:sp>
      <p:sp>
        <p:nvSpPr>
          <p:cNvPr id="368657" name="Text Box 17"/>
          <p:cNvSpPr txBox="1">
            <a:spLocks noChangeArrowheads="1"/>
          </p:cNvSpPr>
          <p:nvPr/>
        </p:nvSpPr>
        <p:spPr bwMode="auto">
          <a:xfrm>
            <a:off x="2514600" y="4419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368658" name="Line 18"/>
          <p:cNvSpPr>
            <a:spLocks noChangeShapeType="1"/>
          </p:cNvSpPr>
          <p:nvPr/>
        </p:nvSpPr>
        <p:spPr bwMode="auto">
          <a:xfrm>
            <a:off x="2286000" y="48768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659" name="Line 19"/>
          <p:cNvSpPr>
            <a:spLocks noChangeShapeType="1"/>
          </p:cNvSpPr>
          <p:nvPr/>
        </p:nvSpPr>
        <p:spPr bwMode="auto">
          <a:xfrm>
            <a:off x="2286000" y="54102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660" name="Line 20"/>
          <p:cNvSpPr>
            <a:spLocks noChangeShapeType="1"/>
          </p:cNvSpPr>
          <p:nvPr/>
        </p:nvSpPr>
        <p:spPr bwMode="auto">
          <a:xfrm>
            <a:off x="2286000" y="59436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661" name="Rectangle 21"/>
          <p:cNvSpPr>
            <a:spLocks noChangeArrowheads="1"/>
          </p:cNvSpPr>
          <p:nvPr/>
        </p:nvSpPr>
        <p:spPr bwMode="auto">
          <a:xfrm>
            <a:off x="2286000" y="1219200"/>
            <a:ext cx="2667000" cy="5257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662" name="Text Box 22"/>
          <p:cNvSpPr txBox="1">
            <a:spLocks noChangeArrowheads="1"/>
          </p:cNvSpPr>
          <p:nvPr/>
        </p:nvSpPr>
        <p:spPr bwMode="auto">
          <a:xfrm>
            <a:off x="2498725" y="496728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7</a:t>
            </a:r>
          </a:p>
        </p:txBody>
      </p:sp>
      <p:sp>
        <p:nvSpPr>
          <p:cNvPr id="368663" name="Text Box 23"/>
          <p:cNvSpPr txBox="1">
            <a:spLocks noChangeArrowheads="1"/>
          </p:cNvSpPr>
          <p:nvPr/>
        </p:nvSpPr>
        <p:spPr bwMode="auto">
          <a:xfrm>
            <a:off x="2498725" y="550068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8</a:t>
            </a:r>
          </a:p>
        </p:txBody>
      </p:sp>
      <p:sp>
        <p:nvSpPr>
          <p:cNvPr id="368664" name="Text Box 24"/>
          <p:cNvSpPr txBox="1">
            <a:spLocks noChangeArrowheads="1"/>
          </p:cNvSpPr>
          <p:nvPr/>
        </p:nvSpPr>
        <p:spPr bwMode="auto">
          <a:xfrm>
            <a:off x="2498725" y="603408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9</a:t>
            </a:r>
          </a:p>
        </p:txBody>
      </p:sp>
      <p:sp>
        <p:nvSpPr>
          <p:cNvPr id="368666" name="Text Box 26"/>
          <p:cNvSpPr txBox="1">
            <a:spLocks noChangeArrowheads="1"/>
          </p:cNvSpPr>
          <p:nvPr/>
        </p:nvSpPr>
        <p:spPr bwMode="auto">
          <a:xfrm>
            <a:off x="3200400" y="60198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89</a:t>
            </a:r>
          </a:p>
        </p:txBody>
      </p:sp>
      <p:sp>
        <p:nvSpPr>
          <p:cNvPr id="368669" name="Text Box 29"/>
          <p:cNvSpPr txBox="1">
            <a:spLocks noChangeArrowheads="1"/>
          </p:cNvSpPr>
          <p:nvPr/>
        </p:nvSpPr>
        <p:spPr bwMode="auto">
          <a:xfrm>
            <a:off x="3184526" y="2300288"/>
            <a:ext cx="7008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69**</a:t>
            </a:r>
          </a:p>
        </p:txBody>
      </p:sp>
      <p:sp>
        <p:nvSpPr>
          <p:cNvPr id="368670" name="Text Box 30"/>
          <p:cNvSpPr txBox="1">
            <a:spLocks noChangeArrowheads="1"/>
          </p:cNvSpPr>
          <p:nvPr/>
        </p:nvSpPr>
        <p:spPr bwMode="auto">
          <a:xfrm>
            <a:off x="3184525" y="5500688"/>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18</a:t>
            </a:r>
          </a:p>
        </p:txBody>
      </p:sp>
      <p:sp>
        <p:nvSpPr>
          <p:cNvPr id="368672" name="Text Box 32"/>
          <p:cNvSpPr txBox="1">
            <a:spLocks noChangeArrowheads="1"/>
          </p:cNvSpPr>
          <p:nvPr/>
        </p:nvSpPr>
        <p:spPr bwMode="auto">
          <a:xfrm>
            <a:off x="2514600" y="2362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368673" name="Text Box 33"/>
          <p:cNvSpPr txBox="1">
            <a:spLocks noChangeArrowheads="1"/>
          </p:cNvSpPr>
          <p:nvPr/>
        </p:nvSpPr>
        <p:spPr bwMode="auto">
          <a:xfrm>
            <a:off x="2514600" y="2819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3</a:t>
            </a:r>
          </a:p>
        </p:txBody>
      </p:sp>
      <p:sp>
        <p:nvSpPr>
          <p:cNvPr id="368674" name="Line 34"/>
          <p:cNvSpPr>
            <a:spLocks noChangeShapeType="1"/>
          </p:cNvSpPr>
          <p:nvPr/>
        </p:nvSpPr>
        <p:spPr bwMode="auto">
          <a:xfrm>
            <a:off x="3886200" y="9906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675" name="Line 35"/>
          <p:cNvSpPr>
            <a:spLocks noChangeShapeType="1"/>
          </p:cNvSpPr>
          <p:nvPr/>
        </p:nvSpPr>
        <p:spPr bwMode="auto">
          <a:xfrm>
            <a:off x="3810000" y="61722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676" name="Line 36"/>
          <p:cNvSpPr>
            <a:spLocks noChangeShapeType="1"/>
          </p:cNvSpPr>
          <p:nvPr/>
        </p:nvSpPr>
        <p:spPr bwMode="auto">
          <a:xfrm flipH="1">
            <a:off x="4114800" y="990600"/>
            <a:ext cx="0" cy="1066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677" name="Line 37"/>
          <p:cNvSpPr>
            <a:spLocks noChangeShapeType="1"/>
          </p:cNvSpPr>
          <p:nvPr/>
        </p:nvSpPr>
        <p:spPr bwMode="auto">
          <a:xfrm>
            <a:off x="4419600" y="990600"/>
            <a:ext cx="0" cy="1524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678" name="Line 38"/>
          <p:cNvSpPr>
            <a:spLocks noChangeShapeType="1"/>
          </p:cNvSpPr>
          <p:nvPr/>
        </p:nvSpPr>
        <p:spPr bwMode="auto">
          <a:xfrm>
            <a:off x="4114800" y="5715000"/>
            <a:ext cx="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679" name="Text Box 39"/>
          <p:cNvSpPr txBox="1">
            <a:spLocks noChangeArrowheads="1"/>
          </p:cNvSpPr>
          <p:nvPr/>
        </p:nvSpPr>
        <p:spPr bwMode="auto">
          <a:xfrm>
            <a:off x="5638800" y="2039362"/>
            <a:ext cx="5608010" cy="1815882"/>
          </a:xfrm>
          <a:prstGeom prst="rect">
            <a:avLst/>
          </a:prstGeom>
          <a:solidFill>
            <a:schemeClr val="accent4">
              <a:lumMod val="40000"/>
              <a:lumOff val="60000"/>
            </a:schemeClr>
          </a:solidFill>
          <a:ln>
            <a:noFill/>
          </a:ln>
          <a:effectLst/>
        </p:spPr>
        <p:txBody>
          <a:bodyPr wrap="none">
            <a:spAutoFit/>
          </a:bodyPr>
          <a:lstStyle/>
          <a:p>
            <a:r>
              <a:rPr lang="en-US" altLang="en-US" sz="2800" dirty="0"/>
              <a:t>Here is a hash table of size</a:t>
            </a:r>
          </a:p>
          <a:p>
            <a:r>
              <a:rPr lang="en-US" altLang="en-US" sz="2800" i="1" dirty="0"/>
              <a:t>T = 10</a:t>
            </a:r>
            <a:r>
              <a:rPr lang="en-US" altLang="en-US" sz="2800" dirty="0"/>
              <a:t>, where the entries 89, 18,</a:t>
            </a:r>
          </a:p>
          <a:p>
            <a:r>
              <a:rPr lang="en-US" altLang="en-US" sz="2800" dirty="0"/>
              <a:t>49, 58, and 69 have been inserted. </a:t>
            </a:r>
          </a:p>
          <a:p>
            <a:r>
              <a:rPr lang="en-US" altLang="en-US" sz="2800" dirty="0"/>
              <a:t>The hash function is </a:t>
            </a:r>
            <a:r>
              <a:rPr lang="en-US" altLang="en-US" sz="2800" i="1" dirty="0"/>
              <a:t>h(key) = key%10.</a:t>
            </a:r>
            <a:endParaRPr lang="en-US" altLang="en-US" sz="2800" dirty="0"/>
          </a:p>
        </p:txBody>
      </p:sp>
      <p:sp>
        <p:nvSpPr>
          <p:cNvPr id="368680" name="Text Box 40"/>
          <p:cNvSpPr txBox="1">
            <a:spLocks noChangeArrowheads="1"/>
          </p:cNvSpPr>
          <p:nvPr/>
        </p:nvSpPr>
        <p:spPr bwMode="auto">
          <a:xfrm>
            <a:off x="5649056" y="1229380"/>
            <a:ext cx="4018088" cy="523220"/>
          </a:xfrm>
          <a:prstGeom prst="rect">
            <a:avLst/>
          </a:prstGeom>
          <a:solidFill>
            <a:schemeClr val="accent4">
              <a:lumMod val="40000"/>
              <a:lumOff val="60000"/>
            </a:schemeClr>
          </a:solidFill>
          <a:ln>
            <a:noFill/>
          </a:ln>
          <a:effectLst/>
        </p:spPr>
        <p:txBody>
          <a:bodyPr wrap="none">
            <a:spAutoFit/>
          </a:bodyPr>
          <a:lstStyle/>
          <a:p>
            <a:r>
              <a:rPr lang="en-US" altLang="en-US" sz="2800" dirty="0"/>
              <a:t>With linear probing </a:t>
            </a:r>
            <a:r>
              <a:rPr lang="en-US" altLang="en-US" sz="2800" i="1" dirty="0"/>
              <a:t>f(</a:t>
            </a:r>
            <a:r>
              <a:rPr lang="en-US" altLang="en-US" sz="2800" i="1" dirty="0" err="1"/>
              <a:t>i</a:t>
            </a:r>
            <a:r>
              <a:rPr lang="en-US" altLang="en-US" sz="2800" i="1" dirty="0"/>
              <a:t>) = </a:t>
            </a:r>
            <a:r>
              <a:rPr lang="en-US" altLang="en-US" sz="2800" i="1" dirty="0" err="1"/>
              <a:t>i</a:t>
            </a:r>
            <a:r>
              <a:rPr lang="en-US" altLang="en-US" sz="2800" dirty="0"/>
              <a:t>.</a:t>
            </a:r>
          </a:p>
        </p:txBody>
      </p:sp>
      <p:sp>
        <p:nvSpPr>
          <p:cNvPr id="368681" name="Line 41"/>
          <p:cNvSpPr>
            <a:spLocks noChangeShapeType="1"/>
          </p:cNvSpPr>
          <p:nvPr/>
        </p:nvSpPr>
        <p:spPr bwMode="auto">
          <a:xfrm>
            <a:off x="4419600" y="61722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682" name="Text Box 42"/>
          <p:cNvSpPr txBox="1">
            <a:spLocks noChangeArrowheads="1"/>
          </p:cNvSpPr>
          <p:nvPr/>
        </p:nvSpPr>
        <p:spPr bwMode="auto">
          <a:xfrm>
            <a:off x="5715000" y="5241925"/>
            <a:ext cx="4981575" cy="701675"/>
          </a:xfrm>
          <a:prstGeom prst="rect">
            <a:avLst/>
          </a:prstGeom>
          <a:solidFill>
            <a:schemeClr val="accent1">
              <a:lumMod val="40000"/>
              <a:lumOff val="60000"/>
            </a:schemeClr>
          </a:solidFill>
          <a:ln>
            <a:noFill/>
          </a:ln>
          <a:effectLst/>
        </p:spPr>
        <p:txBody>
          <a:bodyPr wrap="none">
            <a:spAutoFit/>
          </a:bodyPr>
          <a:lstStyle/>
          <a:p>
            <a:r>
              <a:rPr lang="en-US" altLang="en-US" sz="2000" dirty="0"/>
              <a:t>Throughout this talk we use a table size</a:t>
            </a:r>
          </a:p>
          <a:p>
            <a:r>
              <a:rPr lang="en-US" altLang="en-US" sz="2000" i="1" dirty="0"/>
              <a:t>T = 10</a:t>
            </a:r>
            <a:r>
              <a:rPr lang="en-US" altLang="en-US" sz="2000" dirty="0"/>
              <a:t>, although in practice it should be prime.</a:t>
            </a:r>
          </a:p>
        </p:txBody>
      </p:sp>
    </p:spTree>
    <p:extLst>
      <p:ext uri="{BB962C8B-B14F-4D97-AF65-F5344CB8AC3E}">
        <p14:creationId xmlns:p14="http://schemas.microsoft.com/office/powerpoint/2010/main" val="3363094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updated insert</a:t>
            </a:r>
          </a:p>
        </p:txBody>
      </p:sp>
      <p:sp>
        <p:nvSpPr>
          <p:cNvPr id="3" name="Content Placeholder 2"/>
          <p:cNvSpPr>
            <a:spLocks noGrp="1"/>
          </p:cNvSpPr>
          <p:nvPr>
            <p:ph sz="half" idx="1"/>
          </p:nvPr>
        </p:nvSpPr>
        <p:spPr/>
        <p:txBody>
          <a:bodyPr>
            <a:normAutofit/>
          </a:bodyPr>
          <a:lstStyle/>
          <a:p>
            <a:pPr marL="0" indent="0">
              <a:buNone/>
            </a:pPr>
            <a:r>
              <a:rPr lang="en-US" dirty="0"/>
              <a:t>void insert (T item) {</a:t>
            </a:r>
          </a:p>
          <a:p>
            <a:pPr marL="0" indent="0">
              <a:buNone/>
            </a:pPr>
            <a:r>
              <a:rPr lang="en-US" dirty="0"/>
              <a:t>   </a:t>
            </a:r>
            <a:r>
              <a:rPr lang="en-US" dirty="0" err="1"/>
              <a:t>int</a:t>
            </a:r>
            <a:r>
              <a:rPr lang="en-US" dirty="0"/>
              <a:t> key = </a:t>
            </a:r>
            <a:r>
              <a:rPr lang="en-US" dirty="0" err="1"/>
              <a:t>findhash</a:t>
            </a:r>
            <a:r>
              <a:rPr lang="en-US" dirty="0"/>
              <a:t>(item);</a:t>
            </a:r>
          </a:p>
          <a:p>
            <a:pPr marL="0" indent="0">
              <a:buNone/>
            </a:pPr>
            <a:r>
              <a:rPr lang="en-US" dirty="0"/>
              <a:t>   if (hash[key].empty()) {</a:t>
            </a:r>
          </a:p>
          <a:p>
            <a:pPr marL="0" indent="0">
              <a:buNone/>
            </a:pPr>
            <a:r>
              <a:rPr lang="en-US" dirty="0"/>
              <a:t>      hash[key] = word;</a:t>
            </a:r>
          </a:p>
          <a:p>
            <a:pPr marL="0" indent="0">
              <a:buNone/>
            </a:pPr>
            <a:r>
              <a:rPr lang="en-US" dirty="0"/>
              <a:t>   } else  {</a:t>
            </a:r>
          </a:p>
          <a:p>
            <a:pPr marL="0" indent="0">
              <a:buNone/>
            </a:pPr>
            <a:r>
              <a:rPr lang="en-US" dirty="0"/>
              <a:t>      </a:t>
            </a:r>
            <a:r>
              <a:rPr lang="en-US" dirty="0">
                <a:solidFill>
                  <a:srgbClr val="FF0000"/>
                </a:solidFill>
              </a:rPr>
              <a:t>//fix to the right</a:t>
            </a:r>
            <a:r>
              <a:rPr lang="en-US" dirty="0">
                <a:solidFill>
                  <a:srgbClr val="FF0000"/>
                </a:solidFill>
                <a:sym typeface="Wingdings" panose="05000000000000000000" pitchFamily="2" charset="2"/>
              </a:rPr>
              <a:t></a:t>
            </a:r>
            <a:endParaRPr lang="en-US" dirty="0">
              <a:solidFill>
                <a:srgbClr val="FF0000"/>
              </a:solidFill>
            </a:endParaRPr>
          </a:p>
          <a:p>
            <a:pPr marL="0" indent="0">
              <a:buNone/>
            </a:pPr>
            <a:r>
              <a:rPr lang="en-US" dirty="0"/>
              <a:t>   }</a:t>
            </a:r>
          </a:p>
          <a:p>
            <a:pPr marL="0" indent="0">
              <a:buNone/>
            </a:pPr>
            <a:r>
              <a:rPr lang="en-US" dirty="0"/>
              <a:t>}</a:t>
            </a:r>
          </a:p>
          <a:p>
            <a:pPr marL="0" indent="0">
              <a:buNone/>
            </a:pPr>
            <a:endParaRPr lang="en-US" dirty="0"/>
          </a:p>
        </p:txBody>
      </p:sp>
      <p:sp>
        <p:nvSpPr>
          <p:cNvPr id="4" name="Content Placeholder 3"/>
          <p:cNvSpPr>
            <a:spLocks noGrp="1"/>
          </p:cNvSpPr>
          <p:nvPr>
            <p:ph sz="half" idx="2"/>
          </p:nvPr>
        </p:nvSpPr>
        <p:spPr/>
        <p:txBody>
          <a:bodyPr>
            <a:normAutofit/>
          </a:bodyPr>
          <a:lstStyle/>
          <a:p>
            <a:pPr marL="0" indent="0">
              <a:buNone/>
            </a:pPr>
            <a:r>
              <a:rPr lang="en-US" dirty="0"/>
              <a:t>bool entered = false;</a:t>
            </a:r>
          </a:p>
          <a:p>
            <a:pPr marL="0" indent="0">
              <a:buNone/>
            </a:pPr>
            <a:r>
              <a:rPr lang="en-US" dirty="0"/>
              <a:t>while (!entered) {</a:t>
            </a:r>
          </a:p>
          <a:p>
            <a:pPr marL="0" indent="0">
              <a:buNone/>
            </a:pPr>
            <a:r>
              <a:rPr lang="en-US" dirty="0"/>
              <a:t>   key++; //linear probing</a:t>
            </a:r>
          </a:p>
          <a:p>
            <a:pPr marL="0" indent="0">
              <a:buNone/>
            </a:pPr>
            <a:r>
              <a:rPr lang="en-US" dirty="0"/>
              <a:t>    if (hash[key].empty()) {</a:t>
            </a:r>
          </a:p>
          <a:p>
            <a:pPr marL="0" indent="0">
              <a:buNone/>
            </a:pPr>
            <a:r>
              <a:rPr lang="en-US" dirty="0"/>
              <a:t>        hash[key] = word;</a:t>
            </a:r>
          </a:p>
          <a:p>
            <a:pPr marL="0" indent="0">
              <a:buNone/>
            </a:pPr>
            <a:r>
              <a:rPr lang="en-US" dirty="0"/>
              <a:t>        entered = true;</a:t>
            </a:r>
          </a:p>
          <a:p>
            <a:pPr marL="0" indent="0">
              <a:buNone/>
            </a:pPr>
            <a:r>
              <a:rPr lang="en-US" dirty="0"/>
              <a:t>     }</a:t>
            </a:r>
          </a:p>
          <a:p>
            <a:pPr marL="0" indent="0">
              <a:buNone/>
            </a:pPr>
            <a:r>
              <a:rPr lang="en-US" dirty="0"/>
              <a:t>}</a:t>
            </a:r>
          </a:p>
        </p:txBody>
      </p:sp>
      <p:sp>
        <p:nvSpPr>
          <p:cNvPr id="7" name="Rectangle 6"/>
          <p:cNvSpPr/>
          <p:nvPr/>
        </p:nvSpPr>
        <p:spPr>
          <a:xfrm>
            <a:off x="2702390" y="5992297"/>
            <a:ext cx="6140014" cy="369332"/>
          </a:xfrm>
          <a:prstGeom prst="rect">
            <a:avLst/>
          </a:prstGeom>
        </p:spPr>
        <p:txBody>
          <a:bodyPr wrap="none">
            <a:spAutoFit/>
          </a:bodyPr>
          <a:lstStyle/>
          <a:p>
            <a:r>
              <a:rPr lang="en-US" dirty="0">
                <a:solidFill>
                  <a:srgbClr val="FF0000"/>
                </a:solidFill>
              </a:rPr>
              <a:t>Also make sure the key has not over flowed the array as well!!!!</a:t>
            </a:r>
          </a:p>
        </p:txBody>
      </p:sp>
    </p:spTree>
    <p:extLst>
      <p:ext uri="{BB962C8B-B14F-4D97-AF65-F5344CB8AC3E}">
        <p14:creationId xmlns:p14="http://schemas.microsoft.com/office/powerpoint/2010/main" val="4201523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updated find</a:t>
            </a:r>
          </a:p>
        </p:txBody>
      </p:sp>
      <p:sp>
        <p:nvSpPr>
          <p:cNvPr id="3" name="Content Placeholder 2"/>
          <p:cNvSpPr>
            <a:spLocks noGrp="1"/>
          </p:cNvSpPr>
          <p:nvPr>
            <p:ph sz="half" idx="1"/>
          </p:nvPr>
        </p:nvSpPr>
        <p:spPr/>
        <p:txBody>
          <a:bodyPr>
            <a:normAutofit fontScale="85000" lnSpcReduction="20000"/>
          </a:bodyPr>
          <a:lstStyle/>
          <a:p>
            <a:pPr marL="0" indent="0">
              <a:buNone/>
            </a:pPr>
            <a:r>
              <a:rPr lang="en-US" dirty="0"/>
              <a:t>bool find (T item) {</a:t>
            </a:r>
          </a:p>
          <a:p>
            <a:pPr marL="0" indent="0">
              <a:buNone/>
            </a:pPr>
            <a:r>
              <a:rPr lang="en-US" dirty="0"/>
              <a:t> </a:t>
            </a:r>
            <a:r>
              <a:rPr lang="en-US" dirty="0" err="1"/>
              <a:t>int</a:t>
            </a:r>
            <a:r>
              <a:rPr lang="en-US" dirty="0"/>
              <a:t> key = </a:t>
            </a:r>
            <a:r>
              <a:rPr lang="en-US" dirty="0" err="1"/>
              <a:t>findhash</a:t>
            </a:r>
            <a:r>
              <a:rPr lang="en-US" dirty="0"/>
              <a:t>(item);</a:t>
            </a:r>
          </a:p>
          <a:p>
            <a:pPr marL="0" indent="0">
              <a:buNone/>
            </a:pPr>
            <a:r>
              <a:rPr lang="en-US" dirty="0"/>
              <a:t>  if (hash[key].compare(item) ==0)</a:t>
            </a:r>
          </a:p>
          <a:p>
            <a:pPr marL="0" indent="0">
              <a:buNone/>
            </a:pPr>
            <a:r>
              <a:rPr lang="en-US" dirty="0"/>
              <a:t>  {     //found it</a:t>
            </a:r>
          </a:p>
          <a:p>
            <a:pPr marL="0" indent="0">
              <a:buNone/>
            </a:pPr>
            <a:r>
              <a:rPr lang="en-US" dirty="0"/>
              <a:t>     return true;</a:t>
            </a:r>
          </a:p>
          <a:p>
            <a:pPr marL="0" indent="0">
              <a:buNone/>
            </a:pPr>
            <a:r>
              <a:rPr lang="en-US" dirty="0"/>
              <a:t>  } else if (hash[key].empty()) {</a:t>
            </a:r>
          </a:p>
          <a:p>
            <a:pPr marL="0" indent="0">
              <a:buNone/>
            </a:pPr>
            <a:r>
              <a:rPr lang="en-US" dirty="0"/>
              <a:t>     return false  ; </a:t>
            </a:r>
          </a:p>
          <a:p>
            <a:pPr marL="0" indent="0">
              <a:buNone/>
            </a:pPr>
            <a:r>
              <a:rPr lang="en-US" dirty="0"/>
              <a:t>  } else {</a:t>
            </a:r>
          </a:p>
          <a:p>
            <a:pPr marL="0" indent="0">
              <a:buNone/>
            </a:pPr>
            <a:r>
              <a:rPr lang="en-US" dirty="0"/>
              <a:t>    </a:t>
            </a:r>
            <a:r>
              <a:rPr lang="en-US" dirty="0">
                <a:solidFill>
                  <a:srgbClr val="FF0000"/>
                </a:solidFill>
              </a:rPr>
              <a:t>//fix </a:t>
            </a:r>
            <a:r>
              <a:rPr lang="en-US" dirty="0">
                <a:solidFill>
                  <a:srgbClr val="FF0000"/>
                </a:solidFill>
                <a:sym typeface="Wingdings" panose="05000000000000000000" pitchFamily="2" charset="2"/>
              </a:rPr>
              <a:t></a:t>
            </a:r>
            <a:endParaRPr lang="en-US" dirty="0">
              <a:solidFill>
                <a:srgbClr val="FF0000"/>
              </a:solidFill>
            </a:endParaRPr>
          </a:p>
          <a:p>
            <a:pPr marL="0" indent="0">
              <a:buNone/>
            </a:pPr>
            <a:r>
              <a:rPr lang="en-US" dirty="0"/>
              <a:t>  } </a:t>
            </a:r>
          </a:p>
          <a:p>
            <a:pPr marL="0" indent="0">
              <a:buNone/>
            </a:pPr>
            <a:r>
              <a:rPr lang="en-US" dirty="0"/>
              <a:t>}</a:t>
            </a:r>
          </a:p>
          <a:p>
            <a:pPr marL="0" indent="0">
              <a:buNone/>
            </a:pPr>
            <a:endParaRPr lang="en-US" dirty="0"/>
          </a:p>
        </p:txBody>
      </p:sp>
      <p:sp>
        <p:nvSpPr>
          <p:cNvPr id="4" name="Content Placeholder 3"/>
          <p:cNvSpPr>
            <a:spLocks noGrp="1"/>
          </p:cNvSpPr>
          <p:nvPr>
            <p:ph sz="half" idx="2"/>
          </p:nvPr>
        </p:nvSpPr>
        <p:spPr/>
        <p:txBody>
          <a:bodyPr>
            <a:normAutofit fontScale="85000" lnSpcReduction="20000"/>
          </a:bodyPr>
          <a:lstStyle/>
          <a:p>
            <a:pPr marL="0" indent="0">
              <a:buNone/>
            </a:pPr>
            <a:r>
              <a:rPr lang="en-US" dirty="0"/>
              <a:t>bool found = false;</a:t>
            </a:r>
          </a:p>
          <a:p>
            <a:pPr marL="0" indent="0">
              <a:buNone/>
            </a:pPr>
            <a:r>
              <a:rPr lang="en-US" dirty="0"/>
              <a:t>while (!found) {</a:t>
            </a:r>
          </a:p>
          <a:p>
            <a:pPr marL="0" indent="0">
              <a:buNone/>
            </a:pPr>
            <a:r>
              <a:rPr lang="en-US" dirty="0"/>
              <a:t>   key++; //linear probing</a:t>
            </a:r>
          </a:p>
          <a:p>
            <a:pPr marL="0" indent="0">
              <a:buNone/>
            </a:pPr>
            <a:r>
              <a:rPr lang="en-US" dirty="0"/>
              <a:t>    if (hash[key].compare(item) ==0) {</a:t>
            </a:r>
          </a:p>
          <a:p>
            <a:pPr marL="0" indent="0">
              <a:buNone/>
            </a:pPr>
            <a:r>
              <a:rPr lang="en-US" dirty="0"/>
              <a:t>       return true; // or found = true;</a:t>
            </a:r>
          </a:p>
          <a:p>
            <a:pPr marL="0" indent="0">
              <a:buNone/>
            </a:pPr>
            <a:r>
              <a:rPr lang="en-US" dirty="0"/>
              <a:t>     } else if (hash[key].empty()) {</a:t>
            </a:r>
          </a:p>
          <a:p>
            <a:pPr marL="0" indent="0">
              <a:buNone/>
            </a:pPr>
            <a:r>
              <a:rPr lang="en-US" dirty="0"/>
              <a:t>        return false;</a:t>
            </a:r>
          </a:p>
          <a:p>
            <a:pPr marL="0" indent="0">
              <a:buNone/>
            </a:pPr>
            <a:r>
              <a:rPr lang="en-US" dirty="0"/>
              <a:t>     }</a:t>
            </a:r>
          </a:p>
          <a:p>
            <a:pPr marL="0" indent="0">
              <a:buNone/>
            </a:pPr>
            <a:r>
              <a:rPr lang="en-US" dirty="0"/>
              <a:t>}</a:t>
            </a:r>
          </a:p>
          <a:p>
            <a:pPr marL="0" indent="0">
              <a:buNone/>
            </a:pPr>
            <a:endParaRPr lang="en-US" dirty="0"/>
          </a:p>
        </p:txBody>
      </p:sp>
      <p:sp>
        <p:nvSpPr>
          <p:cNvPr id="5" name="Rectangle 4"/>
          <p:cNvSpPr/>
          <p:nvPr/>
        </p:nvSpPr>
        <p:spPr>
          <a:xfrm>
            <a:off x="2702390" y="5992297"/>
            <a:ext cx="6140014" cy="369332"/>
          </a:xfrm>
          <a:prstGeom prst="rect">
            <a:avLst/>
          </a:prstGeom>
        </p:spPr>
        <p:txBody>
          <a:bodyPr wrap="none">
            <a:spAutoFit/>
          </a:bodyPr>
          <a:lstStyle/>
          <a:p>
            <a:r>
              <a:rPr lang="en-US" dirty="0">
                <a:solidFill>
                  <a:srgbClr val="FF0000"/>
                </a:solidFill>
              </a:rPr>
              <a:t>Also make sure the key has not over flowed the array as well!!!!</a:t>
            </a:r>
          </a:p>
        </p:txBody>
      </p:sp>
    </p:spTree>
    <p:extLst>
      <p:ext uri="{BB962C8B-B14F-4D97-AF65-F5344CB8AC3E}">
        <p14:creationId xmlns:p14="http://schemas.microsoft.com/office/powerpoint/2010/main" val="330366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ChangeArrowheads="1"/>
          </p:cNvSpPr>
          <p:nvPr>
            <p:ph type="title"/>
          </p:nvPr>
        </p:nvSpPr>
        <p:spPr/>
        <p:txBody>
          <a:bodyPr/>
          <a:lstStyle/>
          <a:p>
            <a:r>
              <a:rPr lang="en-US" altLang="en-US"/>
              <a:t>Problem with Linear Probing</a:t>
            </a:r>
          </a:p>
        </p:txBody>
      </p:sp>
      <p:sp>
        <p:nvSpPr>
          <p:cNvPr id="369667" name="Rectangle 3"/>
          <p:cNvSpPr>
            <a:spLocks noGrp="1" noChangeArrowheads="1"/>
          </p:cNvSpPr>
          <p:nvPr>
            <p:ph type="body" idx="1"/>
          </p:nvPr>
        </p:nvSpPr>
        <p:spPr/>
        <p:txBody>
          <a:bodyPr/>
          <a:lstStyle/>
          <a:p>
            <a:r>
              <a:rPr lang="en-US" altLang="en-US" dirty="0"/>
              <a:t>The biggest problem with linear probing is that blocks of occupied cells start forming (this can be seen in the previous example).</a:t>
            </a:r>
          </a:p>
          <a:p>
            <a:r>
              <a:rPr lang="en-US" altLang="en-US" dirty="0"/>
              <a:t>This is referred to as “primary clustering”, and it means that any key that hashes into a cluster will require several attempts to resolve the collision, and then it will add to the cluster. This decreases efficiency.</a:t>
            </a:r>
          </a:p>
        </p:txBody>
      </p:sp>
    </p:spTree>
    <p:extLst>
      <p:ext uri="{BB962C8B-B14F-4D97-AF65-F5344CB8AC3E}">
        <p14:creationId xmlns:p14="http://schemas.microsoft.com/office/powerpoint/2010/main" val="812683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2"/>
          <p:cNvSpPr>
            <a:spLocks noGrp="1" noChangeArrowheads="1"/>
          </p:cNvSpPr>
          <p:nvPr>
            <p:ph type="title"/>
          </p:nvPr>
        </p:nvSpPr>
        <p:spPr>
          <a:xfrm>
            <a:off x="1524000" y="762000"/>
            <a:ext cx="7772400" cy="1143000"/>
          </a:xfrm>
        </p:spPr>
        <p:txBody>
          <a:bodyPr/>
          <a:lstStyle/>
          <a:p>
            <a:r>
              <a:rPr lang="en-US" altLang="en-US"/>
              <a:t>Graph of Analysis</a:t>
            </a:r>
          </a:p>
        </p:txBody>
      </p:sp>
      <p:sp>
        <p:nvSpPr>
          <p:cNvPr id="370691" name="Rectangle 3"/>
          <p:cNvSpPr>
            <a:spLocks noChangeArrowheads="1"/>
          </p:cNvSpPr>
          <p:nvPr/>
        </p:nvSpPr>
        <p:spPr bwMode="auto">
          <a:xfrm>
            <a:off x="2438400" y="2133600"/>
            <a:ext cx="7391400" cy="4114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0692" name="Text Box 4"/>
          <p:cNvSpPr txBox="1">
            <a:spLocks noChangeArrowheads="1"/>
          </p:cNvSpPr>
          <p:nvPr/>
        </p:nvSpPr>
        <p:spPr bwMode="auto">
          <a:xfrm>
            <a:off x="5867401" y="6248400"/>
            <a:ext cx="508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0.5</a:t>
            </a:r>
          </a:p>
        </p:txBody>
      </p:sp>
      <p:sp>
        <p:nvSpPr>
          <p:cNvPr id="370693" name="Text Box 5"/>
          <p:cNvSpPr txBox="1">
            <a:spLocks noChangeArrowheads="1"/>
          </p:cNvSpPr>
          <p:nvPr/>
        </p:nvSpPr>
        <p:spPr bwMode="auto">
          <a:xfrm>
            <a:off x="9372601" y="6248400"/>
            <a:ext cx="508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1.0</a:t>
            </a:r>
          </a:p>
        </p:txBody>
      </p:sp>
      <p:sp>
        <p:nvSpPr>
          <p:cNvPr id="370694" name="Text Box 6"/>
          <p:cNvSpPr txBox="1">
            <a:spLocks noChangeArrowheads="1"/>
          </p:cNvSpPr>
          <p:nvPr/>
        </p:nvSpPr>
        <p:spPr bwMode="auto">
          <a:xfrm>
            <a:off x="2346326" y="6262688"/>
            <a:ext cx="508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0.0</a:t>
            </a:r>
          </a:p>
        </p:txBody>
      </p:sp>
      <p:sp>
        <p:nvSpPr>
          <p:cNvPr id="370695" name="Text Box 7"/>
          <p:cNvSpPr txBox="1">
            <a:spLocks noChangeArrowheads="1"/>
          </p:cNvSpPr>
          <p:nvPr/>
        </p:nvSpPr>
        <p:spPr bwMode="auto">
          <a:xfrm>
            <a:off x="1889126" y="5729288"/>
            <a:ext cx="508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1.0</a:t>
            </a:r>
          </a:p>
        </p:txBody>
      </p:sp>
      <p:sp>
        <p:nvSpPr>
          <p:cNvPr id="370696" name="Text Box 8"/>
          <p:cNvSpPr txBox="1">
            <a:spLocks noChangeArrowheads="1"/>
          </p:cNvSpPr>
          <p:nvPr/>
        </p:nvSpPr>
        <p:spPr bwMode="auto">
          <a:xfrm>
            <a:off x="1889126" y="5043488"/>
            <a:ext cx="508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3.0</a:t>
            </a:r>
          </a:p>
        </p:txBody>
      </p:sp>
      <p:sp>
        <p:nvSpPr>
          <p:cNvPr id="370697" name="Text Box 9"/>
          <p:cNvSpPr txBox="1">
            <a:spLocks noChangeArrowheads="1"/>
          </p:cNvSpPr>
          <p:nvPr/>
        </p:nvSpPr>
        <p:spPr bwMode="auto">
          <a:xfrm>
            <a:off x="1889126" y="4357688"/>
            <a:ext cx="508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6.0</a:t>
            </a:r>
          </a:p>
        </p:txBody>
      </p:sp>
      <p:sp>
        <p:nvSpPr>
          <p:cNvPr id="370698" name="Freeform 10"/>
          <p:cNvSpPr>
            <a:spLocks/>
          </p:cNvSpPr>
          <p:nvPr/>
        </p:nvSpPr>
        <p:spPr bwMode="auto">
          <a:xfrm>
            <a:off x="2438400" y="2819400"/>
            <a:ext cx="6858000" cy="3124200"/>
          </a:xfrm>
          <a:custGeom>
            <a:avLst/>
            <a:gdLst>
              <a:gd name="T0" fmla="*/ 0 w 4320"/>
              <a:gd name="T1" fmla="*/ 1968 h 1968"/>
              <a:gd name="T2" fmla="*/ 2304 w 4320"/>
              <a:gd name="T3" fmla="*/ 1824 h 1968"/>
              <a:gd name="T4" fmla="*/ 3456 w 4320"/>
              <a:gd name="T5" fmla="*/ 1536 h 1968"/>
              <a:gd name="T6" fmla="*/ 4080 w 4320"/>
              <a:gd name="T7" fmla="*/ 672 h 1968"/>
              <a:gd name="T8" fmla="*/ 4320 w 4320"/>
              <a:gd name="T9" fmla="*/ 0 h 1968"/>
            </a:gdLst>
            <a:ahLst/>
            <a:cxnLst>
              <a:cxn ang="0">
                <a:pos x="T0" y="T1"/>
              </a:cxn>
              <a:cxn ang="0">
                <a:pos x="T2" y="T3"/>
              </a:cxn>
              <a:cxn ang="0">
                <a:pos x="T4" y="T5"/>
              </a:cxn>
              <a:cxn ang="0">
                <a:pos x="T6" y="T7"/>
              </a:cxn>
              <a:cxn ang="0">
                <a:pos x="T8" y="T9"/>
              </a:cxn>
            </a:cxnLst>
            <a:rect l="0" t="0" r="r" b="b"/>
            <a:pathLst>
              <a:path w="4320" h="1968">
                <a:moveTo>
                  <a:pt x="0" y="1968"/>
                </a:moveTo>
                <a:cubicBezTo>
                  <a:pt x="864" y="1932"/>
                  <a:pt x="1728" y="1896"/>
                  <a:pt x="2304" y="1824"/>
                </a:cubicBezTo>
                <a:cubicBezTo>
                  <a:pt x="2880" y="1752"/>
                  <a:pt x="3160" y="1728"/>
                  <a:pt x="3456" y="1536"/>
                </a:cubicBezTo>
                <a:cubicBezTo>
                  <a:pt x="3752" y="1344"/>
                  <a:pt x="3936" y="928"/>
                  <a:pt x="4080" y="672"/>
                </a:cubicBezTo>
                <a:cubicBezTo>
                  <a:pt x="4224" y="416"/>
                  <a:pt x="4272" y="208"/>
                  <a:pt x="4320" y="0"/>
                </a:cubicBezTo>
              </a:path>
            </a:pathLst>
          </a:custGeom>
          <a:noFill/>
          <a:ln w="9525" cap="rnd">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699" name="Freeform 11"/>
          <p:cNvSpPr>
            <a:spLocks/>
          </p:cNvSpPr>
          <p:nvPr/>
        </p:nvSpPr>
        <p:spPr bwMode="auto">
          <a:xfrm>
            <a:off x="2438400" y="5181600"/>
            <a:ext cx="7010400" cy="762000"/>
          </a:xfrm>
          <a:custGeom>
            <a:avLst/>
            <a:gdLst>
              <a:gd name="T0" fmla="*/ 0 w 4416"/>
              <a:gd name="T1" fmla="*/ 480 h 480"/>
              <a:gd name="T2" fmla="*/ 2640 w 4416"/>
              <a:gd name="T3" fmla="*/ 432 h 480"/>
              <a:gd name="T4" fmla="*/ 3504 w 4416"/>
              <a:gd name="T5" fmla="*/ 336 h 480"/>
              <a:gd name="T6" fmla="*/ 4416 w 4416"/>
              <a:gd name="T7" fmla="*/ 0 h 480"/>
            </a:gdLst>
            <a:ahLst/>
            <a:cxnLst>
              <a:cxn ang="0">
                <a:pos x="T0" y="T1"/>
              </a:cxn>
              <a:cxn ang="0">
                <a:pos x="T2" y="T3"/>
              </a:cxn>
              <a:cxn ang="0">
                <a:pos x="T4" y="T5"/>
              </a:cxn>
              <a:cxn ang="0">
                <a:pos x="T6" y="T7"/>
              </a:cxn>
            </a:cxnLst>
            <a:rect l="0" t="0" r="r" b="b"/>
            <a:pathLst>
              <a:path w="4416" h="480">
                <a:moveTo>
                  <a:pt x="0" y="480"/>
                </a:moveTo>
                <a:cubicBezTo>
                  <a:pt x="1028" y="468"/>
                  <a:pt x="2056" y="456"/>
                  <a:pt x="2640" y="432"/>
                </a:cubicBezTo>
                <a:cubicBezTo>
                  <a:pt x="3224" y="408"/>
                  <a:pt x="3208" y="408"/>
                  <a:pt x="3504" y="336"/>
                </a:cubicBezTo>
                <a:cubicBezTo>
                  <a:pt x="3800" y="264"/>
                  <a:pt x="4264" y="48"/>
                  <a:pt x="4416" y="0"/>
                </a:cubicBezTo>
              </a:path>
            </a:pathLst>
          </a:custGeom>
          <a:noFill/>
          <a:ln w="9525" cap="rnd">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700" name="Text Box 12"/>
          <p:cNvSpPr txBox="1">
            <a:spLocks noChangeArrowheads="1"/>
          </p:cNvSpPr>
          <p:nvPr/>
        </p:nvSpPr>
        <p:spPr bwMode="auto">
          <a:xfrm>
            <a:off x="9372601" y="2667001"/>
            <a:ext cx="938213" cy="396875"/>
          </a:xfrm>
          <a:prstGeom prst="rect">
            <a:avLst/>
          </a:prstGeom>
          <a:solidFill>
            <a:schemeClr val="accent4">
              <a:lumMod val="40000"/>
              <a:lumOff val="60000"/>
            </a:schemeClr>
          </a:solidFill>
          <a:ln>
            <a:noFill/>
          </a:ln>
          <a:effectLst/>
        </p:spPr>
        <p:txBody>
          <a:bodyPr wrap="none">
            <a:spAutoFit/>
          </a:bodyPr>
          <a:lstStyle/>
          <a:p>
            <a:r>
              <a:rPr lang="en-US" altLang="en-US" sz="2000" dirty="0"/>
              <a:t>Ideal U</a:t>
            </a:r>
          </a:p>
        </p:txBody>
      </p:sp>
      <p:sp>
        <p:nvSpPr>
          <p:cNvPr id="370701" name="Text Box 13"/>
          <p:cNvSpPr txBox="1">
            <a:spLocks noChangeArrowheads="1"/>
          </p:cNvSpPr>
          <p:nvPr/>
        </p:nvSpPr>
        <p:spPr bwMode="auto">
          <a:xfrm>
            <a:off x="9448800" y="5410201"/>
            <a:ext cx="895350" cy="396875"/>
          </a:xfrm>
          <a:prstGeom prst="rect">
            <a:avLst/>
          </a:prstGeom>
          <a:solidFill>
            <a:schemeClr val="accent4">
              <a:lumMod val="40000"/>
              <a:lumOff val="60000"/>
            </a:schemeClr>
          </a:solidFill>
          <a:ln>
            <a:noFill/>
          </a:ln>
          <a:effectLst/>
        </p:spPr>
        <p:txBody>
          <a:bodyPr wrap="none">
            <a:spAutoFit/>
          </a:bodyPr>
          <a:lstStyle/>
          <a:p>
            <a:r>
              <a:rPr lang="en-US" altLang="en-US" sz="2000" dirty="0"/>
              <a:t>Ideal S</a:t>
            </a:r>
          </a:p>
        </p:txBody>
      </p:sp>
      <p:graphicFrame>
        <p:nvGraphicFramePr>
          <p:cNvPr id="370702" name="Object 14"/>
          <p:cNvGraphicFramePr>
            <a:graphicFrameLocks noChangeAspect="1"/>
          </p:cNvGraphicFramePr>
          <p:nvPr>
            <p:extLst>
              <p:ext uri="{D42A27DB-BD31-4B8C-83A1-F6EECF244321}">
                <p14:modId xmlns:p14="http://schemas.microsoft.com/office/powerpoint/2010/main" val="2097411425"/>
              </p:ext>
            </p:extLst>
          </p:nvPr>
        </p:nvGraphicFramePr>
        <p:xfrm>
          <a:off x="6477001" y="6400800"/>
          <a:ext cx="314325" cy="400050"/>
        </p:xfrm>
        <a:graphic>
          <a:graphicData uri="http://schemas.openxmlformats.org/presentationml/2006/ole">
            <mc:AlternateContent xmlns:mc="http://schemas.openxmlformats.org/markup-compatibility/2006">
              <mc:Choice xmlns:v="urn:schemas-microsoft-com:vml" Requires="v">
                <p:oleObj name="Equation" r:id="rId2" imgW="139680" imgH="177480" progId="Equation.3">
                  <p:embed/>
                </p:oleObj>
              </mc:Choice>
              <mc:Fallback>
                <p:oleObj name="Equation" r:id="rId2" imgW="139680" imgH="177480" progId="Equation.3">
                  <p:embed/>
                  <p:pic>
                    <p:nvPicPr>
                      <p:cNvPr id="370702" name="Object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1" y="6400800"/>
                        <a:ext cx="314325" cy="400050"/>
                      </a:xfrm>
                      <a:prstGeom prst="rect">
                        <a:avLst/>
                      </a:prstGeom>
                      <a:solidFill>
                        <a:schemeClr val="accent4">
                          <a:lumMod val="40000"/>
                          <a:lumOff val="60000"/>
                        </a:schemeClr>
                      </a:solidFill>
                      <a:ln>
                        <a:noFill/>
                      </a:ln>
                      <a:effectLst/>
                    </p:spPr>
                  </p:pic>
                </p:oleObj>
              </mc:Fallback>
            </mc:AlternateContent>
          </a:graphicData>
        </a:graphic>
      </p:graphicFrame>
      <p:sp>
        <p:nvSpPr>
          <p:cNvPr id="370703" name="Freeform 15"/>
          <p:cNvSpPr>
            <a:spLocks/>
          </p:cNvSpPr>
          <p:nvPr/>
        </p:nvSpPr>
        <p:spPr bwMode="auto">
          <a:xfrm>
            <a:off x="2438400" y="2819400"/>
            <a:ext cx="6172200" cy="3124200"/>
          </a:xfrm>
          <a:custGeom>
            <a:avLst/>
            <a:gdLst>
              <a:gd name="T0" fmla="*/ 0 w 3888"/>
              <a:gd name="T1" fmla="*/ 1968 h 1968"/>
              <a:gd name="T2" fmla="*/ 2256 w 3888"/>
              <a:gd name="T3" fmla="*/ 1728 h 1968"/>
              <a:gd name="T4" fmla="*/ 2880 w 3888"/>
              <a:gd name="T5" fmla="*/ 1536 h 1968"/>
              <a:gd name="T6" fmla="*/ 3360 w 3888"/>
              <a:gd name="T7" fmla="*/ 1104 h 1968"/>
              <a:gd name="T8" fmla="*/ 3888 w 3888"/>
              <a:gd name="T9" fmla="*/ 0 h 1968"/>
            </a:gdLst>
            <a:ahLst/>
            <a:cxnLst>
              <a:cxn ang="0">
                <a:pos x="T0" y="T1"/>
              </a:cxn>
              <a:cxn ang="0">
                <a:pos x="T2" y="T3"/>
              </a:cxn>
              <a:cxn ang="0">
                <a:pos x="T4" y="T5"/>
              </a:cxn>
              <a:cxn ang="0">
                <a:pos x="T6" y="T7"/>
              </a:cxn>
              <a:cxn ang="0">
                <a:pos x="T8" y="T9"/>
              </a:cxn>
            </a:cxnLst>
            <a:rect l="0" t="0" r="r" b="b"/>
            <a:pathLst>
              <a:path w="3888" h="1968">
                <a:moveTo>
                  <a:pt x="0" y="1968"/>
                </a:moveTo>
                <a:cubicBezTo>
                  <a:pt x="888" y="1884"/>
                  <a:pt x="1776" y="1800"/>
                  <a:pt x="2256" y="1728"/>
                </a:cubicBezTo>
                <a:cubicBezTo>
                  <a:pt x="2736" y="1656"/>
                  <a:pt x="2696" y="1640"/>
                  <a:pt x="2880" y="1536"/>
                </a:cubicBezTo>
                <a:cubicBezTo>
                  <a:pt x="3064" y="1432"/>
                  <a:pt x="3192" y="1360"/>
                  <a:pt x="3360" y="1104"/>
                </a:cubicBezTo>
                <a:cubicBezTo>
                  <a:pt x="3528" y="848"/>
                  <a:pt x="3708" y="424"/>
                  <a:pt x="3888"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704" name="Freeform 16"/>
          <p:cNvSpPr>
            <a:spLocks/>
          </p:cNvSpPr>
          <p:nvPr/>
        </p:nvSpPr>
        <p:spPr bwMode="auto">
          <a:xfrm>
            <a:off x="2438400" y="3581400"/>
            <a:ext cx="7162800" cy="2362200"/>
          </a:xfrm>
          <a:custGeom>
            <a:avLst/>
            <a:gdLst>
              <a:gd name="T0" fmla="*/ 0 w 4512"/>
              <a:gd name="T1" fmla="*/ 1488 h 1488"/>
              <a:gd name="T2" fmla="*/ 3024 w 4512"/>
              <a:gd name="T3" fmla="*/ 1344 h 1488"/>
              <a:gd name="T4" fmla="*/ 3984 w 4512"/>
              <a:gd name="T5" fmla="*/ 912 h 1488"/>
              <a:gd name="T6" fmla="*/ 4512 w 4512"/>
              <a:gd name="T7" fmla="*/ 0 h 1488"/>
            </a:gdLst>
            <a:ahLst/>
            <a:cxnLst>
              <a:cxn ang="0">
                <a:pos x="T0" y="T1"/>
              </a:cxn>
              <a:cxn ang="0">
                <a:pos x="T2" y="T3"/>
              </a:cxn>
              <a:cxn ang="0">
                <a:pos x="T4" y="T5"/>
              </a:cxn>
              <a:cxn ang="0">
                <a:pos x="T6" y="T7"/>
              </a:cxn>
            </a:cxnLst>
            <a:rect l="0" t="0" r="r" b="b"/>
            <a:pathLst>
              <a:path w="4512" h="1488">
                <a:moveTo>
                  <a:pt x="0" y="1488"/>
                </a:moveTo>
                <a:cubicBezTo>
                  <a:pt x="1180" y="1464"/>
                  <a:pt x="2360" y="1440"/>
                  <a:pt x="3024" y="1344"/>
                </a:cubicBezTo>
                <a:cubicBezTo>
                  <a:pt x="3688" y="1248"/>
                  <a:pt x="3736" y="1136"/>
                  <a:pt x="3984" y="912"/>
                </a:cubicBezTo>
                <a:cubicBezTo>
                  <a:pt x="4232" y="688"/>
                  <a:pt x="4372" y="344"/>
                  <a:pt x="4512"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705" name="Text Box 17"/>
          <p:cNvSpPr txBox="1">
            <a:spLocks noChangeArrowheads="1"/>
          </p:cNvSpPr>
          <p:nvPr/>
        </p:nvSpPr>
        <p:spPr bwMode="auto">
          <a:xfrm>
            <a:off x="9601201" y="3886200"/>
            <a:ext cx="601447" cy="400110"/>
          </a:xfrm>
          <a:prstGeom prst="rect">
            <a:avLst/>
          </a:prstGeom>
          <a:solidFill>
            <a:schemeClr val="accent4">
              <a:lumMod val="40000"/>
              <a:lumOff val="60000"/>
            </a:schemeClr>
          </a:solidFill>
          <a:ln>
            <a:noFill/>
          </a:ln>
          <a:effectLst/>
        </p:spPr>
        <p:txBody>
          <a:bodyPr wrap="none">
            <a:spAutoFit/>
          </a:bodyPr>
          <a:lstStyle/>
          <a:p>
            <a:r>
              <a:rPr lang="en-US" altLang="en-US" sz="2000" dirty="0"/>
              <a:t>LP S</a:t>
            </a:r>
          </a:p>
        </p:txBody>
      </p:sp>
      <p:sp>
        <p:nvSpPr>
          <p:cNvPr id="370706" name="Text Box 18"/>
          <p:cNvSpPr txBox="1">
            <a:spLocks noChangeArrowheads="1"/>
          </p:cNvSpPr>
          <p:nvPr/>
        </p:nvSpPr>
        <p:spPr bwMode="auto">
          <a:xfrm>
            <a:off x="7772400" y="2514600"/>
            <a:ext cx="647934" cy="400110"/>
          </a:xfrm>
          <a:prstGeom prst="rect">
            <a:avLst/>
          </a:prstGeom>
          <a:solidFill>
            <a:schemeClr val="accent4">
              <a:lumMod val="40000"/>
              <a:lumOff val="60000"/>
            </a:schemeClr>
          </a:solidFill>
          <a:ln>
            <a:noFill/>
          </a:ln>
          <a:effectLst/>
        </p:spPr>
        <p:txBody>
          <a:bodyPr wrap="none">
            <a:spAutoFit/>
          </a:bodyPr>
          <a:lstStyle/>
          <a:p>
            <a:r>
              <a:rPr lang="en-US" altLang="en-US" sz="2000" dirty="0"/>
              <a:t>LP U</a:t>
            </a:r>
          </a:p>
        </p:txBody>
      </p:sp>
      <p:sp>
        <p:nvSpPr>
          <p:cNvPr id="370707" name="Text Box 19"/>
          <p:cNvSpPr txBox="1">
            <a:spLocks noChangeArrowheads="1"/>
          </p:cNvSpPr>
          <p:nvPr/>
        </p:nvSpPr>
        <p:spPr bwMode="auto">
          <a:xfrm>
            <a:off x="3886200" y="1676401"/>
            <a:ext cx="4635500" cy="396875"/>
          </a:xfrm>
          <a:prstGeom prst="rect">
            <a:avLst/>
          </a:prstGeom>
          <a:solidFill>
            <a:schemeClr val="accent4">
              <a:lumMod val="40000"/>
              <a:lumOff val="60000"/>
            </a:schemeClr>
          </a:solidFill>
          <a:ln>
            <a:noFill/>
          </a:ln>
          <a:effectLst/>
        </p:spPr>
        <p:txBody>
          <a:bodyPr wrap="none">
            <a:spAutoFit/>
          </a:bodyPr>
          <a:lstStyle/>
          <a:p>
            <a:r>
              <a:rPr lang="en-US" altLang="en-US" sz="2000" dirty="0"/>
              <a:t>Linear Probing (LP) is worse than the ideal.</a:t>
            </a:r>
          </a:p>
        </p:txBody>
      </p:sp>
      <p:sp>
        <p:nvSpPr>
          <p:cNvPr id="370708" name="Text Box 20"/>
          <p:cNvSpPr txBox="1">
            <a:spLocks noChangeArrowheads="1"/>
          </p:cNvSpPr>
          <p:nvPr/>
        </p:nvSpPr>
        <p:spPr bwMode="auto">
          <a:xfrm>
            <a:off x="1524001" y="3352800"/>
            <a:ext cx="1200457" cy="707886"/>
          </a:xfrm>
          <a:prstGeom prst="rect">
            <a:avLst/>
          </a:prstGeom>
          <a:solidFill>
            <a:schemeClr val="accent4">
              <a:lumMod val="40000"/>
              <a:lumOff val="60000"/>
            </a:schemeClr>
          </a:solidFill>
          <a:ln>
            <a:noFill/>
          </a:ln>
          <a:effectLst/>
        </p:spPr>
        <p:txBody>
          <a:bodyPr wrap="none">
            <a:spAutoFit/>
          </a:bodyPr>
          <a:lstStyle/>
          <a:p>
            <a:r>
              <a:rPr lang="en-US" altLang="en-US" sz="2000" dirty="0"/>
              <a:t># of slots</a:t>
            </a:r>
          </a:p>
          <a:p>
            <a:r>
              <a:rPr lang="en-US" altLang="en-US" sz="2000" dirty="0"/>
              <a:t>examined</a:t>
            </a:r>
          </a:p>
        </p:txBody>
      </p:sp>
    </p:spTree>
    <p:extLst>
      <p:ext uri="{BB962C8B-B14F-4D97-AF65-F5344CB8AC3E}">
        <p14:creationId xmlns:p14="http://schemas.microsoft.com/office/powerpoint/2010/main" val="3940684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2"/>
          <p:cNvSpPr>
            <a:spLocks noGrp="1" noChangeArrowheads="1"/>
          </p:cNvSpPr>
          <p:nvPr>
            <p:ph type="title"/>
          </p:nvPr>
        </p:nvSpPr>
        <p:spPr/>
        <p:txBody>
          <a:bodyPr/>
          <a:lstStyle/>
          <a:p>
            <a:r>
              <a:rPr lang="en-US" altLang="en-US"/>
              <a:t>Conclusions</a:t>
            </a:r>
          </a:p>
        </p:txBody>
      </p:sp>
      <p:sp>
        <p:nvSpPr>
          <p:cNvPr id="371715" name="Rectangle 3"/>
          <p:cNvSpPr>
            <a:spLocks noGrp="1" noChangeArrowheads="1"/>
          </p:cNvSpPr>
          <p:nvPr>
            <p:ph type="body" idx="1"/>
          </p:nvPr>
        </p:nvSpPr>
        <p:spPr/>
        <p:txBody>
          <a:bodyPr/>
          <a:lstStyle/>
          <a:p>
            <a:r>
              <a:rPr lang="en-US" altLang="en-US"/>
              <a:t>Due to primary clustering, linear probing is not quite as good as the ideal situation.</a:t>
            </a:r>
          </a:p>
          <a:p>
            <a:r>
              <a:rPr lang="en-US" altLang="en-US"/>
              <a:t>In general it is best to keep the load factor no higher than 0.5.</a:t>
            </a:r>
          </a:p>
          <a:p>
            <a:r>
              <a:rPr lang="en-US" altLang="en-US"/>
              <a:t>Let’s see if we can remove the primary clustering effect…</a:t>
            </a:r>
          </a:p>
        </p:txBody>
      </p:sp>
    </p:spTree>
    <p:extLst>
      <p:ext uri="{BB962C8B-B14F-4D97-AF65-F5344CB8AC3E}">
        <p14:creationId xmlns:p14="http://schemas.microsoft.com/office/powerpoint/2010/main" val="2692899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p:cNvSpPr>
            <a:spLocks noGrp="1" noChangeArrowheads="1"/>
          </p:cNvSpPr>
          <p:nvPr>
            <p:ph type="title"/>
          </p:nvPr>
        </p:nvSpPr>
        <p:spPr/>
        <p:txBody>
          <a:bodyPr/>
          <a:lstStyle/>
          <a:p>
            <a:r>
              <a:rPr lang="en-US" altLang="en-US"/>
              <a:t>Quadratic Probing</a:t>
            </a:r>
          </a:p>
        </p:txBody>
      </p:sp>
      <p:sp>
        <p:nvSpPr>
          <p:cNvPr id="372739" name="Rectangle 3"/>
          <p:cNvSpPr>
            <a:spLocks noGrp="1" noChangeArrowheads="1"/>
          </p:cNvSpPr>
          <p:nvPr>
            <p:ph type="body" idx="1"/>
          </p:nvPr>
        </p:nvSpPr>
        <p:spPr/>
        <p:txBody>
          <a:bodyPr/>
          <a:lstStyle/>
          <a:p>
            <a:r>
              <a:rPr lang="en-US" altLang="en-US" dirty="0"/>
              <a:t>With quadratic probing </a:t>
            </a:r>
            <a:r>
              <a:rPr lang="en-US" altLang="en-US" i="1" dirty="0"/>
              <a:t>f(</a:t>
            </a:r>
            <a:r>
              <a:rPr lang="en-US" altLang="en-US" i="1" dirty="0" err="1"/>
              <a:t>i</a:t>
            </a:r>
            <a:r>
              <a:rPr lang="en-US" altLang="en-US" i="1" dirty="0"/>
              <a:t>) = i</a:t>
            </a:r>
            <a:r>
              <a:rPr lang="en-US" altLang="en-US" i="1" baseline="30000" dirty="0"/>
              <a:t>2</a:t>
            </a:r>
            <a:r>
              <a:rPr lang="en-US" altLang="en-US" dirty="0"/>
              <a:t>.</a:t>
            </a:r>
          </a:p>
          <a:p>
            <a:r>
              <a:rPr lang="en-US" altLang="en-US" dirty="0"/>
              <a:t>This eliminates the primary clustering problem of linear probing.</a:t>
            </a:r>
          </a:p>
        </p:txBody>
      </p:sp>
    </p:spTree>
    <p:extLst>
      <p:ext uri="{BB962C8B-B14F-4D97-AF65-F5344CB8AC3E}">
        <p14:creationId xmlns:p14="http://schemas.microsoft.com/office/powerpoint/2010/main" val="6215757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p:cNvSpPr>
            <a:spLocks noGrp="1" noChangeArrowheads="1"/>
          </p:cNvSpPr>
          <p:nvPr>
            <p:ph type="title"/>
          </p:nvPr>
        </p:nvSpPr>
        <p:spPr>
          <a:xfrm>
            <a:off x="5562600" y="685800"/>
            <a:ext cx="3810000" cy="1143000"/>
          </a:xfrm>
        </p:spPr>
        <p:txBody>
          <a:bodyPr/>
          <a:lstStyle/>
          <a:p>
            <a:r>
              <a:rPr lang="en-US" altLang="en-US"/>
              <a:t>Example</a:t>
            </a:r>
          </a:p>
        </p:txBody>
      </p:sp>
      <p:sp>
        <p:nvSpPr>
          <p:cNvPr id="373763" name="Line 3"/>
          <p:cNvSpPr>
            <a:spLocks noChangeShapeType="1"/>
          </p:cNvSpPr>
          <p:nvPr/>
        </p:nvSpPr>
        <p:spPr bwMode="auto">
          <a:xfrm>
            <a:off x="2286000" y="17526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3764" name="Line 4"/>
          <p:cNvSpPr>
            <a:spLocks noChangeShapeType="1"/>
          </p:cNvSpPr>
          <p:nvPr/>
        </p:nvSpPr>
        <p:spPr bwMode="auto">
          <a:xfrm>
            <a:off x="2286000" y="22860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3765" name="Line 5"/>
          <p:cNvSpPr>
            <a:spLocks noChangeShapeType="1"/>
          </p:cNvSpPr>
          <p:nvPr/>
        </p:nvSpPr>
        <p:spPr bwMode="auto">
          <a:xfrm>
            <a:off x="2286000" y="32766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3766" name="Line 6"/>
          <p:cNvSpPr>
            <a:spLocks noChangeShapeType="1"/>
          </p:cNvSpPr>
          <p:nvPr/>
        </p:nvSpPr>
        <p:spPr bwMode="auto">
          <a:xfrm>
            <a:off x="2286000" y="38100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3767" name="Line 7"/>
          <p:cNvSpPr>
            <a:spLocks noChangeShapeType="1"/>
          </p:cNvSpPr>
          <p:nvPr/>
        </p:nvSpPr>
        <p:spPr bwMode="auto">
          <a:xfrm>
            <a:off x="2286000" y="43434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3768" name="Line 8"/>
          <p:cNvSpPr>
            <a:spLocks noChangeShapeType="1"/>
          </p:cNvSpPr>
          <p:nvPr/>
        </p:nvSpPr>
        <p:spPr bwMode="auto">
          <a:xfrm>
            <a:off x="3048000" y="1219200"/>
            <a:ext cx="0" cy="5257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3769" name="Text Box 9"/>
          <p:cNvSpPr txBox="1">
            <a:spLocks noChangeArrowheads="1"/>
          </p:cNvSpPr>
          <p:nvPr/>
        </p:nvSpPr>
        <p:spPr bwMode="auto">
          <a:xfrm>
            <a:off x="2438400" y="1295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0</a:t>
            </a:r>
          </a:p>
        </p:txBody>
      </p:sp>
      <p:sp>
        <p:nvSpPr>
          <p:cNvPr id="373770" name="Text Box 10"/>
          <p:cNvSpPr txBox="1">
            <a:spLocks noChangeArrowheads="1"/>
          </p:cNvSpPr>
          <p:nvPr/>
        </p:nvSpPr>
        <p:spPr bwMode="auto">
          <a:xfrm>
            <a:off x="2438400" y="1828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a:t>
            </a:r>
          </a:p>
        </p:txBody>
      </p:sp>
      <p:sp>
        <p:nvSpPr>
          <p:cNvPr id="373771" name="Text Box 11"/>
          <p:cNvSpPr txBox="1">
            <a:spLocks noChangeArrowheads="1"/>
          </p:cNvSpPr>
          <p:nvPr/>
        </p:nvSpPr>
        <p:spPr bwMode="auto">
          <a:xfrm>
            <a:off x="2514600" y="3352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4</a:t>
            </a:r>
          </a:p>
        </p:txBody>
      </p:sp>
      <p:sp>
        <p:nvSpPr>
          <p:cNvPr id="373772" name="Text Box 12"/>
          <p:cNvSpPr txBox="1">
            <a:spLocks noChangeArrowheads="1"/>
          </p:cNvSpPr>
          <p:nvPr/>
        </p:nvSpPr>
        <p:spPr bwMode="auto">
          <a:xfrm>
            <a:off x="3200401" y="1295400"/>
            <a:ext cx="7008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49**</a:t>
            </a:r>
          </a:p>
        </p:txBody>
      </p:sp>
      <p:sp>
        <p:nvSpPr>
          <p:cNvPr id="373773" name="Text Box 13"/>
          <p:cNvSpPr txBox="1">
            <a:spLocks noChangeArrowheads="1"/>
          </p:cNvSpPr>
          <p:nvPr/>
        </p:nvSpPr>
        <p:spPr bwMode="auto">
          <a:xfrm>
            <a:off x="3200400" y="2819401"/>
            <a:ext cx="692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n-US" altLang="en-US" sz="2000"/>
              <a:t>69**</a:t>
            </a:r>
          </a:p>
        </p:txBody>
      </p:sp>
      <p:sp>
        <p:nvSpPr>
          <p:cNvPr id="373774" name="Line 14"/>
          <p:cNvSpPr>
            <a:spLocks noChangeShapeType="1"/>
          </p:cNvSpPr>
          <p:nvPr/>
        </p:nvSpPr>
        <p:spPr bwMode="auto">
          <a:xfrm>
            <a:off x="2286000" y="27432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3775" name="Text Box 15"/>
          <p:cNvSpPr txBox="1">
            <a:spLocks noChangeArrowheads="1"/>
          </p:cNvSpPr>
          <p:nvPr/>
        </p:nvSpPr>
        <p:spPr bwMode="auto">
          <a:xfrm>
            <a:off x="2514600" y="3886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5</a:t>
            </a:r>
          </a:p>
        </p:txBody>
      </p:sp>
      <p:sp>
        <p:nvSpPr>
          <p:cNvPr id="373776" name="Text Box 16"/>
          <p:cNvSpPr txBox="1">
            <a:spLocks noChangeArrowheads="1"/>
          </p:cNvSpPr>
          <p:nvPr/>
        </p:nvSpPr>
        <p:spPr bwMode="auto">
          <a:xfrm>
            <a:off x="2514600" y="4419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373777" name="Line 17"/>
          <p:cNvSpPr>
            <a:spLocks noChangeShapeType="1"/>
          </p:cNvSpPr>
          <p:nvPr/>
        </p:nvSpPr>
        <p:spPr bwMode="auto">
          <a:xfrm>
            <a:off x="2286000" y="48768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3778" name="Line 18"/>
          <p:cNvSpPr>
            <a:spLocks noChangeShapeType="1"/>
          </p:cNvSpPr>
          <p:nvPr/>
        </p:nvSpPr>
        <p:spPr bwMode="auto">
          <a:xfrm>
            <a:off x="2286000" y="54102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3779" name="Line 19"/>
          <p:cNvSpPr>
            <a:spLocks noChangeShapeType="1"/>
          </p:cNvSpPr>
          <p:nvPr/>
        </p:nvSpPr>
        <p:spPr bwMode="auto">
          <a:xfrm>
            <a:off x="2286000" y="59436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3780" name="Rectangle 20"/>
          <p:cNvSpPr>
            <a:spLocks noChangeArrowheads="1"/>
          </p:cNvSpPr>
          <p:nvPr/>
        </p:nvSpPr>
        <p:spPr bwMode="auto">
          <a:xfrm>
            <a:off x="2286000" y="1219200"/>
            <a:ext cx="2667000" cy="5257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3781" name="Text Box 21"/>
          <p:cNvSpPr txBox="1">
            <a:spLocks noChangeArrowheads="1"/>
          </p:cNvSpPr>
          <p:nvPr/>
        </p:nvSpPr>
        <p:spPr bwMode="auto">
          <a:xfrm>
            <a:off x="2498725" y="496728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7</a:t>
            </a:r>
          </a:p>
        </p:txBody>
      </p:sp>
      <p:sp>
        <p:nvSpPr>
          <p:cNvPr id="373782" name="Text Box 22"/>
          <p:cNvSpPr txBox="1">
            <a:spLocks noChangeArrowheads="1"/>
          </p:cNvSpPr>
          <p:nvPr/>
        </p:nvSpPr>
        <p:spPr bwMode="auto">
          <a:xfrm>
            <a:off x="2498725" y="550068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8</a:t>
            </a:r>
          </a:p>
        </p:txBody>
      </p:sp>
      <p:sp>
        <p:nvSpPr>
          <p:cNvPr id="373783" name="Text Box 23"/>
          <p:cNvSpPr txBox="1">
            <a:spLocks noChangeArrowheads="1"/>
          </p:cNvSpPr>
          <p:nvPr/>
        </p:nvSpPr>
        <p:spPr bwMode="auto">
          <a:xfrm>
            <a:off x="2498725" y="603408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9</a:t>
            </a:r>
          </a:p>
        </p:txBody>
      </p:sp>
      <p:sp>
        <p:nvSpPr>
          <p:cNvPr id="373784" name="Text Box 24"/>
          <p:cNvSpPr txBox="1">
            <a:spLocks noChangeArrowheads="1"/>
          </p:cNvSpPr>
          <p:nvPr/>
        </p:nvSpPr>
        <p:spPr bwMode="auto">
          <a:xfrm>
            <a:off x="3200400" y="60198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89</a:t>
            </a:r>
          </a:p>
        </p:txBody>
      </p:sp>
      <p:sp>
        <p:nvSpPr>
          <p:cNvPr id="373785" name="Text Box 25"/>
          <p:cNvSpPr txBox="1">
            <a:spLocks noChangeArrowheads="1"/>
          </p:cNvSpPr>
          <p:nvPr/>
        </p:nvSpPr>
        <p:spPr bwMode="auto">
          <a:xfrm>
            <a:off x="3184526" y="2300288"/>
            <a:ext cx="7008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58**</a:t>
            </a:r>
          </a:p>
        </p:txBody>
      </p:sp>
      <p:sp>
        <p:nvSpPr>
          <p:cNvPr id="373786" name="Text Box 26"/>
          <p:cNvSpPr txBox="1">
            <a:spLocks noChangeArrowheads="1"/>
          </p:cNvSpPr>
          <p:nvPr/>
        </p:nvSpPr>
        <p:spPr bwMode="auto">
          <a:xfrm>
            <a:off x="3184525" y="5500688"/>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18</a:t>
            </a:r>
          </a:p>
        </p:txBody>
      </p:sp>
      <p:sp>
        <p:nvSpPr>
          <p:cNvPr id="373787" name="Text Box 27"/>
          <p:cNvSpPr txBox="1">
            <a:spLocks noChangeArrowheads="1"/>
          </p:cNvSpPr>
          <p:nvPr/>
        </p:nvSpPr>
        <p:spPr bwMode="auto">
          <a:xfrm>
            <a:off x="2514600" y="2362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373788" name="Text Box 28"/>
          <p:cNvSpPr txBox="1">
            <a:spLocks noChangeArrowheads="1"/>
          </p:cNvSpPr>
          <p:nvPr/>
        </p:nvSpPr>
        <p:spPr bwMode="auto">
          <a:xfrm>
            <a:off x="2514600" y="2819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3</a:t>
            </a:r>
          </a:p>
        </p:txBody>
      </p:sp>
      <p:sp>
        <p:nvSpPr>
          <p:cNvPr id="373789" name="Line 29"/>
          <p:cNvSpPr>
            <a:spLocks noChangeShapeType="1"/>
          </p:cNvSpPr>
          <p:nvPr/>
        </p:nvSpPr>
        <p:spPr bwMode="auto">
          <a:xfrm>
            <a:off x="3886200" y="9906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3790" name="Line 30"/>
          <p:cNvSpPr>
            <a:spLocks noChangeShapeType="1"/>
          </p:cNvSpPr>
          <p:nvPr/>
        </p:nvSpPr>
        <p:spPr bwMode="auto">
          <a:xfrm>
            <a:off x="3810000" y="61722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3791" name="Line 31"/>
          <p:cNvSpPr>
            <a:spLocks noChangeShapeType="1"/>
          </p:cNvSpPr>
          <p:nvPr/>
        </p:nvSpPr>
        <p:spPr bwMode="auto">
          <a:xfrm flipH="1">
            <a:off x="4114800" y="990600"/>
            <a:ext cx="0" cy="1524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3792" name="Line 32"/>
          <p:cNvSpPr>
            <a:spLocks noChangeShapeType="1"/>
          </p:cNvSpPr>
          <p:nvPr/>
        </p:nvSpPr>
        <p:spPr bwMode="auto">
          <a:xfrm>
            <a:off x="4419600" y="990600"/>
            <a:ext cx="0" cy="1981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3793" name="Line 33"/>
          <p:cNvSpPr>
            <a:spLocks noChangeShapeType="1"/>
          </p:cNvSpPr>
          <p:nvPr/>
        </p:nvSpPr>
        <p:spPr bwMode="auto">
          <a:xfrm>
            <a:off x="4114800" y="5715000"/>
            <a:ext cx="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3794" name="Text Box 34"/>
          <p:cNvSpPr txBox="1">
            <a:spLocks noChangeArrowheads="1"/>
          </p:cNvSpPr>
          <p:nvPr/>
        </p:nvSpPr>
        <p:spPr bwMode="auto">
          <a:xfrm>
            <a:off x="5867400" y="3151406"/>
            <a:ext cx="5608010" cy="1815882"/>
          </a:xfrm>
          <a:prstGeom prst="rect">
            <a:avLst/>
          </a:prstGeom>
          <a:solidFill>
            <a:schemeClr val="accent4">
              <a:lumMod val="40000"/>
              <a:lumOff val="60000"/>
            </a:schemeClr>
          </a:solidFill>
          <a:ln>
            <a:noFill/>
          </a:ln>
          <a:effectLst/>
        </p:spPr>
        <p:txBody>
          <a:bodyPr wrap="none">
            <a:spAutoFit/>
          </a:bodyPr>
          <a:lstStyle/>
          <a:p>
            <a:r>
              <a:rPr lang="en-US" altLang="en-US" sz="2800" dirty="0"/>
              <a:t>Here is a hash table of size</a:t>
            </a:r>
          </a:p>
          <a:p>
            <a:r>
              <a:rPr lang="en-US" altLang="en-US" sz="2800" i="1" dirty="0"/>
              <a:t>T = 10</a:t>
            </a:r>
            <a:r>
              <a:rPr lang="en-US" altLang="en-US" sz="2800" dirty="0"/>
              <a:t>, where the entries 89, 18,</a:t>
            </a:r>
          </a:p>
          <a:p>
            <a:r>
              <a:rPr lang="en-US" altLang="en-US" sz="2800" dirty="0"/>
              <a:t>49, 58, and 69 have been inserted. </a:t>
            </a:r>
          </a:p>
          <a:p>
            <a:r>
              <a:rPr lang="en-US" altLang="en-US" sz="2800" dirty="0"/>
              <a:t>The hash function is </a:t>
            </a:r>
            <a:r>
              <a:rPr lang="en-US" altLang="en-US" sz="2800" i="1" dirty="0"/>
              <a:t>h(key) = key%10.</a:t>
            </a:r>
            <a:endParaRPr lang="en-US" altLang="en-US" sz="2800" dirty="0"/>
          </a:p>
        </p:txBody>
      </p:sp>
      <p:sp>
        <p:nvSpPr>
          <p:cNvPr id="373795" name="Text Box 35"/>
          <p:cNvSpPr txBox="1">
            <a:spLocks noChangeArrowheads="1"/>
          </p:cNvSpPr>
          <p:nvPr/>
        </p:nvSpPr>
        <p:spPr bwMode="auto">
          <a:xfrm>
            <a:off x="5867400" y="1752600"/>
            <a:ext cx="4691862" cy="523220"/>
          </a:xfrm>
          <a:prstGeom prst="rect">
            <a:avLst/>
          </a:prstGeom>
          <a:solidFill>
            <a:schemeClr val="accent4">
              <a:lumMod val="40000"/>
              <a:lumOff val="60000"/>
            </a:schemeClr>
          </a:solidFill>
          <a:ln>
            <a:noFill/>
          </a:ln>
          <a:effectLst/>
        </p:spPr>
        <p:txBody>
          <a:bodyPr wrap="none">
            <a:spAutoFit/>
          </a:bodyPr>
          <a:lstStyle/>
          <a:p>
            <a:r>
              <a:rPr lang="en-US" altLang="en-US" sz="2800" dirty="0"/>
              <a:t>With quadratic probing </a:t>
            </a:r>
            <a:r>
              <a:rPr lang="en-US" altLang="en-US" sz="2800" i="1" dirty="0"/>
              <a:t>f(</a:t>
            </a:r>
            <a:r>
              <a:rPr lang="en-US" altLang="en-US" sz="2800" i="1" dirty="0" err="1"/>
              <a:t>i</a:t>
            </a:r>
            <a:r>
              <a:rPr lang="en-US" altLang="en-US" sz="2800" i="1" dirty="0"/>
              <a:t>) = i</a:t>
            </a:r>
            <a:r>
              <a:rPr lang="en-US" altLang="en-US" sz="2800" i="1" baseline="30000" dirty="0"/>
              <a:t>2</a:t>
            </a:r>
            <a:r>
              <a:rPr lang="en-US" altLang="en-US" sz="2800" dirty="0"/>
              <a:t>.</a:t>
            </a:r>
          </a:p>
        </p:txBody>
      </p:sp>
      <p:sp>
        <p:nvSpPr>
          <p:cNvPr id="373796" name="Line 36"/>
          <p:cNvSpPr>
            <a:spLocks noChangeShapeType="1"/>
          </p:cNvSpPr>
          <p:nvPr/>
        </p:nvSpPr>
        <p:spPr bwMode="auto">
          <a:xfrm>
            <a:off x="4419600" y="61722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904458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updated for insert/find</a:t>
            </a:r>
          </a:p>
        </p:txBody>
      </p:sp>
      <p:sp>
        <p:nvSpPr>
          <p:cNvPr id="4" name="Content Placeholder 3"/>
          <p:cNvSpPr>
            <a:spLocks noGrp="1"/>
          </p:cNvSpPr>
          <p:nvPr>
            <p:ph idx="1"/>
          </p:nvPr>
        </p:nvSpPr>
        <p:spPr/>
        <p:txBody>
          <a:bodyPr/>
          <a:lstStyle/>
          <a:p>
            <a:r>
              <a:rPr lang="en-US" dirty="0"/>
              <a:t>change the key++; which is linear probing</a:t>
            </a:r>
          </a:p>
          <a:p>
            <a:r>
              <a:rPr lang="en-US" dirty="0"/>
              <a:t>we need a count of how many attempts have been made and then use for the quadric probing.</a:t>
            </a:r>
          </a:p>
          <a:p>
            <a:pPr marL="0" indent="0">
              <a:buNone/>
            </a:pPr>
            <a:r>
              <a:rPr lang="en-US" dirty="0"/>
              <a:t>key += </a:t>
            </a:r>
            <a:r>
              <a:rPr lang="en-US" dirty="0" err="1"/>
              <a:t>attempttimes</a:t>
            </a:r>
            <a:r>
              <a:rPr lang="en-US" dirty="0"/>
              <a:t> * </a:t>
            </a:r>
            <a:r>
              <a:rPr lang="en-US" dirty="0" err="1"/>
              <a:t>attempttimes</a:t>
            </a:r>
            <a:r>
              <a:rPr lang="en-US" dirty="0"/>
              <a:t>;</a:t>
            </a:r>
          </a:p>
          <a:p>
            <a:r>
              <a:rPr lang="en-US" dirty="0"/>
              <a:t>Then make sure the key has not over flowed the array as well.</a:t>
            </a:r>
          </a:p>
          <a:p>
            <a:pPr marL="0" indent="0">
              <a:buNone/>
            </a:pPr>
            <a:endParaRPr lang="en-US" dirty="0"/>
          </a:p>
          <a:p>
            <a:endParaRPr lang="en-US" dirty="0"/>
          </a:p>
        </p:txBody>
      </p:sp>
    </p:spTree>
    <p:extLst>
      <p:ext uri="{BB962C8B-B14F-4D97-AF65-F5344CB8AC3E}">
        <p14:creationId xmlns:p14="http://schemas.microsoft.com/office/powerpoint/2010/main" val="68526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structure for a hash.</a:t>
            </a:r>
          </a:p>
        </p:txBody>
      </p:sp>
      <p:sp>
        <p:nvSpPr>
          <p:cNvPr id="4" name="Content Placeholder 3"/>
          <p:cNvSpPr>
            <a:spLocks noGrp="1"/>
          </p:cNvSpPr>
          <p:nvPr>
            <p:ph sz="half" idx="1"/>
          </p:nvPr>
        </p:nvSpPr>
        <p:spPr>
          <a:xfrm>
            <a:off x="992220" y="1924151"/>
            <a:ext cx="4367719" cy="3970811"/>
          </a:xfrm>
        </p:spPr>
        <p:txBody>
          <a:bodyPr>
            <a:normAutofit fontScale="70000" lnSpcReduction="20000"/>
          </a:bodyPr>
          <a:lstStyle/>
          <a:p>
            <a:r>
              <a:rPr lang="en-US" dirty="0"/>
              <a:t>Class itself is going to be very similar to the linked list and tree class.</a:t>
            </a:r>
          </a:p>
          <a:p>
            <a:pPr lvl="1"/>
            <a:endParaRPr lang="en-US" dirty="0"/>
          </a:p>
          <a:p>
            <a:r>
              <a:rPr lang="en-US" dirty="0"/>
              <a:t>There is no node class/structure necessary.</a:t>
            </a:r>
          </a:p>
          <a:p>
            <a:pPr lvl="1"/>
            <a:r>
              <a:rPr lang="en-US" dirty="0"/>
              <a:t>It's an array of the size that would work for the hash</a:t>
            </a:r>
          </a:p>
          <a:p>
            <a:pPr lvl="1"/>
            <a:r>
              <a:rPr lang="en-US" dirty="0"/>
              <a:t>the size should be a prime number.</a:t>
            </a:r>
          </a:p>
          <a:p>
            <a:r>
              <a:rPr lang="en-US" dirty="0"/>
              <a:t>We still need the standard functions, plus one very important one.</a:t>
            </a:r>
          </a:p>
          <a:p>
            <a:pPr lvl="1"/>
            <a:r>
              <a:rPr lang="en-US" dirty="0" err="1">
                <a:solidFill>
                  <a:srgbClr val="FF0000"/>
                </a:solidFill>
              </a:rPr>
              <a:t>findhash</a:t>
            </a:r>
            <a:r>
              <a:rPr lang="en-US" dirty="0">
                <a:solidFill>
                  <a:srgbClr val="FF0000"/>
                </a:solidFill>
              </a:rPr>
              <a:t>(String word)</a:t>
            </a:r>
          </a:p>
          <a:p>
            <a:pPr lvl="2"/>
            <a:r>
              <a:rPr lang="en-US" dirty="0"/>
              <a:t>This method will create the hash value from the word passed to it.</a:t>
            </a:r>
          </a:p>
          <a:p>
            <a:pPr lvl="2"/>
            <a:r>
              <a:rPr lang="en-US" dirty="0"/>
              <a:t>This was talked about in the last lecture.</a:t>
            </a:r>
          </a:p>
          <a:p>
            <a:pPr lvl="1"/>
            <a:endParaRPr lang="en-US" dirty="0"/>
          </a:p>
          <a:p>
            <a:pPr lvl="1"/>
            <a:endParaRPr lang="en-US" dirty="0"/>
          </a:p>
        </p:txBody>
      </p:sp>
      <p:sp>
        <p:nvSpPr>
          <p:cNvPr id="5" name="Content Placeholder 4"/>
          <p:cNvSpPr>
            <a:spLocks noGrp="1"/>
          </p:cNvSpPr>
          <p:nvPr>
            <p:ph sz="half" idx="2"/>
          </p:nvPr>
        </p:nvSpPr>
        <p:spPr>
          <a:xfrm>
            <a:off x="6019801" y="1439694"/>
            <a:ext cx="5721484" cy="5194569"/>
          </a:xfrm>
        </p:spPr>
        <p:txBody>
          <a:bodyPr>
            <a:normAutofit fontScale="70000" lnSpcReduction="20000"/>
          </a:bodyPr>
          <a:lstStyle/>
          <a:p>
            <a:pPr marL="0" indent="0">
              <a:buNone/>
            </a:pPr>
            <a:r>
              <a:rPr lang="en-US" dirty="0"/>
              <a:t>template &lt;class T&gt;</a:t>
            </a:r>
          </a:p>
          <a:p>
            <a:pPr marL="0" indent="0">
              <a:buNone/>
            </a:pPr>
            <a:r>
              <a:rPr lang="en-US" dirty="0"/>
              <a:t>class </a:t>
            </a:r>
            <a:r>
              <a:rPr lang="en-US" dirty="0" err="1"/>
              <a:t>myHash</a:t>
            </a:r>
            <a:r>
              <a:rPr lang="en-US" dirty="0"/>
              <a:t> {</a:t>
            </a:r>
          </a:p>
          <a:p>
            <a:pPr marL="0" indent="0">
              <a:buNone/>
            </a:pPr>
            <a:r>
              <a:rPr lang="en-US" dirty="0"/>
              <a:t> private:</a:t>
            </a:r>
          </a:p>
          <a:p>
            <a:pPr marL="0" indent="0">
              <a:buNone/>
            </a:pPr>
            <a:r>
              <a:rPr lang="en-US" dirty="0"/>
              <a:t>     //</a:t>
            </a:r>
            <a:r>
              <a:rPr lang="en-US" dirty="0" err="1"/>
              <a:t>hashsize</a:t>
            </a:r>
            <a:r>
              <a:rPr lang="en-US" dirty="0"/>
              <a:t> is number you are going to decided on.</a:t>
            </a:r>
          </a:p>
          <a:p>
            <a:pPr marL="0" indent="0">
              <a:buNone/>
            </a:pPr>
            <a:r>
              <a:rPr lang="en-US" dirty="0"/>
              <a:t>     </a:t>
            </a:r>
            <a:r>
              <a:rPr lang="en-US" dirty="0" err="1"/>
              <a:t>const</a:t>
            </a:r>
            <a:r>
              <a:rPr lang="en-US" dirty="0"/>
              <a:t> static </a:t>
            </a:r>
            <a:r>
              <a:rPr lang="en-US" dirty="0" err="1"/>
              <a:t>int</a:t>
            </a:r>
            <a:r>
              <a:rPr lang="en-US" dirty="0"/>
              <a:t> HASHSIZE = ?;</a:t>
            </a:r>
          </a:p>
          <a:p>
            <a:pPr marL="0" indent="0">
              <a:buNone/>
            </a:pPr>
            <a:r>
              <a:rPr lang="en-US" dirty="0"/>
              <a:t>    T * hash; </a:t>
            </a:r>
          </a:p>
          <a:p>
            <a:pPr marL="0" indent="0">
              <a:buNone/>
            </a:pPr>
            <a:r>
              <a:rPr lang="en-US" dirty="0"/>
              <a:t>   </a:t>
            </a:r>
            <a:r>
              <a:rPr lang="en-US" dirty="0" err="1"/>
              <a:t>int</a:t>
            </a:r>
            <a:r>
              <a:rPr lang="en-US" dirty="0"/>
              <a:t> size;</a:t>
            </a:r>
          </a:p>
          <a:p>
            <a:pPr marL="0" indent="0">
              <a:buNone/>
            </a:pPr>
            <a:r>
              <a:rPr lang="en-US" dirty="0"/>
              <a:t>public:</a:t>
            </a:r>
          </a:p>
          <a:p>
            <a:pPr marL="0" indent="0">
              <a:buNone/>
            </a:pPr>
            <a:r>
              <a:rPr lang="en-US" dirty="0"/>
              <a:t>    </a:t>
            </a:r>
            <a:r>
              <a:rPr lang="en-US" dirty="0" err="1"/>
              <a:t>myHash</a:t>
            </a:r>
            <a:r>
              <a:rPr lang="en-US" dirty="0"/>
              <a:t>();  // constructor</a:t>
            </a:r>
          </a:p>
          <a:p>
            <a:pPr marL="0" indent="0">
              <a:buNone/>
            </a:pPr>
            <a:r>
              <a:rPr lang="en-US" dirty="0"/>
              <a:t>     void insert (T item);</a:t>
            </a:r>
          </a:p>
          <a:p>
            <a:pPr marL="0" indent="0">
              <a:buNone/>
            </a:pPr>
            <a:r>
              <a:rPr lang="en-US" dirty="0"/>
              <a:t>     bool find (T item);</a:t>
            </a:r>
          </a:p>
          <a:p>
            <a:pPr marL="0" indent="0">
              <a:buNone/>
            </a:pPr>
            <a:r>
              <a:rPr lang="en-US" dirty="0"/>
              <a:t>     </a:t>
            </a:r>
            <a:r>
              <a:rPr lang="en-US" dirty="0" err="1"/>
              <a:t>int</a:t>
            </a:r>
            <a:r>
              <a:rPr lang="en-US" dirty="0"/>
              <a:t> </a:t>
            </a:r>
            <a:r>
              <a:rPr lang="en-US" dirty="0" err="1"/>
              <a:t>getsize</a:t>
            </a:r>
            <a:r>
              <a:rPr lang="en-US" dirty="0"/>
              <a:t>() { return size;}</a:t>
            </a:r>
          </a:p>
          <a:p>
            <a:pPr marL="0" indent="0">
              <a:buNone/>
            </a:pPr>
            <a:r>
              <a:rPr lang="en-US" dirty="0"/>
              <a:t>     </a:t>
            </a:r>
            <a:r>
              <a:rPr lang="en-US" dirty="0" err="1"/>
              <a:t>int</a:t>
            </a:r>
            <a:r>
              <a:rPr lang="en-US" dirty="0"/>
              <a:t> </a:t>
            </a:r>
            <a:r>
              <a:rPr lang="en-US" dirty="0" err="1"/>
              <a:t>findhash</a:t>
            </a:r>
            <a:r>
              <a:rPr lang="en-US" dirty="0"/>
              <a:t>(String word)</a:t>
            </a:r>
          </a:p>
          <a:p>
            <a:pPr marL="0" indent="0">
              <a:buNone/>
            </a:pPr>
            <a:r>
              <a:rPr lang="en-US" dirty="0"/>
              <a:t>};</a:t>
            </a:r>
          </a:p>
        </p:txBody>
      </p:sp>
    </p:spTree>
    <p:extLst>
      <p:ext uri="{BB962C8B-B14F-4D97-AF65-F5344CB8AC3E}">
        <p14:creationId xmlns:p14="http://schemas.microsoft.com/office/powerpoint/2010/main" val="28308625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2"/>
          <p:cNvSpPr>
            <a:spLocks noGrp="1" noChangeArrowheads="1"/>
          </p:cNvSpPr>
          <p:nvPr>
            <p:ph type="title"/>
          </p:nvPr>
        </p:nvSpPr>
        <p:spPr/>
        <p:txBody>
          <a:bodyPr/>
          <a:lstStyle/>
          <a:p>
            <a:r>
              <a:rPr lang="en-US" altLang="en-US"/>
              <a:t>Advantage of Quadratic Probing</a:t>
            </a:r>
          </a:p>
        </p:txBody>
      </p:sp>
      <p:sp>
        <p:nvSpPr>
          <p:cNvPr id="375811" name="Rectangle 3"/>
          <p:cNvSpPr>
            <a:spLocks noGrp="1" noChangeArrowheads="1"/>
          </p:cNvSpPr>
          <p:nvPr>
            <p:ph type="body" idx="1"/>
          </p:nvPr>
        </p:nvSpPr>
        <p:spPr/>
        <p:txBody>
          <a:bodyPr/>
          <a:lstStyle/>
          <a:p>
            <a:r>
              <a:rPr lang="en-US" altLang="en-US"/>
              <a:t>The performance of open addressing with quadratic probing is much closer to the ideal situation than with linear probing.</a:t>
            </a:r>
          </a:p>
        </p:txBody>
      </p:sp>
    </p:spTree>
    <p:extLst>
      <p:ext uri="{BB962C8B-B14F-4D97-AF65-F5344CB8AC3E}">
        <p14:creationId xmlns:p14="http://schemas.microsoft.com/office/powerpoint/2010/main" val="663669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Rectangle 2"/>
          <p:cNvSpPr>
            <a:spLocks noGrp="1" noChangeArrowheads="1"/>
          </p:cNvSpPr>
          <p:nvPr>
            <p:ph type="title"/>
          </p:nvPr>
        </p:nvSpPr>
        <p:spPr/>
        <p:txBody>
          <a:bodyPr/>
          <a:lstStyle/>
          <a:p>
            <a:r>
              <a:rPr lang="en-US" altLang="en-US"/>
              <a:t>Problems with Quadratic Probing</a:t>
            </a:r>
          </a:p>
        </p:txBody>
      </p:sp>
      <p:sp>
        <p:nvSpPr>
          <p:cNvPr id="374787" name="Rectangle 3"/>
          <p:cNvSpPr>
            <a:spLocks noGrp="1" noChangeArrowheads="1"/>
          </p:cNvSpPr>
          <p:nvPr>
            <p:ph type="body" idx="1"/>
          </p:nvPr>
        </p:nvSpPr>
        <p:spPr/>
        <p:txBody>
          <a:bodyPr/>
          <a:lstStyle/>
          <a:p>
            <a:r>
              <a:rPr lang="en-US" altLang="en-US"/>
              <a:t>You have to be more careful with quadratic probing.</a:t>
            </a:r>
          </a:p>
          <a:p>
            <a:pPr lvl="1"/>
            <a:r>
              <a:rPr lang="en-US" altLang="en-US"/>
              <a:t>For linear probing, performance degrades gradually as the table becomes full.</a:t>
            </a:r>
          </a:p>
          <a:p>
            <a:pPr lvl="1"/>
            <a:r>
              <a:rPr lang="en-US" altLang="en-US"/>
              <a:t>With quadratic probing there is no guarantee that an empty cell will be found if the table gets more than ½ full.</a:t>
            </a:r>
          </a:p>
          <a:p>
            <a:pPr lvl="1"/>
            <a:r>
              <a:rPr lang="en-US" altLang="en-US"/>
              <a:t>Also, it is more crucial that the table size be a prime number. If it is not, the number of alternative locations can be severely reduced.</a:t>
            </a:r>
          </a:p>
        </p:txBody>
      </p:sp>
    </p:spTree>
    <p:extLst>
      <p:ext uri="{BB962C8B-B14F-4D97-AF65-F5344CB8AC3E}">
        <p14:creationId xmlns:p14="http://schemas.microsoft.com/office/powerpoint/2010/main" val="35523699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Grp="1" noChangeArrowheads="1"/>
          </p:cNvSpPr>
          <p:nvPr>
            <p:ph type="title"/>
          </p:nvPr>
        </p:nvSpPr>
        <p:spPr>
          <a:xfrm>
            <a:off x="1752600" y="762000"/>
            <a:ext cx="7772400" cy="1143000"/>
          </a:xfrm>
        </p:spPr>
        <p:txBody>
          <a:bodyPr/>
          <a:lstStyle/>
          <a:p>
            <a:r>
              <a:rPr lang="en-US" altLang="en-US"/>
              <a:t>Example</a:t>
            </a:r>
          </a:p>
        </p:txBody>
      </p:sp>
      <p:graphicFrame>
        <p:nvGraphicFramePr>
          <p:cNvPr id="376835" name="Object 3"/>
          <p:cNvGraphicFramePr>
            <a:graphicFrameLocks noChangeAspect="1"/>
          </p:cNvGraphicFramePr>
          <p:nvPr/>
        </p:nvGraphicFramePr>
        <p:xfrm>
          <a:off x="2209800" y="1752600"/>
          <a:ext cx="1619250" cy="4495800"/>
        </p:xfrm>
        <a:graphic>
          <a:graphicData uri="http://schemas.openxmlformats.org/presentationml/2006/ole">
            <mc:AlternateContent xmlns:mc="http://schemas.openxmlformats.org/markup-compatibility/2006">
              <mc:Choice xmlns:v="urn:schemas-microsoft-com:vml" Requires="v">
                <p:oleObj name="Equation" r:id="rId2" imgW="685800" imgH="1904760" progId="Equation.3">
                  <p:embed/>
                </p:oleObj>
              </mc:Choice>
              <mc:Fallback>
                <p:oleObj name="Equation" r:id="rId2" imgW="685800" imgH="1904760" progId="Equation.3">
                  <p:embed/>
                  <p:pic>
                    <p:nvPicPr>
                      <p:cNvPr id="376835"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1752600"/>
                        <a:ext cx="161925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76836" name="Text Box 4"/>
          <p:cNvSpPr txBox="1">
            <a:spLocks noChangeArrowheads="1"/>
          </p:cNvSpPr>
          <p:nvPr/>
        </p:nvSpPr>
        <p:spPr bwMode="auto">
          <a:xfrm>
            <a:off x="4876800" y="3276600"/>
            <a:ext cx="3571106" cy="1477328"/>
          </a:xfrm>
          <a:prstGeom prst="rect">
            <a:avLst/>
          </a:prstGeom>
          <a:solidFill>
            <a:schemeClr val="accent4">
              <a:lumMod val="40000"/>
              <a:lumOff val="60000"/>
            </a:schemeClr>
          </a:solidFill>
          <a:ln>
            <a:noFill/>
          </a:ln>
          <a:effectLst/>
        </p:spPr>
        <p:txBody>
          <a:bodyPr wrap="none">
            <a:spAutoFit/>
          </a:bodyPr>
          <a:lstStyle/>
          <a:p>
            <a:r>
              <a:rPr lang="en-US" altLang="en-US" dirty="0"/>
              <a:t>Suppose the table size </a:t>
            </a:r>
            <a:r>
              <a:rPr lang="en-US" altLang="en-US" i="1" dirty="0"/>
              <a:t>T=16</a:t>
            </a:r>
            <a:r>
              <a:rPr lang="en-US" altLang="en-US" dirty="0"/>
              <a:t>.</a:t>
            </a:r>
          </a:p>
          <a:p>
            <a:r>
              <a:rPr lang="en-US" altLang="en-US" dirty="0"/>
              <a:t>Then the only alternative locations</a:t>
            </a:r>
          </a:p>
          <a:p>
            <a:r>
              <a:rPr lang="en-US" altLang="en-US" dirty="0"/>
              <a:t>will be at distances 1, 4, and 9 away.</a:t>
            </a:r>
          </a:p>
          <a:p>
            <a:r>
              <a:rPr lang="en-US" altLang="en-US" dirty="0"/>
              <a:t>Thus, large parts of the table will be</a:t>
            </a:r>
          </a:p>
          <a:p>
            <a:r>
              <a:rPr lang="en-US" altLang="en-US" dirty="0"/>
              <a:t>inaccessible.</a:t>
            </a:r>
          </a:p>
        </p:txBody>
      </p:sp>
    </p:spTree>
    <p:extLst>
      <p:ext uri="{BB962C8B-B14F-4D97-AF65-F5344CB8AC3E}">
        <p14:creationId xmlns:p14="http://schemas.microsoft.com/office/powerpoint/2010/main" val="27071319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p:txBody>
          <a:bodyPr/>
          <a:lstStyle/>
          <a:p>
            <a:r>
              <a:rPr lang="en-US" altLang="en-US"/>
              <a:t>Double Hashing</a:t>
            </a:r>
          </a:p>
        </p:txBody>
      </p:sp>
      <p:sp>
        <p:nvSpPr>
          <p:cNvPr id="377859" name="Rectangle 3"/>
          <p:cNvSpPr>
            <a:spLocks noGrp="1" noChangeArrowheads="1"/>
          </p:cNvSpPr>
          <p:nvPr>
            <p:ph type="body" idx="1"/>
          </p:nvPr>
        </p:nvSpPr>
        <p:spPr/>
        <p:txBody>
          <a:bodyPr/>
          <a:lstStyle/>
          <a:p>
            <a:r>
              <a:rPr lang="en-US" altLang="en-US" dirty="0"/>
              <a:t>With double hashing: </a:t>
            </a:r>
            <a:r>
              <a:rPr lang="en-US" altLang="en-US" i="1" dirty="0"/>
              <a:t>f(</a:t>
            </a:r>
            <a:r>
              <a:rPr lang="en-US" altLang="en-US" i="1" dirty="0" err="1"/>
              <a:t>i</a:t>
            </a:r>
            <a:r>
              <a:rPr lang="en-US" altLang="en-US" i="1" dirty="0"/>
              <a:t>) = </a:t>
            </a:r>
            <a:r>
              <a:rPr lang="en-US" altLang="en-US" i="1" dirty="0" err="1"/>
              <a:t>i</a:t>
            </a:r>
            <a:r>
              <a:rPr lang="en-US" altLang="en-US" i="1" dirty="0"/>
              <a:t> hash</a:t>
            </a:r>
            <a:r>
              <a:rPr lang="en-US" altLang="en-US" i="1" baseline="-25000" dirty="0"/>
              <a:t>2</a:t>
            </a:r>
            <a:r>
              <a:rPr lang="en-US" altLang="en-US" i="1" dirty="0"/>
              <a:t>(key).</a:t>
            </a:r>
          </a:p>
          <a:p>
            <a:r>
              <a:rPr lang="en-US" altLang="en-US" dirty="0"/>
              <a:t>Thus we apply a second hash function to the key. We must make sure that this hash function never evaluates to 0! </a:t>
            </a:r>
          </a:p>
          <a:p>
            <a:pPr lvl="1"/>
            <a:r>
              <a:rPr lang="en-US" altLang="en-US" dirty="0"/>
              <a:t>Why?</a:t>
            </a:r>
          </a:p>
          <a:p>
            <a:r>
              <a:rPr lang="en-US" altLang="en-US" dirty="0"/>
              <a:t>A function such as </a:t>
            </a:r>
            <a:r>
              <a:rPr lang="en-US" altLang="en-US" i="1" dirty="0"/>
              <a:t>hash</a:t>
            </a:r>
            <a:r>
              <a:rPr lang="en-US" altLang="en-US" i="1" baseline="-25000" dirty="0"/>
              <a:t>2</a:t>
            </a:r>
            <a:r>
              <a:rPr lang="en-US" altLang="en-US" i="1" dirty="0"/>
              <a:t>(key) = R – (</a:t>
            </a:r>
            <a:r>
              <a:rPr lang="en-US" altLang="en-US" i="1" dirty="0" err="1"/>
              <a:t>key%R</a:t>
            </a:r>
            <a:r>
              <a:rPr lang="en-US" altLang="en-US" i="1" dirty="0"/>
              <a:t>)</a:t>
            </a:r>
            <a:r>
              <a:rPr lang="en-US" altLang="en-US" dirty="0"/>
              <a:t>, with </a:t>
            </a:r>
            <a:r>
              <a:rPr lang="en-US" altLang="en-US" i="1" dirty="0"/>
              <a:t>R</a:t>
            </a:r>
            <a:r>
              <a:rPr lang="en-US" altLang="en-US" dirty="0"/>
              <a:t> a prime smaller than </a:t>
            </a:r>
            <a:r>
              <a:rPr lang="en-US" altLang="en-US" i="1" dirty="0"/>
              <a:t>T</a:t>
            </a:r>
            <a:r>
              <a:rPr lang="en-US" altLang="en-US" dirty="0"/>
              <a:t>, will often work well.</a:t>
            </a:r>
            <a:endParaRPr lang="en-US" altLang="en-US" i="1" dirty="0"/>
          </a:p>
        </p:txBody>
      </p:sp>
    </p:spTree>
    <p:extLst>
      <p:ext uri="{BB962C8B-B14F-4D97-AF65-F5344CB8AC3E}">
        <p14:creationId xmlns:p14="http://schemas.microsoft.com/office/powerpoint/2010/main" val="19291850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a:xfrm>
            <a:off x="5638800" y="609600"/>
            <a:ext cx="3429000" cy="1143000"/>
          </a:xfrm>
        </p:spPr>
        <p:txBody>
          <a:bodyPr/>
          <a:lstStyle/>
          <a:p>
            <a:r>
              <a:rPr lang="en-US" altLang="en-US" dirty="0"/>
              <a:t>Example</a:t>
            </a:r>
          </a:p>
        </p:txBody>
      </p:sp>
      <p:sp>
        <p:nvSpPr>
          <p:cNvPr id="378883" name="Line 3"/>
          <p:cNvSpPr>
            <a:spLocks noChangeShapeType="1"/>
          </p:cNvSpPr>
          <p:nvPr/>
        </p:nvSpPr>
        <p:spPr bwMode="auto">
          <a:xfrm>
            <a:off x="2286000" y="17526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884" name="Line 4"/>
          <p:cNvSpPr>
            <a:spLocks noChangeShapeType="1"/>
          </p:cNvSpPr>
          <p:nvPr/>
        </p:nvSpPr>
        <p:spPr bwMode="auto">
          <a:xfrm>
            <a:off x="2286000" y="22860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885" name="Line 5"/>
          <p:cNvSpPr>
            <a:spLocks noChangeShapeType="1"/>
          </p:cNvSpPr>
          <p:nvPr/>
        </p:nvSpPr>
        <p:spPr bwMode="auto">
          <a:xfrm>
            <a:off x="2286000" y="32766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886" name="Line 6"/>
          <p:cNvSpPr>
            <a:spLocks noChangeShapeType="1"/>
          </p:cNvSpPr>
          <p:nvPr/>
        </p:nvSpPr>
        <p:spPr bwMode="auto">
          <a:xfrm>
            <a:off x="2286000" y="38100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887" name="Line 7"/>
          <p:cNvSpPr>
            <a:spLocks noChangeShapeType="1"/>
          </p:cNvSpPr>
          <p:nvPr/>
        </p:nvSpPr>
        <p:spPr bwMode="auto">
          <a:xfrm>
            <a:off x="2286000" y="43434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888" name="Line 8"/>
          <p:cNvSpPr>
            <a:spLocks noChangeShapeType="1"/>
          </p:cNvSpPr>
          <p:nvPr/>
        </p:nvSpPr>
        <p:spPr bwMode="auto">
          <a:xfrm>
            <a:off x="3048000" y="1219200"/>
            <a:ext cx="0" cy="5257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889" name="Text Box 9"/>
          <p:cNvSpPr txBox="1">
            <a:spLocks noChangeArrowheads="1"/>
          </p:cNvSpPr>
          <p:nvPr/>
        </p:nvSpPr>
        <p:spPr bwMode="auto">
          <a:xfrm>
            <a:off x="2438400" y="1295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0</a:t>
            </a:r>
          </a:p>
        </p:txBody>
      </p:sp>
      <p:sp>
        <p:nvSpPr>
          <p:cNvPr id="378890" name="Text Box 10"/>
          <p:cNvSpPr txBox="1">
            <a:spLocks noChangeArrowheads="1"/>
          </p:cNvSpPr>
          <p:nvPr/>
        </p:nvSpPr>
        <p:spPr bwMode="auto">
          <a:xfrm>
            <a:off x="2438400" y="1828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a:t>
            </a:r>
          </a:p>
        </p:txBody>
      </p:sp>
      <p:sp>
        <p:nvSpPr>
          <p:cNvPr id="378891" name="Text Box 11"/>
          <p:cNvSpPr txBox="1">
            <a:spLocks noChangeArrowheads="1"/>
          </p:cNvSpPr>
          <p:nvPr/>
        </p:nvSpPr>
        <p:spPr bwMode="auto">
          <a:xfrm>
            <a:off x="2514600" y="3352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4</a:t>
            </a:r>
          </a:p>
        </p:txBody>
      </p:sp>
      <p:sp>
        <p:nvSpPr>
          <p:cNvPr id="378892" name="Text Box 12"/>
          <p:cNvSpPr txBox="1">
            <a:spLocks noChangeArrowheads="1"/>
          </p:cNvSpPr>
          <p:nvPr/>
        </p:nvSpPr>
        <p:spPr bwMode="auto">
          <a:xfrm>
            <a:off x="3200401" y="1295400"/>
            <a:ext cx="7008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69**</a:t>
            </a:r>
          </a:p>
        </p:txBody>
      </p:sp>
      <p:sp>
        <p:nvSpPr>
          <p:cNvPr id="378893" name="Text Box 13"/>
          <p:cNvSpPr txBox="1">
            <a:spLocks noChangeArrowheads="1"/>
          </p:cNvSpPr>
          <p:nvPr/>
        </p:nvSpPr>
        <p:spPr bwMode="auto">
          <a:xfrm>
            <a:off x="3200400" y="4419601"/>
            <a:ext cx="692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n-US" altLang="en-US" sz="2000"/>
              <a:t>49**</a:t>
            </a:r>
          </a:p>
        </p:txBody>
      </p:sp>
      <p:sp>
        <p:nvSpPr>
          <p:cNvPr id="378894" name="Line 14"/>
          <p:cNvSpPr>
            <a:spLocks noChangeShapeType="1"/>
          </p:cNvSpPr>
          <p:nvPr/>
        </p:nvSpPr>
        <p:spPr bwMode="auto">
          <a:xfrm>
            <a:off x="2286000" y="27432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895" name="Text Box 15"/>
          <p:cNvSpPr txBox="1">
            <a:spLocks noChangeArrowheads="1"/>
          </p:cNvSpPr>
          <p:nvPr/>
        </p:nvSpPr>
        <p:spPr bwMode="auto">
          <a:xfrm>
            <a:off x="2514600" y="3886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5</a:t>
            </a:r>
          </a:p>
        </p:txBody>
      </p:sp>
      <p:sp>
        <p:nvSpPr>
          <p:cNvPr id="378896" name="Text Box 16"/>
          <p:cNvSpPr txBox="1">
            <a:spLocks noChangeArrowheads="1"/>
          </p:cNvSpPr>
          <p:nvPr/>
        </p:nvSpPr>
        <p:spPr bwMode="auto">
          <a:xfrm>
            <a:off x="2514600" y="4419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378897" name="Line 17"/>
          <p:cNvSpPr>
            <a:spLocks noChangeShapeType="1"/>
          </p:cNvSpPr>
          <p:nvPr/>
        </p:nvSpPr>
        <p:spPr bwMode="auto">
          <a:xfrm>
            <a:off x="2286000" y="48768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898" name="Line 18"/>
          <p:cNvSpPr>
            <a:spLocks noChangeShapeType="1"/>
          </p:cNvSpPr>
          <p:nvPr/>
        </p:nvSpPr>
        <p:spPr bwMode="auto">
          <a:xfrm>
            <a:off x="2286000" y="54102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899" name="Line 19"/>
          <p:cNvSpPr>
            <a:spLocks noChangeShapeType="1"/>
          </p:cNvSpPr>
          <p:nvPr/>
        </p:nvSpPr>
        <p:spPr bwMode="auto">
          <a:xfrm>
            <a:off x="2286000" y="59436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00" name="Rectangle 20"/>
          <p:cNvSpPr>
            <a:spLocks noChangeArrowheads="1"/>
          </p:cNvSpPr>
          <p:nvPr/>
        </p:nvSpPr>
        <p:spPr bwMode="auto">
          <a:xfrm>
            <a:off x="2286000" y="1219200"/>
            <a:ext cx="2667000" cy="5257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8901" name="Text Box 21"/>
          <p:cNvSpPr txBox="1">
            <a:spLocks noChangeArrowheads="1"/>
          </p:cNvSpPr>
          <p:nvPr/>
        </p:nvSpPr>
        <p:spPr bwMode="auto">
          <a:xfrm>
            <a:off x="2498725" y="496728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7</a:t>
            </a:r>
          </a:p>
        </p:txBody>
      </p:sp>
      <p:sp>
        <p:nvSpPr>
          <p:cNvPr id="378902" name="Text Box 22"/>
          <p:cNvSpPr txBox="1">
            <a:spLocks noChangeArrowheads="1"/>
          </p:cNvSpPr>
          <p:nvPr/>
        </p:nvSpPr>
        <p:spPr bwMode="auto">
          <a:xfrm>
            <a:off x="2498725" y="550068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8</a:t>
            </a:r>
          </a:p>
        </p:txBody>
      </p:sp>
      <p:sp>
        <p:nvSpPr>
          <p:cNvPr id="378903" name="Text Box 23"/>
          <p:cNvSpPr txBox="1">
            <a:spLocks noChangeArrowheads="1"/>
          </p:cNvSpPr>
          <p:nvPr/>
        </p:nvSpPr>
        <p:spPr bwMode="auto">
          <a:xfrm>
            <a:off x="2498725" y="603408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9</a:t>
            </a:r>
          </a:p>
        </p:txBody>
      </p:sp>
      <p:sp>
        <p:nvSpPr>
          <p:cNvPr id="378904" name="Text Box 24"/>
          <p:cNvSpPr txBox="1">
            <a:spLocks noChangeArrowheads="1"/>
          </p:cNvSpPr>
          <p:nvPr/>
        </p:nvSpPr>
        <p:spPr bwMode="auto">
          <a:xfrm>
            <a:off x="3200400" y="60198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89</a:t>
            </a:r>
          </a:p>
        </p:txBody>
      </p:sp>
      <p:sp>
        <p:nvSpPr>
          <p:cNvPr id="378905" name="Text Box 25"/>
          <p:cNvSpPr txBox="1">
            <a:spLocks noChangeArrowheads="1"/>
          </p:cNvSpPr>
          <p:nvPr/>
        </p:nvSpPr>
        <p:spPr bwMode="auto">
          <a:xfrm>
            <a:off x="3200401" y="2819400"/>
            <a:ext cx="7008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58**</a:t>
            </a:r>
          </a:p>
        </p:txBody>
      </p:sp>
      <p:sp>
        <p:nvSpPr>
          <p:cNvPr id="378906" name="Text Box 26"/>
          <p:cNvSpPr txBox="1">
            <a:spLocks noChangeArrowheads="1"/>
          </p:cNvSpPr>
          <p:nvPr/>
        </p:nvSpPr>
        <p:spPr bwMode="auto">
          <a:xfrm>
            <a:off x="3184525" y="5500688"/>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18</a:t>
            </a:r>
          </a:p>
        </p:txBody>
      </p:sp>
      <p:sp>
        <p:nvSpPr>
          <p:cNvPr id="378907" name="Text Box 27"/>
          <p:cNvSpPr txBox="1">
            <a:spLocks noChangeArrowheads="1"/>
          </p:cNvSpPr>
          <p:nvPr/>
        </p:nvSpPr>
        <p:spPr bwMode="auto">
          <a:xfrm>
            <a:off x="2514600" y="2362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378908" name="Text Box 28"/>
          <p:cNvSpPr txBox="1">
            <a:spLocks noChangeArrowheads="1"/>
          </p:cNvSpPr>
          <p:nvPr/>
        </p:nvSpPr>
        <p:spPr bwMode="auto">
          <a:xfrm>
            <a:off x="2514600" y="2819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3</a:t>
            </a:r>
          </a:p>
        </p:txBody>
      </p:sp>
      <p:sp>
        <p:nvSpPr>
          <p:cNvPr id="378909" name="Line 29"/>
          <p:cNvSpPr>
            <a:spLocks noChangeShapeType="1"/>
          </p:cNvSpPr>
          <p:nvPr/>
        </p:nvSpPr>
        <p:spPr bwMode="auto">
          <a:xfrm>
            <a:off x="3886200" y="990600"/>
            <a:ext cx="0" cy="3581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10" name="Line 30"/>
          <p:cNvSpPr>
            <a:spLocks noChangeShapeType="1"/>
          </p:cNvSpPr>
          <p:nvPr/>
        </p:nvSpPr>
        <p:spPr bwMode="auto">
          <a:xfrm>
            <a:off x="3962400" y="61722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11" name="Line 31"/>
          <p:cNvSpPr>
            <a:spLocks noChangeShapeType="1"/>
          </p:cNvSpPr>
          <p:nvPr/>
        </p:nvSpPr>
        <p:spPr bwMode="auto">
          <a:xfrm flipH="1">
            <a:off x="4114800" y="990600"/>
            <a:ext cx="0" cy="2057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12" name="Line 32"/>
          <p:cNvSpPr>
            <a:spLocks noChangeShapeType="1"/>
          </p:cNvSpPr>
          <p:nvPr/>
        </p:nvSpPr>
        <p:spPr bwMode="auto">
          <a:xfrm>
            <a:off x="4419600" y="9906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13" name="Line 33"/>
          <p:cNvSpPr>
            <a:spLocks noChangeShapeType="1"/>
          </p:cNvSpPr>
          <p:nvPr/>
        </p:nvSpPr>
        <p:spPr bwMode="auto">
          <a:xfrm>
            <a:off x="4267200" y="5715000"/>
            <a:ext cx="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14" name="Text Box 34"/>
          <p:cNvSpPr txBox="1">
            <a:spLocks noChangeArrowheads="1"/>
          </p:cNvSpPr>
          <p:nvPr/>
        </p:nvSpPr>
        <p:spPr bwMode="auto">
          <a:xfrm>
            <a:off x="5334001" y="3066596"/>
            <a:ext cx="5608010" cy="1815882"/>
          </a:xfrm>
          <a:prstGeom prst="rect">
            <a:avLst/>
          </a:prstGeom>
          <a:solidFill>
            <a:schemeClr val="accent4">
              <a:lumMod val="40000"/>
              <a:lumOff val="60000"/>
            </a:schemeClr>
          </a:solidFill>
          <a:ln>
            <a:noFill/>
          </a:ln>
          <a:effectLst/>
        </p:spPr>
        <p:txBody>
          <a:bodyPr wrap="none">
            <a:spAutoFit/>
          </a:bodyPr>
          <a:lstStyle/>
          <a:p>
            <a:r>
              <a:rPr lang="en-US" altLang="en-US" sz="2800" dirty="0"/>
              <a:t>Here is a hash table of size</a:t>
            </a:r>
          </a:p>
          <a:p>
            <a:r>
              <a:rPr lang="en-US" altLang="en-US" sz="2800" i="1" dirty="0"/>
              <a:t>T = 10</a:t>
            </a:r>
            <a:r>
              <a:rPr lang="en-US" altLang="en-US" sz="2800" dirty="0"/>
              <a:t>, where the entries 89, 18,</a:t>
            </a:r>
          </a:p>
          <a:p>
            <a:r>
              <a:rPr lang="en-US" altLang="en-US" sz="2800" dirty="0"/>
              <a:t>49, 58, and 69 have been inserted. </a:t>
            </a:r>
          </a:p>
          <a:p>
            <a:r>
              <a:rPr lang="en-US" altLang="en-US" sz="2800" dirty="0"/>
              <a:t>The hash function is </a:t>
            </a:r>
            <a:r>
              <a:rPr lang="en-US" altLang="en-US" sz="2800" i="1" dirty="0"/>
              <a:t>h(key) = key%10.</a:t>
            </a:r>
            <a:endParaRPr lang="en-US" altLang="en-US" sz="2800" dirty="0"/>
          </a:p>
        </p:txBody>
      </p:sp>
      <p:sp>
        <p:nvSpPr>
          <p:cNvPr id="378915" name="Text Box 35"/>
          <p:cNvSpPr txBox="1">
            <a:spLocks noChangeArrowheads="1"/>
          </p:cNvSpPr>
          <p:nvPr/>
        </p:nvSpPr>
        <p:spPr bwMode="auto">
          <a:xfrm>
            <a:off x="5334001" y="1752600"/>
            <a:ext cx="5757987" cy="523220"/>
          </a:xfrm>
          <a:prstGeom prst="rect">
            <a:avLst/>
          </a:prstGeom>
          <a:solidFill>
            <a:schemeClr val="accent4">
              <a:lumMod val="40000"/>
              <a:lumOff val="60000"/>
            </a:schemeClr>
          </a:solidFill>
          <a:ln>
            <a:noFill/>
          </a:ln>
          <a:effectLst/>
        </p:spPr>
        <p:txBody>
          <a:bodyPr wrap="none">
            <a:spAutoFit/>
          </a:bodyPr>
          <a:lstStyle/>
          <a:p>
            <a:r>
              <a:rPr lang="en-US" altLang="en-US" sz="2800" dirty="0"/>
              <a:t>In this example </a:t>
            </a:r>
            <a:r>
              <a:rPr lang="en-US" altLang="en-US" sz="2800" i="1" dirty="0"/>
              <a:t>hash</a:t>
            </a:r>
            <a:r>
              <a:rPr lang="en-US" altLang="en-US" sz="2800" i="1" baseline="-25000" dirty="0"/>
              <a:t>2</a:t>
            </a:r>
            <a:r>
              <a:rPr lang="en-US" altLang="en-US" sz="2800" i="1" dirty="0"/>
              <a:t>(key) = 7-(key%7)</a:t>
            </a:r>
          </a:p>
        </p:txBody>
      </p:sp>
      <p:sp>
        <p:nvSpPr>
          <p:cNvPr id="378916" name="Line 36"/>
          <p:cNvSpPr>
            <a:spLocks noChangeShapeType="1"/>
          </p:cNvSpPr>
          <p:nvPr/>
        </p:nvSpPr>
        <p:spPr bwMode="auto">
          <a:xfrm>
            <a:off x="4572000" y="61722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7861299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updated for insert/find</a:t>
            </a:r>
          </a:p>
        </p:txBody>
      </p:sp>
      <p:sp>
        <p:nvSpPr>
          <p:cNvPr id="4" name="Content Placeholder 3"/>
          <p:cNvSpPr>
            <a:spLocks noGrp="1"/>
          </p:cNvSpPr>
          <p:nvPr>
            <p:ph idx="1"/>
          </p:nvPr>
        </p:nvSpPr>
        <p:spPr/>
        <p:txBody>
          <a:bodyPr/>
          <a:lstStyle/>
          <a:p>
            <a:r>
              <a:rPr lang="en-US" dirty="0"/>
              <a:t>change the key++; which is linear probing or quadric</a:t>
            </a:r>
          </a:p>
          <a:p>
            <a:r>
              <a:rPr lang="en-US" dirty="0"/>
              <a:t>TO</a:t>
            </a:r>
          </a:p>
          <a:p>
            <a:pPr marL="0" indent="0">
              <a:buNone/>
            </a:pPr>
            <a:r>
              <a:rPr lang="en-US" dirty="0"/>
              <a:t>key += </a:t>
            </a:r>
            <a:r>
              <a:rPr lang="en-US" dirty="0" err="1"/>
              <a:t>doublehash</a:t>
            </a:r>
            <a:r>
              <a:rPr lang="en-US" dirty="0"/>
              <a:t>(word);  </a:t>
            </a:r>
          </a:p>
          <a:p>
            <a:pPr lvl="1"/>
            <a:r>
              <a:rPr lang="en-US" dirty="0"/>
              <a:t>the return value of </a:t>
            </a:r>
            <a:r>
              <a:rPr lang="en-US" dirty="0" err="1"/>
              <a:t>doublehash</a:t>
            </a:r>
            <a:r>
              <a:rPr lang="en-US" dirty="0"/>
              <a:t>(word) should be found before the loop for efficiency reasons.</a:t>
            </a:r>
          </a:p>
          <a:p>
            <a:pPr marL="0" indent="0">
              <a:buNone/>
            </a:pPr>
            <a:r>
              <a:rPr lang="en-US" dirty="0"/>
              <a:t>Then make sure the key has not over flowed the array as well.</a:t>
            </a:r>
          </a:p>
          <a:p>
            <a:pPr marL="0" indent="0">
              <a:buNone/>
            </a:pPr>
            <a:endParaRPr lang="en-US" dirty="0"/>
          </a:p>
          <a:p>
            <a:endParaRPr lang="en-US" dirty="0"/>
          </a:p>
        </p:txBody>
      </p:sp>
    </p:spTree>
    <p:extLst>
      <p:ext uri="{BB962C8B-B14F-4D97-AF65-F5344CB8AC3E}">
        <p14:creationId xmlns:p14="http://schemas.microsoft.com/office/powerpoint/2010/main" val="3701697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p:txBody>
          <a:bodyPr/>
          <a:lstStyle/>
          <a:p>
            <a:r>
              <a:rPr lang="en-US" altLang="en-US"/>
              <a:t>Conclusions</a:t>
            </a:r>
          </a:p>
        </p:txBody>
      </p:sp>
      <p:sp>
        <p:nvSpPr>
          <p:cNvPr id="379907" name="Rectangle 3"/>
          <p:cNvSpPr>
            <a:spLocks noGrp="1" noChangeArrowheads="1"/>
          </p:cNvSpPr>
          <p:nvPr>
            <p:ph type="body" idx="1"/>
          </p:nvPr>
        </p:nvSpPr>
        <p:spPr/>
        <p:txBody>
          <a:bodyPr/>
          <a:lstStyle/>
          <a:p>
            <a:r>
              <a:rPr lang="en-US" altLang="en-US" dirty="0"/>
              <a:t>Double hashing has performance that is almost optimal (almost as good as the ideal algorithm we outlined earlier).</a:t>
            </a:r>
          </a:p>
          <a:p>
            <a:r>
              <a:rPr lang="en-US" altLang="en-US" dirty="0"/>
              <a:t>However, calculating the 2nd hash function does provide some additional computation inefficiency.</a:t>
            </a:r>
          </a:p>
          <a:p>
            <a:endParaRPr lang="en-US" altLang="en-US" dirty="0"/>
          </a:p>
          <a:p>
            <a:endParaRPr lang="en-US" altLang="en-US" dirty="0"/>
          </a:p>
          <a:p>
            <a:r>
              <a:rPr lang="en-US" altLang="en-US" dirty="0"/>
              <a:t>What if the open addressing gets to be 10, 20, or even 30 in length?</a:t>
            </a:r>
          </a:p>
          <a:p>
            <a:pPr lvl="1"/>
            <a:r>
              <a:rPr lang="en-US" altLang="en-US" dirty="0"/>
              <a:t>Hint, think about the depth of </a:t>
            </a:r>
            <a:r>
              <a:rPr lang="en-US" altLang="en-US"/>
              <a:t>a tree search.</a:t>
            </a:r>
            <a:endParaRPr lang="en-US" altLang="en-US" dirty="0"/>
          </a:p>
        </p:txBody>
      </p:sp>
    </p:spTree>
    <p:extLst>
      <p:ext uri="{BB962C8B-B14F-4D97-AF65-F5344CB8AC3E}">
        <p14:creationId xmlns:p14="http://schemas.microsoft.com/office/powerpoint/2010/main" val="59542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Rectangle 2"/>
          <p:cNvSpPr>
            <a:spLocks noGrp="1" noChangeArrowheads="1"/>
          </p:cNvSpPr>
          <p:nvPr>
            <p:ph type="title"/>
          </p:nvPr>
        </p:nvSpPr>
        <p:spPr/>
        <p:txBody>
          <a:bodyPr/>
          <a:lstStyle/>
          <a:p>
            <a:r>
              <a:rPr lang="en-US" altLang="en-US"/>
              <a:t>Rehashing</a:t>
            </a:r>
          </a:p>
        </p:txBody>
      </p:sp>
      <p:sp>
        <p:nvSpPr>
          <p:cNvPr id="380931" name="Rectangle 3"/>
          <p:cNvSpPr>
            <a:spLocks noGrp="1" noChangeArrowheads="1"/>
          </p:cNvSpPr>
          <p:nvPr>
            <p:ph type="body" idx="1"/>
          </p:nvPr>
        </p:nvSpPr>
        <p:spPr/>
        <p:txBody>
          <a:bodyPr/>
          <a:lstStyle/>
          <a:p>
            <a:r>
              <a:rPr lang="en-US" altLang="en-US"/>
              <a:t>As noted before, with open addressing, if the hash tables become too full, performance can suffer (a lot).</a:t>
            </a:r>
          </a:p>
          <a:p>
            <a:r>
              <a:rPr lang="en-US" altLang="en-US"/>
              <a:t>So, what can we do?</a:t>
            </a:r>
          </a:p>
          <a:p>
            <a:r>
              <a:rPr lang="en-US" altLang="en-US"/>
              <a:t>We can double the hash table size, modify the hash function, and re-insert the data.</a:t>
            </a:r>
          </a:p>
          <a:p>
            <a:pPr lvl="1"/>
            <a:r>
              <a:rPr lang="en-US" altLang="en-US"/>
              <a:t>More specifically, the new size of the table will be the first prime that is more than twice as large as the old table size.</a:t>
            </a:r>
          </a:p>
        </p:txBody>
      </p:sp>
    </p:spTree>
    <p:extLst>
      <p:ext uri="{BB962C8B-B14F-4D97-AF65-F5344CB8AC3E}">
        <p14:creationId xmlns:p14="http://schemas.microsoft.com/office/powerpoint/2010/main" val="6155071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p:txBody>
          <a:bodyPr/>
          <a:lstStyle/>
          <a:p>
            <a:r>
              <a:rPr lang="en-US" altLang="en-US"/>
              <a:t>Example</a:t>
            </a:r>
          </a:p>
        </p:txBody>
      </p:sp>
      <p:sp>
        <p:nvSpPr>
          <p:cNvPr id="381955" name="Line 3"/>
          <p:cNvSpPr>
            <a:spLocks noChangeShapeType="1"/>
          </p:cNvSpPr>
          <p:nvPr/>
        </p:nvSpPr>
        <p:spPr bwMode="auto">
          <a:xfrm>
            <a:off x="2286000" y="27432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1956" name="Line 4"/>
          <p:cNvSpPr>
            <a:spLocks noChangeShapeType="1"/>
          </p:cNvSpPr>
          <p:nvPr/>
        </p:nvSpPr>
        <p:spPr bwMode="auto">
          <a:xfrm>
            <a:off x="2286000" y="32766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1957" name="Line 5"/>
          <p:cNvSpPr>
            <a:spLocks noChangeShapeType="1"/>
          </p:cNvSpPr>
          <p:nvPr/>
        </p:nvSpPr>
        <p:spPr bwMode="auto">
          <a:xfrm>
            <a:off x="2286000" y="42672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1958" name="Line 6"/>
          <p:cNvSpPr>
            <a:spLocks noChangeShapeType="1"/>
          </p:cNvSpPr>
          <p:nvPr/>
        </p:nvSpPr>
        <p:spPr bwMode="auto">
          <a:xfrm>
            <a:off x="2286000" y="48006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1959" name="Line 7"/>
          <p:cNvSpPr>
            <a:spLocks noChangeShapeType="1"/>
          </p:cNvSpPr>
          <p:nvPr/>
        </p:nvSpPr>
        <p:spPr bwMode="auto">
          <a:xfrm>
            <a:off x="2286000" y="53340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1960" name="Line 8"/>
          <p:cNvSpPr>
            <a:spLocks noChangeShapeType="1"/>
          </p:cNvSpPr>
          <p:nvPr/>
        </p:nvSpPr>
        <p:spPr bwMode="auto">
          <a:xfrm>
            <a:off x="3048000" y="2209800"/>
            <a:ext cx="0" cy="3657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1961" name="Text Box 9"/>
          <p:cNvSpPr txBox="1">
            <a:spLocks noChangeArrowheads="1"/>
          </p:cNvSpPr>
          <p:nvPr/>
        </p:nvSpPr>
        <p:spPr bwMode="auto">
          <a:xfrm>
            <a:off x="2438400" y="2286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0</a:t>
            </a:r>
          </a:p>
        </p:txBody>
      </p:sp>
      <p:sp>
        <p:nvSpPr>
          <p:cNvPr id="381962" name="Text Box 10"/>
          <p:cNvSpPr txBox="1">
            <a:spLocks noChangeArrowheads="1"/>
          </p:cNvSpPr>
          <p:nvPr/>
        </p:nvSpPr>
        <p:spPr bwMode="auto">
          <a:xfrm>
            <a:off x="2438400" y="2819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a:t>
            </a:r>
          </a:p>
        </p:txBody>
      </p:sp>
      <p:sp>
        <p:nvSpPr>
          <p:cNvPr id="381963" name="Text Box 11"/>
          <p:cNvSpPr txBox="1">
            <a:spLocks noChangeArrowheads="1"/>
          </p:cNvSpPr>
          <p:nvPr/>
        </p:nvSpPr>
        <p:spPr bwMode="auto">
          <a:xfrm>
            <a:off x="2514600" y="4343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4</a:t>
            </a:r>
          </a:p>
        </p:txBody>
      </p:sp>
      <p:sp>
        <p:nvSpPr>
          <p:cNvPr id="381964" name="Text Box 12"/>
          <p:cNvSpPr txBox="1">
            <a:spLocks noChangeArrowheads="1"/>
          </p:cNvSpPr>
          <p:nvPr/>
        </p:nvSpPr>
        <p:spPr bwMode="auto">
          <a:xfrm>
            <a:off x="3200400" y="2286000"/>
            <a:ext cx="57099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381965" name="Text Box 13"/>
          <p:cNvSpPr txBox="1">
            <a:spLocks noChangeArrowheads="1"/>
          </p:cNvSpPr>
          <p:nvPr/>
        </p:nvSpPr>
        <p:spPr bwMode="auto">
          <a:xfrm>
            <a:off x="3200400" y="38100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n-US" altLang="en-US" sz="2000"/>
              <a:t>24</a:t>
            </a:r>
          </a:p>
        </p:txBody>
      </p:sp>
      <p:sp>
        <p:nvSpPr>
          <p:cNvPr id="381966" name="Line 14"/>
          <p:cNvSpPr>
            <a:spLocks noChangeShapeType="1"/>
          </p:cNvSpPr>
          <p:nvPr/>
        </p:nvSpPr>
        <p:spPr bwMode="auto">
          <a:xfrm>
            <a:off x="2286000" y="37338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1967" name="Text Box 15"/>
          <p:cNvSpPr txBox="1">
            <a:spLocks noChangeArrowheads="1"/>
          </p:cNvSpPr>
          <p:nvPr/>
        </p:nvSpPr>
        <p:spPr bwMode="auto">
          <a:xfrm>
            <a:off x="2514600" y="4876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5</a:t>
            </a:r>
          </a:p>
        </p:txBody>
      </p:sp>
      <p:sp>
        <p:nvSpPr>
          <p:cNvPr id="381968" name="Text Box 16"/>
          <p:cNvSpPr txBox="1">
            <a:spLocks noChangeArrowheads="1"/>
          </p:cNvSpPr>
          <p:nvPr/>
        </p:nvSpPr>
        <p:spPr bwMode="auto">
          <a:xfrm>
            <a:off x="2514600" y="5410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381972" name="Rectangle 20"/>
          <p:cNvSpPr>
            <a:spLocks noChangeArrowheads="1"/>
          </p:cNvSpPr>
          <p:nvPr/>
        </p:nvSpPr>
        <p:spPr bwMode="auto">
          <a:xfrm>
            <a:off x="2286000" y="2209800"/>
            <a:ext cx="2667000" cy="3657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1977" name="Text Box 25"/>
          <p:cNvSpPr txBox="1">
            <a:spLocks noChangeArrowheads="1"/>
          </p:cNvSpPr>
          <p:nvPr/>
        </p:nvSpPr>
        <p:spPr bwMode="auto">
          <a:xfrm>
            <a:off x="3200400" y="28194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15</a:t>
            </a:r>
          </a:p>
        </p:txBody>
      </p:sp>
      <p:sp>
        <p:nvSpPr>
          <p:cNvPr id="381979" name="Text Box 27"/>
          <p:cNvSpPr txBox="1">
            <a:spLocks noChangeArrowheads="1"/>
          </p:cNvSpPr>
          <p:nvPr/>
        </p:nvSpPr>
        <p:spPr bwMode="auto">
          <a:xfrm>
            <a:off x="2514600" y="3352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381980" name="Text Box 28"/>
          <p:cNvSpPr txBox="1">
            <a:spLocks noChangeArrowheads="1"/>
          </p:cNvSpPr>
          <p:nvPr/>
        </p:nvSpPr>
        <p:spPr bwMode="auto">
          <a:xfrm>
            <a:off x="2514600" y="3810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3</a:t>
            </a:r>
          </a:p>
        </p:txBody>
      </p:sp>
      <p:sp>
        <p:nvSpPr>
          <p:cNvPr id="381981" name="Line 29"/>
          <p:cNvSpPr>
            <a:spLocks noChangeShapeType="1"/>
          </p:cNvSpPr>
          <p:nvPr/>
        </p:nvSpPr>
        <p:spPr bwMode="auto">
          <a:xfrm>
            <a:off x="3886200" y="19812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1983" name="Line 31"/>
          <p:cNvSpPr>
            <a:spLocks noChangeShapeType="1"/>
          </p:cNvSpPr>
          <p:nvPr/>
        </p:nvSpPr>
        <p:spPr bwMode="auto">
          <a:xfrm flipH="1">
            <a:off x="3733800" y="55626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1986" name="Text Box 34"/>
          <p:cNvSpPr txBox="1">
            <a:spLocks noChangeArrowheads="1"/>
          </p:cNvSpPr>
          <p:nvPr/>
        </p:nvSpPr>
        <p:spPr bwMode="auto">
          <a:xfrm>
            <a:off x="5487771" y="2209800"/>
            <a:ext cx="5866029" cy="2246769"/>
          </a:xfrm>
          <a:prstGeom prst="rect">
            <a:avLst/>
          </a:prstGeom>
          <a:solidFill>
            <a:schemeClr val="accent4">
              <a:lumMod val="40000"/>
              <a:lumOff val="60000"/>
            </a:schemeClr>
          </a:solidFill>
          <a:ln>
            <a:noFill/>
          </a:ln>
          <a:effectLst/>
        </p:spPr>
        <p:txBody>
          <a:bodyPr wrap="none">
            <a:spAutoFit/>
          </a:bodyPr>
          <a:lstStyle/>
          <a:p>
            <a:r>
              <a:rPr lang="en-US" altLang="en-US" sz="2800" dirty="0"/>
              <a:t>Here is a hash table of size</a:t>
            </a:r>
          </a:p>
          <a:p>
            <a:r>
              <a:rPr lang="en-US" altLang="en-US" sz="2800" i="1" dirty="0"/>
              <a:t>T = 7</a:t>
            </a:r>
            <a:r>
              <a:rPr lang="en-US" altLang="en-US" sz="2800" dirty="0"/>
              <a:t>, where the entries 13, 15,</a:t>
            </a:r>
          </a:p>
          <a:p>
            <a:r>
              <a:rPr lang="en-US" altLang="en-US" sz="2800" dirty="0"/>
              <a:t>24, 6, and 23 have been inserted. </a:t>
            </a:r>
          </a:p>
          <a:p>
            <a:r>
              <a:rPr lang="en-US" altLang="en-US" sz="2800" dirty="0"/>
              <a:t>The hash function is </a:t>
            </a:r>
            <a:r>
              <a:rPr lang="en-US" altLang="en-US" sz="2800" i="1" dirty="0"/>
              <a:t>h(key) = key%7.</a:t>
            </a:r>
          </a:p>
          <a:p>
            <a:r>
              <a:rPr lang="en-US" altLang="en-US" sz="2800" dirty="0"/>
              <a:t>Use linear probing to resolve collisions.</a:t>
            </a:r>
          </a:p>
        </p:txBody>
      </p:sp>
      <p:sp>
        <p:nvSpPr>
          <p:cNvPr id="381989" name="Text Box 37"/>
          <p:cNvSpPr txBox="1">
            <a:spLocks noChangeArrowheads="1"/>
          </p:cNvSpPr>
          <p:nvPr/>
        </p:nvSpPr>
        <p:spPr bwMode="auto">
          <a:xfrm>
            <a:off x="3184525" y="5424488"/>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13</a:t>
            </a:r>
          </a:p>
        </p:txBody>
      </p:sp>
      <p:sp>
        <p:nvSpPr>
          <p:cNvPr id="381990" name="Text Box 38"/>
          <p:cNvSpPr txBox="1">
            <a:spLocks noChangeArrowheads="1"/>
          </p:cNvSpPr>
          <p:nvPr/>
        </p:nvSpPr>
        <p:spPr bwMode="auto">
          <a:xfrm>
            <a:off x="3200400" y="33528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23</a:t>
            </a:r>
          </a:p>
        </p:txBody>
      </p:sp>
      <p:sp>
        <p:nvSpPr>
          <p:cNvPr id="381991" name="Text Box 39"/>
          <p:cNvSpPr txBox="1">
            <a:spLocks noChangeArrowheads="1"/>
          </p:cNvSpPr>
          <p:nvPr/>
        </p:nvSpPr>
        <p:spPr bwMode="auto">
          <a:xfrm>
            <a:off x="5265241" y="5504747"/>
            <a:ext cx="6311087" cy="954107"/>
          </a:xfrm>
          <a:prstGeom prst="rect">
            <a:avLst/>
          </a:prstGeom>
          <a:solidFill>
            <a:schemeClr val="accent1">
              <a:lumMod val="40000"/>
              <a:lumOff val="60000"/>
            </a:schemeClr>
          </a:solidFill>
          <a:ln>
            <a:noFill/>
          </a:ln>
          <a:effectLst/>
        </p:spPr>
        <p:txBody>
          <a:bodyPr wrap="none">
            <a:spAutoFit/>
          </a:bodyPr>
          <a:lstStyle/>
          <a:p>
            <a:r>
              <a:rPr lang="en-US" altLang="en-US" sz="2800" dirty="0"/>
              <a:t>Because this table is too full, enlarge it</a:t>
            </a:r>
          </a:p>
          <a:p>
            <a:r>
              <a:rPr lang="en-US" altLang="en-US" sz="2800" dirty="0"/>
              <a:t>to size 17, and redefine the hash function.</a:t>
            </a:r>
          </a:p>
        </p:txBody>
      </p:sp>
    </p:spTree>
    <p:extLst>
      <p:ext uri="{BB962C8B-B14F-4D97-AF65-F5344CB8AC3E}">
        <p14:creationId xmlns:p14="http://schemas.microsoft.com/office/powerpoint/2010/main" val="42200565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a:xfrm>
            <a:off x="5943600" y="1066800"/>
            <a:ext cx="4038600" cy="1143000"/>
          </a:xfrm>
        </p:spPr>
        <p:txBody>
          <a:bodyPr/>
          <a:lstStyle/>
          <a:p>
            <a:r>
              <a:rPr lang="en-US" altLang="en-US"/>
              <a:t>Example…</a:t>
            </a:r>
          </a:p>
        </p:txBody>
      </p:sp>
      <p:sp>
        <p:nvSpPr>
          <p:cNvPr id="382999" name="Text Box 23"/>
          <p:cNvSpPr txBox="1">
            <a:spLocks noChangeArrowheads="1"/>
          </p:cNvSpPr>
          <p:nvPr/>
        </p:nvSpPr>
        <p:spPr bwMode="auto">
          <a:xfrm>
            <a:off x="6019800" y="3124201"/>
            <a:ext cx="5866029" cy="2677656"/>
          </a:xfrm>
          <a:prstGeom prst="rect">
            <a:avLst/>
          </a:prstGeom>
          <a:solidFill>
            <a:schemeClr val="accent4">
              <a:lumMod val="20000"/>
              <a:lumOff val="80000"/>
            </a:schemeClr>
          </a:solidFill>
          <a:ln>
            <a:noFill/>
          </a:ln>
          <a:effectLst/>
        </p:spPr>
        <p:txBody>
          <a:bodyPr wrap="none">
            <a:spAutoFit/>
          </a:bodyPr>
          <a:lstStyle/>
          <a:p>
            <a:r>
              <a:rPr lang="en-US" altLang="en-US" sz="2800" dirty="0"/>
              <a:t>Here is a hash table of size</a:t>
            </a:r>
          </a:p>
          <a:p>
            <a:r>
              <a:rPr lang="en-US" altLang="en-US" sz="2800" i="1" dirty="0"/>
              <a:t>T = 17</a:t>
            </a:r>
            <a:r>
              <a:rPr lang="en-US" altLang="en-US" sz="2800" dirty="0"/>
              <a:t>, where the entries 6, 15, 23,</a:t>
            </a:r>
          </a:p>
          <a:p>
            <a:r>
              <a:rPr lang="en-US" altLang="en-US" sz="2800" dirty="0"/>
              <a:t>24, and 13 have been inserted. </a:t>
            </a:r>
          </a:p>
          <a:p>
            <a:r>
              <a:rPr lang="en-US" altLang="en-US" sz="2800" dirty="0"/>
              <a:t>The hash function is </a:t>
            </a:r>
            <a:r>
              <a:rPr lang="en-US" altLang="en-US" sz="2800" i="1" dirty="0"/>
              <a:t>h(key) = key%17.</a:t>
            </a:r>
          </a:p>
          <a:p>
            <a:r>
              <a:rPr lang="en-US" altLang="en-US" sz="2800" dirty="0"/>
              <a:t>Use linear probing to resolve collisions.</a:t>
            </a:r>
          </a:p>
          <a:p>
            <a:r>
              <a:rPr lang="en-US" altLang="en-US" sz="2800" dirty="0"/>
              <a:t>Only part of the table is shown.</a:t>
            </a:r>
          </a:p>
        </p:txBody>
      </p:sp>
      <p:sp>
        <p:nvSpPr>
          <p:cNvPr id="383003" name="Line 27"/>
          <p:cNvSpPr>
            <a:spLocks noChangeShapeType="1"/>
          </p:cNvSpPr>
          <p:nvPr/>
        </p:nvSpPr>
        <p:spPr bwMode="auto">
          <a:xfrm>
            <a:off x="2286000" y="17526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3004" name="Line 28"/>
          <p:cNvSpPr>
            <a:spLocks noChangeShapeType="1"/>
          </p:cNvSpPr>
          <p:nvPr/>
        </p:nvSpPr>
        <p:spPr bwMode="auto">
          <a:xfrm>
            <a:off x="2286000" y="22860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3005" name="Line 29"/>
          <p:cNvSpPr>
            <a:spLocks noChangeShapeType="1"/>
          </p:cNvSpPr>
          <p:nvPr/>
        </p:nvSpPr>
        <p:spPr bwMode="auto">
          <a:xfrm>
            <a:off x="2286000" y="32766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3006" name="Line 30"/>
          <p:cNvSpPr>
            <a:spLocks noChangeShapeType="1"/>
          </p:cNvSpPr>
          <p:nvPr/>
        </p:nvSpPr>
        <p:spPr bwMode="auto">
          <a:xfrm>
            <a:off x="2286000" y="38100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3007" name="Line 31"/>
          <p:cNvSpPr>
            <a:spLocks noChangeShapeType="1"/>
          </p:cNvSpPr>
          <p:nvPr/>
        </p:nvSpPr>
        <p:spPr bwMode="auto">
          <a:xfrm>
            <a:off x="2286000" y="43434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3008" name="Line 32"/>
          <p:cNvSpPr>
            <a:spLocks noChangeShapeType="1"/>
          </p:cNvSpPr>
          <p:nvPr/>
        </p:nvSpPr>
        <p:spPr bwMode="auto">
          <a:xfrm>
            <a:off x="3048000" y="1219200"/>
            <a:ext cx="0" cy="5257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3009" name="Text Box 33"/>
          <p:cNvSpPr txBox="1">
            <a:spLocks noChangeArrowheads="1"/>
          </p:cNvSpPr>
          <p:nvPr/>
        </p:nvSpPr>
        <p:spPr bwMode="auto">
          <a:xfrm>
            <a:off x="2438400" y="1295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383010" name="Text Box 34"/>
          <p:cNvSpPr txBox="1">
            <a:spLocks noChangeArrowheads="1"/>
          </p:cNvSpPr>
          <p:nvPr/>
        </p:nvSpPr>
        <p:spPr bwMode="auto">
          <a:xfrm>
            <a:off x="2438400" y="1828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7</a:t>
            </a:r>
          </a:p>
        </p:txBody>
      </p:sp>
      <p:sp>
        <p:nvSpPr>
          <p:cNvPr id="383011" name="Text Box 35"/>
          <p:cNvSpPr txBox="1">
            <a:spLocks noChangeArrowheads="1"/>
          </p:cNvSpPr>
          <p:nvPr/>
        </p:nvSpPr>
        <p:spPr bwMode="auto">
          <a:xfrm>
            <a:off x="2514600" y="33528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10</a:t>
            </a:r>
          </a:p>
        </p:txBody>
      </p:sp>
      <p:sp>
        <p:nvSpPr>
          <p:cNvPr id="383012" name="Text Box 36"/>
          <p:cNvSpPr txBox="1">
            <a:spLocks noChangeArrowheads="1"/>
          </p:cNvSpPr>
          <p:nvPr/>
        </p:nvSpPr>
        <p:spPr bwMode="auto">
          <a:xfrm>
            <a:off x="3200400" y="1295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383013" name="Text Box 37"/>
          <p:cNvSpPr txBox="1">
            <a:spLocks noChangeArrowheads="1"/>
          </p:cNvSpPr>
          <p:nvPr/>
        </p:nvSpPr>
        <p:spPr bwMode="auto">
          <a:xfrm>
            <a:off x="3200400" y="49530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r>
              <a:rPr lang="en-US" altLang="en-US" sz="2000"/>
              <a:t>13</a:t>
            </a:r>
          </a:p>
        </p:txBody>
      </p:sp>
      <p:sp>
        <p:nvSpPr>
          <p:cNvPr id="383014" name="Line 38"/>
          <p:cNvSpPr>
            <a:spLocks noChangeShapeType="1"/>
          </p:cNvSpPr>
          <p:nvPr/>
        </p:nvSpPr>
        <p:spPr bwMode="auto">
          <a:xfrm>
            <a:off x="2286000" y="27432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3015" name="Text Box 39"/>
          <p:cNvSpPr txBox="1">
            <a:spLocks noChangeArrowheads="1"/>
          </p:cNvSpPr>
          <p:nvPr/>
        </p:nvSpPr>
        <p:spPr bwMode="auto">
          <a:xfrm>
            <a:off x="2514600" y="38862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11</a:t>
            </a:r>
          </a:p>
        </p:txBody>
      </p:sp>
      <p:sp>
        <p:nvSpPr>
          <p:cNvPr id="383016" name="Text Box 40"/>
          <p:cNvSpPr txBox="1">
            <a:spLocks noChangeArrowheads="1"/>
          </p:cNvSpPr>
          <p:nvPr/>
        </p:nvSpPr>
        <p:spPr bwMode="auto">
          <a:xfrm>
            <a:off x="2514600" y="44196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12</a:t>
            </a:r>
          </a:p>
        </p:txBody>
      </p:sp>
      <p:sp>
        <p:nvSpPr>
          <p:cNvPr id="383017" name="Line 41"/>
          <p:cNvSpPr>
            <a:spLocks noChangeShapeType="1"/>
          </p:cNvSpPr>
          <p:nvPr/>
        </p:nvSpPr>
        <p:spPr bwMode="auto">
          <a:xfrm>
            <a:off x="2286000" y="48768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3018" name="Line 42"/>
          <p:cNvSpPr>
            <a:spLocks noChangeShapeType="1"/>
          </p:cNvSpPr>
          <p:nvPr/>
        </p:nvSpPr>
        <p:spPr bwMode="auto">
          <a:xfrm>
            <a:off x="2286000" y="54102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3019" name="Line 43"/>
          <p:cNvSpPr>
            <a:spLocks noChangeShapeType="1"/>
          </p:cNvSpPr>
          <p:nvPr/>
        </p:nvSpPr>
        <p:spPr bwMode="auto">
          <a:xfrm>
            <a:off x="2286000" y="59436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3020" name="Rectangle 44"/>
          <p:cNvSpPr>
            <a:spLocks noChangeArrowheads="1"/>
          </p:cNvSpPr>
          <p:nvPr/>
        </p:nvSpPr>
        <p:spPr bwMode="auto">
          <a:xfrm>
            <a:off x="2286000" y="1219200"/>
            <a:ext cx="2667000" cy="5257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3021" name="Text Box 45"/>
          <p:cNvSpPr txBox="1">
            <a:spLocks noChangeArrowheads="1"/>
          </p:cNvSpPr>
          <p:nvPr/>
        </p:nvSpPr>
        <p:spPr bwMode="auto">
          <a:xfrm>
            <a:off x="2498725" y="4967288"/>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13</a:t>
            </a:r>
          </a:p>
        </p:txBody>
      </p:sp>
      <p:sp>
        <p:nvSpPr>
          <p:cNvPr id="383022" name="Text Box 46"/>
          <p:cNvSpPr txBox="1">
            <a:spLocks noChangeArrowheads="1"/>
          </p:cNvSpPr>
          <p:nvPr/>
        </p:nvSpPr>
        <p:spPr bwMode="auto">
          <a:xfrm>
            <a:off x="2498725" y="5500688"/>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14</a:t>
            </a:r>
          </a:p>
        </p:txBody>
      </p:sp>
      <p:sp>
        <p:nvSpPr>
          <p:cNvPr id="383023" name="Text Box 47"/>
          <p:cNvSpPr txBox="1">
            <a:spLocks noChangeArrowheads="1"/>
          </p:cNvSpPr>
          <p:nvPr/>
        </p:nvSpPr>
        <p:spPr bwMode="auto">
          <a:xfrm>
            <a:off x="2498725" y="6034088"/>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15</a:t>
            </a:r>
          </a:p>
        </p:txBody>
      </p:sp>
      <p:sp>
        <p:nvSpPr>
          <p:cNvPr id="383024" name="Text Box 48"/>
          <p:cNvSpPr txBox="1">
            <a:spLocks noChangeArrowheads="1"/>
          </p:cNvSpPr>
          <p:nvPr/>
        </p:nvSpPr>
        <p:spPr bwMode="auto">
          <a:xfrm>
            <a:off x="3200400" y="60198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15</a:t>
            </a:r>
          </a:p>
        </p:txBody>
      </p:sp>
      <p:sp>
        <p:nvSpPr>
          <p:cNvPr id="383025" name="Text Box 49"/>
          <p:cNvSpPr txBox="1">
            <a:spLocks noChangeArrowheads="1"/>
          </p:cNvSpPr>
          <p:nvPr/>
        </p:nvSpPr>
        <p:spPr bwMode="auto">
          <a:xfrm>
            <a:off x="3200401" y="2362200"/>
            <a:ext cx="7008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24**</a:t>
            </a:r>
          </a:p>
        </p:txBody>
      </p:sp>
      <p:sp>
        <p:nvSpPr>
          <p:cNvPr id="383026" name="Text Box 50"/>
          <p:cNvSpPr txBox="1">
            <a:spLocks noChangeArrowheads="1"/>
          </p:cNvSpPr>
          <p:nvPr/>
        </p:nvSpPr>
        <p:spPr bwMode="auto">
          <a:xfrm>
            <a:off x="3200401" y="1828800"/>
            <a:ext cx="7008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23**</a:t>
            </a:r>
          </a:p>
        </p:txBody>
      </p:sp>
      <p:sp>
        <p:nvSpPr>
          <p:cNvPr id="383027" name="Text Box 51"/>
          <p:cNvSpPr txBox="1">
            <a:spLocks noChangeArrowheads="1"/>
          </p:cNvSpPr>
          <p:nvPr/>
        </p:nvSpPr>
        <p:spPr bwMode="auto">
          <a:xfrm>
            <a:off x="2514600" y="2362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8</a:t>
            </a:r>
          </a:p>
        </p:txBody>
      </p:sp>
      <p:sp>
        <p:nvSpPr>
          <p:cNvPr id="383028" name="Text Box 52"/>
          <p:cNvSpPr txBox="1">
            <a:spLocks noChangeArrowheads="1"/>
          </p:cNvSpPr>
          <p:nvPr/>
        </p:nvSpPr>
        <p:spPr bwMode="auto">
          <a:xfrm>
            <a:off x="2514600" y="2819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9</a:t>
            </a:r>
          </a:p>
        </p:txBody>
      </p:sp>
      <p:sp>
        <p:nvSpPr>
          <p:cNvPr id="383032" name="Line 56"/>
          <p:cNvSpPr>
            <a:spLocks noChangeShapeType="1"/>
          </p:cNvSpPr>
          <p:nvPr/>
        </p:nvSpPr>
        <p:spPr bwMode="auto">
          <a:xfrm>
            <a:off x="3886200" y="15240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3034" name="Line 58"/>
          <p:cNvSpPr>
            <a:spLocks noChangeShapeType="1"/>
          </p:cNvSpPr>
          <p:nvPr/>
        </p:nvSpPr>
        <p:spPr bwMode="auto">
          <a:xfrm>
            <a:off x="4114800" y="20574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420045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Constructor and destructor</a:t>
            </a:r>
          </a:p>
        </p:txBody>
      </p:sp>
      <p:sp>
        <p:nvSpPr>
          <p:cNvPr id="6" name="Content Placeholder 5"/>
          <p:cNvSpPr>
            <a:spLocks noGrp="1"/>
          </p:cNvSpPr>
          <p:nvPr>
            <p:ph sz="half" idx="1"/>
          </p:nvPr>
        </p:nvSpPr>
        <p:spPr>
          <a:xfrm>
            <a:off x="838200" y="1825625"/>
            <a:ext cx="4755204" cy="4351338"/>
          </a:xfrm>
        </p:spPr>
        <p:txBody>
          <a:bodyPr>
            <a:normAutofit fontScale="92500" lnSpcReduction="20000"/>
          </a:bodyPr>
          <a:lstStyle/>
          <a:p>
            <a:r>
              <a:rPr lang="en-US" dirty="0"/>
              <a:t>Assuming you are going to pick a very large </a:t>
            </a:r>
            <a:r>
              <a:rPr lang="en-US" dirty="0" err="1"/>
              <a:t>hashsize</a:t>
            </a:r>
            <a:r>
              <a:rPr lang="en-US" dirty="0"/>
              <a:t> </a:t>
            </a:r>
          </a:p>
          <a:p>
            <a:pPr lvl="1"/>
            <a:r>
              <a:rPr lang="en-US" dirty="0"/>
              <a:t>at least 133168 to </a:t>
            </a:r>
            <a:r>
              <a:rPr lang="en-US" dirty="0" err="1"/>
              <a:t>th</a:t>
            </a:r>
            <a:r>
              <a:rPr lang="en-US" dirty="0"/>
              <a:t> next prime (or double )</a:t>
            </a:r>
          </a:p>
          <a:p>
            <a:pPr lvl="1"/>
            <a:r>
              <a:rPr lang="en-US" dirty="0"/>
              <a:t>We need to this to be in the heap, not the stack space</a:t>
            </a:r>
          </a:p>
          <a:p>
            <a:r>
              <a:rPr lang="en-US" dirty="0"/>
              <a:t>constructor allocates memory and initializes</a:t>
            </a:r>
          </a:p>
          <a:p>
            <a:r>
              <a:rPr lang="en-US" dirty="0"/>
              <a:t>the destructor is very simple.</a:t>
            </a:r>
          </a:p>
          <a:p>
            <a:pPr marL="0" indent="0">
              <a:buNone/>
            </a:pPr>
            <a:r>
              <a:rPr lang="en-US" dirty="0"/>
              <a:t>~</a:t>
            </a:r>
            <a:r>
              <a:rPr lang="en-US" dirty="0" err="1"/>
              <a:t>myHash</a:t>
            </a:r>
            <a:r>
              <a:rPr lang="en-US" dirty="0"/>
              <a:t>() {</a:t>
            </a:r>
          </a:p>
          <a:p>
            <a:pPr marL="0" indent="0">
              <a:buNone/>
            </a:pPr>
            <a:r>
              <a:rPr lang="en-US" dirty="0"/>
              <a:t>   delete [] hash;</a:t>
            </a:r>
          </a:p>
          <a:p>
            <a:pPr marL="0" indent="0">
              <a:buNone/>
            </a:pPr>
            <a:r>
              <a:rPr lang="en-US" dirty="0"/>
              <a:t>}</a:t>
            </a:r>
          </a:p>
        </p:txBody>
      </p:sp>
      <p:sp>
        <p:nvSpPr>
          <p:cNvPr id="7" name="Content Placeholder 6"/>
          <p:cNvSpPr>
            <a:spLocks noGrp="1"/>
          </p:cNvSpPr>
          <p:nvPr>
            <p:ph sz="half" idx="2"/>
          </p:nvPr>
        </p:nvSpPr>
        <p:spPr>
          <a:xfrm>
            <a:off x="5797685" y="1825625"/>
            <a:ext cx="5556115" cy="4351338"/>
          </a:xfrm>
        </p:spPr>
        <p:txBody>
          <a:bodyPr>
            <a:normAutofit fontScale="92500" lnSpcReduction="20000"/>
          </a:bodyPr>
          <a:lstStyle/>
          <a:p>
            <a:pPr marL="0" indent="0">
              <a:buNone/>
            </a:pPr>
            <a:r>
              <a:rPr lang="en-US" dirty="0" err="1"/>
              <a:t>myHash</a:t>
            </a:r>
            <a:r>
              <a:rPr lang="en-US" dirty="0"/>
              <a:t>() {</a:t>
            </a:r>
          </a:p>
          <a:p>
            <a:pPr marL="0" indent="0">
              <a:buNone/>
            </a:pPr>
            <a:r>
              <a:rPr lang="en-US" dirty="0"/>
              <a:t>hash = new T[HASHSIZE];</a:t>
            </a:r>
          </a:p>
          <a:p>
            <a:pPr marL="0" indent="0">
              <a:buNone/>
            </a:pPr>
            <a:r>
              <a:rPr lang="en-US" dirty="0"/>
              <a:t>  //initialize</a:t>
            </a:r>
          </a:p>
          <a:p>
            <a:pPr marL="0" indent="0">
              <a:buNone/>
            </a:pPr>
            <a:r>
              <a:rPr lang="en-US" dirty="0"/>
              <a:t> size =0;</a:t>
            </a:r>
            <a:endParaRPr lang="nn-NO" dirty="0"/>
          </a:p>
          <a:p>
            <a:pPr marL="0" indent="0">
              <a:buNone/>
            </a:pPr>
            <a:r>
              <a:rPr lang="nn-NO" dirty="0"/>
              <a:t>  for(int i=0; i&lt;HASHSIZE; i++) {</a:t>
            </a:r>
          </a:p>
          <a:p>
            <a:pPr marL="0" indent="0">
              <a:buNone/>
            </a:pPr>
            <a:r>
              <a:rPr lang="nn-NO" dirty="0"/>
              <a:t>    hash[i]="";</a:t>
            </a:r>
          </a:p>
          <a:p>
            <a:pPr marL="0" indent="0">
              <a:buNone/>
            </a:pPr>
            <a:r>
              <a:rPr lang="nn-NO" dirty="0"/>
              <a:t>  }</a:t>
            </a:r>
            <a:endParaRPr lang="en-US" dirty="0"/>
          </a:p>
          <a:p>
            <a:pPr marL="0" indent="0">
              <a:buNone/>
            </a:pPr>
            <a:r>
              <a:rPr lang="en-US" dirty="0"/>
              <a:t>}</a:t>
            </a:r>
          </a:p>
          <a:p>
            <a:endParaRPr lang="en-US" dirty="0"/>
          </a:p>
          <a:p>
            <a:endParaRPr lang="en-US" dirty="0"/>
          </a:p>
        </p:txBody>
      </p:sp>
    </p:spTree>
    <p:extLst>
      <p:ext uri="{BB962C8B-B14F-4D97-AF65-F5344CB8AC3E}">
        <p14:creationId xmlns:p14="http://schemas.microsoft.com/office/powerpoint/2010/main" val="25134134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ChangeArrowheads="1"/>
          </p:cNvSpPr>
          <p:nvPr>
            <p:ph type="title"/>
          </p:nvPr>
        </p:nvSpPr>
        <p:spPr/>
        <p:txBody>
          <a:bodyPr/>
          <a:lstStyle/>
          <a:p>
            <a:r>
              <a:rPr lang="en-US" altLang="en-US"/>
              <a:t>Complexity of Rehashing</a:t>
            </a:r>
          </a:p>
        </p:txBody>
      </p:sp>
      <p:sp>
        <p:nvSpPr>
          <p:cNvPr id="384003" name="Rectangle 3"/>
          <p:cNvSpPr>
            <a:spLocks noGrp="1" noChangeArrowheads="1"/>
          </p:cNvSpPr>
          <p:nvPr>
            <p:ph type="body" idx="1"/>
          </p:nvPr>
        </p:nvSpPr>
        <p:spPr/>
        <p:txBody>
          <a:bodyPr/>
          <a:lstStyle/>
          <a:p>
            <a:r>
              <a:rPr lang="en-US" altLang="en-US" dirty="0"/>
              <a:t>It takes linear time to rehash, since there are N elements to rehash, and the table size is roughly 2N.</a:t>
            </a:r>
          </a:p>
          <a:p>
            <a:r>
              <a:rPr lang="en-US" altLang="en-US" dirty="0"/>
              <a:t>However, it happens infrequently, namely when almost N items have been inserted since the last rehash.</a:t>
            </a:r>
          </a:p>
          <a:p>
            <a:r>
              <a:rPr lang="en-US" altLang="en-US" dirty="0"/>
              <a:t>So, this adds a negligible constant cost to each of the N insertions.</a:t>
            </a:r>
          </a:p>
        </p:txBody>
      </p:sp>
    </p:spTree>
    <p:extLst>
      <p:ext uri="{BB962C8B-B14F-4D97-AF65-F5344CB8AC3E}">
        <p14:creationId xmlns:p14="http://schemas.microsoft.com/office/powerpoint/2010/main" val="36243488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Cryptographic hash functions.</a:t>
            </a:r>
          </a:p>
        </p:txBody>
      </p:sp>
      <p:sp>
        <p:nvSpPr>
          <p:cNvPr id="3" name="Content Placeholder 2"/>
          <p:cNvSpPr>
            <a:spLocks noGrp="1"/>
          </p:cNvSpPr>
          <p:nvPr>
            <p:ph idx="1"/>
          </p:nvPr>
        </p:nvSpPr>
        <p:spPr/>
        <p:txBody>
          <a:bodyPr>
            <a:normAutofit fontScale="92500" lnSpcReduction="10000"/>
          </a:bodyPr>
          <a:lstStyle/>
          <a:p>
            <a:r>
              <a:rPr lang="en-US" dirty="0"/>
              <a:t>These are similar to what we have already talking about, with a "minor" change, that makes a huge difference.  </a:t>
            </a:r>
          </a:p>
          <a:p>
            <a:pPr marL="914400" lvl="1" indent="-457200">
              <a:buFont typeface="+mj-lt"/>
              <a:buAutoNum type="arabicPeriod"/>
            </a:pPr>
            <a:r>
              <a:rPr lang="en-US" dirty="0"/>
              <a:t>it is deterministic, meaning the same message will always result in the same hash value.</a:t>
            </a:r>
          </a:p>
          <a:p>
            <a:pPr marL="914400" lvl="1" indent="-457200">
              <a:buFont typeface="+mj-lt"/>
              <a:buAutoNum type="arabicPeriod"/>
            </a:pPr>
            <a:r>
              <a:rPr lang="en-US" dirty="0"/>
              <a:t>it is efficient, meaning the hash function is capable of returning the hash of an input quickly.</a:t>
            </a:r>
          </a:p>
          <a:p>
            <a:pPr marL="914400" lvl="1" indent="-457200">
              <a:buFont typeface="+mj-lt"/>
              <a:buAutoNum type="arabicPeriod"/>
            </a:pPr>
            <a:r>
              <a:rPr lang="en-US" dirty="0"/>
              <a:t>it is one-way, meaning that it’s computationally infeasible to derive the original message (the pre-image) from its hash value. In other words, given a hash, it should be extremely difficult to retrace the deterministic steps taken to reproduce the pre-image of that hash.</a:t>
            </a:r>
          </a:p>
          <a:p>
            <a:pPr marL="914400" lvl="1" indent="-457200">
              <a:buFont typeface="+mj-lt"/>
              <a:buAutoNum type="arabicPeriod"/>
            </a:pPr>
            <a:r>
              <a:rPr lang="en-US" dirty="0"/>
              <a:t>It is collision resistant, meaning it is computationally infeasible to find two different messages with the same hash value</a:t>
            </a:r>
            <a:r>
              <a:rPr lang="en-US" dirty="0">
                <a:solidFill>
                  <a:srgbClr val="FF0000"/>
                </a:solidFill>
              </a:rPr>
              <a:t>!!!</a:t>
            </a:r>
          </a:p>
          <a:p>
            <a:pPr marL="914400" lvl="1" indent="-457200">
              <a:buFont typeface="+mj-lt"/>
              <a:buAutoNum type="arabicPeriod"/>
            </a:pPr>
            <a:r>
              <a:rPr lang="en-US" dirty="0"/>
              <a:t>Any small change to the message results in a large change in the resulting hash value.</a:t>
            </a:r>
          </a:p>
        </p:txBody>
      </p:sp>
    </p:spTree>
    <p:extLst>
      <p:ext uri="{BB962C8B-B14F-4D97-AF65-F5344CB8AC3E}">
        <p14:creationId xmlns:p14="http://schemas.microsoft.com/office/powerpoint/2010/main" val="9946393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Cryptographic hash functions (2)</a:t>
            </a:r>
          </a:p>
        </p:txBody>
      </p:sp>
      <p:sp>
        <p:nvSpPr>
          <p:cNvPr id="3" name="Content Placeholder 2"/>
          <p:cNvSpPr>
            <a:spLocks noGrp="1"/>
          </p:cNvSpPr>
          <p:nvPr>
            <p:ph idx="1"/>
          </p:nvPr>
        </p:nvSpPr>
        <p:spPr/>
        <p:txBody>
          <a:bodyPr>
            <a:normAutofit fontScale="92500"/>
          </a:bodyPr>
          <a:lstStyle/>
          <a:p>
            <a:r>
              <a:rPr lang="en-US" dirty="0"/>
              <a:t>What is collision resistance and why is it important?</a:t>
            </a:r>
          </a:p>
          <a:p>
            <a:pPr lvl="1"/>
            <a:r>
              <a:rPr lang="en-US" dirty="0"/>
              <a:t>Collision resistance dictates that it should be extremely hard to find or generate two different messages (M, M’) such that Hash(M) == Hash(M’).</a:t>
            </a:r>
          </a:p>
          <a:p>
            <a:pPr lvl="1"/>
            <a:r>
              <a:rPr lang="en-US" dirty="0"/>
              <a:t>Collision resistance is very important, because without it, the whole usefulness of a hash function is completely lost. If an attacker is able to create collisions, they can pass off malicious files or data as having a valid hash, and thereby as being legitimate.</a:t>
            </a:r>
          </a:p>
          <a:p>
            <a:pPr lvl="1"/>
            <a:endParaRPr lang="en-US" dirty="0"/>
          </a:p>
          <a:p>
            <a:pPr lvl="1"/>
            <a:endParaRPr lang="en-US" dirty="0"/>
          </a:p>
          <a:p>
            <a:pPr lvl="1"/>
            <a:endParaRPr lang="en-US" dirty="0"/>
          </a:p>
          <a:p>
            <a:pPr lvl="1"/>
            <a:endParaRPr lang="en-US" dirty="0"/>
          </a:p>
          <a:p>
            <a:pPr lvl="1"/>
            <a:r>
              <a:rPr lang="en-US" dirty="0">
                <a:hlinkClick r:id="rId2"/>
              </a:rPr>
              <a:t>https://medium.com/@StevieCEllis/the-beautiful-hash-algorithm-f18d9d2b84fb</a:t>
            </a:r>
            <a:r>
              <a:rPr lang="en-US" dirty="0"/>
              <a:t> </a:t>
            </a:r>
          </a:p>
        </p:txBody>
      </p:sp>
    </p:spTree>
    <p:extLst>
      <p:ext uri="{BB962C8B-B14F-4D97-AF65-F5344CB8AC3E}">
        <p14:creationId xmlns:p14="http://schemas.microsoft.com/office/powerpoint/2010/main" val="21595087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4243389" y="1676401"/>
            <a:ext cx="1735137"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spcBef>
                <a:spcPct val="50000"/>
              </a:spcBef>
            </a:pPr>
            <a:r>
              <a:rPr lang="en-US" altLang="en-US" sz="15000" b="1">
                <a:latin typeface="Tahoma" panose="020B0604030504040204" pitchFamily="34" charset="0"/>
              </a:rPr>
              <a:t>Q</a:t>
            </a:r>
          </a:p>
        </p:txBody>
      </p:sp>
      <p:sp>
        <p:nvSpPr>
          <p:cNvPr id="17411" name="Text Box 3"/>
          <p:cNvSpPr txBox="1">
            <a:spLocks noChangeArrowheads="1"/>
          </p:cNvSpPr>
          <p:nvPr/>
        </p:nvSpPr>
        <p:spPr bwMode="auto">
          <a:xfrm>
            <a:off x="6054725" y="2044701"/>
            <a:ext cx="1735138"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spcBef>
                <a:spcPct val="50000"/>
              </a:spcBef>
            </a:pPr>
            <a:r>
              <a:rPr lang="en-US" altLang="en-US" sz="15000" b="1">
                <a:latin typeface="Tahoma" panose="020B0604030504040204" pitchFamily="34" charset="0"/>
              </a:rPr>
              <a:t>A</a:t>
            </a:r>
          </a:p>
        </p:txBody>
      </p:sp>
      <p:sp>
        <p:nvSpPr>
          <p:cNvPr id="17412" name="Text Box 4"/>
          <p:cNvSpPr txBox="1">
            <a:spLocks noChangeArrowheads="1"/>
          </p:cNvSpPr>
          <p:nvPr/>
        </p:nvSpPr>
        <p:spPr bwMode="auto">
          <a:xfrm>
            <a:off x="5334000" y="2679701"/>
            <a:ext cx="1735138"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spcBef>
                <a:spcPct val="50000"/>
              </a:spcBef>
            </a:pPr>
            <a:r>
              <a:rPr lang="en-US" altLang="en-US" sz="10000" b="1">
                <a:latin typeface="Tahoma" panose="020B0604030504040204" pitchFamily="34" charset="0"/>
              </a:rPr>
              <a:t>&amp;</a:t>
            </a:r>
            <a:endParaRPr lang="en-US" altLang="en-US" sz="15000" b="1">
              <a:latin typeface="Tahoma" panose="020B0604030504040204" pitchFamily="34" charset="0"/>
            </a:endParaRPr>
          </a:p>
        </p:txBody>
      </p:sp>
    </p:spTree>
    <p:extLst>
      <p:ext uri="{BB962C8B-B14F-4D97-AF65-F5344CB8AC3E}">
        <p14:creationId xmlns:p14="http://schemas.microsoft.com/office/powerpoint/2010/main" val="17714403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50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0-#ppt_w/2"/>
                                          </p:val>
                                        </p:tav>
                                        <p:tav tm="100000">
                                          <p:val>
                                            <p:strVal val="#ppt_x"/>
                                          </p:val>
                                        </p:tav>
                                      </p:tavLst>
                                    </p:anim>
                                    <p:anim calcmode="lin" valueType="num">
                                      <p:cBhvr additive="base">
                                        <p:cTn id="8" dur="500" fill="hold"/>
                                        <p:tgtEl>
                                          <p:spTgt spid="1741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17412"/>
                                        </p:tgtEl>
                                        <p:attrNameLst>
                                          <p:attrName>style.visibility</p:attrName>
                                        </p:attrNameLst>
                                      </p:cBhvr>
                                      <p:to>
                                        <p:strVal val="visible"/>
                                      </p:to>
                                    </p:set>
                                    <p:anim calcmode="lin" valueType="num">
                                      <p:cBhvr additive="base">
                                        <p:cTn id="12" dur="500" fill="hold"/>
                                        <p:tgtEl>
                                          <p:spTgt spid="17412"/>
                                        </p:tgtEl>
                                        <p:attrNameLst>
                                          <p:attrName>ppt_x</p:attrName>
                                        </p:attrNameLst>
                                      </p:cBhvr>
                                      <p:tavLst>
                                        <p:tav tm="0">
                                          <p:val>
                                            <p:strVal val="#ppt_x"/>
                                          </p:val>
                                        </p:tav>
                                        <p:tav tm="100000">
                                          <p:val>
                                            <p:strVal val="#ppt_x"/>
                                          </p:val>
                                        </p:tav>
                                      </p:tavLst>
                                    </p:anim>
                                    <p:anim calcmode="lin" valueType="num">
                                      <p:cBhvr additive="base">
                                        <p:cTn id="13" dur="500" fill="hold"/>
                                        <p:tgtEl>
                                          <p:spTgt spid="17412"/>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6" fill="hold" grpId="0" nodeType="afterEffect">
                                  <p:stCondLst>
                                    <p:cond delay="0"/>
                                  </p:stCondLst>
                                  <p:childTnLst>
                                    <p:set>
                                      <p:cBhvr>
                                        <p:cTn id="16" dur="1" fill="hold">
                                          <p:stCondLst>
                                            <p:cond delay="0"/>
                                          </p:stCondLst>
                                        </p:cTn>
                                        <p:tgtEl>
                                          <p:spTgt spid="17411"/>
                                        </p:tgtEl>
                                        <p:attrNameLst>
                                          <p:attrName>style.visibility</p:attrName>
                                        </p:attrNameLst>
                                      </p:cBhvr>
                                      <p:to>
                                        <p:strVal val="visible"/>
                                      </p:to>
                                    </p:set>
                                    <p:anim calcmode="lin" valueType="num">
                                      <p:cBhvr additive="base">
                                        <p:cTn id="17" dur="500" fill="hold"/>
                                        <p:tgtEl>
                                          <p:spTgt spid="17411"/>
                                        </p:tgtEl>
                                        <p:attrNameLst>
                                          <p:attrName>ppt_x</p:attrName>
                                        </p:attrNameLst>
                                      </p:cBhvr>
                                      <p:tavLst>
                                        <p:tav tm="0">
                                          <p:val>
                                            <p:strVal val="1+#ppt_w/2"/>
                                          </p:val>
                                        </p:tav>
                                        <p:tav tm="100000">
                                          <p:val>
                                            <p:strVal val="#ppt_x"/>
                                          </p:val>
                                        </p:tav>
                                      </p:tavLst>
                                    </p:anim>
                                    <p:anim calcmode="lin" valueType="num">
                                      <p:cBhvr additive="base">
                                        <p:cTn id="18" dur="500" fill="hold"/>
                                        <p:tgtEl>
                                          <p:spTgt spid="174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autoUpdateAnimBg="0"/>
      <p:bldP spid="1741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version</a:t>
            </a:r>
          </a:p>
        </p:txBody>
      </p:sp>
      <p:sp>
        <p:nvSpPr>
          <p:cNvPr id="3" name="Content Placeholder 2"/>
          <p:cNvSpPr>
            <a:spLocks noGrp="1"/>
          </p:cNvSpPr>
          <p:nvPr>
            <p:ph sz="half" idx="1"/>
          </p:nvPr>
        </p:nvSpPr>
        <p:spPr/>
        <p:txBody>
          <a:bodyPr>
            <a:normAutofit fontScale="85000" lnSpcReduction="20000"/>
          </a:bodyPr>
          <a:lstStyle/>
          <a:p>
            <a:pPr marL="0" indent="0">
              <a:buNone/>
            </a:pPr>
            <a:r>
              <a:rPr lang="en-US" dirty="0"/>
              <a:t>void insert (T item) {</a:t>
            </a:r>
          </a:p>
          <a:p>
            <a:pPr marL="0" indent="0">
              <a:buNone/>
            </a:pPr>
            <a:r>
              <a:rPr lang="en-US" dirty="0"/>
              <a:t>   </a:t>
            </a:r>
            <a:r>
              <a:rPr lang="en-US" dirty="0" err="1"/>
              <a:t>int</a:t>
            </a:r>
            <a:r>
              <a:rPr lang="en-US" dirty="0"/>
              <a:t> key = </a:t>
            </a:r>
            <a:r>
              <a:rPr lang="en-US" dirty="0" err="1"/>
              <a:t>findhash</a:t>
            </a:r>
            <a:r>
              <a:rPr lang="en-US" dirty="0"/>
              <a:t>(item);</a:t>
            </a:r>
          </a:p>
          <a:p>
            <a:pPr marL="0" indent="0">
              <a:buNone/>
            </a:pPr>
            <a:r>
              <a:rPr lang="en-US" dirty="0"/>
              <a:t>   if (hash[key].empty()) {</a:t>
            </a:r>
          </a:p>
          <a:p>
            <a:pPr marL="0" indent="0">
              <a:buNone/>
            </a:pPr>
            <a:r>
              <a:rPr lang="en-US" dirty="0"/>
              <a:t>      hash[key] = item;</a:t>
            </a:r>
          </a:p>
          <a:p>
            <a:pPr marL="0" indent="0">
              <a:buNone/>
            </a:pPr>
            <a:r>
              <a:rPr lang="en-US" dirty="0"/>
              <a:t>   } else  {</a:t>
            </a:r>
          </a:p>
          <a:p>
            <a:pPr marL="0" indent="0">
              <a:buNone/>
            </a:pPr>
            <a:r>
              <a:rPr lang="en-US" dirty="0"/>
              <a:t>      </a:t>
            </a:r>
            <a:r>
              <a:rPr lang="en-US" dirty="0">
                <a:solidFill>
                  <a:srgbClr val="FF0000"/>
                </a:solidFill>
              </a:rPr>
              <a:t>//we have a problem.</a:t>
            </a:r>
          </a:p>
          <a:p>
            <a:pPr marL="0" indent="0">
              <a:buNone/>
            </a:pPr>
            <a:r>
              <a:rPr lang="en-US" dirty="0"/>
              <a:t>   }</a:t>
            </a:r>
          </a:p>
          <a:p>
            <a:pPr marL="0" indent="0">
              <a:buNone/>
            </a:pPr>
            <a:r>
              <a:rPr lang="en-US" dirty="0"/>
              <a:t>}</a:t>
            </a:r>
          </a:p>
          <a:p>
            <a:pPr marL="0" indent="0">
              <a:buNone/>
            </a:pPr>
            <a:endParaRPr lang="en-US" dirty="0"/>
          </a:p>
        </p:txBody>
      </p:sp>
      <p:sp>
        <p:nvSpPr>
          <p:cNvPr id="4" name="Content Placeholder 3"/>
          <p:cNvSpPr>
            <a:spLocks noGrp="1"/>
          </p:cNvSpPr>
          <p:nvPr>
            <p:ph sz="half" idx="2"/>
          </p:nvPr>
        </p:nvSpPr>
        <p:spPr>
          <a:xfrm>
            <a:off x="5321030" y="1825625"/>
            <a:ext cx="6032770" cy="4351338"/>
          </a:xfrm>
        </p:spPr>
        <p:txBody>
          <a:bodyPr>
            <a:normAutofit fontScale="85000" lnSpcReduction="20000"/>
          </a:bodyPr>
          <a:lstStyle/>
          <a:p>
            <a:pPr marL="0" indent="0">
              <a:buNone/>
            </a:pPr>
            <a:r>
              <a:rPr lang="en-US" dirty="0"/>
              <a:t>bool find (T item) {</a:t>
            </a:r>
          </a:p>
          <a:p>
            <a:pPr marL="0" indent="0">
              <a:buNone/>
            </a:pPr>
            <a:r>
              <a:rPr lang="en-US" dirty="0"/>
              <a:t> </a:t>
            </a:r>
            <a:r>
              <a:rPr lang="en-US" dirty="0" err="1"/>
              <a:t>int</a:t>
            </a:r>
            <a:r>
              <a:rPr lang="en-US" dirty="0"/>
              <a:t> key = </a:t>
            </a:r>
            <a:r>
              <a:rPr lang="en-US" dirty="0" err="1"/>
              <a:t>findhash</a:t>
            </a:r>
            <a:r>
              <a:rPr lang="en-US" dirty="0"/>
              <a:t>(item);</a:t>
            </a:r>
          </a:p>
          <a:p>
            <a:pPr marL="0" indent="0">
              <a:buNone/>
            </a:pPr>
            <a:r>
              <a:rPr lang="en-US" dirty="0"/>
              <a:t>  if (hash[key].compare(item) ==0)</a:t>
            </a:r>
          </a:p>
          <a:p>
            <a:pPr marL="0" indent="0">
              <a:buNone/>
            </a:pPr>
            <a:r>
              <a:rPr lang="en-US" dirty="0"/>
              <a:t>  {     //found it</a:t>
            </a:r>
          </a:p>
          <a:p>
            <a:pPr marL="0" indent="0">
              <a:buNone/>
            </a:pPr>
            <a:r>
              <a:rPr lang="en-US" dirty="0"/>
              <a:t>     return true;</a:t>
            </a:r>
          </a:p>
          <a:p>
            <a:pPr marL="0" indent="0">
              <a:buNone/>
            </a:pPr>
            <a:r>
              <a:rPr lang="en-US" dirty="0"/>
              <a:t>  } else if (hash[key].empty()) {</a:t>
            </a:r>
          </a:p>
          <a:p>
            <a:pPr marL="0" indent="0">
              <a:buNone/>
            </a:pPr>
            <a:r>
              <a:rPr lang="en-US" dirty="0"/>
              <a:t>     return false;</a:t>
            </a:r>
          </a:p>
          <a:p>
            <a:pPr marL="0" indent="0">
              <a:buNone/>
            </a:pPr>
            <a:r>
              <a:rPr lang="en-US" dirty="0"/>
              <a:t>  } else {</a:t>
            </a:r>
          </a:p>
          <a:p>
            <a:pPr marL="0" indent="0">
              <a:buNone/>
            </a:pPr>
            <a:r>
              <a:rPr lang="en-US" dirty="0"/>
              <a:t>    </a:t>
            </a:r>
            <a:r>
              <a:rPr lang="en-US" dirty="0">
                <a:solidFill>
                  <a:srgbClr val="FF0000"/>
                </a:solidFill>
              </a:rPr>
              <a:t>//we have a problem</a:t>
            </a:r>
          </a:p>
          <a:p>
            <a:pPr marL="0" indent="0">
              <a:buNone/>
            </a:pPr>
            <a:r>
              <a:rPr lang="en-US" dirty="0"/>
              <a:t>  } </a:t>
            </a:r>
          </a:p>
          <a:p>
            <a:pPr marL="0" indent="0">
              <a:buNone/>
            </a:pPr>
            <a:r>
              <a:rPr lang="en-US" dirty="0"/>
              <a:t>}</a:t>
            </a:r>
          </a:p>
        </p:txBody>
      </p:sp>
      <p:sp>
        <p:nvSpPr>
          <p:cNvPr id="5" name="TextBox 4"/>
          <p:cNvSpPr txBox="1"/>
          <p:nvPr/>
        </p:nvSpPr>
        <p:spPr>
          <a:xfrm>
            <a:off x="1694635" y="6176963"/>
            <a:ext cx="8802731" cy="369332"/>
          </a:xfrm>
          <a:prstGeom prst="rect">
            <a:avLst/>
          </a:prstGeom>
          <a:noFill/>
        </p:spPr>
        <p:txBody>
          <a:bodyPr wrap="none" rtlCol="0">
            <a:spAutoFit/>
          </a:bodyPr>
          <a:lstStyle/>
          <a:p>
            <a:r>
              <a:rPr lang="en-US" dirty="0">
                <a:solidFill>
                  <a:srgbClr val="FF0000"/>
                </a:solidFill>
              </a:rPr>
              <a:t>The problem in both cases is a collision, what if the hash of word collides with another word</a:t>
            </a:r>
          </a:p>
        </p:txBody>
      </p:sp>
    </p:spTree>
    <p:extLst>
      <p:ext uri="{BB962C8B-B14F-4D97-AF65-F5344CB8AC3E}">
        <p14:creationId xmlns:p14="http://schemas.microsoft.com/office/powerpoint/2010/main" val="530326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r>
              <a:rPr lang="en-US" altLang="en-US"/>
              <a:t>Open Addressing</a:t>
            </a:r>
          </a:p>
        </p:txBody>
      </p:sp>
      <p:sp>
        <p:nvSpPr>
          <p:cNvPr id="357379" name="Rectangle 3"/>
          <p:cNvSpPr>
            <a:spLocks noGrp="1" noChangeArrowheads="1"/>
          </p:cNvSpPr>
          <p:nvPr>
            <p:ph type="body" idx="1"/>
          </p:nvPr>
        </p:nvSpPr>
        <p:spPr/>
        <p:txBody>
          <a:bodyPr/>
          <a:lstStyle/>
          <a:p>
            <a:r>
              <a:rPr lang="en-US" altLang="en-US"/>
              <a:t>Separate chaining has the disadvantage of using linked lists.</a:t>
            </a:r>
          </a:p>
          <a:p>
            <a:r>
              <a:rPr lang="en-US" altLang="en-US"/>
              <a:t>“Open addressing” resolves collisions by trying alternative slots in the hash table, until an empty cell is found.</a:t>
            </a:r>
          </a:p>
          <a:p>
            <a:r>
              <a:rPr lang="en-US" altLang="en-US"/>
              <a:t>In general we try cells in the following order:</a:t>
            </a:r>
          </a:p>
        </p:txBody>
      </p:sp>
      <p:graphicFrame>
        <p:nvGraphicFramePr>
          <p:cNvPr id="357380" name="Object 4"/>
          <p:cNvGraphicFramePr>
            <a:graphicFrameLocks noChangeAspect="1"/>
          </p:cNvGraphicFramePr>
          <p:nvPr>
            <p:extLst>
              <p:ext uri="{D42A27DB-BD31-4B8C-83A1-F6EECF244321}">
                <p14:modId xmlns:p14="http://schemas.microsoft.com/office/powerpoint/2010/main" val="715216295"/>
              </p:ext>
            </p:extLst>
          </p:nvPr>
        </p:nvGraphicFramePr>
        <p:xfrm>
          <a:off x="1945533" y="4289898"/>
          <a:ext cx="7199313" cy="1071563"/>
        </p:xfrm>
        <a:graphic>
          <a:graphicData uri="http://schemas.openxmlformats.org/presentationml/2006/ole">
            <mc:AlternateContent xmlns:mc="http://schemas.openxmlformats.org/markup-compatibility/2006">
              <mc:Choice xmlns:v="urn:schemas-microsoft-com:vml" Requires="v">
                <p:oleObj name="Equation" r:id="rId2" imgW="3073320" imgH="457200" progId="Equation.3">
                  <p:embed/>
                </p:oleObj>
              </mc:Choice>
              <mc:Fallback>
                <p:oleObj name="Equation" r:id="rId2" imgW="3073320" imgH="457200" progId="Equation.3">
                  <p:embed/>
                  <p:pic>
                    <p:nvPicPr>
                      <p:cNvPr id="35738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45533" y="4289898"/>
                        <a:ext cx="7199313" cy="1071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01636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Rectangle 2"/>
          <p:cNvSpPr>
            <a:spLocks noGrp="1" noChangeArrowheads="1"/>
          </p:cNvSpPr>
          <p:nvPr>
            <p:ph type="title"/>
          </p:nvPr>
        </p:nvSpPr>
        <p:spPr/>
        <p:txBody>
          <a:bodyPr/>
          <a:lstStyle/>
          <a:p>
            <a:r>
              <a:rPr lang="en-US" altLang="en-US"/>
              <a:t>An Ideal Algorithm</a:t>
            </a:r>
          </a:p>
        </p:txBody>
      </p:sp>
      <p:sp>
        <p:nvSpPr>
          <p:cNvPr id="359427" name="Rectangle 3"/>
          <p:cNvSpPr>
            <a:spLocks noGrp="1" noChangeArrowheads="1"/>
          </p:cNvSpPr>
          <p:nvPr>
            <p:ph type="body" idx="1"/>
          </p:nvPr>
        </p:nvSpPr>
        <p:spPr/>
        <p:txBody>
          <a:bodyPr/>
          <a:lstStyle/>
          <a:p>
            <a:r>
              <a:rPr lang="en-US" altLang="en-US"/>
              <a:t>Suppose that the f(i) are randomly generated. This isn’t practical, because although we could easily insert our data, we would have trouble finding the data again.</a:t>
            </a:r>
          </a:p>
          <a:p>
            <a:r>
              <a:rPr lang="en-US" altLang="en-US"/>
              <a:t>However, this algorithm is easy to analyze and gives us a good idea of the best performance we can expect from hashing with open addressing.</a:t>
            </a:r>
          </a:p>
        </p:txBody>
      </p:sp>
    </p:spTree>
    <p:extLst>
      <p:ext uri="{BB962C8B-B14F-4D97-AF65-F5344CB8AC3E}">
        <p14:creationId xmlns:p14="http://schemas.microsoft.com/office/powerpoint/2010/main" val="583389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p:txBody>
          <a:bodyPr/>
          <a:lstStyle/>
          <a:p>
            <a:r>
              <a:rPr lang="en-US" altLang="en-US"/>
              <a:t>Analysis</a:t>
            </a:r>
          </a:p>
        </p:txBody>
      </p:sp>
      <p:sp>
        <p:nvSpPr>
          <p:cNvPr id="385027" name="Rectangle 3"/>
          <p:cNvSpPr>
            <a:spLocks noGrp="1" noChangeArrowheads="1"/>
          </p:cNvSpPr>
          <p:nvPr>
            <p:ph type="body" idx="1"/>
          </p:nvPr>
        </p:nvSpPr>
        <p:spPr/>
        <p:txBody>
          <a:bodyPr/>
          <a:lstStyle/>
          <a:p>
            <a:r>
              <a:rPr lang="en-US" altLang="en-US"/>
              <a:t>How can we analyze the performance of open addressing?</a:t>
            </a:r>
          </a:p>
          <a:p>
            <a:r>
              <a:rPr lang="en-US" altLang="en-US"/>
              <a:t>Clearly as we increase the number of data items N, more and more items will be crammed into the table, potentially slowing everything down.</a:t>
            </a:r>
          </a:p>
          <a:p>
            <a:r>
              <a:rPr lang="en-US" altLang="en-US"/>
              <a:t>Equally clearly, increasing the table size T allows you to hold more data in an efficient manner.</a:t>
            </a:r>
          </a:p>
          <a:p>
            <a:r>
              <a:rPr lang="en-US" altLang="en-US"/>
              <a:t>It turns out that the ratio                 is the important quantity to analyze. This is called the “load factor”.</a:t>
            </a:r>
          </a:p>
        </p:txBody>
      </p:sp>
      <p:graphicFrame>
        <p:nvGraphicFramePr>
          <p:cNvPr id="385028" name="Object 4"/>
          <p:cNvGraphicFramePr>
            <a:graphicFrameLocks noChangeAspect="1"/>
          </p:cNvGraphicFramePr>
          <p:nvPr>
            <p:extLst>
              <p:ext uri="{D42A27DB-BD31-4B8C-83A1-F6EECF244321}">
                <p14:modId xmlns:p14="http://schemas.microsoft.com/office/powerpoint/2010/main" val="3361798204"/>
              </p:ext>
            </p:extLst>
          </p:nvPr>
        </p:nvGraphicFramePr>
        <p:xfrm>
          <a:off x="4819245" y="4492557"/>
          <a:ext cx="1371600" cy="400050"/>
        </p:xfrm>
        <a:graphic>
          <a:graphicData uri="http://schemas.openxmlformats.org/presentationml/2006/ole">
            <mc:AlternateContent xmlns:mc="http://schemas.openxmlformats.org/markup-compatibility/2006">
              <mc:Choice xmlns:v="urn:schemas-microsoft-com:vml" Requires="v">
                <p:oleObj name="Equation" r:id="rId2" imgW="609480" imgH="177480" progId="Equation.3">
                  <p:embed/>
                </p:oleObj>
              </mc:Choice>
              <mc:Fallback>
                <p:oleObj name="Equation" r:id="rId2" imgW="609480" imgH="177480" progId="Equation.3">
                  <p:embed/>
                  <p:pic>
                    <p:nvPicPr>
                      <p:cNvPr id="385028"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19245" y="4492557"/>
                        <a:ext cx="1371600"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302551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ChangeArrowheads="1"/>
          </p:cNvSpPr>
          <p:nvPr>
            <p:ph type="title"/>
          </p:nvPr>
        </p:nvSpPr>
        <p:spPr/>
        <p:txBody>
          <a:bodyPr/>
          <a:lstStyle/>
          <a:p>
            <a:r>
              <a:rPr lang="en-US" altLang="en-US"/>
              <a:t>Analysis</a:t>
            </a:r>
          </a:p>
        </p:txBody>
      </p:sp>
      <p:sp>
        <p:nvSpPr>
          <p:cNvPr id="360451" name="Rectangle 3"/>
          <p:cNvSpPr>
            <a:spLocks noGrp="1" noChangeArrowheads="1"/>
          </p:cNvSpPr>
          <p:nvPr>
            <p:ph type="body" idx="1"/>
          </p:nvPr>
        </p:nvSpPr>
        <p:spPr/>
        <p:txBody>
          <a:bodyPr/>
          <a:lstStyle/>
          <a:p>
            <a:r>
              <a:rPr lang="en-US" altLang="en-US"/>
              <a:t>For open addressing, the load factor has to be greater than 0, but less than 1.</a:t>
            </a:r>
          </a:p>
          <a:p>
            <a:r>
              <a:rPr lang="en-US" altLang="en-US"/>
              <a:t>The load factor     gives the probability that I will encounter a filled slot in the hash table, if I randomly choose slots.</a:t>
            </a:r>
          </a:p>
          <a:p>
            <a:r>
              <a:rPr lang="en-US" altLang="en-US"/>
              <a:t>Thus the value           is the probability that I will encounter an empty slot.</a:t>
            </a:r>
          </a:p>
        </p:txBody>
      </p:sp>
      <p:graphicFrame>
        <p:nvGraphicFramePr>
          <p:cNvPr id="360452" name="Object 4"/>
          <p:cNvGraphicFramePr>
            <a:graphicFrameLocks noChangeAspect="1"/>
          </p:cNvGraphicFramePr>
          <p:nvPr>
            <p:extLst>
              <p:ext uri="{D42A27DB-BD31-4B8C-83A1-F6EECF244321}">
                <p14:modId xmlns:p14="http://schemas.microsoft.com/office/powerpoint/2010/main" val="761711054"/>
              </p:ext>
            </p:extLst>
          </p:nvPr>
        </p:nvGraphicFramePr>
        <p:xfrm>
          <a:off x="3336588" y="2759412"/>
          <a:ext cx="314325" cy="400050"/>
        </p:xfrm>
        <a:graphic>
          <a:graphicData uri="http://schemas.openxmlformats.org/presentationml/2006/ole">
            <mc:AlternateContent xmlns:mc="http://schemas.openxmlformats.org/markup-compatibility/2006">
              <mc:Choice xmlns:v="urn:schemas-microsoft-com:vml" Requires="v">
                <p:oleObj name="Equation" r:id="rId2" imgW="139680" imgH="177480" progId="Equation.3">
                  <p:embed/>
                </p:oleObj>
              </mc:Choice>
              <mc:Fallback>
                <p:oleObj name="Equation" r:id="rId2" imgW="139680" imgH="177480" progId="Equation.3">
                  <p:embed/>
                  <p:pic>
                    <p:nvPicPr>
                      <p:cNvPr id="360452"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6588" y="2759412"/>
                        <a:ext cx="314325"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60453" name="Object 5"/>
          <p:cNvGraphicFramePr>
            <a:graphicFrameLocks noChangeAspect="1"/>
          </p:cNvGraphicFramePr>
          <p:nvPr>
            <p:extLst>
              <p:ext uri="{D42A27DB-BD31-4B8C-83A1-F6EECF244321}">
                <p14:modId xmlns:p14="http://schemas.microsoft.com/office/powerpoint/2010/main" val="672260175"/>
              </p:ext>
            </p:extLst>
          </p:nvPr>
        </p:nvGraphicFramePr>
        <p:xfrm>
          <a:off x="3336588" y="3693199"/>
          <a:ext cx="714375" cy="400050"/>
        </p:xfrm>
        <a:graphic>
          <a:graphicData uri="http://schemas.openxmlformats.org/presentationml/2006/ole">
            <mc:AlternateContent xmlns:mc="http://schemas.openxmlformats.org/markup-compatibility/2006">
              <mc:Choice xmlns:v="urn:schemas-microsoft-com:vml" Requires="v">
                <p:oleObj name="Equation" r:id="rId4" imgW="317160" imgH="177480" progId="Equation.3">
                  <p:embed/>
                </p:oleObj>
              </mc:Choice>
              <mc:Fallback>
                <p:oleObj name="Equation" r:id="rId4" imgW="317160" imgH="177480" progId="Equation.3">
                  <p:embed/>
                  <p:pic>
                    <p:nvPicPr>
                      <p:cNvPr id="360453"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36588" y="3693199"/>
                        <a:ext cx="714375"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112637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2"/>
          <p:cNvSpPr>
            <a:spLocks noGrp="1" noChangeArrowheads="1"/>
          </p:cNvSpPr>
          <p:nvPr>
            <p:ph type="title"/>
          </p:nvPr>
        </p:nvSpPr>
        <p:spPr/>
        <p:txBody>
          <a:bodyPr/>
          <a:lstStyle/>
          <a:p>
            <a:r>
              <a:rPr lang="en-US" altLang="en-US" dirty="0"/>
              <a:t>Analysis…  (reminder)</a:t>
            </a:r>
          </a:p>
        </p:txBody>
      </p:sp>
      <p:sp>
        <p:nvSpPr>
          <p:cNvPr id="361475" name="Rectangle 3"/>
          <p:cNvSpPr>
            <a:spLocks noGrp="1" noChangeArrowheads="1"/>
          </p:cNvSpPr>
          <p:nvPr>
            <p:ph type="body" idx="1"/>
          </p:nvPr>
        </p:nvSpPr>
        <p:spPr/>
        <p:txBody>
          <a:bodyPr/>
          <a:lstStyle/>
          <a:p>
            <a:r>
              <a:rPr lang="en-US" altLang="en-US"/>
              <a:t>So, what is the expected number of slots </a:t>
            </a:r>
            <a:r>
              <a:rPr lang="en-US" altLang="en-US" i="1"/>
              <a:t>U</a:t>
            </a:r>
            <a:r>
              <a:rPr lang="en-US" altLang="en-US"/>
              <a:t> looked at in an Unsuccessful search, for a given load factor     ?</a:t>
            </a:r>
          </a:p>
          <a:p>
            <a:pPr lvl="1"/>
            <a:r>
              <a:rPr lang="en-US" altLang="en-US"/>
              <a:t>We hash the key. If that slot is empty we stop.</a:t>
            </a:r>
          </a:p>
          <a:p>
            <a:pPr lvl="1"/>
            <a:r>
              <a:rPr lang="en-US" altLang="en-US"/>
              <a:t>Otherwise we go to the next random slot. If that is empty we stop.</a:t>
            </a:r>
          </a:p>
          <a:p>
            <a:pPr lvl="1"/>
            <a:r>
              <a:rPr lang="en-US" altLang="en-US"/>
              <a:t>Otherwise we go to the next random slot. If that is empty we stop.</a:t>
            </a:r>
          </a:p>
          <a:p>
            <a:pPr lvl="1"/>
            <a:r>
              <a:rPr lang="en-US" altLang="en-US"/>
              <a:t>We continue in this fashion.</a:t>
            </a:r>
          </a:p>
        </p:txBody>
      </p:sp>
      <p:graphicFrame>
        <p:nvGraphicFramePr>
          <p:cNvPr id="361476" name="Object 4"/>
          <p:cNvGraphicFramePr>
            <a:graphicFrameLocks noChangeAspect="1"/>
          </p:cNvGraphicFramePr>
          <p:nvPr>
            <p:extLst>
              <p:ext uri="{D42A27DB-BD31-4B8C-83A1-F6EECF244321}">
                <p14:modId xmlns:p14="http://schemas.microsoft.com/office/powerpoint/2010/main" val="1398762285"/>
              </p:ext>
            </p:extLst>
          </p:nvPr>
        </p:nvGraphicFramePr>
        <p:xfrm>
          <a:off x="7394643" y="2230877"/>
          <a:ext cx="304800" cy="400050"/>
        </p:xfrm>
        <a:graphic>
          <a:graphicData uri="http://schemas.openxmlformats.org/presentationml/2006/ole">
            <mc:AlternateContent xmlns:mc="http://schemas.openxmlformats.org/markup-compatibility/2006">
              <mc:Choice xmlns:v="urn:schemas-microsoft-com:vml" Requires="v">
                <p:oleObj name="Equation" r:id="rId2" imgW="139680" imgH="177480" progId="Equation.3">
                  <p:embed/>
                </p:oleObj>
              </mc:Choice>
              <mc:Fallback>
                <p:oleObj name="Equation" r:id="rId2" imgW="139680" imgH="177480" progId="Equation.3">
                  <p:embed/>
                  <p:pic>
                    <p:nvPicPr>
                      <p:cNvPr id="361476"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4643" y="2230877"/>
                        <a:ext cx="304800"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7447984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TotalTime>
  <Words>2393</Words>
  <Application>Microsoft Office PowerPoint</Application>
  <PresentationFormat>Widescreen</PresentationFormat>
  <Paragraphs>327</Paragraphs>
  <Slides>33</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Calibri Light</vt:lpstr>
      <vt:lpstr>Tahoma</vt:lpstr>
      <vt:lpstr>Wingdings</vt:lpstr>
      <vt:lpstr>Office Theme</vt:lpstr>
      <vt:lpstr>Equation</vt:lpstr>
      <vt:lpstr>cosc 2030</vt:lpstr>
      <vt:lpstr>Data structure for a hash.</vt:lpstr>
      <vt:lpstr>Constructor and destructor</vt:lpstr>
      <vt:lpstr>Basic version</vt:lpstr>
      <vt:lpstr>Open Addressing</vt:lpstr>
      <vt:lpstr>An Ideal Algorithm</vt:lpstr>
      <vt:lpstr>Analysis</vt:lpstr>
      <vt:lpstr>Analysis</vt:lpstr>
      <vt:lpstr>Analysis…  (reminder)</vt:lpstr>
      <vt:lpstr>Conclusions (reminder)</vt:lpstr>
      <vt:lpstr>Linear Probing</vt:lpstr>
      <vt:lpstr>updated insert</vt:lpstr>
      <vt:lpstr>updated find</vt:lpstr>
      <vt:lpstr>Problem with Linear Probing</vt:lpstr>
      <vt:lpstr>Graph of Analysis</vt:lpstr>
      <vt:lpstr>Conclusions</vt:lpstr>
      <vt:lpstr>Quadratic Probing</vt:lpstr>
      <vt:lpstr>Example</vt:lpstr>
      <vt:lpstr>updated for insert/find</vt:lpstr>
      <vt:lpstr>Advantage of Quadratic Probing</vt:lpstr>
      <vt:lpstr>Problems with Quadratic Probing</vt:lpstr>
      <vt:lpstr>Example</vt:lpstr>
      <vt:lpstr>Double Hashing</vt:lpstr>
      <vt:lpstr>Example</vt:lpstr>
      <vt:lpstr>updated for insert/find</vt:lpstr>
      <vt:lpstr>Conclusions</vt:lpstr>
      <vt:lpstr>Rehashing</vt:lpstr>
      <vt:lpstr>Example</vt:lpstr>
      <vt:lpstr>Example…</vt:lpstr>
      <vt:lpstr>Complexity of Rehashing</vt:lpstr>
      <vt:lpstr>Cryptographic hash functions.</vt:lpstr>
      <vt:lpstr>Cryptographic hash functions (2)</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cosc 2030</dc:title>
  <dc:creator>James S. Ward</dc:creator>
  <cp:lastModifiedBy>Jim Ward</cp:lastModifiedBy>
  <cp:revision>23</cp:revision>
  <dcterms:created xsi:type="dcterms:W3CDTF">2019-07-03T15:44:24Z</dcterms:created>
  <dcterms:modified xsi:type="dcterms:W3CDTF">2025-03-24T14:12:54Z</dcterms:modified>
</cp:coreProperties>
</file>