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88" r:id="rId4"/>
    <p:sldId id="293" r:id="rId5"/>
    <p:sldId id="292" r:id="rId6"/>
    <p:sldId id="258" r:id="rId7"/>
    <p:sldId id="266" r:id="rId8"/>
    <p:sldId id="289" r:id="rId9"/>
    <p:sldId id="281" r:id="rId10"/>
    <p:sldId id="260" r:id="rId11"/>
    <p:sldId id="261" r:id="rId12"/>
    <p:sldId id="285" r:id="rId13"/>
    <p:sldId id="262" r:id="rId14"/>
    <p:sldId id="264" r:id="rId15"/>
    <p:sldId id="282" r:id="rId16"/>
    <p:sldId id="286" r:id="rId17"/>
    <p:sldId id="294" r:id="rId18"/>
    <p:sldId id="290" r:id="rId19"/>
    <p:sldId id="287" r:id="rId20"/>
    <p:sldId id="284" r:id="rId21"/>
    <p:sldId id="291" r:id="rId22"/>
    <p:sldId id="265" r:id="rId23"/>
    <p:sldId id="269" r:id="rId24"/>
    <p:sldId id="263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68" r:id="rId35"/>
    <p:sldId id="280" r:id="rId36"/>
    <p:sldId id="267" r:id="rId37"/>
    <p:sldId id="27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E9A3C-1648-41FE-8EF5-CF10C8DE1BE0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E35ED-EC53-45B1-AA25-5C608A496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89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pictures</a:t>
            </a:r>
            <a:r>
              <a:rPr lang="en-US" baseline="0" dirty="0"/>
              <a:t> from https://www.hackerearth.com/practice/data-structures/linked-list/singly-linked-list/tutorial/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E35ED-EC53-45B1-AA25-5C608A4966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20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9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71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6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0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48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3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2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63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3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089BC-E850-45A5-B897-255F6E64F9C3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5D08B-4898-4532-A41F-5F30150CE8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9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</p:spTree>
    <p:extLst>
      <p:ext uri="{BB962C8B-B14F-4D97-AF65-F5344CB8AC3E}">
        <p14:creationId xmlns:p14="http://schemas.microsoft.com/office/powerpoint/2010/main" val="142985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front operation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insert into the front of the list</a:t>
            </a:r>
          </a:p>
          <a:p>
            <a:r>
              <a:rPr lang="en-US" dirty="0"/>
              <a:t>The operation is three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get new node object with data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change next pointer to where head points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change head to point to the node</a:t>
            </a:r>
          </a:p>
          <a:p>
            <a:r>
              <a:rPr lang="en-US" dirty="0"/>
              <a:t>It also doesn't matter if the list is empty or non empty.</a:t>
            </a:r>
          </a:p>
        </p:txBody>
      </p:sp>
    </p:spTree>
    <p:extLst>
      <p:ext uri="{BB962C8B-B14F-4D97-AF65-F5344CB8AC3E}">
        <p14:creationId xmlns:p14="http://schemas.microsoft.com/office/powerpoint/2010/main" val="1417819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operation graphically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empty list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no empty list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2156" y="2861469"/>
            <a:ext cx="4591050" cy="2762250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997575" y="2861469"/>
            <a:ext cx="5183188" cy="2520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77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insert front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insert (T item) {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//first create a new node object with the item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node&lt;T&gt;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node&lt;T&gt;(item);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//So what is the code that goes here?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size++;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230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front operation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deleting first, is very similar to insert</a:t>
            </a:r>
          </a:p>
          <a:p>
            <a:pPr lvl="1"/>
            <a:r>
              <a:rPr lang="en-US" dirty="0"/>
              <a:t>if list is not empty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set temp to first entry (</a:t>
            </a:r>
            <a:r>
              <a:rPr lang="en-US" dirty="0" err="1"/>
              <a:t>ie</a:t>
            </a:r>
            <a:r>
              <a:rPr lang="en-US" dirty="0"/>
              <a:t> to where the head pointer is pointing)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change head to point to the node's next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delete temp</a:t>
            </a:r>
          </a:p>
        </p:txBody>
      </p:sp>
    </p:spTree>
    <p:extLst>
      <p:ext uri="{BB962C8B-B14F-4D97-AF65-F5344CB8AC3E}">
        <p14:creationId xmlns:p14="http://schemas.microsoft.com/office/powerpoint/2010/main" val="1353473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operation visually.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04887" y="2577306"/>
            <a:ext cx="4848225" cy="2847975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48400" y="2520156"/>
            <a:ext cx="50292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345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step three important? (3.  delete temp)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938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front example.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remove()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node &lt;T&gt;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(head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//something in the list, so we can remove it.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so what is the code that goes here?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//decrement size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size--;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771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8D8D-080A-9D4C-EAF3-9EBDF730C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20CC4-48E4-2818-2007-BD7539FF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we </a:t>
            </a:r>
            <a:r>
              <a:rPr lang="en-US"/>
              <a:t>have the remove method, </a:t>
            </a:r>
            <a:r>
              <a:rPr lang="en-US" dirty="0"/>
              <a:t>then the destructor is easy</a:t>
            </a:r>
          </a:p>
          <a:p>
            <a:r>
              <a:rPr lang="en-US" dirty="0"/>
              <a:t>just loop while !</a:t>
            </a:r>
            <a:r>
              <a:rPr lang="en-US" dirty="0" err="1"/>
              <a:t>isEmpty</a:t>
            </a:r>
            <a:r>
              <a:rPr lang="en-US" dirty="0"/>
              <a:t>()  and call remove</a:t>
            </a:r>
          </a:p>
          <a:p>
            <a:pPr marL="0" indent="0">
              <a:buNone/>
            </a:pPr>
            <a:r>
              <a:rPr lang="en-US" dirty="0"/>
              <a:t>template &lt;class T&gt;</a:t>
            </a:r>
          </a:p>
          <a:p>
            <a:pPr marL="0" indent="0">
              <a:buNone/>
            </a:pPr>
            <a:r>
              <a:rPr lang="en-US" dirty="0" err="1"/>
              <a:t>myList</a:t>
            </a:r>
            <a:r>
              <a:rPr lang="en-US" dirty="0"/>
              <a:t>&lt;T&gt;:: ~</a:t>
            </a:r>
            <a:r>
              <a:rPr lang="en-US" dirty="0" err="1"/>
              <a:t>myList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while(!</a:t>
            </a:r>
            <a:r>
              <a:rPr lang="en-US" dirty="0" err="1"/>
              <a:t>isEmpty</a:t>
            </a:r>
            <a:r>
              <a:rPr lang="en-US" dirty="0"/>
              <a:t>())</a:t>
            </a:r>
          </a:p>
          <a:p>
            <a:pPr marL="0" indent="0">
              <a:buNone/>
            </a:pPr>
            <a:r>
              <a:rPr lang="en-US" dirty="0"/>
              <a:t>   remove();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63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operation.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front is a pretty simple operation.  Return the first data item in the list.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 </a:t>
            </a:r>
            <a:r>
              <a:rPr lang="en-US" sz="2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&lt;T&gt;:: front () {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(head != </a:t>
            </a:r>
            <a:r>
              <a:rPr lang="en-US" sz="2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head-&gt;data;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return T(0);  //return the zero case here.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197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looking at the print code.</a:t>
            </a:r>
          </a:p>
          <a:p>
            <a:endParaRPr lang="en-US" dirty="0"/>
          </a:p>
          <a:p>
            <a:r>
              <a:rPr lang="en-US" dirty="0"/>
              <a:t>We need to walk the entire list.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69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4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is the first of three list data structures</a:t>
            </a:r>
          </a:p>
          <a:p>
            <a:pPr lvl="1"/>
            <a:r>
              <a:rPr lang="en-US" dirty="0"/>
              <a:t>linked lists, stacks, and queues.</a:t>
            </a:r>
          </a:p>
          <a:p>
            <a:r>
              <a:rPr lang="en-US" dirty="0"/>
              <a:t>There is a "node" object which is either a class or </a:t>
            </a:r>
            <a:r>
              <a:rPr lang="en-US" dirty="0" err="1"/>
              <a:t>struct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 will use it as a class, but you will see many use a </a:t>
            </a:r>
            <a:r>
              <a:rPr lang="en-US" dirty="0" err="1"/>
              <a:t>struct</a:t>
            </a:r>
            <a:r>
              <a:rPr lang="en-US" dirty="0"/>
              <a:t> instead. Note, the class has only public members, </a:t>
            </a:r>
            <a:r>
              <a:rPr lang="en-US" b="1" dirty="0"/>
              <a:t>nothing is private</a:t>
            </a:r>
            <a:r>
              <a:rPr lang="en-US" dirty="0"/>
              <a:t>. </a:t>
            </a:r>
          </a:p>
          <a:p>
            <a:r>
              <a:rPr lang="en-US" dirty="0"/>
              <a:t>Basic node looks like this:</a:t>
            </a:r>
          </a:p>
          <a:p>
            <a:pPr marL="457200" lvl="1" indent="0">
              <a:buNone/>
            </a:pPr>
            <a:r>
              <a:rPr lang="en-US" dirty="0"/>
              <a:t>template&lt;class T&gt; </a:t>
            </a:r>
          </a:p>
          <a:p>
            <a:pPr marL="457200" lvl="1" indent="0">
              <a:buNone/>
            </a:pPr>
            <a:r>
              <a:rPr lang="en-US" dirty="0"/>
              <a:t>class node {</a:t>
            </a:r>
          </a:p>
          <a:p>
            <a:pPr marL="457200" lvl="1" indent="0">
              <a:buNone/>
            </a:pPr>
            <a:r>
              <a:rPr lang="en-US" dirty="0"/>
              <a:t>public:</a:t>
            </a:r>
          </a:p>
          <a:p>
            <a:pPr marL="457200" lvl="1" indent="0">
              <a:buNone/>
            </a:pPr>
            <a:r>
              <a:rPr lang="en-US" dirty="0"/>
              <a:t>    T data;</a:t>
            </a:r>
          </a:p>
          <a:p>
            <a:pPr marL="457200" lvl="1" indent="0">
              <a:buNone/>
            </a:pPr>
            <a:r>
              <a:rPr lang="en-US" dirty="0"/>
              <a:t>    node&lt;T&gt; * next; </a:t>
            </a:r>
          </a:p>
          <a:p>
            <a:pPr marL="457200" lvl="1" indent="0">
              <a:buNone/>
            </a:pPr>
            <a:r>
              <a:rPr lang="en-US" dirty="0"/>
              <a:t>  …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815" y="4115594"/>
            <a:ext cx="28384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010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3925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&lt;T&gt;:: print()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for( node&lt;T&gt; *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-&gt;data;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&lt;&lt;" -&gt; ";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else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&lt;&lt;" /\n";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198468" y="1825625"/>
            <a:ext cx="4155332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Walking the entire list</a:t>
            </a:r>
          </a:p>
          <a:p>
            <a:r>
              <a:rPr lang="en-US" dirty="0"/>
              <a:t>output example:</a:t>
            </a:r>
          </a:p>
          <a:p>
            <a:pPr marL="0" indent="0">
              <a:buNone/>
            </a:pPr>
            <a:r>
              <a:rPr lang="en-US" dirty="0"/>
              <a:t>10 -&gt; 20 -&gt; 4 /</a:t>
            </a:r>
          </a:p>
        </p:txBody>
      </p:sp>
    </p:spTree>
    <p:extLst>
      <p:ext uri="{BB962C8B-B14F-4D97-AF65-F5344CB8AC3E}">
        <p14:creationId xmlns:p14="http://schemas.microsoft.com/office/powerpoint/2010/main" val="2068018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operation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sz="26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&lt;T&gt;:: find (T item) {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so search through the list and see if it exists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//if yes, return true</a:t>
            </a:r>
          </a:p>
          <a:p>
            <a:pPr marL="0" lvl="0" indent="0">
              <a:buNone/>
            </a:pPr>
            <a:endParaRPr lang="en-US" sz="2600" b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//if we search the entire list and don't find it.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return false.</a:t>
            </a:r>
          </a:p>
          <a:p>
            <a:pPr marL="0" lvl="0" indent="0">
              <a:buNone/>
            </a:pPr>
            <a:r>
              <a:rPr lang="en-US" sz="26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204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operation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search the list for a data node, we must always start at the beginning of the list (sequential access).</a:t>
            </a:r>
          </a:p>
          <a:p>
            <a:pPr lvl="1"/>
            <a:r>
              <a:rPr lang="en-US" dirty="0"/>
              <a:t>We start at header pointer and work through the list, using the next pointer for each node, until either we find the data or end of the list.</a:t>
            </a:r>
          </a:p>
          <a:p>
            <a:r>
              <a:rPr lang="en-US" dirty="0"/>
              <a:t>it would look something like this</a:t>
            </a:r>
          </a:p>
          <a:p>
            <a:pPr marL="0" indent="0">
              <a:buNone/>
            </a:pPr>
            <a:r>
              <a:rPr lang="en-US" dirty="0"/>
              <a:t>for (</a:t>
            </a:r>
            <a:r>
              <a:rPr lang="en-US" dirty="0" err="1"/>
              <a:t>tmp</a:t>
            </a:r>
            <a:r>
              <a:rPr lang="en-US" dirty="0"/>
              <a:t> = head;  </a:t>
            </a:r>
            <a:r>
              <a:rPr lang="en-US" dirty="0" err="1"/>
              <a:t>tmp</a:t>
            </a:r>
            <a:r>
              <a:rPr lang="en-US" dirty="0"/>
              <a:t> != </a:t>
            </a:r>
            <a:r>
              <a:rPr lang="en-US" dirty="0" err="1"/>
              <a:t>nullptr</a:t>
            </a:r>
            <a:r>
              <a:rPr lang="en-US" dirty="0"/>
              <a:t>; </a:t>
            </a:r>
            <a:r>
              <a:rPr lang="en-US" dirty="0" err="1"/>
              <a:t>tmp</a:t>
            </a:r>
            <a:r>
              <a:rPr lang="en-US" dirty="0"/>
              <a:t> = </a:t>
            </a:r>
            <a:r>
              <a:rPr lang="en-US" dirty="0" err="1"/>
              <a:t>tmp</a:t>
            </a:r>
            <a:r>
              <a:rPr lang="en-US" dirty="0"/>
              <a:t>-&gt;next) </a:t>
            </a:r>
          </a:p>
          <a:p>
            <a:pPr marL="0" indent="0">
              <a:buNone/>
            </a:pPr>
            <a:r>
              <a:rPr lang="en-US" dirty="0"/>
              <a:t>   if (</a:t>
            </a:r>
            <a:r>
              <a:rPr lang="en-US" dirty="0" err="1"/>
              <a:t>tmp</a:t>
            </a:r>
            <a:r>
              <a:rPr lang="en-US" dirty="0"/>
              <a:t>-&gt;data == item) </a:t>
            </a:r>
          </a:p>
          <a:p>
            <a:pPr marL="0" indent="0">
              <a:buNone/>
            </a:pPr>
            <a:r>
              <a:rPr lang="en-US" dirty="0"/>
              <a:t>          return true or pointer to item</a:t>
            </a:r>
          </a:p>
          <a:p>
            <a:pPr lvl="2"/>
            <a:r>
              <a:rPr lang="en-US" dirty="0"/>
              <a:t>depends on what is needed.  </a:t>
            </a:r>
          </a:p>
          <a:p>
            <a:pPr marL="0" indent="0">
              <a:buNone/>
            </a:pPr>
            <a:r>
              <a:rPr lang="en-US" dirty="0"/>
              <a:t>return false or </a:t>
            </a:r>
            <a:r>
              <a:rPr lang="en-US" dirty="0" err="1"/>
              <a:t>nullptr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80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operation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and delete operations are pretty fast.</a:t>
            </a:r>
          </a:p>
          <a:p>
            <a:r>
              <a:rPr lang="en-US" dirty="0"/>
              <a:t>How about find?</a:t>
            </a:r>
          </a:p>
          <a:p>
            <a:pPr lvl="1"/>
            <a:r>
              <a:rPr lang="en-US" dirty="0"/>
              <a:t>Is the time to find a data item constant like insert?</a:t>
            </a:r>
          </a:p>
          <a:p>
            <a:pPr lvl="1"/>
            <a:r>
              <a:rPr lang="en-US" dirty="0"/>
              <a:t>What about failing to find?</a:t>
            </a:r>
          </a:p>
          <a:p>
            <a:pPr lvl="1"/>
            <a:endParaRPr lang="en-US" dirty="0"/>
          </a:p>
          <a:p>
            <a:r>
              <a:rPr lang="en-US" dirty="0"/>
              <a:t>what options could we use to make it faster?</a:t>
            </a:r>
          </a:p>
        </p:txBody>
      </p:sp>
    </p:spTree>
    <p:extLst>
      <p:ext uri="{BB962C8B-B14F-4D97-AF65-F5344CB8AC3E}">
        <p14:creationId xmlns:p14="http://schemas.microsoft.com/office/powerpoint/2010/main" val="13898387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possible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last</a:t>
            </a:r>
          </a:p>
          <a:p>
            <a:r>
              <a:rPr lang="en-US" dirty="0"/>
              <a:t>insert "before data" or "here"</a:t>
            </a:r>
          </a:p>
          <a:p>
            <a:r>
              <a:rPr lang="en-US" dirty="0"/>
              <a:t>delete last</a:t>
            </a:r>
          </a:p>
          <a:p>
            <a:r>
              <a:rPr lang="en-US" dirty="0"/>
              <a:t>delete "data"</a:t>
            </a:r>
          </a:p>
          <a:p>
            <a:r>
              <a:rPr lang="en-US" dirty="0"/>
              <a:t>clone or override =</a:t>
            </a:r>
          </a:p>
        </p:txBody>
      </p:sp>
    </p:spTree>
    <p:extLst>
      <p:ext uri="{BB962C8B-B14F-4D97-AF65-F5344CB8AC3E}">
        <p14:creationId xmlns:p14="http://schemas.microsoft.com/office/powerpoint/2010/main" val="3210852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last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only the header pointer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get new node object with data and set next to null pointer </a:t>
            </a:r>
          </a:p>
          <a:p>
            <a:pPr lvl="2"/>
            <a:r>
              <a:rPr lang="en-US" dirty="0"/>
              <a:t>this done by the node constructor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list is not empty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find end of list.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change next pointer of last item to where new node.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else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change head to point to the node</a:t>
            </a:r>
          </a:p>
        </p:txBody>
      </p:sp>
    </p:spTree>
    <p:extLst>
      <p:ext uri="{BB962C8B-B14F-4D97-AF65-F5344CB8AC3E}">
        <p14:creationId xmlns:p14="http://schemas.microsoft.com/office/powerpoint/2010/main" val="14939017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last operation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find, is this a fast operation or are the problems?</a:t>
            </a:r>
          </a:p>
          <a:p>
            <a:endParaRPr lang="en-US" dirty="0"/>
          </a:p>
          <a:p>
            <a:r>
              <a:rPr lang="en-US" dirty="0"/>
              <a:t>Can we make it faster or even a constant time to insert last?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would need to be added?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Changes to other operations?</a:t>
            </a:r>
          </a:p>
        </p:txBody>
      </p:sp>
    </p:spTree>
    <p:extLst>
      <p:ext uri="{BB962C8B-B14F-4D97-AF65-F5344CB8AC3E}">
        <p14:creationId xmlns:p14="http://schemas.microsoft.com/office/powerpoint/2010/main" val="722401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last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similar to insert last, but we have 3 cases to deal with</a:t>
            </a:r>
          </a:p>
          <a:p>
            <a:r>
              <a:rPr lang="en-US" dirty="0"/>
              <a:t>if list has 1 node</a:t>
            </a:r>
          </a:p>
          <a:p>
            <a:pPr lvl="1"/>
            <a:r>
              <a:rPr lang="en-US" dirty="0"/>
              <a:t>delete head pointer</a:t>
            </a:r>
          </a:p>
          <a:p>
            <a:pPr lvl="1"/>
            <a:r>
              <a:rPr lang="en-US" dirty="0"/>
              <a:t>set head pointer to null pointer</a:t>
            </a:r>
          </a:p>
          <a:p>
            <a:r>
              <a:rPr lang="en-US" dirty="0"/>
              <a:t>if list is has 2+ nodes</a:t>
            </a:r>
          </a:p>
          <a:p>
            <a:pPr lvl="1"/>
            <a:r>
              <a:rPr lang="en-US" dirty="0"/>
              <a:t>find second to last node</a:t>
            </a:r>
          </a:p>
          <a:p>
            <a:pPr lvl="1"/>
            <a:r>
              <a:rPr lang="en-US" dirty="0"/>
              <a:t>set temp to second last node-&gt;next</a:t>
            </a:r>
          </a:p>
          <a:p>
            <a:pPr lvl="1"/>
            <a:r>
              <a:rPr lang="en-US" dirty="0"/>
              <a:t>set second last node-&gt;next to null pointer</a:t>
            </a:r>
          </a:p>
          <a:p>
            <a:pPr lvl="1"/>
            <a:r>
              <a:rPr lang="en-US" dirty="0"/>
              <a:t>delete temp</a:t>
            </a:r>
          </a:p>
          <a:p>
            <a:r>
              <a:rPr lang="en-US" dirty="0"/>
              <a:t>if list is empty</a:t>
            </a:r>
          </a:p>
          <a:p>
            <a:pPr lvl="1"/>
            <a:r>
              <a:rPr lang="en-US" dirty="0"/>
              <a:t>do nothing.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48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delete last operation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have a last pointer does that help?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could help?</a:t>
            </a:r>
          </a:p>
          <a:p>
            <a:endParaRPr lang="en-US" dirty="0"/>
          </a:p>
          <a:p>
            <a:r>
              <a:rPr lang="en-US" dirty="0"/>
              <a:t>what changes do we need to make and what problems arise?</a:t>
            </a:r>
          </a:p>
        </p:txBody>
      </p:sp>
    </p:spTree>
    <p:extLst>
      <p:ext uri="{BB962C8B-B14F-4D97-AF65-F5344CB8AC3E}">
        <p14:creationId xmlns:p14="http://schemas.microsoft.com/office/powerpoint/2010/main" val="1064968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data in the X position</a:t>
            </a:r>
          </a:p>
          <a:p>
            <a:pPr lvl="1"/>
            <a:r>
              <a:rPr lang="en-US" dirty="0"/>
              <a:t>example insert into the 3</a:t>
            </a:r>
            <a:r>
              <a:rPr lang="en-US" baseline="30000" dirty="0"/>
              <a:t>rd</a:t>
            </a:r>
            <a:r>
              <a:rPr lang="en-US" dirty="0"/>
              <a:t> position</a:t>
            </a:r>
          </a:p>
          <a:p>
            <a:pPr lvl="2"/>
            <a:r>
              <a:rPr lang="en-US" dirty="0"/>
              <a:t>move the x-1 position </a:t>
            </a:r>
          </a:p>
          <a:p>
            <a:pPr lvl="3"/>
            <a:r>
              <a:rPr lang="en-US" dirty="0"/>
              <a:t>set new node next to next value</a:t>
            </a:r>
          </a:p>
          <a:p>
            <a:pPr lvl="3"/>
            <a:r>
              <a:rPr lang="en-US" dirty="0"/>
              <a:t>set next to new node</a:t>
            </a:r>
          </a:p>
          <a:p>
            <a:pPr lvl="2"/>
            <a:r>
              <a:rPr lang="en-US" dirty="0"/>
              <a:t>zero case use header pointer</a:t>
            </a:r>
          </a:p>
          <a:p>
            <a:pPr lvl="1"/>
            <a:r>
              <a:rPr lang="en-US" dirty="0"/>
              <a:t>What do we do if the user wants 3</a:t>
            </a:r>
            <a:r>
              <a:rPr lang="en-US" baseline="30000" dirty="0"/>
              <a:t>rd</a:t>
            </a:r>
            <a:r>
              <a:rPr lang="en-US" dirty="0"/>
              <a:t> position, but only 1 node in the list?</a:t>
            </a:r>
          </a:p>
        </p:txBody>
      </p:sp>
    </p:spTree>
    <p:extLst>
      <p:ext uri="{BB962C8B-B14F-4D97-AF65-F5344CB8AC3E}">
        <p14:creationId xmlns:p14="http://schemas.microsoft.com/office/powerpoint/2010/main" val="385582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Node Class          </a:t>
            </a:r>
            <a:r>
              <a:rPr lang="en-US" dirty="0">
                <a:solidFill>
                  <a:srgbClr val="FF0000"/>
                </a:solidFill>
              </a:rPr>
              <a:t>OR</a:t>
            </a:r>
            <a:r>
              <a:rPr lang="en-US" dirty="0"/>
              <a:t>            Node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NODE_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NODE_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template&lt;class T&gt;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T data;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node&lt;T&gt; * next;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node() { next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node(T item)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data = item;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next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NODE_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NODE_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 data;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node&lt;T&gt; * next;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node() { next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node(T item)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data = item;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next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6127234"/>
            <a:ext cx="720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Note, you only need ONE of these, not both.  This would be in a </a:t>
            </a:r>
            <a:r>
              <a:rPr lang="en-US" dirty="0" err="1"/>
              <a:t>node.h</a:t>
            </a:r>
            <a:r>
              <a:rPr lang="en-US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41516259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variants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before some data.</a:t>
            </a:r>
          </a:p>
          <a:p>
            <a:r>
              <a:rPr lang="en-US" dirty="0"/>
              <a:t>find the data</a:t>
            </a:r>
          </a:p>
          <a:p>
            <a:pPr lvl="1"/>
            <a:r>
              <a:rPr lang="en-US" dirty="0"/>
              <a:t>while holding on to the position before it.  then insert</a:t>
            </a:r>
          </a:p>
          <a:p>
            <a:pPr lvl="1"/>
            <a:r>
              <a:rPr lang="en-US" dirty="0"/>
              <a:t>special case.  before the first node?</a:t>
            </a:r>
          </a:p>
          <a:p>
            <a:pPr lvl="2"/>
            <a:r>
              <a:rPr lang="en-US" dirty="0"/>
              <a:t>use head pointer.</a:t>
            </a:r>
          </a:p>
          <a:p>
            <a:r>
              <a:rPr lang="en-US" dirty="0"/>
              <a:t>if data doesn't exist?</a:t>
            </a:r>
          </a:p>
          <a:p>
            <a:pPr lvl="1"/>
            <a:r>
              <a:rPr lang="en-US" dirty="0"/>
              <a:t>likely return failure.  </a:t>
            </a:r>
          </a:p>
          <a:p>
            <a:pPr lvl="1"/>
            <a:r>
              <a:rPr lang="en-US" dirty="0"/>
              <a:t>or could be a insert last.</a:t>
            </a:r>
          </a:p>
        </p:txBody>
      </p:sp>
    </p:spTree>
    <p:extLst>
      <p:ext uri="{BB962C8B-B14F-4D97-AF65-F5344CB8AC3E}">
        <p14:creationId xmlns:p14="http://schemas.microsoft.com/office/powerpoint/2010/main" val="18499406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fixes for head pointer issues and next to last nodes.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recursive method and call by reference parameter</a:t>
            </a:r>
          </a:p>
          <a:p>
            <a:r>
              <a:rPr lang="en-US" dirty="0"/>
              <a:t>it would look like this</a:t>
            </a:r>
          </a:p>
          <a:p>
            <a:pPr marL="0" indent="0">
              <a:buNone/>
            </a:pPr>
            <a:r>
              <a:rPr lang="en-US" dirty="0"/>
              <a:t> node&lt;T&gt; * </a:t>
            </a:r>
            <a:r>
              <a:rPr lang="en-US" dirty="0" err="1"/>
              <a:t>insertLast</a:t>
            </a:r>
            <a:r>
              <a:rPr lang="en-US" dirty="0"/>
              <a:t> (node&lt;T&gt; * head, T item) {</a:t>
            </a:r>
          </a:p>
          <a:p>
            <a:pPr marL="0" indent="0">
              <a:buNone/>
            </a:pPr>
            <a:r>
              <a:rPr lang="en-US" dirty="0"/>
              <a:t>   if (head == </a:t>
            </a:r>
            <a:r>
              <a:rPr lang="en-US" dirty="0" err="1"/>
              <a:t>nullptr</a:t>
            </a:r>
            <a:r>
              <a:rPr lang="en-US" dirty="0"/>
              <a:t>)   //found end of list or empty list</a:t>
            </a:r>
          </a:p>
          <a:p>
            <a:pPr marL="0" indent="0">
              <a:buNone/>
            </a:pPr>
            <a:r>
              <a:rPr lang="en-US" dirty="0"/>
              <a:t>        return new node&lt;T&gt;(item); //add new node to the list.</a:t>
            </a:r>
          </a:p>
          <a:p>
            <a:pPr marL="0" indent="0">
              <a:buNone/>
            </a:pPr>
            <a:r>
              <a:rPr lang="en-US" dirty="0"/>
              <a:t>   else </a:t>
            </a:r>
          </a:p>
          <a:p>
            <a:pPr marL="0" indent="0">
              <a:buNone/>
            </a:pPr>
            <a:r>
              <a:rPr lang="en-US" dirty="0"/>
              <a:t>      head-&gt;next= </a:t>
            </a:r>
            <a:r>
              <a:rPr lang="en-US" dirty="0" err="1"/>
              <a:t>insertLast</a:t>
            </a:r>
            <a:r>
              <a:rPr lang="en-US" dirty="0"/>
              <a:t>(head-&gt;next, item);</a:t>
            </a:r>
          </a:p>
          <a:p>
            <a:pPr marL="0" indent="0">
              <a:buNone/>
            </a:pPr>
            <a:r>
              <a:rPr lang="en-US" dirty="0"/>
              <a:t>      return head; //leave list unchanged at this point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033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insert before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changes are needed to recursive </a:t>
            </a:r>
            <a:r>
              <a:rPr lang="en-US" dirty="0" err="1"/>
              <a:t>insertLast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if data is not found?  could insert last or fail.</a:t>
            </a:r>
          </a:p>
          <a:p>
            <a:pPr lvl="2"/>
            <a:r>
              <a:rPr lang="en-US" dirty="0"/>
              <a:t>fail won't notify, unless a new parameter is added.</a:t>
            </a:r>
          </a:p>
        </p:txBody>
      </p:sp>
    </p:spTree>
    <p:extLst>
      <p:ext uri="{BB962C8B-B14F-4D97-AF65-F5344CB8AC3E}">
        <p14:creationId xmlns:p14="http://schemas.microsoft.com/office/powerpoint/2010/main" val="4179251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cloning the list.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pretty simple recursively.  Make a new linked list and return it.</a:t>
            </a:r>
          </a:p>
          <a:p>
            <a:pPr lvl="1"/>
            <a:r>
              <a:rPr lang="en-US" dirty="0"/>
              <a:t>be careful the list is in the same order though.</a:t>
            </a:r>
          </a:p>
          <a:p>
            <a:pPr marL="457200" lvl="1" indent="0">
              <a:buNone/>
            </a:pPr>
            <a:r>
              <a:rPr lang="en-US" dirty="0"/>
              <a:t>node * </a:t>
            </a:r>
            <a:r>
              <a:rPr lang="en-US" dirty="0" err="1"/>
              <a:t>clonelist</a:t>
            </a:r>
            <a:r>
              <a:rPr lang="en-US" dirty="0"/>
              <a:t>(node&lt;T&gt; * head) {</a:t>
            </a:r>
          </a:p>
          <a:p>
            <a:pPr marL="457200" lvl="1" indent="0">
              <a:buNone/>
            </a:pPr>
            <a:r>
              <a:rPr lang="en-US" dirty="0"/>
              <a:t>  if (head == </a:t>
            </a:r>
            <a:r>
              <a:rPr lang="en-US" dirty="0" err="1"/>
              <a:t>nullptr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     return </a:t>
            </a:r>
            <a:r>
              <a:rPr lang="en-US" dirty="0" err="1"/>
              <a:t>nullptr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/>
              <a:t>  else </a:t>
            </a:r>
          </a:p>
          <a:p>
            <a:pPr marL="457200" lvl="1" indent="0">
              <a:buNone/>
            </a:pPr>
            <a:r>
              <a:rPr lang="en-US" dirty="0"/>
              <a:t>     node * </a:t>
            </a:r>
            <a:r>
              <a:rPr lang="en-US" dirty="0" err="1"/>
              <a:t>tmp</a:t>
            </a:r>
            <a:r>
              <a:rPr lang="en-US" dirty="0"/>
              <a:t> =  new node&lt;T&gt;(head-&gt;data);  //copy the data</a:t>
            </a:r>
          </a:p>
          <a:p>
            <a:pPr marL="457200" lvl="1" indent="0">
              <a:buNone/>
            </a:pPr>
            <a:r>
              <a:rPr lang="en-US" dirty="0"/>
              <a:t>     </a:t>
            </a:r>
            <a:r>
              <a:rPr lang="en-US" dirty="0" err="1"/>
              <a:t>tmp</a:t>
            </a:r>
            <a:r>
              <a:rPr lang="en-US" dirty="0"/>
              <a:t>-&gt;next= </a:t>
            </a:r>
            <a:r>
              <a:rPr lang="en-US" dirty="0" err="1"/>
              <a:t>clonelist</a:t>
            </a:r>
            <a:r>
              <a:rPr lang="en-US" dirty="0"/>
              <a:t>(head-&gt;next); //copy the rest of the list</a:t>
            </a:r>
          </a:p>
          <a:p>
            <a:pPr marL="457200" lvl="1" indent="0">
              <a:buNone/>
            </a:pPr>
            <a:r>
              <a:rPr lang="en-US" dirty="0"/>
              <a:t>     return </a:t>
            </a:r>
            <a:r>
              <a:rPr lang="en-US" dirty="0" err="1"/>
              <a:t>tmp</a:t>
            </a:r>
            <a:r>
              <a:rPr lang="en-US" dirty="0"/>
              <a:t>;  //return the current node that has the rest of the list too.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370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double linked lists</a:t>
            </a:r>
          </a:p>
          <a:p>
            <a:pPr lvl="1"/>
            <a:r>
              <a:rPr lang="en-US" dirty="0"/>
              <a:t>Change the node to have two pointers.  A next and previous pointer.</a:t>
            </a:r>
          </a:p>
          <a:p>
            <a:pPr lvl="1"/>
            <a:r>
              <a:rPr lang="en-US" dirty="0"/>
              <a:t>The first node will now have null pointer for the previous.</a:t>
            </a:r>
          </a:p>
          <a:p>
            <a:pPr lvl="1"/>
            <a:r>
              <a:rPr lang="en-US" dirty="0"/>
              <a:t>we can search both directions.</a:t>
            </a:r>
          </a:p>
          <a:p>
            <a:pPr lvl="1"/>
            <a:r>
              <a:rPr lang="en-US" dirty="0"/>
              <a:t>operations are pretty similar. </a:t>
            </a:r>
          </a:p>
          <a:p>
            <a:pPr lvl="2"/>
            <a:r>
              <a:rPr lang="en-US" dirty="0"/>
              <a:t>The need for recursive function is removed as everything can now be done in loops</a:t>
            </a:r>
          </a:p>
          <a:p>
            <a:pPr lvl="3"/>
            <a:r>
              <a:rPr lang="en-US" dirty="0"/>
              <a:t>head pointer special cases still exist for empty lists.</a:t>
            </a:r>
          </a:p>
          <a:p>
            <a:pPr lvl="2"/>
            <a:r>
              <a:rPr lang="en-US" dirty="0"/>
              <a:t>insert and delete given a node is easy, since the node "knows" it place in the list.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5095875"/>
            <a:ext cx="7162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7449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linked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you write a insert after method?</a:t>
            </a:r>
          </a:p>
          <a:p>
            <a:pPr lvl="1"/>
            <a:r>
              <a:rPr lang="en-US" dirty="0"/>
              <a:t>the parameter is the data and the node to insert after.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how about </a:t>
            </a:r>
            <a:r>
              <a:rPr lang="en-US"/>
              <a:t>delete given a data item (not a node)?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554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lists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circular linked lists</a:t>
            </a:r>
          </a:p>
          <a:p>
            <a:pPr lvl="1"/>
            <a:r>
              <a:rPr lang="en-US" dirty="0"/>
              <a:t>all the nodes are connected to for a circle.  there is no </a:t>
            </a:r>
            <a:r>
              <a:rPr lang="en-US" dirty="0" err="1"/>
              <a:t>nullptr</a:t>
            </a:r>
            <a:endParaRPr lang="en-US" dirty="0"/>
          </a:p>
          <a:p>
            <a:pPr lvl="2"/>
            <a:r>
              <a:rPr lang="en-US" dirty="0"/>
              <a:t>the head pointer points to the first node</a:t>
            </a:r>
          </a:p>
          <a:p>
            <a:pPr lvl="2"/>
            <a:r>
              <a:rPr lang="en-US" dirty="0"/>
              <a:t>the last node also points to the first node.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It can be double linked list as well</a:t>
            </a:r>
          </a:p>
          <a:p>
            <a:r>
              <a:rPr lang="en-US" dirty="0"/>
              <a:t>we can traverse the list from any starting point, not just head</a:t>
            </a:r>
          </a:p>
          <a:p>
            <a:r>
              <a:rPr lang="en-US" dirty="0"/>
              <a:t>useful in applications where the work through the list and then start over.  data can be inserted/deleted at any point.</a:t>
            </a:r>
          </a:p>
          <a:p>
            <a:pPr lvl="1"/>
            <a:r>
              <a:rPr lang="en-US" dirty="0"/>
              <a:t>Some CPU schedulers use this for process lists and determine which process to schedule next.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775" y="3029744"/>
            <a:ext cx="4162425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0601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of the class, from ADT lecture.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5268" y="1716696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MYLIST_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MYLIST_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//previous slide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template &lt;class T&gt;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private: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node&lt;T&gt; * head;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size;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 head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size=0;}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~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6868" y="1825625"/>
            <a:ext cx="5526932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insert (T item);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remove();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 front();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void print();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bool find(T item);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bool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return size ==0;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getSize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{ return size;}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66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linked list is similar to an array</a:t>
            </a:r>
          </a:p>
          <a:p>
            <a:pPr lvl="1"/>
            <a:r>
              <a:rPr lang="en-US" dirty="0"/>
              <a:t>the data is stored in a node object</a:t>
            </a:r>
          </a:p>
          <a:p>
            <a:pPr lvl="2"/>
            <a:r>
              <a:rPr lang="en-US" dirty="0"/>
              <a:t>The node are connected linearly.</a:t>
            </a:r>
          </a:p>
          <a:p>
            <a:r>
              <a:rPr lang="en-US" dirty="0"/>
              <a:t>four basic methods are required (in addition to constructor and destructor) </a:t>
            </a:r>
          </a:p>
          <a:p>
            <a:pPr lvl="1"/>
            <a:r>
              <a:rPr lang="en-US" dirty="0"/>
              <a:t>insert front</a:t>
            </a:r>
          </a:p>
          <a:p>
            <a:pPr lvl="2"/>
            <a:r>
              <a:rPr lang="en-US" dirty="0"/>
              <a:t>A new data item is added to the front of the list</a:t>
            </a:r>
          </a:p>
          <a:p>
            <a:pPr lvl="1"/>
            <a:r>
              <a:rPr lang="en-US" dirty="0"/>
              <a:t>remove front</a:t>
            </a:r>
          </a:p>
          <a:p>
            <a:pPr lvl="2"/>
            <a:r>
              <a:rPr lang="en-US" dirty="0"/>
              <a:t>the first data item (</a:t>
            </a:r>
            <a:r>
              <a:rPr lang="en-US" dirty="0" err="1"/>
              <a:t>ie</a:t>
            </a:r>
            <a:r>
              <a:rPr lang="en-US" dirty="0"/>
              <a:t> node) is remove from the list</a:t>
            </a:r>
          </a:p>
          <a:p>
            <a:pPr lvl="1"/>
            <a:r>
              <a:rPr lang="en-US" dirty="0"/>
              <a:t>find</a:t>
            </a:r>
          </a:p>
          <a:p>
            <a:pPr lvl="2"/>
            <a:r>
              <a:rPr lang="en-US" dirty="0"/>
              <a:t>does a piece of data exist in the list</a:t>
            </a:r>
          </a:p>
          <a:p>
            <a:pPr lvl="1"/>
            <a:r>
              <a:rPr lang="en-US" dirty="0" err="1"/>
              <a:t>getSize</a:t>
            </a:r>
            <a:r>
              <a:rPr lang="en-US" dirty="0"/>
              <a:t>  (and </a:t>
            </a:r>
            <a:r>
              <a:rPr lang="en-US" dirty="0" err="1"/>
              <a:t>isEmpty</a:t>
            </a:r>
            <a:r>
              <a:rPr lang="en-US" dirty="0"/>
              <a:t> )</a:t>
            </a:r>
          </a:p>
          <a:p>
            <a:pPr lvl="2"/>
            <a:r>
              <a:rPr lang="en-US" dirty="0"/>
              <a:t>how many items (</a:t>
            </a:r>
            <a:r>
              <a:rPr lang="en-US" dirty="0" err="1"/>
              <a:t>ie</a:t>
            </a:r>
            <a:r>
              <a:rPr lang="en-US" dirty="0"/>
              <a:t> nodes) are in the list.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list data structures will have a head pointer.  </a:t>
            </a:r>
          </a:p>
          <a:p>
            <a:pPr marL="457200" lvl="1" indent="0">
              <a:buNone/>
            </a:pPr>
            <a:r>
              <a:rPr lang="en-US" dirty="0"/>
              <a:t>node&lt;T&gt; * head;</a:t>
            </a:r>
          </a:p>
          <a:p>
            <a:pPr lvl="1"/>
            <a:r>
              <a:rPr lang="en-US" dirty="0"/>
              <a:t>The head pointer points to the first node in the list or </a:t>
            </a:r>
            <a:r>
              <a:rPr lang="en-US" dirty="0" err="1"/>
              <a:t>nullptr</a:t>
            </a:r>
            <a:r>
              <a:rPr lang="en-US" dirty="0"/>
              <a:t> if the list is empty;</a:t>
            </a:r>
          </a:p>
          <a:p>
            <a:r>
              <a:rPr lang="en-US" dirty="0"/>
              <a:t>The linked list will then visually look this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Visually we just use a slash to represent the </a:t>
            </a:r>
            <a:r>
              <a:rPr lang="en-US" dirty="0" err="1"/>
              <a:t>nullptr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276" y="4754933"/>
            <a:ext cx="1971429" cy="3333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032" y="4001294"/>
            <a:ext cx="6514286" cy="76190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1032" y="6234978"/>
            <a:ext cx="1123810" cy="5714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1032" y="5564750"/>
            <a:ext cx="5580952" cy="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86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linked lists maybe similar to arrays, with the following exceptions</a:t>
            </a:r>
          </a:p>
          <a:p>
            <a:pPr lvl="1"/>
            <a:r>
              <a:rPr lang="en-US" dirty="0"/>
              <a:t>Arrays are fixed in length, linked lists are not.  Dynamic size</a:t>
            </a:r>
          </a:p>
          <a:p>
            <a:pPr lvl="1"/>
            <a:r>
              <a:rPr lang="en-US" dirty="0"/>
              <a:t>Easily insert and delete new data</a:t>
            </a:r>
          </a:p>
          <a:p>
            <a:pPr lvl="1"/>
            <a:r>
              <a:rPr lang="en-US" dirty="0"/>
              <a:t>No Random access to the data.  We must always access the nodes sequentially starting from the first node</a:t>
            </a:r>
          </a:p>
          <a:p>
            <a:pPr lvl="1"/>
            <a:r>
              <a:rPr lang="en-US" dirty="0"/>
              <a:t>uses more memory then arrays</a:t>
            </a:r>
          </a:p>
          <a:p>
            <a:pPr lvl="2"/>
            <a:r>
              <a:rPr lang="en-US" dirty="0"/>
              <a:t>extra spot for the pointer is required for each element</a:t>
            </a:r>
          </a:p>
          <a:p>
            <a:pPr lvl="1"/>
            <a:r>
              <a:rPr lang="en-US" dirty="0"/>
              <a:t>Not hardware cache friendly, since the data is not stored in contiguous locations.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32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Visually.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818" y="1825625"/>
            <a:ext cx="5392363" cy="4351338"/>
          </a:xfrm>
        </p:spPr>
      </p:pic>
    </p:spTree>
    <p:extLst>
      <p:ext uri="{BB962C8B-B14F-4D97-AF65-F5344CB8AC3E}">
        <p14:creationId xmlns:p14="http://schemas.microsoft.com/office/powerpoint/2010/main" val="181522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not random access to the data.  </a:t>
            </a:r>
          </a:p>
          <a:p>
            <a:pPr lvl="1"/>
            <a:r>
              <a:rPr lang="en-US" dirty="0"/>
              <a:t>So then what type of access is it? </a:t>
            </a:r>
          </a:p>
          <a:p>
            <a:pPr lvl="1"/>
            <a:r>
              <a:rPr lang="en-US" dirty="0"/>
              <a:t>And what does that mean when you are trying to search?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884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2118</Words>
  <Application>Microsoft Office PowerPoint</Application>
  <PresentationFormat>Widescreen</PresentationFormat>
  <Paragraphs>326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Courier New</vt:lpstr>
      <vt:lpstr>Tahoma</vt:lpstr>
      <vt:lpstr>Office Theme</vt:lpstr>
      <vt:lpstr>Cosc 2030</vt:lpstr>
      <vt:lpstr>List data structures</vt:lpstr>
      <vt:lpstr>Node Class          OR            Node Struct</vt:lpstr>
      <vt:lpstr>Reminder of the class, from ADT lecture.</vt:lpstr>
      <vt:lpstr>linked list</vt:lpstr>
      <vt:lpstr>linked list (2)</vt:lpstr>
      <vt:lpstr>linked list (3)</vt:lpstr>
      <vt:lpstr>Visually.</vt:lpstr>
      <vt:lpstr>Question</vt:lpstr>
      <vt:lpstr>Insert front operation</vt:lpstr>
      <vt:lpstr>Insert operation graphically</vt:lpstr>
      <vt:lpstr>Example insert front</vt:lpstr>
      <vt:lpstr>delete front operation</vt:lpstr>
      <vt:lpstr>delete operation visually.</vt:lpstr>
      <vt:lpstr>Question</vt:lpstr>
      <vt:lpstr>remove front example.</vt:lpstr>
      <vt:lpstr>destructor</vt:lpstr>
      <vt:lpstr>front operation.</vt:lpstr>
      <vt:lpstr>print</vt:lpstr>
      <vt:lpstr>print example code</vt:lpstr>
      <vt:lpstr>find operation</vt:lpstr>
      <vt:lpstr>find operation</vt:lpstr>
      <vt:lpstr>find operation (2)</vt:lpstr>
      <vt:lpstr>other possible operations</vt:lpstr>
      <vt:lpstr>Insert last operation</vt:lpstr>
      <vt:lpstr>Insert last operation (2)</vt:lpstr>
      <vt:lpstr>delete last operation</vt:lpstr>
      <vt:lpstr>delete last operation (2)</vt:lpstr>
      <vt:lpstr>insert variants</vt:lpstr>
      <vt:lpstr>insert variants (2)</vt:lpstr>
      <vt:lpstr>general fixes for head pointer issues and next to last nodes.</vt:lpstr>
      <vt:lpstr>recursive insert before data</vt:lpstr>
      <vt:lpstr>cloning the list.</vt:lpstr>
      <vt:lpstr>Other lists</vt:lpstr>
      <vt:lpstr>double linked lists</vt:lpstr>
      <vt:lpstr>Other lists (2)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Jim Ward</cp:lastModifiedBy>
  <cp:revision>68</cp:revision>
  <dcterms:created xsi:type="dcterms:W3CDTF">2019-06-10T15:14:06Z</dcterms:created>
  <dcterms:modified xsi:type="dcterms:W3CDTF">2025-02-07T18:20:53Z</dcterms:modified>
</cp:coreProperties>
</file>