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57" r:id="rId4"/>
    <p:sldId id="261" r:id="rId5"/>
    <p:sldId id="264" r:id="rId6"/>
    <p:sldId id="258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5" r:id="rId19"/>
    <p:sldId id="278" r:id="rId20"/>
    <p:sldId id="279" r:id="rId21"/>
    <p:sldId id="280" r:id="rId22"/>
    <p:sldId id="283" r:id="rId23"/>
    <p:sldId id="274" r:id="rId24"/>
    <p:sldId id="273" r:id="rId25"/>
    <p:sldId id="282" r:id="rId26"/>
    <p:sldId id="290" r:id="rId27"/>
    <p:sldId id="292" r:id="rId28"/>
    <p:sldId id="293" r:id="rId29"/>
    <p:sldId id="294" r:id="rId30"/>
    <p:sldId id="295" r:id="rId31"/>
    <p:sldId id="296" r:id="rId32"/>
    <p:sldId id="291" r:id="rId33"/>
    <p:sldId id="297" r:id="rId34"/>
    <p:sldId id="298" r:id="rId35"/>
    <p:sldId id="299" r:id="rId36"/>
    <p:sldId id="300" r:id="rId37"/>
    <p:sldId id="301" r:id="rId38"/>
    <p:sldId id="271" r:id="rId39"/>
    <p:sldId id="284" r:id="rId40"/>
    <p:sldId id="272" r:id="rId41"/>
    <p:sldId id="285" r:id="rId42"/>
    <p:sldId id="286" r:id="rId43"/>
    <p:sldId id="287" r:id="rId44"/>
    <p:sldId id="288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DAC10-0598-4A45-920E-070935F4A83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B6BD6-5325-4B17-B310-C87B791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7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almost sorted.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6BD6-5325-4B17-B310-C87B79147A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4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8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0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17F7-42D1-43A1-A959-2D140FD41A5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F6E2-2564-4DEC-A3E0-0675DE3E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alU379l3U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WBy6J5gz8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2030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9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takes one unsorted element at a time and sorts it into place.</a:t>
            </a:r>
          </a:p>
          <a:p>
            <a:pPr lvl="1"/>
            <a:r>
              <a:rPr lang="en-US" dirty="0" smtClean="0"/>
              <a:t>it swaps the element until it is sort into place.</a:t>
            </a:r>
          </a:p>
          <a:p>
            <a:r>
              <a:rPr lang="en-US" dirty="0" smtClean="0"/>
              <a:t>There is a partially sort list on the "left" side and then unsorted elements are "right" side are sorted into place one at a time.</a:t>
            </a:r>
          </a:p>
          <a:p>
            <a:pPr lvl="1"/>
            <a:r>
              <a:rPr lang="en-US" dirty="0" smtClean="0"/>
              <a:t>Until the "left" side is full sorted list.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572544"/>
            <a:ext cx="4762500" cy="2857500"/>
          </a:xfrm>
        </p:spPr>
      </p:pic>
      <p:sp>
        <p:nvSpPr>
          <p:cNvPr id="4" name="TextBox 3"/>
          <p:cNvSpPr txBox="1"/>
          <p:nvPr/>
        </p:nvSpPr>
        <p:spPr>
          <a:xfrm>
            <a:off x="603115" y="6311900"/>
            <a:ext cx="1068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sort </a:t>
            </a:r>
            <a:r>
              <a:rPr lang="en-US" dirty="0"/>
              <a:t>with Romanian folk </a:t>
            </a:r>
            <a:r>
              <a:rPr lang="en-US" dirty="0" smtClean="0"/>
              <a:t>dance: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www.youtube.com/watch?v=ROalU379l3U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451" y="1825625"/>
            <a:ext cx="612680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temp, j,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size) {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temp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j = i-1;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while(j&gt;=0 &amp;&amp;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[j] &gt; temp) {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[j+1]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[j];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j--;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[j+1] = temp;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348" y="1825625"/>
            <a:ext cx="486545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It's good for small lists</a:t>
            </a:r>
          </a:p>
          <a:p>
            <a:r>
              <a:rPr lang="en-US" dirty="0" smtClean="0"/>
              <a:t>It's not very efficient compared to algorithms coming next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80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very fast in two cases of the data</a:t>
            </a:r>
          </a:p>
          <a:p>
            <a:pPr marL="914400" lvl="1" indent="-457200">
              <a:buAutoNum type="arabicPeriod"/>
            </a:pPr>
            <a:r>
              <a:rPr lang="en-US" dirty="0"/>
              <a:t>already sorted.  It takes one pass</a:t>
            </a:r>
          </a:p>
          <a:p>
            <a:pPr marL="914400" lvl="1" indent="-457200">
              <a:buAutoNum type="arabicPeriod"/>
            </a:pP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Why say its good for small lists?</a:t>
            </a:r>
          </a:p>
          <a:p>
            <a:pPr marL="914400" lvl="1" indent="-457200">
              <a:buAutoNum type="arabicPeriod"/>
            </a:pPr>
            <a:endParaRPr lang="en-US" dirty="0"/>
          </a:p>
          <a:p>
            <a:r>
              <a:rPr lang="en-US" dirty="0"/>
              <a:t>Is there a data set that would be the worst?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Merge sort is a divide and conquer algorithm that was invented by John von Neumann in 1945</a:t>
            </a:r>
          </a:p>
          <a:p>
            <a:r>
              <a:rPr lang="en-US" dirty="0" smtClean="0"/>
              <a:t>how it works:</a:t>
            </a:r>
          </a:p>
          <a:p>
            <a:pPr lvl="1"/>
            <a:r>
              <a:rPr lang="en-US" dirty="0" smtClean="0"/>
              <a:t> Divide the unsorted list into n </a:t>
            </a:r>
            <a:r>
              <a:rPr lang="en-US" dirty="0" err="1" smtClean="0"/>
              <a:t>sublists</a:t>
            </a:r>
            <a:r>
              <a:rPr lang="en-US" dirty="0" smtClean="0"/>
              <a:t>, each containing one element </a:t>
            </a:r>
          </a:p>
          <a:p>
            <a:pPr lvl="2"/>
            <a:r>
              <a:rPr lang="en-US" dirty="0" smtClean="0"/>
              <a:t>a list of one element is considered sorted</a:t>
            </a:r>
          </a:p>
          <a:p>
            <a:pPr lvl="1"/>
            <a:r>
              <a:rPr lang="en-US" dirty="0" smtClean="0"/>
              <a:t>Repeatedly merge </a:t>
            </a:r>
            <a:r>
              <a:rPr lang="en-US" dirty="0" err="1" smtClean="0"/>
              <a:t>sublists</a:t>
            </a:r>
            <a:r>
              <a:rPr lang="en-US" dirty="0" smtClean="0"/>
              <a:t> to produce new sorted </a:t>
            </a:r>
            <a:r>
              <a:rPr lang="en-US" dirty="0" err="1" smtClean="0"/>
              <a:t>sublists</a:t>
            </a:r>
            <a:r>
              <a:rPr lang="en-US" dirty="0" smtClean="0"/>
              <a:t> until there is only one </a:t>
            </a:r>
            <a:r>
              <a:rPr lang="en-US" dirty="0" err="1" smtClean="0"/>
              <a:t>sublist</a:t>
            </a:r>
            <a:r>
              <a:rPr lang="en-US" dirty="0" smtClean="0"/>
              <a:t> remaining. </a:t>
            </a:r>
          </a:p>
          <a:p>
            <a:pPr lvl="1"/>
            <a:r>
              <a:rPr lang="en-US" dirty="0" smtClean="0"/>
              <a:t>This will be the sorted list.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65" y="2729613"/>
            <a:ext cx="4238935" cy="2543361"/>
          </a:xfrm>
        </p:spPr>
      </p:pic>
    </p:spTree>
    <p:extLst>
      <p:ext uri="{BB962C8B-B14F-4D97-AF65-F5344CB8AC3E}">
        <p14:creationId xmlns:p14="http://schemas.microsoft.com/office/powerpoint/2010/main" val="31443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has two parts.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544" y="1825625"/>
            <a:ext cx="381162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Part 1</a:t>
            </a:r>
          </a:p>
          <a:p>
            <a:r>
              <a:rPr lang="en-US" dirty="0"/>
              <a:t> Divide the unsorted list into n </a:t>
            </a:r>
            <a:r>
              <a:rPr lang="en-US" dirty="0" err="1"/>
              <a:t>sublists</a:t>
            </a:r>
            <a:r>
              <a:rPr lang="en-US" dirty="0"/>
              <a:t>, each containing one element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This part is done recursively.</a:t>
            </a:r>
          </a:p>
          <a:p>
            <a:pPr lvl="1"/>
            <a:r>
              <a:rPr lang="en-US" dirty="0" smtClean="0"/>
              <a:t>We want a </a:t>
            </a:r>
            <a:r>
              <a:rPr lang="en-US" dirty="0" err="1" smtClean="0"/>
              <a:t>sublist</a:t>
            </a:r>
            <a:r>
              <a:rPr lang="en-US" dirty="0" smtClean="0"/>
              <a:t> of 1, which is a sorted list. 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Note, this code won't compile. </a:t>
            </a:r>
          </a:p>
          <a:p>
            <a:pPr lvl="1"/>
            <a:r>
              <a:rPr lang="en-US" dirty="0" smtClean="0"/>
              <a:t>Missing a few bits, so it can be shown easily.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991" y="1825625"/>
            <a:ext cx="6995809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(array, left, right, size) {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(left &lt; right)  {  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mid = left +((right-left)/2);   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(array, left, mid, size);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(array, mid+1, right, size);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//merge is part 2!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merge(array, left, mid, right, size);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job of this method is sort together to the two sorted lists.</a:t>
            </a:r>
          </a:p>
          <a:p>
            <a:pPr lvl="1"/>
            <a:r>
              <a:rPr lang="en-US" dirty="0" smtClean="0"/>
              <a:t>We can't do this in place either.  (</a:t>
            </a:r>
            <a:r>
              <a:rPr lang="en-US" dirty="0" err="1" smtClean="0"/>
              <a:t>ie</a:t>
            </a:r>
            <a:r>
              <a:rPr lang="en-US" dirty="0" smtClean="0"/>
              <a:t> need more memory)</a:t>
            </a:r>
          </a:p>
          <a:p>
            <a:pPr lvl="1"/>
            <a:r>
              <a:rPr lang="en-US" dirty="0" smtClean="0"/>
              <a:t>why?  (think of an example why it won't work).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First create a new array for both left and right side.</a:t>
            </a:r>
          </a:p>
          <a:p>
            <a:r>
              <a:rPr lang="en-US" dirty="0" smtClean="0"/>
              <a:t>Then copy the values into place from left and right depending on which one has the "smallest" value</a:t>
            </a:r>
          </a:p>
          <a:p>
            <a:pPr lvl="1"/>
            <a:r>
              <a:rPr lang="en-US" dirty="0" smtClean="0"/>
              <a:t>assuming ascending sort.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 smtClean="0"/>
              <a:t>method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merge(array, left, mid, right, size) {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mid - left +1;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right -mid;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//use loop to copy data out of array for left array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//use loop to copy data out of array for right array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method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439694"/>
            <a:ext cx="10867417" cy="51751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//now pick value that is smaller from either left or right array, until all values are in, or one array has been used up.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position = left;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while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    //left is not done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  //right is not done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position &lt; size)  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 //don't overflow the array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if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array[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  //move the position for the left array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  //move the position for the right array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  //move the position for main array.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8613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data is unsorted (or unknown if it is sorted)</a:t>
            </a:r>
          </a:p>
          <a:p>
            <a:endParaRPr lang="en-US" dirty="0"/>
          </a:p>
          <a:p>
            <a:r>
              <a:rPr lang="en-US" dirty="0" smtClean="0"/>
              <a:t>we turn to sorting algorithms.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54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//make sure add the remainder data from the left/right array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&amp;&amp;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size) { //just case we done with both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array[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size) { //just case we done with both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array[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++;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//end of merge method</a:t>
            </a:r>
          </a:p>
        </p:txBody>
      </p:sp>
    </p:spTree>
    <p:extLst>
      <p:ext uri="{BB962C8B-B14F-4D97-AF65-F5344CB8AC3E}">
        <p14:creationId xmlns:p14="http://schemas.microsoft.com/office/powerpoint/2010/main" val="15284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another one that is very fast on sorted lists.</a:t>
            </a:r>
          </a:p>
          <a:p>
            <a:pPr lvl="1"/>
            <a:r>
              <a:rPr lang="en-US" dirty="0" smtClean="0"/>
              <a:t>One pass through the entire list.</a:t>
            </a:r>
            <a:endParaRPr lang="en-US" dirty="0"/>
          </a:p>
          <a:p>
            <a:r>
              <a:rPr lang="en-US" dirty="0" smtClean="0"/>
              <a:t>On average and worst case</a:t>
            </a:r>
          </a:p>
          <a:p>
            <a:pPr lvl="1"/>
            <a:r>
              <a:rPr lang="en-US" dirty="0" smtClean="0"/>
              <a:t>it's </a:t>
            </a:r>
            <a:r>
              <a:rPr lang="en-US" dirty="0" smtClean="0"/>
              <a:t>pretty good.  faster then insertion sort and bubble</a:t>
            </a:r>
          </a:p>
          <a:p>
            <a:pPr lvl="2"/>
            <a:r>
              <a:rPr lang="en-US" dirty="0" err="1" smtClean="0"/>
              <a:t>nlogn</a:t>
            </a:r>
            <a:r>
              <a:rPr lang="en-US" dirty="0" smtClean="0"/>
              <a:t> is the timing, but we are not worrying about that in this course.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The issue with merge is space.</a:t>
            </a:r>
          </a:p>
          <a:p>
            <a:pPr lvl="1"/>
            <a:r>
              <a:rPr lang="en-US" dirty="0" smtClean="0"/>
              <a:t>It takes up the size of the list in extra memory. (last iteration)</a:t>
            </a:r>
          </a:p>
          <a:p>
            <a:pPr lvl="1"/>
            <a:r>
              <a:rPr lang="en-US" dirty="0" smtClean="0"/>
              <a:t>If you lists are very big, then twice the memory space could be an 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notes.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 "merge" part  merge sort is idea for things can't get completely into memory.</a:t>
            </a:r>
          </a:p>
          <a:p>
            <a:r>
              <a:rPr lang="en-US" dirty="0" smtClean="0"/>
              <a:t>or sorting from multiple datasets in files.</a:t>
            </a:r>
          </a:p>
          <a:p>
            <a:pPr lvl="1"/>
            <a:r>
              <a:rPr lang="en-US" dirty="0" smtClean="0"/>
              <a:t>Sort the data in each file, then merge two files together.</a:t>
            </a:r>
          </a:p>
          <a:p>
            <a:r>
              <a:rPr lang="en-US" dirty="0" smtClean="0"/>
              <a:t>merge sort is also an idea candidate for High performance computing system, where we have many nodes working together to sort.</a:t>
            </a:r>
          </a:p>
          <a:p>
            <a:pPr lvl="1"/>
            <a:r>
              <a:rPr lang="en-US" dirty="0" smtClean="0"/>
              <a:t>each node sort a small section and then other nodes merge the data in parallel.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Heapsort was invented by J. W. J. Williams in 1964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also presented the heap data structure at the same time.</a:t>
            </a:r>
          </a:p>
          <a:p>
            <a:endParaRPr lang="en-US" dirty="0"/>
          </a:p>
          <a:p>
            <a:r>
              <a:rPr lang="en-US" dirty="0" smtClean="0"/>
              <a:t>This is a in-place sort and is similar in nature to a selection sort.</a:t>
            </a:r>
          </a:p>
          <a:p>
            <a:pPr lvl="1"/>
            <a:r>
              <a:rPr lang="en-US" dirty="0" smtClean="0"/>
              <a:t>We have a unsort and sorted area of the data.</a:t>
            </a:r>
          </a:p>
          <a:p>
            <a:r>
              <a:rPr lang="en-US" dirty="0" smtClean="0"/>
              <a:t>2 step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build a heap out of the array.  (think priority queue here)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repeat, from last to first position.</a:t>
            </a:r>
          </a:p>
          <a:p>
            <a:pPr marL="914400" lvl="2" indent="0">
              <a:buNone/>
            </a:pPr>
            <a:r>
              <a:rPr lang="en-US" dirty="0" smtClean="0"/>
              <a:t>swap the root element with the current last element, and then update heap.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code.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Done with two methods:</a:t>
            </a:r>
          </a:p>
          <a:p>
            <a:pPr lvl="1"/>
            <a:r>
              <a:rPr lang="en-US" dirty="0" err="1" smtClean="0"/>
              <a:t>heapify</a:t>
            </a:r>
            <a:r>
              <a:rPr lang="en-US" dirty="0"/>
              <a:t> </a:t>
            </a:r>
            <a:r>
              <a:rPr lang="en-US" dirty="0" smtClean="0"/>
              <a:t>which creates the heap (priority queue) where the left most position is the largest number</a:t>
            </a:r>
          </a:p>
          <a:p>
            <a:pPr lvl="1"/>
            <a:r>
              <a:rPr lang="en-US" dirty="0" smtClean="0"/>
              <a:t>heapsort</a:t>
            </a:r>
          </a:p>
          <a:p>
            <a:pPr lvl="2"/>
            <a:r>
              <a:rPr lang="en-US" dirty="0" smtClean="0"/>
              <a:t>first calls </a:t>
            </a:r>
            <a:r>
              <a:rPr lang="en-US" dirty="0" err="1" smtClean="0"/>
              <a:t>heapify</a:t>
            </a:r>
            <a:endParaRPr lang="en-US" dirty="0" smtClean="0"/>
          </a:p>
          <a:p>
            <a:pPr lvl="2"/>
            <a:r>
              <a:rPr lang="en-US" dirty="0" smtClean="0"/>
              <a:t>second loops get the largest, then calls </a:t>
            </a:r>
            <a:r>
              <a:rPr lang="en-US" dirty="0" err="1" smtClean="0"/>
              <a:t>heapify</a:t>
            </a:r>
            <a:r>
              <a:rPr lang="en-US" dirty="0" smtClean="0"/>
              <a:t> again.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62" y="880944"/>
            <a:ext cx="2667000" cy="203835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87" y="3435113"/>
            <a:ext cx="3333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heapify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80" y="1690688"/>
            <a:ext cx="2741579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First thing to remember</a:t>
            </a:r>
          </a:p>
          <a:p>
            <a:pPr lvl="1"/>
            <a:r>
              <a:rPr lang="en-US" dirty="0" smtClean="0"/>
              <a:t>a heap can be represented in an array, since it full tree.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be a heap, both children must be less then it's parent.</a:t>
            </a:r>
          </a:p>
          <a:p>
            <a:pPr lvl="1"/>
            <a:r>
              <a:rPr lang="en-US" dirty="0" smtClean="0"/>
              <a:t>if there are not, then swap right first, it is bigger, otherwise, the left.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since we changed the heap tree, make sure the heap property is still satisfied.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7106" y="1321324"/>
            <a:ext cx="8754894" cy="53599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heapify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index; //set the largest as the root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leftChildPos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2*index+1; //get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left child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rightChildPos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2*index+2; //get right child by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leftChildPos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&lt;size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leftChildPos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leftChildPos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//we found a new largest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rightChildPos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&lt;size &amp;&amp;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rightChildPos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rightChildPos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//we found a new largest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index)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swap(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heapify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size,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heapify</a:t>
            </a:r>
            <a:r>
              <a:rPr lang="en-US" dirty="0" smtClean="0"/>
              <a:t>  Visually.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2920" y="1825625"/>
            <a:ext cx="567122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heapify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will be called initially like this: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size/2 - 1; </a:t>
            </a:r>
            <a:endParaRPr lang="en-US" sz="24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&gt;=0; 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--) {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heapify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heap,size,i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/>
              <a:t>heapify</a:t>
            </a:r>
            <a:r>
              <a:rPr lang="en-US" dirty="0" smtClean="0"/>
              <a:t>(</a:t>
            </a:r>
            <a:r>
              <a:rPr lang="en-US" dirty="0" err="1" smtClean="0"/>
              <a:t>arr</a:t>
            </a:r>
            <a:r>
              <a:rPr lang="en-US" dirty="0" smtClean="0"/>
              <a:t>, size=8, index=3)</a:t>
            </a:r>
          </a:p>
          <a:p>
            <a:pPr lvl="1"/>
            <a:r>
              <a:rPr lang="en-US" dirty="0" err="1" smtClean="0"/>
              <a:t>largestPos</a:t>
            </a:r>
            <a:r>
              <a:rPr lang="en-US" dirty="0" smtClean="0"/>
              <a:t> =3</a:t>
            </a:r>
          </a:p>
          <a:p>
            <a:pPr lvl="1"/>
            <a:r>
              <a:rPr lang="en-US" dirty="0" err="1" smtClean="0"/>
              <a:t>leftchildpos</a:t>
            </a:r>
            <a:r>
              <a:rPr lang="en-US" dirty="0" smtClean="0"/>
              <a:t> =7 and </a:t>
            </a:r>
            <a:r>
              <a:rPr lang="en-US" dirty="0" err="1" smtClean="0"/>
              <a:t>rightchildpos</a:t>
            </a:r>
            <a:r>
              <a:rPr lang="en-US" dirty="0" smtClean="0"/>
              <a:t>=8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since value at 7 is greater then position at 3</a:t>
            </a:r>
          </a:p>
          <a:p>
            <a:pPr lvl="2"/>
            <a:r>
              <a:rPr lang="en-US" dirty="0" smtClean="0"/>
              <a:t>plus 8 is greater then size</a:t>
            </a:r>
          </a:p>
          <a:p>
            <a:pPr lvl="1"/>
            <a:r>
              <a:rPr lang="en-US" dirty="0" smtClean="0"/>
              <a:t>switch position 3 and 7</a:t>
            </a:r>
          </a:p>
          <a:p>
            <a:pPr lvl="2"/>
            <a:r>
              <a:rPr lang="en-US" dirty="0" smtClean="0"/>
              <a:t>call </a:t>
            </a:r>
            <a:r>
              <a:rPr lang="en-US" dirty="0" err="1" smtClean="0"/>
              <a:t>heapify</a:t>
            </a:r>
            <a:r>
              <a:rPr lang="en-US" dirty="0" smtClean="0"/>
              <a:t> with index of 7.</a:t>
            </a:r>
          </a:p>
          <a:p>
            <a:pPr lvl="1"/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9515" y="1202387"/>
            <a:ext cx="4602297" cy="48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heapify</a:t>
            </a:r>
            <a:r>
              <a:rPr lang="en-US" dirty="0"/>
              <a:t>  </a:t>
            </a:r>
            <a:r>
              <a:rPr lang="en-US" dirty="0" smtClean="0"/>
              <a:t>Visually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664" y="1825625"/>
            <a:ext cx="5329136" cy="4351338"/>
          </a:xfrm>
        </p:spPr>
        <p:txBody>
          <a:bodyPr/>
          <a:lstStyle/>
          <a:p>
            <a:r>
              <a:rPr lang="en-US" dirty="0" err="1" smtClean="0"/>
              <a:t>heapify</a:t>
            </a:r>
            <a:r>
              <a:rPr lang="en-US" dirty="0" smtClean="0"/>
              <a:t>(arr,8,index=7)</a:t>
            </a:r>
          </a:p>
          <a:p>
            <a:pPr lvl="1"/>
            <a:r>
              <a:rPr lang="en-US" dirty="0" smtClean="0"/>
              <a:t>no changes, since no children</a:t>
            </a:r>
          </a:p>
          <a:p>
            <a:r>
              <a:rPr lang="en-US" dirty="0" smtClean="0"/>
              <a:t>from the loop</a:t>
            </a:r>
          </a:p>
          <a:p>
            <a:pPr lvl="1"/>
            <a:r>
              <a:rPr lang="en-US" dirty="0" err="1" smtClean="0"/>
              <a:t>heapify</a:t>
            </a:r>
            <a:r>
              <a:rPr lang="en-US" dirty="0" smtClean="0"/>
              <a:t>(arr,8,index=2)</a:t>
            </a:r>
          </a:p>
          <a:p>
            <a:pPr lvl="1"/>
            <a:r>
              <a:rPr lang="en-US" dirty="0" err="1"/>
              <a:t>largestPos</a:t>
            </a:r>
            <a:r>
              <a:rPr lang="en-US" dirty="0"/>
              <a:t> </a:t>
            </a:r>
            <a:r>
              <a:rPr lang="en-US" dirty="0" smtClean="0"/>
              <a:t>=2</a:t>
            </a:r>
            <a:endParaRPr lang="en-US" dirty="0"/>
          </a:p>
          <a:p>
            <a:pPr lvl="1"/>
            <a:r>
              <a:rPr lang="en-US" dirty="0" err="1"/>
              <a:t>leftchildpos</a:t>
            </a:r>
            <a:r>
              <a:rPr lang="en-US" dirty="0"/>
              <a:t> </a:t>
            </a:r>
            <a:r>
              <a:rPr lang="en-US" dirty="0" smtClean="0"/>
              <a:t>=5 </a:t>
            </a:r>
            <a:r>
              <a:rPr lang="en-US" dirty="0"/>
              <a:t>and </a:t>
            </a:r>
            <a:r>
              <a:rPr lang="en-US" dirty="0" err="1" smtClean="0"/>
              <a:t>rightchildpos</a:t>
            </a:r>
            <a:r>
              <a:rPr lang="en-US" dirty="0" smtClean="0"/>
              <a:t>=6</a:t>
            </a:r>
          </a:p>
          <a:p>
            <a:pPr lvl="1"/>
            <a:r>
              <a:rPr lang="en-US" dirty="0" err="1" smtClean="0"/>
              <a:t>pos</a:t>
            </a:r>
            <a:r>
              <a:rPr lang="en-US" dirty="0" smtClean="0"/>
              <a:t> 5 is greater then position 2 and not position 6</a:t>
            </a:r>
          </a:p>
          <a:p>
            <a:pPr lvl="2"/>
            <a:r>
              <a:rPr lang="en-US" dirty="0" smtClean="0"/>
              <a:t>switch </a:t>
            </a:r>
            <a:r>
              <a:rPr lang="en-US" dirty="0" err="1" smtClean="0"/>
              <a:t>leftchildpos</a:t>
            </a:r>
            <a:r>
              <a:rPr lang="en-US" dirty="0" smtClean="0"/>
              <a:t> and call </a:t>
            </a:r>
            <a:r>
              <a:rPr lang="en-US" dirty="0" err="1" smtClean="0"/>
              <a:t>heapify</a:t>
            </a:r>
            <a:r>
              <a:rPr lang="en-US" dirty="0" smtClean="0"/>
              <a:t> again with index 5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3700" y="2034381"/>
            <a:ext cx="4038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1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heapify</a:t>
            </a:r>
            <a:r>
              <a:rPr lang="en-US" dirty="0"/>
              <a:t>  Visually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481" y="1825625"/>
            <a:ext cx="5358319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heapify</a:t>
            </a:r>
            <a:r>
              <a:rPr lang="en-US" dirty="0" smtClean="0"/>
              <a:t>(arr,8,index=5)</a:t>
            </a:r>
            <a:endParaRPr lang="en-US" dirty="0"/>
          </a:p>
          <a:p>
            <a:pPr lvl="1"/>
            <a:r>
              <a:rPr lang="en-US" dirty="0"/>
              <a:t>no changes, since no </a:t>
            </a:r>
            <a:r>
              <a:rPr lang="en-US" dirty="0" smtClean="0"/>
              <a:t>children</a:t>
            </a:r>
          </a:p>
          <a:p>
            <a:r>
              <a:rPr lang="en-US" dirty="0"/>
              <a:t>from the loop</a:t>
            </a:r>
          </a:p>
          <a:p>
            <a:pPr lvl="1"/>
            <a:r>
              <a:rPr lang="en-US" dirty="0" err="1" smtClean="0"/>
              <a:t>heapify</a:t>
            </a:r>
            <a:r>
              <a:rPr lang="en-US" dirty="0" smtClean="0"/>
              <a:t>(arr,8,index=1)</a:t>
            </a:r>
          </a:p>
          <a:p>
            <a:pPr lvl="1"/>
            <a:r>
              <a:rPr lang="en-US" dirty="0" err="1"/>
              <a:t>largestPos</a:t>
            </a:r>
            <a:r>
              <a:rPr lang="en-US" dirty="0"/>
              <a:t> </a:t>
            </a:r>
            <a:r>
              <a:rPr lang="en-US" dirty="0" smtClean="0"/>
              <a:t>=1</a:t>
            </a:r>
            <a:endParaRPr lang="en-US" dirty="0"/>
          </a:p>
          <a:p>
            <a:pPr lvl="1"/>
            <a:r>
              <a:rPr lang="en-US" dirty="0" err="1"/>
              <a:t>leftchildpos</a:t>
            </a:r>
            <a:r>
              <a:rPr lang="en-US" dirty="0"/>
              <a:t> </a:t>
            </a:r>
            <a:r>
              <a:rPr lang="en-US" dirty="0" smtClean="0"/>
              <a:t>=3 </a:t>
            </a:r>
            <a:r>
              <a:rPr lang="en-US" dirty="0"/>
              <a:t>and </a:t>
            </a:r>
            <a:r>
              <a:rPr lang="en-US" dirty="0" err="1" smtClean="0"/>
              <a:t>rightchildpos</a:t>
            </a:r>
            <a:r>
              <a:rPr lang="en-US" dirty="0" smtClean="0"/>
              <a:t>=4</a:t>
            </a:r>
          </a:p>
          <a:p>
            <a:pPr lvl="1"/>
            <a:r>
              <a:rPr lang="en-US" dirty="0" smtClean="0"/>
              <a:t>position 3 is not greater then 1, but position 4 is greater</a:t>
            </a:r>
            <a:endParaRPr lang="en-US" dirty="0"/>
          </a:p>
          <a:p>
            <a:pPr lvl="2"/>
            <a:r>
              <a:rPr lang="en-US" dirty="0"/>
              <a:t>switch </a:t>
            </a:r>
            <a:r>
              <a:rPr lang="en-US" dirty="0" err="1" smtClean="0"/>
              <a:t>rightchildpos</a:t>
            </a:r>
            <a:r>
              <a:rPr lang="en-US" dirty="0" smtClean="0"/>
              <a:t> </a:t>
            </a:r>
            <a:r>
              <a:rPr lang="en-US" dirty="0"/>
              <a:t>and call </a:t>
            </a:r>
            <a:r>
              <a:rPr lang="en-US" dirty="0" err="1"/>
              <a:t>heapify</a:t>
            </a:r>
            <a:r>
              <a:rPr lang="en-US" dirty="0"/>
              <a:t> again with index </a:t>
            </a:r>
            <a:r>
              <a:rPr lang="en-US" dirty="0" smtClean="0"/>
              <a:t>4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5612" y="2072481"/>
            <a:ext cx="39147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look at these </a:t>
            </a:r>
          </a:p>
          <a:p>
            <a:pPr lvl="1"/>
            <a:r>
              <a:rPr lang="en-US" dirty="0" smtClean="0"/>
              <a:t>Bubble</a:t>
            </a:r>
            <a:endParaRPr lang="en-US" dirty="0"/>
          </a:p>
          <a:p>
            <a:pPr lvl="2"/>
            <a:r>
              <a:rPr lang="en-US" dirty="0" smtClean="0"/>
              <a:t>These least efficient and slowest, but simplest to code.</a:t>
            </a:r>
          </a:p>
          <a:p>
            <a:pPr lvl="1"/>
            <a:r>
              <a:rPr lang="en-US" dirty="0" smtClean="0"/>
              <a:t>insertion</a:t>
            </a:r>
          </a:p>
          <a:p>
            <a:pPr lvl="1"/>
            <a:r>
              <a:rPr lang="en-US" dirty="0" smtClean="0"/>
              <a:t>Heap</a:t>
            </a:r>
          </a:p>
          <a:p>
            <a:pPr lvl="1"/>
            <a:r>
              <a:rPr lang="en-US" dirty="0" smtClean="0"/>
              <a:t>merge </a:t>
            </a:r>
          </a:p>
          <a:p>
            <a:pPr lvl="1"/>
            <a:r>
              <a:rPr lang="en-US" dirty="0" smtClean="0"/>
              <a:t>quick</a:t>
            </a:r>
          </a:p>
          <a:p>
            <a:pPr lvl="2"/>
            <a:r>
              <a:rPr lang="en-US" dirty="0" smtClean="0"/>
              <a:t>likely the fastest and most general one</a:t>
            </a:r>
          </a:p>
          <a:p>
            <a:r>
              <a:rPr lang="en-US" dirty="0" smtClean="0"/>
              <a:t>There are more, we are just looking </a:t>
            </a:r>
            <a:r>
              <a:rPr lang="en-US" dirty="0" smtClean="0"/>
              <a:t>at </a:t>
            </a:r>
            <a:r>
              <a:rPr lang="en-US" dirty="0" smtClean="0"/>
              <a:t>the more common ones.</a:t>
            </a:r>
          </a:p>
        </p:txBody>
      </p:sp>
    </p:spTree>
    <p:extLst>
      <p:ext uri="{BB962C8B-B14F-4D97-AF65-F5344CB8AC3E}">
        <p14:creationId xmlns:p14="http://schemas.microsoft.com/office/powerpoint/2010/main" val="1979034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heapify</a:t>
            </a:r>
            <a:r>
              <a:rPr lang="en-US" dirty="0"/>
              <a:t>  Visually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570" y="1825625"/>
            <a:ext cx="539723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heapify</a:t>
            </a:r>
            <a:r>
              <a:rPr lang="en-US" dirty="0" smtClean="0"/>
              <a:t>(arr,8,index=4)</a:t>
            </a:r>
            <a:endParaRPr lang="en-US" dirty="0"/>
          </a:p>
          <a:p>
            <a:pPr lvl="1"/>
            <a:r>
              <a:rPr lang="en-US" dirty="0"/>
              <a:t>no changes, since no children</a:t>
            </a:r>
          </a:p>
          <a:p>
            <a:r>
              <a:rPr lang="en-US" dirty="0"/>
              <a:t>from the loop</a:t>
            </a:r>
          </a:p>
          <a:p>
            <a:pPr lvl="1"/>
            <a:r>
              <a:rPr lang="en-US" dirty="0" err="1" smtClean="0"/>
              <a:t>heapify</a:t>
            </a:r>
            <a:r>
              <a:rPr lang="en-US" dirty="0" smtClean="0"/>
              <a:t>(arr,8,index=0)</a:t>
            </a:r>
          </a:p>
          <a:p>
            <a:pPr lvl="1"/>
            <a:r>
              <a:rPr lang="en-US" dirty="0" err="1" smtClean="0"/>
              <a:t>largestPos</a:t>
            </a:r>
            <a:r>
              <a:rPr lang="en-US" dirty="0" smtClean="0"/>
              <a:t> =0</a:t>
            </a:r>
            <a:endParaRPr lang="en-US" dirty="0"/>
          </a:p>
          <a:p>
            <a:pPr lvl="1"/>
            <a:r>
              <a:rPr lang="en-US" dirty="0" err="1"/>
              <a:t>leftchildpos</a:t>
            </a:r>
            <a:r>
              <a:rPr lang="en-US" dirty="0"/>
              <a:t> </a:t>
            </a:r>
            <a:r>
              <a:rPr lang="en-US" dirty="0" smtClean="0"/>
              <a:t>=1 </a:t>
            </a:r>
            <a:r>
              <a:rPr lang="en-US" dirty="0"/>
              <a:t>and </a:t>
            </a:r>
            <a:r>
              <a:rPr lang="en-US" dirty="0" err="1" smtClean="0"/>
              <a:t>rightchildpos</a:t>
            </a:r>
            <a:r>
              <a:rPr lang="en-US" dirty="0" smtClean="0"/>
              <a:t>=2</a:t>
            </a:r>
            <a:endParaRPr lang="en-US" dirty="0"/>
          </a:p>
          <a:p>
            <a:pPr lvl="1"/>
            <a:r>
              <a:rPr lang="en-US" dirty="0"/>
              <a:t>position </a:t>
            </a:r>
            <a:r>
              <a:rPr lang="en-US" dirty="0" smtClean="0"/>
              <a:t>1 is </a:t>
            </a:r>
            <a:r>
              <a:rPr lang="en-US" dirty="0"/>
              <a:t>greater then </a:t>
            </a:r>
            <a:r>
              <a:rPr lang="en-US" dirty="0" smtClean="0"/>
              <a:t>0 and  </a:t>
            </a:r>
            <a:r>
              <a:rPr lang="en-US" dirty="0"/>
              <a:t>position </a:t>
            </a:r>
            <a:r>
              <a:rPr lang="en-US" dirty="0" smtClean="0"/>
              <a:t>2 </a:t>
            </a:r>
            <a:r>
              <a:rPr lang="en-US" dirty="0"/>
              <a:t>is </a:t>
            </a:r>
            <a:r>
              <a:rPr lang="en-US" dirty="0" smtClean="0"/>
              <a:t>greater, but smaller then 1.</a:t>
            </a:r>
            <a:endParaRPr lang="en-US" dirty="0"/>
          </a:p>
          <a:p>
            <a:pPr lvl="2"/>
            <a:r>
              <a:rPr lang="en-US" dirty="0"/>
              <a:t>switch </a:t>
            </a:r>
            <a:r>
              <a:rPr lang="en-US" dirty="0" err="1" smtClean="0"/>
              <a:t>leftchildpos</a:t>
            </a:r>
            <a:r>
              <a:rPr lang="en-US" dirty="0" smtClean="0"/>
              <a:t> </a:t>
            </a:r>
            <a:r>
              <a:rPr lang="en-US" dirty="0"/>
              <a:t>and call </a:t>
            </a:r>
            <a:r>
              <a:rPr lang="en-US" dirty="0" err="1"/>
              <a:t>heapify</a:t>
            </a:r>
            <a:r>
              <a:rPr lang="en-US" dirty="0"/>
              <a:t> again with index 1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7512" y="2048669"/>
            <a:ext cx="39909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2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heapify</a:t>
            </a:r>
            <a:r>
              <a:rPr lang="en-US" dirty="0"/>
              <a:t>  Visually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298" y="1825625"/>
            <a:ext cx="538750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heapify</a:t>
            </a:r>
            <a:r>
              <a:rPr lang="en-US" dirty="0" smtClean="0"/>
              <a:t>(arr,8,index=1)</a:t>
            </a:r>
          </a:p>
          <a:p>
            <a:pPr lvl="1"/>
            <a:r>
              <a:rPr lang="en-US" dirty="0" smtClean="0"/>
              <a:t>position 3 is smaller then position 1</a:t>
            </a:r>
          </a:p>
          <a:p>
            <a:pPr lvl="1"/>
            <a:r>
              <a:rPr lang="en-US" dirty="0" smtClean="0"/>
              <a:t>position 4 is also smaller then position 1</a:t>
            </a:r>
          </a:p>
          <a:p>
            <a:pPr lvl="1"/>
            <a:endParaRPr lang="en-US" dirty="0"/>
          </a:p>
          <a:p>
            <a:r>
              <a:rPr lang="en-US" dirty="0" smtClean="0"/>
              <a:t>The loop exits.</a:t>
            </a:r>
          </a:p>
          <a:p>
            <a:r>
              <a:rPr lang="en-US" dirty="0" smtClean="0"/>
              <a:t>This now meets all the requirements for heap properties</a:t>
            </a:r>
          </a:p>
          <a:p>
            <a:pPr lvl="1"/>
            <a:r>
              <a:rPr lang="en-US" dirty="0" smtClean="0"/>
              <a:t>reminder: </a:t>
            </a:r>
          </a:p>
          <a:p>
            <a:pPr lvl="1"/>
            <a:r>
              <a:rPr lang="en-US" b="1" dirty="0" smtClean="0"/>
              <a:t>max </a:t>
            </a:r>
            <a:r>
              <a:rPr lang="en-US" b="1" dirty="0"/>
              <a:t>heap</a:t>
            </a:r>
            <a:r>
              <a:rPr lang="en-US" dirty="0"/>
              <a:t>: value of each node is less then or equal to the value of its parent with the max value at the root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987" y="2039144"/>
            <a:ext cx="40100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38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heap[],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size) {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size/2 - 1;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&gt;=0;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--) {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heapify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heap,size,i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size-1;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&gt;=0;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Move current root to end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swap(heap[0], heap[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call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heapify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 the reduced heap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(heap,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16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smtClean="0"/>
              <a:t>sort visually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swap(0, 7)</a:t>
            </a:r>
          </a:p>
          <a:p>
            <a:r>
              <a:rPr lang="en-US" dirty="0" smtClean="0"/>
              <a:t>call </a:t>
            </a:r>
            <a:r>
              <a:rPr lang="en-US" dirty="0" err="1" smtClean="0"/>
              <a:t>heapify</a:t>
            </a:r>
            <a:r>
              <a:rPr lang="en-US" dirty="0" smtClean="0"/>
              <a:t>(</a:t>
            </a:r>
            <a:r>
              <a:rPr lang="en-US" dirty="0" err="1" smtClean="0"/>
              <a:t>arr</a:t>
            </a:r>
            <a:r>
              <a:rPr lang="en-US" dirty="0" smtClean="0"/>
              <a:t>, size=7, index=0)</a:t>
            </a:r>
          </a:p>
          <a:p>
            <a:pPr lvl="1"/>
            <a:r>
              <a:rPr lang="en-US" dirty="0" smtClean="0"/>
              <a:t>The size change is important!</a:t>
            </a:r>
          </a:p>
          <a:p>
            <a:pPr lvl="1"/>
            <a:r>
              <a:rPr lang="en-US" dirty="0" err="1"/>
              <a:t>largestPos</a:t>
            </a:r>
            <a:r>
              <a:rPr lang="en-US" dirty="0"/>
              <a:t> =0</a:t>
            </a:r>
          </a:p>
          <a:p>
            <a:pPr lvl="1"/>
            <a:r>
              <a:rPr lang="en-US" dirty="0" err="1"/>
              <a:t>leftchildpos</a:t>
            </a:r>
            <a:r>
              <a:rPr lang="en-US" dirty="0"/>
              <a:t> =1 and </a:t>
            </a:r>
            <a:r>
              <a:rPr lang="en-US" dirty="0" err="1"/>
              <a:t>rightchildpos</a:t>
            </a:r>
            <a:r>
              <a:rPr lang="en-US" dirty="0"/>
              <a:t>=2</a:t>
            </a:r>
          </a:p>
          <a:p>
            <a:pPr lvl="1"/>
            <a:r>
              <a:rPr lang="en-US" dirty="0"/>
              <a:t>position 1 is greater then 0 and  position 2 is </a:t>
            </a:r>
            <a:r>
              <a:rPr lang="en-US" dirty="0" smtClean="0"/>
              <a:t>greater</a:t>
            </a:r>
            <a:r>
              <a:rPr lang="en-US" dirty="0"/>
              <a:t> </a:t>
            </a:r>
            <a:r>
              <a:rPr lang="en-US" dirty="0" smtClean="0"/>
              <a:t>then position 0 and position 1.</a:t>
            </a:r>
            <a:endParaRPr lang="en-US" dirty="0"/>
          </a:p>
          <a:p>
            <a:pPr lvl="2"/>
            <a:r>
              <a:rPr lang="en-US" dirty="0"/>
              <a:t>switch </a:t>
            </a:r>
            <a:r>
              <a:rPr lang="en-US" dirty="0" err="1" smtClean="0"/>
              <a:t>rightchildpos</a:t>
            </a:r>
            <a:r>
              <a:rPr lang="en-US" dirty="0" smtClean="0"/>
              <a:t> </a:t>
            </a:r>
            <a:r>
              <a:rPr lang="en-US" dirty="0"/>
              <a:t>and call </a:t>
            </a:r>
            <a:r>
              <a:rPr lang="en-US" dirty="0" err="1"/>
              <a:t>heapify</a:t>
            </a:r>
            <a:r>
              <a:rPr lang="en-US" dirty="0"/>
              <a:t> again with index </a:t>
            </a:r>
            <a:r>
              <a:rPr lang="en-US" dirty="0" smtClean="0"/>
              <a:t>2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4393" y="2052536"/>
            <a:ext cx="4525532" cy="35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7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</a:t>
            </a:r>
            <a:r>
              <a:rPr lang="en-US" dirty="0" smtClean="0"/>
              <a:t>visually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753" y="1825625"/>
            <a:ext cx="5368047" cy="4351338"/>
          </a:xfrm>
        </p:spPr>
        <p:txBody>
          <a:bodyPr/>
          <a:lstStyle/>
          <a:p>
            <a:r>
              <a:rPr lang="en-US" dirty="0" err="1"/>
              <a:t>heapify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 size=7, </a:t>
            </a:r>
            <a:r>
              <a:rPr lang="en-US" dirty="0" smtClean="0"/>
              <a:t>index=2)</a:t>
            </a:r>
            <a:endParaRPr lang="en-US" dirty="0"/>
          </a:p>
          <a:p>
            <a:pPr lvl="1"/>
            <a:r>
              <a:rPr lang="en-US" dirty="0" err="1"/>
              <a:t>largestPos</a:t>
            </a:r>
            <a:r>
              <a:rPr lang="en-US" dirty="0"/>
              <a:t> </a:t>
            </a:r>
            <a:r>
              <a:rPr lang="en-US" dirty="0" smtClean="0"/>
              <a:t>=2</a:t>
            </a:r>
            <a:endParaRPr lang="en-US" dirty="0"/>
          </a:p>
          <a:p>
            <a:pPr lvl="1"/>
            <a:r>
              <a:rPr lang="en-US" dirty="0" err="1"/>
              <a:t>leftchildpos</a:t>
            </a:r>
            <a:r>
              <a:rPr lang="en-US" dirty="0"/>
              <a:t> </a:t>
            </a:r>
            <a:r>
              <a:rPr lang="en-US" dirty="0" smtClean="0"/>
              <a:t>=5 </a:t>
            </a:r>
            <a:r>
              <a:rPr lang="en-US" dirty="0"/>
              <a:t>and </a:t>
            </a:r>
            <a:r>
              <a:rPr lang="en-US" dirty="0" err="1" smtClean="0"/>
              <a:t>rightchildpos</a:t>
            </a:r>
            <a:r>
              <a:rPr lang="en-US" dirty="0" smtClean="0"/>
              <a:t>=6</a:t>
            </a:r>
          </a:p>
          <a:p>
            <a:pPr lvl="1"/>
            <a:r>
              <a:rPr lang="en-US" dirty="0"/>
              <a:t>position </a:t>
            </a:r>
            <a:r>
              <a:rPr lang="en-US" dirty="0" smtClean="0"/>
              <a:t>5 </a:t>
            </a:r>
            <a:r>
              <a:rPr lang="en-US" dirty="0"/>
              <a:t>is greater then </a:t>
            </a:r>
            <a:r>
              <a:rPr lang="en-US" dirty="0" smtClean="0"/>
              <a:t>2 </a:t>
            </a:r>
            <a:r>
              <a:rPr lang="en-US" dirty="0"/>
              <a:t>and  position 2 is </a:t>
            </a:r>
            <a:r>
              <a:rPr lang="en-US" dirty="0" smtClean="0"/>
              <a:t>greater, but not greater then 5</a:t>
            </a:r>
            <a:endParaRPr lang="en-US" dirty="0"/>
          </a:p>
          <a:p>
            <a:pPr lvl="2"/>
            <a:r>
              <a:rPr lang="en-US" dirty="0"/>
              <a:t>switch </a:t>
            </a:r>
            <a:r>
              <a:rPr lang="en-US" dirty="0" err="1" smtClean="0"/>
              <a:t>leftchildpos</a:t>
            </a:r>
            <a:r>
              <a:rPr lang="en-US" dirty="0" smtClean="0"/>
              <a:t> </a:t>
            </a:r>
            <a:r>
              <a:rPr lang="en-US" dirty="0"/>
              <a:t>and call </a:t>
            </a:r>
            <a:r>
              <a:rPr lang="en-US" dirty="0" err="1"/>
              <a:t>heapify</a:t>
            </a:r>
            <a:r>
              <a:rPr lang="en-US" dirty="0"/>
              <a:t> again with index </a:t>
            </a:r>
            <a:r>
              <a:rPr lang="en-US" dirty="0" smtClean="0"/>
              <a:t>5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5125" y="2267744"/>
            <a:ext cx="4095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visually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heapify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 7, 5)</a:t>
            </a:r>
          </a:p>
          <a:p>
            <a:pPr lvl="1"/>
            <a:r>
              <a:rPr lang="en-US" dirty="0"/>
              <a:t>no changes, since no </a:t>
            </a:r>
            <a:r>
              <a:rPr lang="en-US" dirty="0" smtClean="0"/>
              <a:t>children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heapify</a:t>
            </a:r>
            <a:r>
              <a:rPr lang="en-US" dirty="0" smtClean="0"/>
              <a:t> is done</a:t>
            </a:r>
          </a:p>
          <a:p>
            <a:r>
              <a:rPr lang="en-US" dirty="0" smtClean="0"/>
              <a:t>heap </a:t>
            </a:r>
            <a:r>
              <a:rPr lang="en-US" dirty="0" err="1" smtClean="0"/>
              <a:t>properity</a:t>
            </a:r>
            <a:r>
              <a:rPr lang="en-US" dirty="0" smtClean="0"/>
              <a:t> has been restored.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2272506"/>
            <a:ext cx="41148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5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visually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swap(0,6)</a:t>
            </a:r>
          </a:p>
          <a:p>
            <a:pPr lvl="1"/>
            <a:r>
              <a:rPr lang="en-US" dirty="0"/>
              <a:t>again size shrinks, the right side has the sorted </a:t>
            </a:r>
            <a:r>
              <a:rPr lang="en-US" dirty="0" smtClean="0"/>
              <a:t>array</a:t>
            </a:r>
          </a:p>
          <a:p>
            <a:r>
              <a:rPr lang="en-US" dirty="0" err="1" smtClean="0"/>
              <a:t>heapify</a:t>
            </a:r>
            <a:r>
              <a:rPr lang="en-US" dirty="0" smtClean="0"/>
              <a:t>(arr,6, 0)</a:t>
            </a:r>
          </a:p>
          <a:p>
            <a:pPr lvl="1"/>
            <a:r>
              <a:rPr lang="en-US" dirty="0" smtClean="0"/>
              <a:t>which restore the heap property</a:t>
            </a:r>
          </a:p>
          <a:p>
            <a:r>
              <a:rPr lang="en-US" dirty="0" smtClean="0"/>
              <a:t>And loop until size is 0, which is when we have a sorted list.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7025" y="2258219"/>
            <a:ext cx="41719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</a:t>
            </a:r>
            <a:r>
              <a:rPr lang="en-US" dirty="0" err="1" smtClean="0"/>
              <a:t>heapify</a:t>
            </a:r>
            <a:r>
              <a:rPr lang="en-US" dirty="0" smtClean="0"/>
              <a:t> call has to check every spot in the array.</a:t>
            </a:r>
          </a:p>
          <a:p>
            <a:r>
              <a:rPr lang="en-US" dirty="0" smtClean="0"/>
              <a:t>but after that it's very quick</a:t>
            </a:r>
          </a:p>
          <a:p>
            <a:r>
              <a:rPr lang="en-US" dirty="0" smtClean="0"/>
              <a:t>The nice thing about heap sort is the worse case, average case and best case are the same, no matter the what data it used</a:t>
            </a:r>
          </a:p>
          <a:p>
            <a:pPr lvl="1"/>
            <a:r>
              <a:rPr lang="en-US" dirty="0" smtClean="0"/>
              <a:t>nlog</a:t>
            </a:r>
            <a:r>
              <a:rPr lang="en-US" baseline="-25000" dirty="0" smtClean="0"/>
              <a:t>2</a:t>
            </a:r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70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quicksort algorithm was developed in 1959 by Tony </a:t>
            </a:r>
            <a:r>
              <a:rPr lang="en-US" dirty="0" smtClean="0"/>
              <a:t>Hoare</a:t>
            </a:r>
          </a:p>
          <a:p>
            <a:pPr lvl="1"/>
            <a:r>
              <a:rPr lang="en-US" dirty="0" smtClean="0"/>
              <a:t>started when he discovered insertion sort would be to slow.</a:t>
            </a:r>
          </a:p>
          <a:p>
            <a:pPr lvl="1"/>
            <a:r>
              <a:rPr lang="en-US" dirty="0" smtClean="0"/>
              <a:t>He actually bet his boss (six pence) his code was faster then </a:t>
            </a:r>
            <a:r>
              <a:rPr lang="en-US" dirty="0" err="1" smtClean="0"/>
              <a:t>shellsort</a:t>
            </a:r>
            <a:endParaRPr lang="en-US" dirty="0" smtClean="0"/>
          </a:p>
          <a:p>
            <a:pPr lvl="2"/>
            <a:r>
              <a:rPr lang="en-US" dirty="0" smtClean="0"/>
              <a:t>He won the bet.</a:t>
            </a:r>
          </a:p>
          <a:p>
            <a:pPr lvl="1"/>
            <a:r>
              <a:rPr lang="en-US" dirty="0" smtClean="0"/>
              <a:t>published in 1961 and gained widespread adaption.</a:t>
            </a:r>
          </a:p>
          <a:p>
            <a:pPr lvl="2"/>
            <a:r>
              <a:rPr lang="en-US" dirty="0" smtClean="0"/>
              <a:t>as the Unix default library sort subroutine</a:t>
            </a:r>
          </a:p>
          <a:p>
            <a:pPr lvl="2"/>
            <a:r>
              <a:rPr lang="en-US" dirty="0" smtClean="0"/>
              <a:t>C standard library </a:t>
            </a:r>
            <a:r>
              <a:rPr lang="en-US" dirty="0" err="1" smtClean="0"/>
              <a:t>qsort</a:t>
            </a:r>
            <a:endParaRPr lang="en-US" dirty="0" smtClean="0"/>
          </a:p>
          <a:p>
            <a:pPr lvl="1"/>
            <a:r>
              <a:rPr lang="en-US" dirty="0" smtClean="0"/>
              <a:t>variants are the standard for most sort libraries, including java and STL.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 of terms.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"in place" sorting:</a:t>
            </a:r>
          </a:p>
          <a:p>
            <a:pPr lvl="1"/>
            <a:r>
              <a:rPr lang="en-US" dirty="0" smtClean="0"/>
              <a:t>The sorting algorithm uses a small constant extra amount of space, but modifies the "array" of data.</a:t>
            </a:r>
          </a:p>
          <a:p>
            <a:pPr lvl="1"/>
            <a:r>
              <a:rPr lang="en-US" dirty="0" smtClean="0"/>
              <a:t>insertion, selection, and quick do not </a:t>
            </a:r>
            <a:r>
              <a:rPr lang="en-US" dirty="0" smtClean="0"/>
              <a:t>use </a:t>
            </a:r>
            <a:r>
              <a:rPr lang="en-US" dirty="0" smtClean="0"/>
              <a:t>any additional space.</a:t>
            </a:r>
          </a:p>
          <a:p>
            <a:r>
              <a:rPr lang="en-US" dirty="0" smtClean="0"/>
              <a:t>When we can't get it all in memory, </a:t>
            </a:r>
            <a:r>
              <a:rPr lang="en-US" dirty="0" smtClean="0"/>
              <a:t>example</a:t>
            </a:r>
            <a:r>
              <a:rPr lang="en-US" dirty="0" smtClean="0"/>
              <a:t> </a:t>
            </a:r>
            <a:r>
              <a:rPr lang="en-US" dirty="0" smtClean="0"/>
              <a:t>for huge data sets.</a:t>
            </a:r>
          </a:p>
          <a:p>
            <a:pPr lvl="1"/>
            <a:r>
              <a:rPr lang="en-US" dirty="0" smtClean="0"/>
              <a:t>"external sorting"  merge sort can be used in cases for external sorting.</a:t>
            </a:r>
          </a:p>
          <a:p>
            <a:pPr lvl="2"/>
            <a:r>
              <a:rPr lang="en-US" dirty="0" smtClean="0"/>
              <a:t>We smaller sort sections of the data that fit in memory,  and then sort together normally files  into one larger file.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80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it's a divide and conquer algorithm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an element as the pivot in the array (in black)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partitioning, reorder all the elements so values less then pivot on the left and greater on the right</a:t>
            </a:r>
          </a:p>
          <a:p>
            <a:pPr lvl="1"/>
            <a:r>
              <a:rPr lang="en-US" dirty="0" smtClean="0"/>
              <a:t>we may need to swap the pivot with an element in the array.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two recursively with each sub array (pivot as the middle)</a:t>
            </a:r>
          </a:p>
          <a:p>
            <a:pPr lvl="1"/>
            <a:r>
              <a:rPr lang="en-US" dirty="0" smtClean="0"/>
              <a:t>stop at size 1 or zero array.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144044"/>
            <a:ext cx="2857500" cy="1714500"/>
          </a:xfrm>
        </p:spPr>
      </p:pic>
      <p:sp>
        <p:nvSpPr>
          <p:cNvPr id="4" name="TextBox 3"/>
          <p:cNvSpPr txBox="1"/>
          <p:nvPr/>
        </p:nvSpPr>
        <p:spPr>
          <a:xfrm>
            <a:off x="943583" y="6311900"/>
            <a:ext cx="862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Quick-sort with </a:t>
            </a:r>
            <a:r>
              <a:rPr lang="en-US" dirty="0" smtClean="0"/>
              <a:t>Hungarian </a:t>
            </a:r>
            <a:r>
              <a:rPr lang="en-US" dirty="0"/>
              <a:t>folk dance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www.youtube.com/watch?v=ywWBy6J5gz8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pivot value is the most important choice made in this sort.</a:t>
            </a:r>
          </a:p>
          <a:p>
            <a:pPr lvl="1"/>
            <a:r>
              <a:rPr lang="en-US" dirty="0" smtClean="0"/>
              <a:t>early versions picked the value in the leftmost element value.</a:t>
            </a:r>
          </a:p>
          <a:p>
            <a:pPr lvl="2"/>
            <a:r>
              <a:rPr lang="en-US" dirty="0" smtClean="0"/>
              <a:t>really bad for already/nearly sorted arrays.</a:t>
            </a:r>
          </a:p>
          <a:p>
            <a:pPr lvl="1"/>
            <a:r>
              <a:rPr lang="en-US" dirty="0" smtClean="0"/>
              <a:t>Some use a random position, which fixes the above problem.</a:t>
            </a:r>
          </a:p>
          <a:p>
            <a:pPr lvl="1"/>
            <a:r>
              <a:rPr lang="en-US" dirty="0" smtClean="0"/>
              <a:t>some use the rightmost element value.</a:t>
            </a:r>
          </a:p>
          <a:p>
            <a:pPr lvl="1"/>
            <a:r>
              <a:rPr lang="en-US" dirty="0" smtClean="0"/>
              <a:t>some choose the middle index as the pivot value.</a:t>
            </a:r>
          </a:p>
          <a:p>
            <a:pPr lvl="1"/>
            <a:r>
              <a:rPr lang="en-US" dirty="0" smtClean="0"/>
              <a:t>it's recommend the middle value of position for left, mid, and right position of the array.</a:t>
            </a:r>
          </a:p>
          <a:p>
            <a:pPr lvl="2"/>
            <a:r>
              <a:rPr lang="en-US" dirty="0" smtClean="0"/>
              <a:t>if choose the left position, it's because value in left is between value in middle and right position.</a:t>
            </a:r>
          </a:p>
          <a:p>
            <a:pPr lvl="2"/>
            <a:endParaRPr lang="en-US" dirty="0"/>
          </a:p>
          <a:p>
            <a:r>
              <a:rPr lang="en-US" dirty="0" smtClean="0"/>
              <a:t>Many, many, many papers have been written, arguments made, and variants just on the pivot value.</a:t>
            </a:r>
          </a:p>
          <a:p>
            <a:pPr lvl="1"/>
            <a:r>
              <a:rPr lang="en-US" dirty="0" smtClean="0"/>
              <a:t>In the end any pivot value /position will work.  But some will be make the algorithm faster then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array,left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right)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if(left&lt;right) { //not zero or size 1 partition.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pivotIndex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partition(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array,left,right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array,low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pivotIndex-1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(array,pivotIndex+1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high);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First call partition and figure out pivot.  When it returns, we have the position of the pivot value and everything is ordered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not necessary sorted yet.   smaller then pivot on left, larger on the right.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Now call </a:t>
            </a:r>
            <a:r>
              <a:rPr lang="en-US" dirty="0" err="1" smtClean="0">
                <a:cs typeface="Courier New" panose="02070309020205020404" pitchFamily="49" charset="0"/>
              </a:rPr>
              <a:t>quickSort</a:t>
            </a:r>
            <a:r>
              <a:rPr lang="en-US" dirty="0" smtClean="0">
                <a:cs typeface="Courier New" panose="02070309020205020404" pitchFamily="49" charset="0"/>
              </a:rPr>
              <a:t> again, with the left side and then the right side.  Leaving the pivot out, since it don't need to move that value anymore.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40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</a:t>
            </a:r>
            <a:r>
              <a:rPr lang="en-US" dirty="0" smtClean="0"/>
              <a:t>code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5053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Partition code</a:t>
            </a:r>
          </a:p>
          <a:p>
            <a:pPr lvl="1"/>
            <a:r>
              <a:rPr lang="en-US" dirty="0" smtClean="0"/>
              <a:t>different then animation, because it is harder to code, but visually easier to understand.  </a:t>
            </a:r>
          </a:p>
          <a:p>
            <a:pPr lvl="1"/>
            <a:r>
              <a:rPr lang="en-US" dirty="0" smtClean="0"/>
              <a:t>Same idea though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choose the pivot value at the right side.  </a:t>
            </a:r>
          </a:p>
          <a:p>
            <a:r>
              <a:rPr lang="en-US" dirty="0" smtClean="0"/>
              <a:t>Then sort everything from left to right -1</a:t>
            </a:r>
          </a:p>
          <a:p>
            <a:r>
              <a:rPr lang="en-US" dirty="0" err="1" smtClean="0"/>
              <a:t>leftIndex</a:t>
            </a:r>
            <a:r>
              <a:rPr lang="en-US" dirty="0" smtClean="0"/>
              <a:t> is where the "middle" is</a:t>
            </a:r>
          </a:p>
          <a:p>
            <a:r>
              <a:rPr lang="en-US" dirty="0" smtClean="0"/>
              <a:t>and at the end we put the pivot value in the </a:t>
            </a:r>
            <a:r>
              <a:rPr lang="en-US" dirty="0" err="1" smtClean="0"/>
              <a:t>leftindex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52" y="1825625"/>
            <a:ext cx="7101193" cy="44876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partition(array[],left, right)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pivot = array[right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(left-1);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left;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right;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if(array[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]&lt;=pivot)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swap(array[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], array[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swap(array[leftIndex+1],array[right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(leftIndex+1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//pivot position!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74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quicksort.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generally considered the best sorting algorithm</a:t>
            </a:r>
          </a:p>
          <a:p>
            <a:pPr lvl="1"/>
            <a:r>
              <a:rPr lang="en-US" dirty="0" smtClean="0"/>
              <a:t>but heapsort can do better in the worse cases.</a:t>
            </a:r>
          </a:p>
          <a:p>
            <a:pPr lvl="1"/>
            <a:endParaRPr lang="en-US" dirty="0"/>
          </a:p>
          <a:p>
            <a:r>
              <a:rPr lang="en-US" dirty="0" smtClean="0"/>
              <a:t>The worse case for quicksort is a sort list and the pivot value picked is the smallest value in each partition.  </a:t>
            </a:r>
          </a:p>
          <a:p>
            <a:pPr lvl="1"/>
            <a:r>
              <a:rPr lang="en-US" dirty="0" smtClean="0"/>
              <a:t>it goes to n</a:t>
            </a:r>
            <a:r>
              <a:rPr lang="en-US" baseline="30000" dirty="0" smtClean="0"/>
              <a:t>2</a:t>
            </a:r>
            <a:r>
              <a:rPr lang="en-US" dirty="0" smtClean="0"/>
              <a:t> algorithm.   This is fixed, by not picking the smallest pivot value.</a:t>
            </a:r>
          </a:p>
          <a:p>
            <a:endParaRPr lang="en-US" dirty="0"/>
          </a:p>
          <a:p>
            <a:r>
              <a:rPr lang="en-US" dirty="0" smtClean="0"/>
              <a:t>The best and average cases are n log</a:t>
            </a:r>
            <a:r>
              <a:rPr lang="en-US" baseline="-25000" dirty="0" smtClean="0"/>
              <a:t>2</a:t>
            </a:r>
            <a:r>
              <a:rPr lang="en-US" dirty="0" smtClean="0"/>
              <a:t>n, since we have to make a full pass through the list, no matter what.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12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6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It's the simplest to write.</a:t>
            </a:r>
          </a:p>
          <a:p>
            <a:r>
              <a:rPr lang="en-US" dirty="0" smtClean="0"/>
              <a:t>And is the slowest one.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It's written in to two for loops.</a:t>
            </a:r>
          </a:p>
          <a:p>
            <a:pPr lvl="1"/>
            <a:r>
              <a:rPr lang="en-US" dirty="0" smtClean="0"/>
              <a:t>each element is compared with its adjacent element</a:t>
            </a:r>
          </a:p>
          <a:p>
            <a:pPr lvl="1"/>
            <a:r>
              <a:rPr lang="en-US" dirty="0" smtClean="0"/>
              <a:t>if first one is smaller, then switch it.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572544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24677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code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15629" y="1825625"/>
            <a:ext cx="694392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[8] = {6,5,3,1,8,7,2,4}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&lt;=8,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j=0,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&lt;8-1;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if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[j+1])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swap(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[j+1]);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655668" y="1825625"/>
            <a:ext cx="3698132" cy="4351338"/>
          </a:xfrm>
        </p:spPr>
        <p:txBody>
          <a:bodyPr/>
          <a:lstStyle/>
          <a:p>
            <a:r>
              <a:rPr lang="en-US" dirty="0" smtClean="0"/>
              <a:t>This is actually the worse version of bubble sort.</a:t>
            </a:r>
          </a:p>
          <a:p>
            <a:r>
              <a:rPr lang="en-US" dirty="0" smtClean="0"/>
              <a:t>How many compares?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Think about the j's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code v2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15629" y="1825625"/>
            <a:ext cx="694392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[8] = {6,5,3,1,8,7,2,4}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&lt;=8,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j=0,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&lt;8-i;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if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[j+1])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swap(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[j+1]);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655668" y="1825625"/>
            <a:ext cx="3698132" cy="4351338"/>
          </a:xfrm>
        </p:spPr>
        <p:txBody>
          <a:bodyPr/>
          <a:lstStyle/>
          <a:p>
            <a:r>
              <a:rPr lang="en-US" dirty="0" smtClean="0"/>
              <a:t>This version is better, but still very slow</a:t>
            </a:r>
          </a:p>
          <a:p>
            <a:endParaRPr lang="en-US" dirty="0"/>
          </a:p>
          <a:p>
            <a:r>
              <a:rPr lang="en-US" dirty="0" smtClean="0"/>
              <a:t>Again, lets count the compares?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code v3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Cocktail shaker sort or the bidirectional bubble sort</a:t>
            </a:r>
          </a:p>
          <a:p>
            <a:r>
              <a:rPr lang="en-US" dirty="0" smtClean="0"/>
              <a:t>it differs from a bubble sort in that it sorts in both directions on each pass through the list. </a:t>
            </a:r>
          </a:p>
          <a:p>
            <a:r>
              <a:rPr lang="en-US" dirty="0" smtClean="0"/>
              <a:t>It provides some performance improvements, but not enough to make it useful</a:t>
            </a:r>
          </a:p>
          <a:p>
            <a:pPr lvl="1"/>
            <a:r>
              <a:rPr lang="en-US" dirty="0" smtClean="0"/>
              <a:t>insertion sort is preferred for simple sorts.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7" y="2777331"/>
            <a:ext cx="2638425" cy="2447925"/>
          </a:xfrm>
        </p:spPr>
      </p:pic>
      <p:sp>
        <p:nvSpPr>
          <p:cNvPr id="12" name="TextBox 11"/>
          <p:cNvSpPr txBox="1"/>
          <p:nvPr/>
        </p:nvSpPr>
        <p:spPr>
          <a:xfrm>
            <a:off x="3200400" y="6176963"/>
            <a:ext cx="496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https://en.wikipedia.org/wiki/Cocktail_shaker_sort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2848</Words>
  <Application>Microsoft Office PowerPoint</Application>
  <PresentationFormat>Widescreen</PresentationFormat>
  <Paragraphs>403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Tahoma</vt:lpstr>
      <vt:lpstr>Office Theme</vt:lpstr>
      <vt:lpstr>Cosc 2030</vt:lpstr>
      <vt:lpstr>Data</vt:lpstr>
      <vt:lpstr>Sorting.</vt:lpstr>
      <vt:lpstr>Couple of terms.</vt:lpstr>
      <vt:lpstr>Bubble sort</vt:lpstr>
      <vt:lpstr>Bubble sort</vt:lpstr>
      <vt:lpstr>Bubble sort code</vt:lpstr>
      <vt:lpstr>Bubble sort code v2 </vt:lpstr>
      <vt:lpstr>Bubble sort code v3 </vt:lpstr>
      <vt:lpstr>Insertion Sort</vt:lpstr>
      <vt:lpstr>Insertion Sort</vt:lpstr>
      <vt:lpstr>Insertion Sort code</vt:lpstr>
      <vt:lpstr>efficiency questions</vt:lpstr>
      <vt:lpstr>merge sort</vt:lpstr>
      <vt:lpstr>Merge sort</vt:lpstr>
      <vt:lpstr>Merge sort has two parts.</vt:lpstr>
      <vt:lpstr>merge method</vt:lpstr>
      <vt:lpstr>merge method (2)</vt:lpstr>
      <vt:lpstr>merge method (3)</vt:lpstr>
      <vt:lpstr>Merge (4)</vt:lpstr>
      <vt:lpstr>efficiency of merge sort</vt:lpstr>
      <vt:lpstr>last notes.</vt:lpstr>
      <vt:lpstr>heap sort</vt:lpstr>
      <vt:lpstr>Heap sort</vt:lpstr>
      <vt:lpstr>heap sort code.</vt:lpstr>
      <vt:lpstr>heapify</vt:lpstr>
      <vt:lpstr>heapify  Visually.</vt:lpstr>
      <vt:lpstr>heapify  Visually (2)</vt:lpstr>
      <vt:lpstr>heapify  Visually (3)</vt:lpstr>
      <vt:lpstr>heapify  Visually (4)</vt:lpstr>
      <vt:lpstr>heapify  Visually (5)</vt:lpstr>
      <vt:lpstr>heap sort</vt:lpstr>
      <vt:lpstr>heap sort visually</vt:lpstr>
      <vt:lpstr>heap sort visually (2)</vt:lpstr>
      <vt:lpstr>heap sort visually (3)</vt:lpstr>
      <vt:lpstr>heap sort visually (4)</vt:lpstr>
      <vt:lpstr>efficiency</vt:lpstr>
      <vt:lpstr>quick sort</vt:lpstr>
      <vt:lpstr>QuickSort history</vt:lpstr>
      <vt:lpstr>Quick sort</vt:lpstr>
      <vt:lpstr>Pivot!</vt:lpstr>
      <vt:lpstr>quick sort code</vt:lpstr>
      <vt:lpstr>quick sort code (2)</vt:lpstr>
      <vt:lpstr>efficiency of quicksort.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2030</dc:title>
  <dc:creator>James S. Ward</dc:creator>
  <cp:lastModifiedBy>James S. Ward</cp:lastModifiedBy>
  <cp:revision>49</cp:revision>
  <dcterms:created xsi:type="dcterms:W3CDTF">2019-09-17T16:46:28Z</dcterms:created>
  <dcterms:modified xsi:type="dcterms:W3CDTF">2022-03-21T14:33:09Z</dcterms:modified>
</cp:coreProperties>
</file>