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0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73" r:id="rId12"/>
    <p:sldId id="274" r:id="rId13"/>
    <p:sldId id="264" r:id="rId14"/>
    <p:sldId id="265" r:id="rId15"/>
    <p:sldId id="266" r:id="rId16"/>
    <p:sldId id="267" r:id="rId17"/>
    <p:sldId id="268" r:id="rId18"/>
    <p:sldId id="278" r:id="rId19"/>
    <p:sldId id="275" r:id="rId20"/>
    <p:sldId id="276" r:id="rId21"/>
    <p:sldId id="280" r:id="rId22"/>
    <p:sldId id="281" r:id="rId23"/>
    <p:sldId id="279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B0B25-6E31-42E6-9C80-8B296E9B17DE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0E855-8087-40DF-9B9A-5D05E2F30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6C78A2-031E-40A8-B990-FD04C8C01104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0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207A41-8DAB-4C1D-8FCE-8D1B123631CC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1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48DFC6-0760-4F9C-A637-D933C84DE9A5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7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B838F-AB57-4074-B9FE-E5139026BF98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4BC10E-078C-42DF-85BF-FD29860A1DCB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2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3C4B1F-8B83-47CA-96BD-50DB2D8F7D08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4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5324AE-4381-4856-A5BA-22D872B6B73E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3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B70490-8E9A-45B9-8289-61DE49930076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8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CCBC68-F358-4679-9C7F-A42EDB5FD62A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1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9C3C34-5C28-4A3D-9EB0-701EC03BB7AA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5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3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CA4A-AB3C-40DC-9973-974D15E9818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rator_associativity" TargetMode="External"/><Relationship Id="rId2" Type="http://schemas.openxmlformats.org/officeDocument/2006/relationships/hyperlink" Target="http://en.wikipedia.org/wiki/Shunting-yard_algorithm#The_algorithm_in_detai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Order_of_operation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2030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5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99226" y="2645923"/>
            <a:ext cx="8618706" cy="211090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Infix to Postfix (3)</a:t>
            </a:r>
            <a:endParaRPr lang="en-US" alt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Example: Convert the infix expression (2+3) - 6/3 to postfix: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536004" y="2914043"/>
            <a:ext cx="5715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The quotient 6/3 is subtracted from the sum of 2 + 3, so we move the - operator to the end.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75430" y="3160105"/>
            <a:ext cx="1895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3+ 6 3/ - </a:t>
            </a:r>
          </a:p>
        </p:txBody>
      </p:sp>
    </p:spTree>
    <p:extLst>
      <p:ext uri="{BB962C8B-B14F-4D97-AF65-F5344CB8AC3E}">
        <p14:creationId xmlns:p14="http://schemas.microsoft.com/office/powerpoint/2010/main" val="184236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infix to postfix algorithm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708407"/>
              </p:ext>
            </p:extLst>
          </p:nvPr>
        </p:nvGraphicFramePr>
        <p:xfrm>
          <a:off x="1091961" y="1825625"/>
          <a:ext cx="10008077" cy="4351338"/>
        </p:xfrm>
        <a:graphic>
          <a:graphicData uri="http://schemas.openxmlformats.org/drawingml/2006/table">
            <a:tbl>
              <a:tblPr/>
              <a:tblGrid>
                <a:gridCol w="10008077">
                  <a:extLst>
                    <a:ext uri="{9D8B030D-6E8A-4147-A177-3AD203B41FA5}">
                      <a16:colId xmlns:a16="http://schemas.microsoft.com/office/drawing/2014/main" val="3833945006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r>
                        <a:rPr lang="en-US" sz="1700"/>
                        <a:t>A </a:t>
                      </a:r>
                      <a:r>
                        <a:rPr lang="en-US" sz="1700" b="1"/>
                        <a:t>simplified</a:t>
                      </a:r>
                      <a:r>
                        <a:rPr lang="en-US" sz="1700"/>
                        <a:t> version of the </a:t>
                      </a:r>
                      <a:r>
                        <a:rPr lang="en-US" sz="1700" b="1"/>
                        <a:t>Shunting-yard algorithm </a:t>
                      </a:r>
                      <a:r>
                        <a:rPr lang="en-US" sz="1700"/>
                        <a:t>(complete </a:t>
                      </a:r>
                      <a:r>
                        <a:rPr lang="en-US" sz="1700">
                          <a:hlinkClick r:id="rId2"/>
                        </a:rPr>
                        <a:t>version</a:t>
                      </a:r>
                      <a:r>
                        <a:rPr lang="en-US" sz="1700"/>
                        <a:t>)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893416"/>
                  </a:ext>
                </a:extLst>
              </a:tr>
              <a:tr h="400323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For all the input </a:t>
                      </a:r>
                      <a:r>
                        <a:rPr lang="en-US" sz="1700" dirty="0" smtClean="0"/>
                        <a:t>tokens: </a:t>
                      </a:r>
                      <a:endParaRPr lang="en-US" sz="17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Read the next </a:t>
                      </a:r>
                      <a:r>
                        <a:rPr lang="en-US" sz="1700" dirty="0" smtClean="0"/>
                        <a:t>token;</a:t>
                      </a:r>
                      <a:endParaRPr lang="en-US" sz="17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If token is an operator </a:t>
                      </a:r>
                      <a:r>
                        <a:rPr lang="en-US" sz="1700" b="1" dirty="0"/>
                        <a:t>(x</a:t>
                      </a:r>
                      <a:r>
                        <a:rPr lang="en-US" sz="1700" b="1" dirty="0" smtClean="0"/>
                        <a:t>)</a:t>
                      </a:r>
                      <a:r>
                        <a:rPr lang="en-US" sz="1700" dirty="0" smtClean="0"/>
                        <a:t>: </a:t>
                      </a:r>
                      <a:endParaRPr lang="en-US" sz="1700" dirty="0"/>
                    </a:p>
                    <a:p>
                      <a:pPr marL="1143000" lvl="2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While there is an operator </a:t>
                      </a:r>
                      <a:r>
                        <a:rPr lang="en-US" sz="1700" b="1" dirty="0"/>
                        <a:t>(y)</a:t>
                      </a:r>
                      <a:r>
                        <a:rPr lang="en-US" sz="1700" dirty="0"/>
                        <a:t> at the top of the operators stack and either </a:t>
                      </a:r>
                      <a:r>
                        <a:rPr lang="en-US" sz="1700" b="1" dirty="0"/>
                        <a:t>(x)</a:t>
                      </a:r>
                      <a:r>
                        <a:rPr lang="en-US" sz="1700" dirty="0"/>
                        <a:t> is</a:t>
                      </a:r>
                      <a:br>
                        <a:rPr lang="en-US" sz="1700" dirty="0"/>
                      </a:br>
                      <a:r>
                        <a:rPr lang="en-US" sz="1700" dirty="0">
                          <a:hlinkClick r:id="rId3"/>
                        </a:rPr>
                        <a:t>left-associative</a:t>
                      </a:r>
                      <a:r>
                        <a:rPr lang="en-US" sz="1700" dirty="0"/>
                        <a:t> and its </a:t>
                      </a:r>
                      <a:r>
                        <a:rPr lang="en-US" sz="1700" dirty="0">
                          <a:hlinkClick r:id="rId4"/>
                        </a:rPr>
                        <a:t>precedence</a:t>
                      </a:r>
                      <a:r>
                        <a:rPr lang="en-US" sz="1700" dirty="0"/>
                        <a:t> is less or equal to that of </a:t>
                      </a:r>
                      <a:r>
                        <a:rPr lang="en-US" sz="1700" b="1" dirty="0"/>
                        <a:t>(y),</a:t>
                      </a:r>
                      <a:r>
                        <a:rPr lang="en-US" sz="1700" dirty="0"/>
                        <a:t> or </a:t>
                      </a:r>
                      <a:r>
                        <a:rPr lang="en-US" sz="1700" b="1" dirty="0"/>
                        <a:t>(x)</a:t>
                      </a:r>
                      <a:r>
                        <a:rPr lang="en-US" sz="1700" dirty="0"/>
                        <a:t> is </a:t>
                      </a:r>
                      <a:r>
                        <a:rPr lang="en-US" sz="1700" dirty="0">
                          <a:hlinkClick r:id="rId3"/>
                        </a:rPr>
                        <a:t>right-associative</a:t>
                      </a:r>
                      <a:r>
                        <a:rPr lang="en-US" sz="1700" dirty="0"/>
                        <a:t/>
                      </a:r>
                      <a:br>
                        <a:rPr lang="en-US" sz="1700" dirty="0"/>
                      </a:br>
                      <a:r>
                        <a:rPr lang="en-US" sz="1700" dirty="0"/>
                        <a:t>and its precedence is less than </a:t>
                      </a:r>
                      <a:r>
                        <a:rPr lang="en-US" sz="1700" b="1" dirty="0"/>
                        <a:t>(y</a:t>
                      </a:r>
                      <a:r>
                        <a:rPr lang="en-US" sz="1700" b="1" dirty="0" smtClean="0"/>
                        <a:t>)</a:t>
                      </a:r>
                      <a:r>
                        <a:rPr lang="en-US" sz="1700" dirty="0" smtClean="0"/>
                        <a:t>:</a:t>
                      </a:r>
                      <a:endParaRPr lang="en-US" sz="1700" dirty="0"/>
                    </a:p>
                    <a:p>
                      <a:pPr marL="1600200" lvl="3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Pop </a:t>
                      </a:r>
                      <a:r>
                        <a:rPr lang="en-US" sz="1700" b="1" dirty="0"/>
                        <a:t>(y) </a:t>
                      </a:r>
                      <a:r>
                        <a:rPr lang="en-US" sz="1700" dirty="0"/>
                        <a:t>from the </a:t>
                      </a:r>
                      <a:r>
                        <a:rPr lang="en-US" sz="1700" dirty="0" smtClean="0"/>
                        <a:t>stack;</a:t>
                      </a:r>
                      <a:endParaRPr lang="en-US" sz="1700" dirty="0"/>
                    </a:p>
                    <a:p>
                      <a:pPr marL="1600200" lvl="3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Add </a:t>
                      </a:r>
                      <a:r>
                        <a:rPr lang="en-US" sz="1700" b="1" dirty="0"/>
                        <a:t>(y) </a:t>
                      </a:r>
                      <a:r>
                        <a:rPr lang="en-US" sz="1700" dirty="0"/>
                        <a:t>output </a:t>
                      </a:r>
                      <a:r>
                        <a:rPr lang="en-US" sz="1700" dirty="0" smtClean="0"/>
                        <a:t>buffer;</a:t>
                      </a:r>
                      <a:endParaRPr lang="en-US" sz="1700" dirty="0"/>
                    </a:p>
                    <a:p>
                      <a:pPr marL="1143000" lvl="2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Push (x) on the </a:t>
                      </a:r>
                      <a:r>
                        <a:rPr lang="en-US" sz="1700" dirty="0" smtClean="0"/>
                        <a:t>stack;</a:t>
                      </a:r>
                      <a:endParaRPr lang="en-US" sz="17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Else If token is left parenthesis, then push it on the </a:t>
                      </a:r>
                      <a:r>
                        <a:rPr lang="en-US" sz="1700" dirty="0" smtClean="0"/>
                        <a:t>stack;</a:t>
                      </a:r>
                      <a:endParaRPr lang="en-US" sz="17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Else If token is a right </a:t>
                      </a:r>
                      <a:r>
                        <a:rPr lang="en-US" sz="1700" dirty="0" smtClean="0"/>
                        <a:t>parenthesis: </a:t>
                      </a:r>
                      <a:endParaRPr lang="en-US" sz="1700" dirty="0"/>
                    </a:p>
                    <a:p>
                      <a:pPr marL="1143000" lvl="2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Until the top token (from the stack) is left parenthesis, pop from the stack to the output </a:t>
                      </a:r>
                      <a:r>
                        <a:rPr lang="en-US" sz="1700" dirty="0" smtClean="0"/>
                        <a:t>buffer;</a:t>
                      </a:r>
                      <a:endParaRPr lang="en-US" sz="1700" dirty="0"/>
                    </a:p>
                    <a:p>
                      <a:pPr marL="1143000" lvl="2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Also pop the left parenthesis but don’t include it in the output </a:t>
                      </a:r>
                      <a:r>
                        <a:rPr lang="en-US" sz="1700" dirty="0" smtClean="0"/>
                        <a:t>buffer;</a:t>
                      </a:r>
                      <a:endParaRPr lang="en-US" sz="17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Else add token to output </a:t>
                      </a:r>
                      <a:r>
                        <a:rPr lang="en-US" sz="1700" dirty="0" smtClean="0"/>
                        <a:t>buffer.</a:t>
                      </a:r>
                      <a:endParaRPr lang="en-US" sz="1700" dirty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While there are still operator tokens in the stack, pop them to </a:t>
                      </a:r>
                      <a:r>
                        <a:rPr lang="en-US" sz="1700" dirty="0" smtClean="0"/>
                        <a:t>output</a:t>
                      </a:r>
                      <a:endParaRPr lang="en-US" sz="1700" dirty="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16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6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Evaluation: </a:t>
            </a:r>
            <a:br>
              <a:rPr lang="en-US" dirty="0" smtClean="0"/>
            </a:br>
            <a:r>
              <a:rPr lang="en-US" dirty="0" smtClean="0"/>
              <a:t>Postfix arithmetic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928" y="1835353"/>
            <a:ext cx="10515600" cy="4351338"/>
          </a:xfrm>
        </p:spPr>
        <p:txBody>
          <a:bodyPr/>
          <a:lstStyle/>
          <a:p>
            <a:r>
              <a:rPr lang="en-US" dirty="0" smtClean="0"/>
              <a:t>Using a stack and Postfix, the math is very simple.</a:t>
            </a:r>
          </a:p>
          <a:p>
            <a:endParaRPr lang="en-US" dirty="0"/>
          </a:p>
          <a:p>
            <a:r>
              <a:rPr lang="en-US" dirty="0" smtClean="0"/>
              <a:t>Given a postfix expression.</a:t>
            </a:r>
          </a:p>
          <a:p>
            <a:pPr lvl="1"/>
            <a:r>
              <a:rPr lang="en-US" dirty="0" smtClean="0"/>
              <a:t>push operands onto the stack</a:t>
            </a:r>
          </a:p>
          <a:p>
            <a:pPr lvl="1"/>
            <a:r>
              <a:rPr lang="en-US" dirty="0" smtClean="0"/>
              <a:t>pop twice for operators.  </a:t>
            </a:r>
          </a:p>
          <a:p>
            <a:pPr lvl="2"/>
            <a:r>
              <a:rPr lang="en-US" dirty="0" smtClean="0"/>
              <a:t>do the math</a:t>
            </a:r>
          </a:p>
          <a:p>
            <a:pPr lvl="2"/>
            <a:r>
              <a:rPr lang="en-US" dirty="0" smtClean="0"/>
              <a:t>push the result back onto the stack.</a:t>
            </a:r>
          </a:p>
          <a:p>
            <a:pPr lvl="1"/>
            <a:endParaRPr lang="en-US" dirty="0"/>
          </a:p>
          <a:p>
            <a:r>
              <a:rPr lang="en-US" dirty="0" smtClean="0"/>
              <a:t>The final result will be the only item on the stack.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8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Stack Operations</a:t>
            </a:r>
            <a:endParaRPr lang="en-US" alt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Example: Use a stack to evaluate the postfix expression 2 3 + 6 3 / - </a:t>
            </a:r>
          </a:p>
        </p:txBody>
      </p:sp>
      <p:grpSp>
        <p:nvGrpSpPr>
          <p:cNvPr id="21508" name="Group 19"/>
          <p:cNvGrpSpPr>
            <a:grpSpLocks/>
          </p:cNvGrpSpPr>
          <p:nvPr/>
        </p:nvGrpSpPr>
        <p:grpSpPr bwMode="auto">
          <a:xfrm>
            <a:off x="1002523" y="2558374"/>
            <a:ext cx="9591676" cy="3405188"/>
            <a:chOff x="-65" y="1440"/>
            <a:chExt cx="6042" cy="2145"/>
          </a:xfrm>
        </p:grpSpPr>
        <p:sp>
          <p:nvSpPr>
            <p:cNvPr id="21509" name="Rectangle 2"/>
            <p:cNvSpPr>
              <a:spLocks noChangeArrowheads="1"/>
            </p:cNvSpPr>
            <p:nvPr/>
          </p:nvSpPr>
          <p:spPr bwMode="auto">
            <a:xfrm>
              <a:off x="-65" y="1440"/>
              <a:ext cx="6042" cy="2145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576" y="1863"/>
              <a:ext cx="2544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dirty="0">
                  <a:latin typeface="Times New Roman" panose="02020603050405020304" pitchFamily="18" charset="0"/>
                </a:rPr>
                <a:t>Scanning the expression from left to right, push operands onto the stack, until an operator is found</a:t>
              </a:r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3984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6  </a:t>
              </a:r>
            </a:p>
          </p:txBody>
        </p:sp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3360" y="2981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2  </a:t>
              </a:r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4272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3  </a:t>
              </a:r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3360" y="2640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3  </a:t>
              </a: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3696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+  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848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-  </a:t>
              </a:r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4560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/  </a:t>
              </a:r>
            </a:p>
          </p:txBody>
        </p:sp>
        <p:sp>
          <p:nvSpPr>
            <p:cNvPr id="21518" name="Line 13"/>
            <p:cNvSpPr>
              <a:spLocks noChangeShapeType="1"/>
            </p:cNvSpPr>
            <p:nvPr/>
          </p:nvSpPr>
          <p:spPr bwMode="auto">
            <a:xfrm>
              <a:off x="3840" y="1968"/>
              <a:ext cx="0" cy="28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3408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3  </a:t>
              </a: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3120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2  </a:t>
              </a: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3168" y="1655"/>
              <a:ext cx="432" cy="291"/>
            </a:xfrm>
            <a:prstGeom prst="rect">
              <a:avLst/>
            </a:prstGeom>
            <a:solidFill>
              <a:srgbClr val="FFFFCC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4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22962" y="2537669"/>
            <a:ext cx="9124544" cy="3386476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Stack Operations</a:t>
            </a: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Example: Use a stack to evaluate the postfix expression 2 3 + 6 3 / -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57464" y="2949070"/>
            <a:ext cx="40386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Pop the two operands and carry out the operation indicated by the operator. Push the result back on the stack.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1676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177064" y="4936619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5 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6248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67104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+  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85392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-  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80820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/  </a:t>
            </a: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6939064" y="3328481"/>
            <a:ext cx="0" cy="457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2532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57960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5872264" y="2830950"/>
            <a:ext cx="7620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332690" y="2393005"/>
            <a:ext cx="8219872" cy="355059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Stack Operations</a:t>
            </a:r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86353" cy="586835"/>
          </a:xfrm>
        </p:spPr>
        <p:txBody>
          <a:bodyPr/>
          <a:lstStyle/>
          <a:p>
            <a:r>
              <a:rPr lang="en-US" altLang="en-US" dirty="0" smtClean="0"/>
              <a:t>Example: Use a stack to evaluate the postfix expression 2 3 + 6 3 / -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31005" y="3373033"/>
            <a:ext cx="40386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Times New Roman" panose="02020603050405020304" pitchFamily="18" charset="0"/>
              </a:rPr>
              <a:t>Push operands until another operator is found.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0412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50605" y="4712883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5 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4984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5840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+ 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4128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- 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9556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/  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8184205" y="3104745"/>
            <a:ext cx="0" cy="457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1268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6696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45805" y="2607214"/>
            <a:ext cx="21336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050605" y="36381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050605" y="4179483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</p:spTree>
    <p:extLst>
      <p:ext uri="{BB962C8B-B14F-4D97-AF65-F5344CB8AC3E}">
        <p14:creationId xmlns:p14="http://schemas.microsoft.com/office/powerpoint/2010/main" val="8809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614791" y="2431915"/>
            <a:ext cx="8599250" cy="387998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Stack Operations</a:t>
            </a: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Example: Use a stack to evaluate the postfix expression 2 3 + 6 3 / -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35285" y="3491557"/>
            <a:ext cx="40386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Times New Roman" panose="02020603050405020304" pitchFamily="18" charset="0"/>
              </a:rPr>
              <a:t>Carry out the operation and push the result.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2454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54885" y="4831407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5 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7026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7882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+ 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6170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- 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81598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/  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8388485" y="3223269"/>
            <a:ext cx="0" cy="457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3310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8738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950085" y="2725738"/>
            <a:ext cx="21336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6254885" y="4298007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</p:spTree>
    <p:extLst>
      <p:ext uri="{BB962C8B-B14F-4D97-AF65-F5344CB8AC3E}">
        <p14:creationId xmlns:p14="http://schemas.microsoft.com/office/powerpoint/2010/main" val="14169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56425" y="2479303"/>
            <a:ext cx="9396920" cy="3832597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Stack Operations</a:t>
            </a: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Example: Use a stack to evaluate the postfix expression 2 3 + 6 3 / -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15829" y="2882901"/>
            <a:ext cx="4606008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Finding another operator, carry out the operation and push the result.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The answer is at the top of the stack.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2260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235428" y="4867275"/>
            <a:ext cx="521435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832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7688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+  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5976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-  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1404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/  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8826229" y="3259137"/>
            <a:ext cx="0" cy="457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3116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8544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930629" y="2761606"/>
            <a:ext cx="2954798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Using a stack how would we do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6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implement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ush(), pop(), front() [sometimes called top</a:t>
            </a:r>
            <a:r>
              <a:rPr lang="en-US" dirty="0"/>
              <a:t>() or peek()], </a:t>
            </a:r>
            <a:r>
              <a:rPr lang="en-US" dirty="0" err="1" smtClean="0"/>
              <a:t>isEmpty</a:t>
            </a:r>
            <a:r>
              <a:rPr lang="en-US" dirty="0" smtClean="0"/>
              <a:t>() and  size()</a:t>
            </a:r>
          </a:p>
          <a:p>
            <a:r>
              <a:rPr lang="en-US" dirty="0" smtClean="0"/>
              <a:t>And we already have a linked list.  So instead of starting from scratch</a:t>
            </a:r>
          </a:p>
          <a:p>
            <a:pPr lvl="1"/>
            <a:r>
              <a:rPr lang="en-US" dirty="0" smtClean="0"/>
              <a:t>use inheritance.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314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Stacks are a simple data structure that uses LIFO (Last In First Out) operations.  </a:t>
            </a:r>
          </a:p>
          <a:p>
            <a:pPr lvl="1"/>
            <a:r>
              <a:rPr lang="en-US" dirty="0" smtClean="0"/>
              <a:t>A new element is added to the "top" </a:t>
            </a:r>
          </a:p>
          <a:p>
            <a:pPr lvl="1"/>
            <a:r>
              <a:rPr lang="en-US" dirty="0" smtClean="0"/>
              <a:t>An element can only be removed from the "top" as well.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For this data structure we don't have random access and unlike liked lists, we don't have access to the end of the list either.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9" y="2470825"/>
            <a:ext cx="3038393" cy="2291455"/>
          </a:xfrm>
        </p:spPr>
      </p:pic>
    </p:spTree>
    <p:extLst>
      <p:ext uri="{BB962C8B-B14F-4D97-AF65-F5344CB8AC3E}">
        <p14:creationId xmlns:p14="http://schemas.microsoft.com/office/powerpoint/2010/main" val="18630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for  stack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void push( data )</a:t>
            </a:r>
          </a:p>
          <a:p>
            <a:pPr lvl="1"/>
            <a:r>
              <a:rPr lang="en-US" dirty="0" smtClean="0"/>
              <a:t>calls what method already written?</a:t>
            </a:r>
          </a:p>
          <a:p>
            <a:r>
              <a:rPr lang="en-US" dirty="0" smtClean="0"/>
              <a:t>void pop()</a:t>
            </a:r>
          </a:p>
          <a:p>
            <a:pPr lvl="1"/>
            <a:r>
              <a:rPr lang="en-US" dirty="0" smtClean="0"/>
              <a:t>calls what method already written?</a:t>
            </a:r>
          </a:p>
          <a:p>
            <a:r>
              <a:rPr lang="en-US" dirty="0" smtClean="0"/>
              <a:t>data front()</a:t>
            </a:r>
          </a:p>
          <a:p>
            <a:pPr lvl="1"/>
            <a:r>
              <a:rPr lang="en-US" dirty="0" smtClean="0"/>
              <a:t>May need to be written.  Remember peek just returns the value of the top of the stack</a:t>
            </a:r>
          </a:p>
          <a:p>
            <a:r>
              <a:rPr lang="en-US" dirty="0" smtClean="0"/>
              <a:t>bool </a:t>
            </a:r>
            <a:r>
              <a:rPr lang="en-US" dirty="0" err="1" smtClean="0"/>
              <a:t>isEmpty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call what method already written?  </a:t>
            </a:r>
          </a:p>
          <a:p>
            <a:pPr lvl="1"/>
            <a:r>
              <a:rPr lang="en-US" dirty="0" smtClean="0"/>
              <a:t>or no override if we just use the empty method from linked lists.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size() </a:t>
            </a:r>
          </a:p>
          <a:p>
            <a:pPr lvl="1"/>
            <a:r>
              <a:rPr lang="en-US" dirty="0" smtClean="0"/>
              <a:t>calls what method already written?  </a:t>
            </a:r>
          </a:p>
          <a:p>
            <a:pPr lvl="1"/>
            <a:r>
              <a:rPr lang="en-US" dirty="0" smtClean="0"/>
              <a:t>or no override needed, just use the size method in linked lists.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5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inheritance!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template&lt;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&lt;T&gt;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//No changes needed for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isEmtpy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or Size() 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push(T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item)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insert(item);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7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smtClean="0"/>
              <a:t>inheritance!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front()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head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head-&gt;data;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bool pop()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head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remove();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} else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</a:t>
            </a:r>
            <a:r>
              <a:rPr lang="en-US" dirty="0"/>
              <a:t>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fast are these operations?   </a:t>
            </a:r>
          </a:p>
          <a:p>
            <a:r>
              <a:rPr lang="en-US" dirty="0" smtClean="0"/>
              <a:t>Do they run in constant time or does the run time change depending on the length of the list?</a:t>
            </a:r>
          </a:p>
          <a:p>
            <a:pPr lvl="1"/>
            <a:r>
              <a:rPr lang="en-US" dirty="0" smtClean="0"/>
              <a:t>push?</a:t>
            </a:r>
          </a:p>
          <a:p>
            <a:pPr lvl="1"/>
            <a:r>
              <a:rPr lang="en-US" dirty="0" smtClean="0"/>
              <a:t>pop?</a:t>
            </a:r>
          </a:p>
          <a:p>
            <a:pPr lvl="1"/>
            <a:r>
              <a:rPr lang="en-US" dirty="0" smtClean="0"/>
              <a:t>peek?</a:t>
            </a:r>
          </a:p>
          <a:p>
            <a:pPr lvl="1"/>
            <a:r>
              <a:rPr lang="en-US" dirty="0" smtClean="0"/>
              <a:t>empty and size?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29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Push</a:t>
            </a:r>
          </a:p>
          <a:p>
            <a:pPr lvl="2"/>
            <a:r>
              <a:rPr lang="en-US" dirty="0" smtClean="0"/>
              <a:t>add new item to top of stack</a:t>
            </a:r>
          </a:p>
          <a:p>
            <a:pPr lvl="1"/>
            <a:r>
              <a:rPr lang="en-US" dirty="0" smtClean="0"/>
              <a:t>Pop</a:t>
            </a:r>
          </a:p>
          <a:p>
            <a:pPr lvl="2"/>
            <a:r>
              <a:rPr lang="en-US" dirty="0" smtClean="0"/>
              <a:t>remove top item from stack</a:t>
            </a:r>
          </a:p>
          <a:p>
            <a:pPr lvl="1"/>
            <a:r>
              <a:rPr lang="en-US" dirty="0" smtClean="0"/>
              <a:t>Peek</a:t>
            </a:r>
          </a:p>
          <a:p>
            <a:pPr lvl="2"/>
            <a:r>
              <a:rPr lang="en-US" dirty="0" smtClean="0"/>
              <a:t>return value of top item in stack</a:t>
            </a:r>
          </a:p>
          <a:p>
            <a:pPr lvl="3"/>
            <a:r>
              <a:rPr lang="en-US" dirty="0" smtClean="0"/>
              <a:t>"zero" value if empty.</a:t>
            </a:r>
          </a:p>
          <a:p>
            <a:pPr lvl="1"/>
            <a:r>
              <a:rPr lang="en-US" dirty="0" smtClean="0"/>
              <a:t>Empty/</a:t>
            </a:r>
            <a:r>
              <a:rPr lang="en-US" dirty="0" err="1" smtClean="0"/>
              <a:t>isEmpty</a:t>
            </a:r>
            <a:endParaRPr lang="en-US" dirty="0" smtClean="0"/>
          </a:p>
          <a:p>
            <a:pPr lvl="2"/>
            <a:r>
              <a:rPr lang="en-US" dirty="0" smtClean="0"/>
              <a:t>T/F if stack is empty.</a:t>
            </a:r>
          </a:p>
          <a:p>
            <a:pPr lvl="1"/>
            <a:r>
              <a:rPr lang="en-US" dirty="0" smtClean="0"/>
              <a:t>size/</a:t>
            </a:r>
            <a:r>
              <a:rPr lang="en-US" dirty="0" err="1" smtClean="0"/>
              <a:t>getSize</a:t>
            </a:r>
            <a:endParaRPr lang="en-US" dirty="0" smtClean="0"/>
          </a:p>
          <a:p>
            <a:pPr lvl="2"/>
            <a:r>
              <a:rPr lang="en-US" dirty="0" smtClean="0"/>
              <a:t>return the size of the stack.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Expression Evaluation</a:t>
            </a:r>
          </a:p>
          <a:p>
            <a:pPr lvl="2"/>
            <a:r>
              <a:rPr lang="en-US" dirty="0" smtClean="0"/>
              <a:t>Infix, Prefix, and Postfix notation</a:t>
            </a:r>
          </a:p>
          <a:p>
            <a:pPr lvl="1"/>
            <a:r>
              <a:rPr lang="en-US" dirty="0" smtClean="0"/>
              <a:t>Expression Conversion</a:t>
            </a:r>
          </a:p>
          <a:p>
            <a:pPr lvl="2"/>
            <a:r>
              <a:rPr lang="en-US" dirty="0" smtClean="0"/>
              <a:t>infix to postfix </a:t>
            </a:r>
          </a:p>
          <a:p>
            <a:pPr lvl="1"/>
            <a:r>
              <a:rPr lang="en-US" dirty="0" smtClean="0"/>
              <a:t>Syntax Parsing</a:t>
            </a:r>
          </a:p>
          <a:p>
            <a:pPr lvl="2"/>
            <a:r>
              <a:rPr lang="en-US" dirty="0" smtClean="0"/>
              <a:t>most compilers use a stack.</a:t>
            </a:r>
          </a:p>
          <a:p>
            <a:pPr lvl="2"/>
            <a:r>
              <a:rPr lang="en-US" dirty="0" smtClean="0"/>
              <a:t>Parenthesis checking, are the parentheses balanced.</a:t>
            </a:r>
          </a:p>
          <a:p>
            <a:pPr lvl="1"/>
            <a:r>
              <a:rPr lang="en-US" dirty="0" smtClean="0"/>
              <a:t>String Reversal</a:t>
            </a:r>
          </a:p>
          <a:p>
            <a:pPr lvl="1"/>
            <a:r>
              <a:rPr lang="en-US" dirty="0" smtClean="0"/>
              <a:t>Function calls</a:t>
            </a:r>
          </a:p>
          <a:p>
            <a:pPr lvl="2"/>
            <a:r>
              <a:rPr lang="en-US" dirty="0" smtClean="0"/>
              <a:t>function calls all use a stack.</a:t>
            </a:r>
          </a:p>
          <a:p>
            <a:pPr lvl="1"/>
            <a:r>
              <a:rPr lang="en-US" dirty="0" smtClean="0"/>
              <a:t>Java assembly code is all stack based language.</a:t>
            </a:r>
          </a:p>
        </p:txBody>
      </p:sp>
    </p:spTree>
    <p:extLst>
      <p:ext uri="{BB962C8B-B14F-4D97-AF65-F5344CB8AC3E}">
        <p14:creationId xmlns:p14="http://schemas.microsoft.com/office/powerpoint/2010/main" val="233451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Balanced Parentheses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looking at the following we can use a stack to check if we have enough Parentheses.  Balanced is for each ( there will be a )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(()()()())</a:t>
            </a:r>
          </a:p>
          <a:p>
            <a:pPr lvl="1"/>
            <a:r>
              <a:rPr lang="en-US" dirty="0" smtClean="0"/>
              <a:t>(()()(()</a:t>
            </a:r>
          </a:p>
          <a:p>
            <a:pPr lvl="1"/>
            <a:r>
              <a:rPr lang="en-US" dirty="0" smtClean="0"/>
              <a:t>(()())())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Algorithm using a stack</a:t>
            </a:r>
          </a:p>
          <a:p>
            <a:r>
              <a:rPr lang="en-US" dirty="0" smtClean="0"/>
              <a:t>parse the string from left to right.  </a:t>
            </a:r>
          </a:p>
          <a:p>
            <a:pPr lvl="1"/>
            <a:r>
              <a:rPr lang="en-US" dirty="0" smtClean="0"/>
              <a:t>For a ( push it onto the stack</a:t>
            </a:r>
          </a:p>
          <a:p>
            <a:pPr lvl="1"/>
            <a:r>
              <a:rPr lang="en-US" dirty="0" smtClean="0"/>
              <a:t>for a ) pop it off the stack</a:t>
            </a:r>
            <a:endParaRPr lang="en-US" dirty="0"/>
          </a:p>
          <a:p>
            <a:pPr lvl="2"/>
            <a:r>
              <a:rPr lang="en-US" dirty="0" smtClean="0"/>
              <a:t>If we pop on an empty stack then error, unbalanced (</a:t>
            </a:r>
          </a:p>
          <a:p>
            <a:pPr lvl="1"/>
            <a:r>
              <a:rPr lang="en-US" dirty="0" smtClean="0"/>
              <a:t>if the stack is not empty when we reach the end of the string.</a:t>
            </a:r>
          </a:p>
          <a:p>
            <a:pPr marL="914400" lvl="2" indent="0">
              <a:buNone/>
            </a:pPr>
            <a:r>
              <a:rPr lang="en-US" dirty="0" smtClean="0"/>
              <a:t>error.  unbalanced 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235" y="3962283"/>
            <a:ext cx="34385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Parsing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much more complex version of Parentheses checking</a:t>
            </a:r>
          </a:p>
          <a:p>
            <a:endParaRPr lang="en-US" dirty="0"/>
          </a:p>
          <a:p>
            <a:r>
              <a:rPr lang="en-US" dirty="0" smtClean="0"/>
              <a:t>Basically this is one of the functions of a compiler</a:t>
            </a:r>
          </a:p>
          <a:p>
            <a:pPr lvl="1"/>
            <a:r>
              <a:rPr lang="en-US" dirty="0" smtClean="0"/>
              <a:t>Syntax parsing</a:t>
            </a:r>
          </a:p>
          <a:p>
            <a:pPr lvl="1"/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Assembly/machine code generation.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7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Stacks and Post Fix Notation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We can use Stacks run complex arithmetic expressions, but in with infix notation.  </a:t>
            </a:r>
          </a:p>
          <a:p>
            <a:r>
              <a:rPr lang="en-US" altLang="en-US" dirty="0" smtClean="0"/>
              <a:t>We are accustomed to writing expressions using infix notation, such as: Z = X + Y.</a:t>
            </a:r>
          </a:p>
          <a:p>
            <a:r>
              <a:rPr lang="en-US" altLang="en-US" dirty="0" smtClean="0"/>
              <a:t>Stack arithmetic requires that we use postfix notation: Z = XY+.</a:t>
            </a:r>
          </a:p>
          <a:p>
            <a:pPr lvl="1"/>
            <a:r>
              <a:rPr lang="en-US" altLang="en-US" dirty="0" smtClean="0"/>
              <a:t>This is also called reverse Polish notation, (somewhat) in honor of its Polish inventor, Jan </a:t>
            </a:r>
            <a:r>
              <a:rPr lang="en-US" altLang="en-US" dirty="0" err="1" smtClean="0"/>
              <a:t>Lukasiewicz</a:t>
            </a:r>
            <a:r>
              <a:rPr lang="en-US" altLang="en-US" dirty="0" smtClean="0"/>
              <a:t> (1878 - 1956).</a:t>
            </a:r>
          </a:p>
          <a:p>
            <a:r>
              <a:rPr lang="en-US" altLang="en-US" dirty="0" smtClean="0"/>
              <a:t>There is also </a:t>
            </a:r>
            <a:r>
              <a:rPr lang="en-US" altLang="en-US" dirty="0" err="1" smtClean="0"/>
              <a:t>PreFix</a:t>
            </a:r>
            <a:r>
              <a:rPr lang="en-US" altLang="en-US" dirty="0" smtClean="0"/>
              <a:t> notation (also called Polish Notation), invented by Jan.</a:t>
            </a:r>
          </a:p>
          <a:p>
            <a:pPr lvl="1"/>
            <a:r>
              <a:rPr lang="en-US" altLang="en-US" dirty="0" smtClean="0"/>
              <a:t> X + Y  is written  + X Y</a:t>
            </a:r>
          </a:p>
        </p:txBody>
      </p:sp>
    </p:spTree>
    <p:extLst>
      <p:ext uri="{BB962C8B-B14F-4D97-AF65-F5344CB8AC3E}">
        <p14:creationId xmlns:p14="http://schemas.microsoft.com/office/powerpoint/2010/main" val="210952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Postfix</a:t>
            </a: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principal advantage of postfix notation is that parentheses are not used.</a:t>
            </a:r>
          </a:p>
          <a:p>
            <a:r>
              <a:rPr lang="en-US" altLang="en-US" dirty="0" smtClean="0"/>
              <a:t>For example, the infix expression, </a:t>
            </a:r>
          </a:p>
          <a:p>
            <a:pPr marL="0" indent="0">
              <a:buNone/>
            </a:pPr>
            <a:r>
              <a:rPr lang="en-US" altLang="en-US" dirty="0" smtClean="0"/>
              <a:t>		</a:t>
            </a:r>
            <a:r>
              <a:rPr lang="en-US" altLang="en-US" b="1" dirty="0" smtClean="0"/>
              <a:t>Z = (X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b="1" dirty="0" smtClean="0"/>
              <a:t> Y) + (W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b="1" dirty="0" smtClean="0"/>
              <a:t> U)</a:t>
            </a:r>
            <a:r>
              <a:rPr lang="en-US" altLang="en-US" dirty="0" smtClean="0"/>
              <a:t>,</a:t>
            </a:r>
          </a:p>
          <a:p>
            <a:pPr marL="0" indent="0">
              <a:buNone/>
            </a:pPr>
            <a:r>
              <a:rPr lang="en-US" altLang="en-US" dirty="0" smtClean="0"/>
              <a:t>	becomes: </a:t>
            </a:r>
          </a:p>
          <a:p>
            <a:pPr marL="0" indent="0">
              <a:buNone/>
            </a:pPr>
            <a:r>
              <a:rPr lang="en-US" altLang="en-US" dirty="0" smtClean="0"/>
              <a:t>		</a:t>
            </a:r>
            <a:r>
              <a:rPr lang="en-US" altLang="en-US" b="1" dirty="0" smtClean="0"/>
              <a:t>Z = X Y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b="1" dirty="0" smtClean="0"/>
              <a:t> W U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b="1" dirty="0" smtClean="0"/>
              <a:t> +</a:t>
            </a:r>
          </a:p>
          <a:p>
            <a:pPr marL="0" indent="0">
              <a:buNone/>
            </a:pPr>
            <a:r>
              <a:rPr lang="en-US" altLang="en-US" dirty="0" smtClean="0"/>
              <a:t>	in postfix notation.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4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nfix to Postfix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Example: Convert the infix expression (2+3) - 6/3 to postfix:</a:t>
            </a:r>
          </a:p>
        </p:txBody>
      </p:sp>
      <p:grpSp>
        <p:nvGrpSpPr>
          <p:cNvPr id="737287" name="Group 7"/>
          <p:cNvGrpSpPr>
            <a:grpSpLocks/>
          </p:cNvGrpSpPr>
          <p:nvPr/>
        </p:nvGrpSpPr>
        <p:grpSpPr bwMode="auto">
          <a:xfrm>
            <a:off x="1230549" y="2626774"/>
            <a:ext cx="8321676" cy="2441576"/>
            <a:chOff x="336" y="1287"/>
            <a:chExt cx="5242" cy="1538"/>
          </a:xfrm>
        </p:grpSpPr>
        <p:sp>
          <p:nvSpPr>
            <p:cNvPr id="18437" name="Rectangle 6"/>
            <p:cNvSpPr>
              <a:spLocks noChangeArrowheads="1"/>
            </p:cNvSpPr>
            <p:nvPr/>
          </p:nvSpPr>
          <p:spPr bwMode="auto">
            <a:xfrm>
              <a:off x="336" y="1287"/>
              <a:ext cx="5242" cy="153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>
              <a:off x="1776" y="1565"/>
              <a:ext cx="360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dirty="0">
                  <a:latin typeface="Times New Roman" panose="02020603050405020304" pitchFamily="18" charset="0"/>
                </a:rPr>
                <a:t>The sum 2 + 3 in parentheses takes precedence; we replace the term with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dirty="0">
                  <a:latin typeface="Times New Roman" panose="02020603050405020304" pitchFamily="18" charset="0"/>
                </a:rPr>
                <a:t>2 3 +.</a:t>
              </a:r>
            </a:p>
          </p:txBody>
        </p:sp>
        <p:sp>
          <p:nvSpPr>
            <p:cNvPr id="18439" name="Text Box 5"/>
            <p:cNvSpPr txBox="1">
              <a:spLocks noChangeArrowheads="1"/>
            </p:cNvSpPr>
            <p:nvPr/>
          </p:nvSpPr>
          <p:spPr bwMode="auto">
            <a:xfrm>
              <a:off x="509" y="1721"/>
              <a:ext cx="11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dirty="0">
                  <a:latin typeface="Arial" panose="020B0604020202020204" pitchFamily="34" charset="0"/>
                </a:rPr>
                <a:t>2 3+ - 6/3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5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06230" y="2665379"/>
            <a:ext cx="9182909" cy="2577829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Infix to Postfix (2)</a:t>
            </a:r>
            <a:endParaRPr lang="en-US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Example: Convert the infix expression (2+3) - 6/3 to postfix: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26668" y="3023918"/>
            <a:ext cx="57150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The division operator takes next precedence; we replace 6/3 with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6 3 /.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21344" y="3503343"/>
            <a:ext cx="1895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Arial" panose="020B0604020202020204" pitchFamily="34" charset="0"/>
              </a:rPr>
              <a:t>2 3+ - 6 3/ </a:t>
            </a:r>
          </a:p>
        </p:txBody>
      </p:sp>
    </p:spTree>
    <p:extLst>
      <p:ext uri="{BB962C8B-B14F-4D97-AF65-F5344CB8AC3E}">
        <p14:creationId xmlns:p14="http://schemas.microsoft.com/office/powerpoint/2010/main" val="419149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1358</Words>
  <Application>Microsoft Office PowerPoint</Application>
  <PresentationFormat>Widescreen</PresentationFormat>
  <Paragraphs>234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Office Theme</vt:lpstr>
      <vt:lpstr>cosc 2030</vt:lpstr>
      <vt:lpstr>Stacks</vt:lpstr>
      <vt:lpstr>Stacks</vt:lpstr>
      <vt:lpstr>Simple Balanced Parentheses</vt:lpstr>
      <vt:lpstr>Syntax Parsing</vt:lpstr>
      <vt:lpstr>Stacks and Post Fix Notation</vt:lpstr>
      <vt:lpstr>Postfix</vt:lpstr>
      <vt:lpstr>Infix to Postfix</vt:lpstr>
      <vt:lpstr>Infix to Postfix (2)</vt:lpstr>
      <vt:lpstr>Infix to Postfix (3)</vt:lpstr>
      <vt:lpstr>Converting infix to postfix algorithm</vt:lpstr>
      <vt:lpstr>Expression Evaluation:  Postfix arithmetic operations</vt:lpstr>
      <vt:lpstr>Stack Operations</vt:lpstr>
      <vt:lpstr>Stack Operations</vt:lpstr>
      <vt:lpstr>Stack Operations</vt:lpstr>
      <vt:lpstr>Stack Operations</vt:lpstr>
      <vt:lpstr>Stack Operations</vt:lpstr>
      <vt:lpstr>String Reversal</vt:lpstr>
      <vt:lpstr>Writing a stack </vt:lpstr>
      <vt:lpstr>inheritance for  stack operations</vt:lpstr>
      <vt:lpstr>Using inheritance!  </vt:lpstr>
      <vt:lpstr>Using inheritance! (2)</vt:lpstr>
      <vt:lpstr>efficiency of stack operations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2030</dc:title>
  <dc:creator>James S. Ward</dc:creator>
  <cp:lastModifiedBy>James S. Ward</cp:lastModifiedBy>
  <cp:revision>20</cp:revision>
  <dcterms:created xsi:type="dcterms:W3CDTF">2019-06-17T16:05:02Z</dcterms:created>
  <dcterms:modified xsi:type="dcterms:W3CDTF">2020-09-02T13:26:00Z</dcterms:modified>
</cp:coreProperties>
</file>