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8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EBC06F6-68BC-4909-8C3D-2FFA90AB8EB3}" type="datetimeFigureOut">
              <a:rPr lang="en-US" smtClean="0"/>
              <a:t>10/20/2024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AFB93-1FA0-49AC-AAA3-E3635AF4E46E}" type="slidenum">
              <a:rPr lang="en-US" smtClean="0"/>
              <a:t>‹#›</a:t>
            </a:fld>
            <a:endParaRPr lang="en-US"/>
          </a:p>
        </p:txBody>
      </p:sp>
    </p:spTree>
    <p:extLst>
      <p:ext uri="{BB962C8B-B14F-4D97-AF65-F5344CB8AC3E}">
        <p14:creationId xmlns:p14="http://schemas.microsoft.com/office/powerpoint/2010/main" val="175427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BC06F6-68BC-4909-8C3D-2FFA90AB8EB3}" type="datetimeFigureOut">
              <a:rPr lang="en-US" smtClean="0"/>
              <a:t>10/20/2024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AFB93-1FA0-49AC-AAA3-E3635AF4E46E}" type="slidenum">
              <a:rPr lang="en-US" smtClean="0"/>
              <a:t>‹#›</a:t>
            </a:fld>
            <a:endParaRPr lang="en-US"/>
          </a:p>
        </p:txBody>
      </p:sp>
    </p:spTree>
    <p:extLst>
      <p:ext uri="{BB962C8B-B14F-4D97-AF65-F5344CB8AC3E}">
        <p14:creationId xmlns:p14="http://schemas.microsoft.com/office/powerpoint/2010/main" val="2709145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BC06F6-68BC-4909-8C3D-2FFA90AB8EB3}" type="datetimeFigureOut">
              <a:rPr lang="en-US" smtClean="0"/>
              <a:t>10/20/2024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AFB93-1FA0-49AC-AAA3-E3635AF4E46E}" type="slidenum">
              <a:rPr lang="en-US" smtClean="0"/>
              <a:t>‹#›</a:t>
            </a:fld>
            <a:endParaRPr lang="en-US"/>
          </a:p>
        </p:txBody>
      </p:sp>
    </p:spTree>
    <p:extLst>
      <p:ext uri="{BB962C8B-B14F-4D97-AF65-F5344CB8AC3E}">
        <p14:creationId xmlns:p14="http://schemas.microsoft.com/office/powerpoint/2010/main" val="2844992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BC06F6-68BC-4909-8C3D-2FFA90AB8EB3}" type="datetimeFigureOut">
              <a:rPr lang="en-US" smtClean="0"/>
              <a:t>10/20/2024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AFB93-1FA0-49AC-AAA3-E3635AF4E46E}" type="slidenum">
              <a:rPr lang="en-US" smtClean="0"/>
              <a:t>‹#›</a:t>
            </a:fld>
            <a:endParaRPr lang="en-US"/>
          </a:p>
        </p:txBody>
      </p:sp>
    </p:spTree>
    <p:extLst>
      <p:ext uri="{BB962C8B-B14F-4D97-AF65-F5344CB8AC3E}">
        <p14:creationId xmlns:p14="http://schemas.microsoft.com/office/powerpoint/2010/main" val="2866015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EBC06F6-68BC-4909-8C3D-2FFA90AB8EB3}" type="datetimeFigureOut">
              <a:rPr lang="en-US" smtClean="0"/>
              <a:t>10/20/2024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AFB93-1FA0-49AC-AAA3-E3635AF4E46E}" type="slidenum">
              <a:rPr lang="en-US" smtClean="0"/>
              <a:t>‹#›</a:t>
            </a:fld>
            <a:endParaRPr lang="en-US"/>
          </a:p>
        </p:txBody>
      </p:sp>
    </p:spTree>
    <p:extLst>
      <p:ext uri="{BB962C8B-B14F-4D97-AF65-F5344CB8AC3E}">
        <p14:creationId xmlns:p14="http://schemas.microsoft.com/office/powerpoint/2010/main" val="3750899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BC06F6-68BC-4909-8C3D-2FFA90AB8EB3}" type="datetimeFigureOut">
              <a:rPr lang="en-US" smtClean="0"/>
              <a:t>10/20/2024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AFB93-1FA0-49AC-AAA3-E3635AF4E46E}" type="slidenum">
              <a:rPr lang="en-US" smtClean="0"/>
              <a:t>‹#›</a:t>
            </a:fld>
            <a:endParaRPr lang="en-US"/>
          </a:p>
        </p:txBody>
      </p:sp>
    </p:spTree>
    <p:extLst>
      <p:ext uri="{BB962C8B-B14F-4D97-AF65-F5344CB8AC3E}">
        <p14:creationId xmlns:p14="http://schemas.microsoft.com/office/powerpoint/2010/main" val="3065517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EBC06F6-68BC-4909-8C3D-2FFA90AB8EB3}" type="datetimeFigureOut">
              <a:rPr lang="en-US" smtClean="0"/>
              <a:t>10/20/2024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6AFB93-1FA0-49AC-AAA3-E3635AF4E46E}" type="slidenum">
              <a:rPr lang="en-US" smtClean="0"/>
              <a:t>‹#›</a:t>
            </a:fld>
            <a:endParaRPr lang="en-US"/>
          </a:p>
        </p:txBody>
      </p:sp>
    </p:spTree>
    <p:extLst>
      <p:ext uri="{BB962C8B-B14F-4D97-AF65-F5344CB8AC3E}">
        <p14:creationId xmlns:p14="http://schemas.microsoft.com/office/powerpoint/2010/main" val="2987684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EBC06F6-68BC-4909-8C3D-2FFA90AB8EB3}" type="datetimeFigureOut">
              <a:rPr lang="en-US" smtClean="0"/>
              <a:t>10/20/2024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6AFB93-1FA0-49AC-AAA3-E3635AF4E46E}" type="slidenum">
              <a:rPr lang="en-US" smtClean="0"/>
              <a:t>‹#›</a:t>
            </a:fld>
            <a:endParaRPr lang="en-US"/>
          </a:p>
        </p:txBody>
      </p:sp>
    </p:spTree>
    <p:extLst>
      <p:ext uri="{BB962C8B-B14F-4D97-AF65-F5344CB8AC3E}">
        <p14:creationId xmlns:p14="http://schemas.microsoft.com/office/powerpoint/2010/main" val="2515926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BC06F6-68BC-4909-8C3D-2FFA90AB8EB3}" type="datetimeFigureOut">
              <a:rPr lang="en-US" smtClean="0"/>
              <a:t>10/20/2024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6AFB93-1FA0-49AC-AAA3-E3635AF4E46E}" type="slidenum">
              <a:rPr lang="en-US" smtClean="0"/>
              <a:t>‹#›</a:t>
            </a:fld>
            <a:endParaRPr lang="en-US"/>
          </a:p>
        </p:txBody>
      </p:sp>
    </p:spTree>
    <p:extLst>
      <p:ext uri="{BB962C8B-B14F-4D97-AF65-F5344CB8AC3E}">
        <p14:creationId xmlns:p14="http://schemas.microsoft.com/office/powerpoint/2010/main" val="1392126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BC06F6-68BC-4909-8C3D-2FFA90AB8EB3}" type="datetimeFigureOut">
              <a:rPr lang="en-US" smtClean="0"/>
              <a:t>10/20/2024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AFB93-1FA0-49AC-AAA3-E3635AF4E46E}" type="slidenum">
              <a:rPr lang="en-US" smtClean="0"/>
              <a:t>‹#›</a:t>
            </a:fld>
            <a:endParaRPr lang="en-US"/>
          </a:p>
        </p:txBody>
      </p:sp>
    </p:spTree>
    <p:extLst>
      <p:ext uri="{BB962C8B-B14F-4D97-AF65-F5344CB8AC3E}">
        <p14:creationId xmlns:p14="http://schemas.microsoft.com/office/powerpoint/2010/main" val="4164118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EBC06F6-68BC-4909-8C3D-2FFA90AB8EB3}" type="datetimeFigureOut">
              <a:rPr lang="en-US" smtClean="0"/>
              <a:t>10/20/2024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AFB93-1FA0-49AC-AAA3-E3635AF4E46E}" type="slidenum">
              <a:rPr lang="en-US" smtClean="0"/>
              <a:t>‹#›</a:t>
            </a:fld>
            <a:endParaRPr lang="en-US"/>
          </a:p>
        </p:txBody>
      </p:sp>
    </p:spTree>
    <p:extLst>
      <p:ext uri="{BB962C8B-B14F-4D97-AF65-F5344CB8AC3E}">
        <p14:creationId xmlns:p14="http://schemas.microsoft.com/office/powerpoint/2010/main" val="3001756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C06F6-68BC-4909-8C3D-2FFA90AB8EB3}" type="datetimeFigureOut">
              <a:rPr lang="en-US" smtClean="0"/>
              <a:t>10/20/2024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6AFB93-1FA0-49AC-AAA3-E3635AF4E46E}" type="slidenum">
              <a:rPr lang="en-US" smtClean="0"/>
              <a:t>‹#›</a:t>
            </a:fld>
            <a:endParaRPr lang="en-US"/>
          </a:p>
        </p:txBody>
      </p:sp>
    </p:spTree>
    <p:extLst>
      <p:ext uri="{BB962C8B-B14F-4D97-AF65-F5344CB8AC3E}">
        <p14:creationId xmlns:p14="http://schemas.microsoft.com/office/powerpoint/2010/main" val="21376573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cosc</a:t>
            </a:r>
            <a:r>
              <a:rPr lang="en-US" dirty="0"/>
              <a:t> 2030</a:t>
            </a:r>
          </a:p>
        </p:txBody>
      </p:sp>
      <p:sp>
        <p:nvSpPr>
          <p:cNvPr id="3" name="Subtitle 2"/>
          <p:cNvSpPr>
            <a:spLocks noGrp="1"/>
          </p:cNvSpPr>
          <p:nvPr>
            <p:ph type="subTitle" idx="1"/>
          </p:nvPr>
        </p:nvSpPr>
        <p:spPr/>
        <p:txBody>
          <a:bodyPr/>
          <a:lstStyle/>
          <a:p>
            <a:r>
              <a:rPr lang="en-US" dirty="0"/>
              <a:t>AVL Trees</a:t>
            </a:r>
          </a:p>
        </p:txBody>
      </p:sp>
    </p:spTree>
    <p:extLst>
      <p:ext uri="{BB962C8B-B14F-4D97-AF65-F5344CB8AC3E}">
        <p14:creationId xmlns:p14="http://schemas.microsoft.com/office/powerpoint/2010/main" val="1410553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62" name="Rectangle 2"/>
          <p:cNvSpPr>
            <a:spLocks noGrp="1" noChangeArrowheads="1"/>
          </p:cNvSpPr>
          <p:nvPr>
            <p:ph type="title"/>
          </p:nvPr>
        </p:nvSpPr>
        <p:spPr/>
        <p:txBody>
          <a:bodyPr/>
          <a:lstStyle/>
          <a:p>
            <a:r>
              <a:rPr lang="en-US" altLang="en-US"/>
              <a:t>Single Rotation</a:t>
            </a:r>
          </a:p>
        </p:txBody>
      </p:sp>
      <p:sp>
        <p:nvSpPr>
          <p:cNvPr id="296963" name="Oval 3"/>
          <p:cNvSpPr>
            <a:spLocks noChangeArrowheads="1"/>
          </p:cNvSpPr>
          <p:nvPr/>
        </p:nvSpPr>
        <p:spPr bwMode="auto">
          <a:xfrm>
            <a:off x="3825875" y="1662113"/>
            <a:ext cx="685800" cy="609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6964" name="AutoShape 4"/>
          <p:cNvSpPr>
            <a:spLocks noChangeArrowheads="1"/>
          </p:cNvSpPr>
          <p:nvPr/>
        </p:nvSpPr>
        <p:spPr bwMode="auto">
          <a:xfrm>
            <a:off x="3276601" y="3276600"/>
            <a:ext cx="1387475" cy="12954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6965" name="AutoShape 5"/>
          <p:cNvSpPr>
            <a:spLocks noChangeArrowheads="1"/>
          </p:cNvSpPr>
          <p:nvPr/>
        </p:nvSpPr>
        <p:spPr bwMode="auto">
          <a:xfrm>
            <a:off x="1828800" y="3276600"/>
            <a:ext cx="1295400" cy="12954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6966" name="Line 6"/>
          <p:cNvSpPr>
            <a:spLocks noChangeShapeType="1"/>
          </p:cNvSpPr>
          <p:nvPr/>
        </p:nvSpPr>
        <p:spPr bwMode="auto">
          <a:xfrm flipH="1">
            <a:off x="2438400" y="2743200"/>
            <a:ext cx="6096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6967" name="Line 7"/>
          <p:cNvSpPr>
            <a:spLocks noChangeShapeType="1"/>
          </p:cNvSpPr>
          <p:nvPr/>
        </p:nvSpPr>
        <p:spPr bwMode="auto">
          <a:xfrm>
            <a:off x="4511675" y="2119313"/>
            <a:ext cx="7620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6969" name="Text Box 9"/>
          <p:cNvSpPr txBox="1">
            <a:spLocks noChangeArrowheads="1"/>
          </p:cNvSpPr>
          <p:nvPr/>
        </p:nvSpPr>
        <p:spPr bwMode="auto">
          <a:xfrm>
            <a:off x="2362200" y="3810000"/>
            <a:ext cx="29046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X</a:t>
            </a:r>
          </a:p>
        </p:txBody>
      </p:sp>
      <p:sp>
        <p:nvSpPr>
          <p:cNvPr id="296970" name="Text Box 10"/>
          <p:cNvSpPr txBox="1">
            <a:spLocks noChangeArrowheads="1"/>
          </p:cNvSpPr>
          <p:nvPr/>
        </p:nvSpPr>
        <p:spPr bwMode="auto">
          <a:xfrm>
            <a:off x="3810000" y="3886200"/>
            <a:ext cx="2840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Y</a:t>
            </a:r>
          </a:p>
        </p:txBody>
      </p:sp>
      <p:sp>
        <p:nvSpPr>
          <p:cNvPr id="296974" name="Oval 14"/>
          <p:cNvSpPr>
            <a:spLocks noChangeArrowheads="1"/>
          </p:cNvSpPr>
          <p:nvPr/>
        </p:nvSpPr>
        <p:spPr bwMode="auto">
          <a:xfrm>
            <a:off x="2987675" y="2347913"/>
            <a:ext cx="685800" cy="609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6975" name="AutoShape 15"/>
          <p:cNvSpPr>
            <a:spLocks noChangeArrowheads="1"/>
          </p:cNvSpPr>
          <p:nvPr/>
        </p:nvSpPr>
        <p:spPr bwMode="auto">
          <a:xfrm>
            <a:off x="4740275" y="2576514"/>
            <a:ext cx="1143000" cy="1309687"/>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6976" name="Text Box 16"/>
          <p:cNvSpPr txBox="1">
            <a:spLocks noChangeArrowheads="1"/>
          </p:cNvSpPr>
          <p:nvPr/>
        </p:nvSpPr>
        <p:spPr bwMode="auto">
          <a:xfrm>
            <a:off x="5121275" y="3109913"/>
            <a:ext cx="28084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Z</a:t>
            </a:r>
          </a:p>
        </p:txBody>
      </p:sp>
      <p:sp>
        <p:nvSpPr>
          <p:cNvPr id="296977" name="Line 17"/>
          <p:cNvSpPr>
            <a:spLocks noChangeShapeType="1"/>
          </p:cNvSpPr>
          <p:nvPr/>
        </p:nvSpPr>
        <p:spPr bwMode="auto">
          <a:xfrm>
            <a:off x="3657600" y="2819400"/>
            <a:ext cx="3048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6978" name="Line 18"/>
          <p:cNvSpPr>
            <a:spLocks noChangeShapeType="1"/>
          </p:cNvSpPr>
          <p:nvPr/>
        </p:nvSpPr>
        <p:spPr bwMode="auto">
          <a:xfrm flipH="1">
            <a:off x="3597275" y="2119313"/>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6979" name="Text Box 19"/>
          <p:cNvSpPr txBox="1">
            <a:spLocks noChangeArrowheads="1"/>
          </p:cNvSpPr>
          <p:nvPr/>
        </p:nvSpPr>
        <p:spPr bwMode="auto">
          <a:xfrm>
            <a:off x="3962400" y="17526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k2</a:t>
            </a:r>
          </a:p>
        </p:txBody>
      </p:sp>
      <p:sp>
        <p:nvSpPr>
          <p:cNvPr id="296980" name="Text Box 20"/>
          <p:cNvSpPr txBox="1">
            <a:spLocks noChangeArrowheads="1"/>
          </p:cNvSpPr>
          <p:nvPr/>
        </p:nvSpPr>
        <p:spPr bwMode="auto">
          <a:xfrm>
            <a:off x="3124200" y="24384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k1</a:t>
            </a:r>
          </a:p>
        </p:txBody>
      </p:sp>
      <p:sp>
        <p:nvSpPr>
          <p:cNvPr id="296984" name="Line 24"/>
          <p:cNvSpPr>
            <a:spLocks noChangeShapeType="1"/>
          </p:cNvSpPr>
          <p:nvPr/>
        </p:nvSpPr>
        <p:spPr bwMode="auto">
          <a:xfrm>
            <a:off x="6096000" y="19050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6985" name="Text Box 25"/>
          <p:cNvSpPr txBox="1">
            <a:spLocks noChangeArrowheads="1"/>
          </p:cNvSpPr>
          <p:nvPr/>
        </p:nvSpPr>
        <p:spPr bwMode="auto">
          <a:xfrm>
            <a:off x="6080125" y="2986088"/>
            <a:ext cx="31931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h</a:t>
            </a:r>
          </a:p>
        </p:txBody>
      </p:sp>
      <p:sp>
        <p:nvSpPr>
          <p:cNvPr id="296988" name="Line 28"/>
          <p:cNvSpPr>
            <a:spLocks noChangeShapeType="1"/>
          </p:cNvSpPr>
          <p:nvPr/>
        </p:nvSpPr>
        <p:spPr bwMode="auto">
          <a:xfrm>
            <a:off x="5943600" y="32766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6991" name="Oval 31"/>
          <p:cNvSpPr>
            <a:spLocks noChangeArrowheads="1"/>
          </p:cNvSpPr>
          <p:nvPr/>
        </p:nvSpPr>
        <p:spPr bwMode="auto">
          <a:xfrm>
            <a:off x="9159875" y="2339976"/>
            <a:ext cx="685800" cy="6318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6992" name="AutoShape 32"/>
          <p:cNvSpPr>
            <a:spLocks noChangeArrowheads="1"/>
          </p:cNvSpPr>
          <p:nvPr/>
        </p:nvSpPr>
        <p:spPr bwMode="auto">
          <a:xfrm>
            <a:off x="8229600" y="3276601"/>
            <a:ext cx="1143000" cy="13303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6993" name="AutoShape 33"/>
          <p:cNvSpPr>
            <a:spLocks noChangeArrowheads="1"/>
          </p:cNvSpPr>
          <p:nvPr/>
        </p:nvSpPr>
        <p:spPr bwMode="auto">
          <a:xfrm>
            <a:off x="6705600" y="2667001"/>
            <a:ext cx="1066800" cy="12541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6994" name="Line 34"/>
          <p:cNvSpPr>
            <a:spLocks noChangeShapeType="1"/>
          </p:cNvSpPr>
          <p:nvPr/>
        </p:nvSpPr>
        <p:spPr bwMode="auto">
          <a:xfrm flipH="1">
            <a:off x="7239000" y="22860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6995" name="Line 35"/>
          <p:cNvSpPr>
            <a:spLocks noChangeShapeType="1"/>
          </p:cNvSpPr>
          <p:nvPr/>
        </p:nvSpPr>
        <p:spPr bwMode="auto">
          <a:xfrm>
            <a:off x="9753600" y="2895600"/>
            <a:ext cx="304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6996" name="Text Box 36"/>
          <p:cNvSpPr txBox="1">
            <a:spLocks noChangeArrowheads="1"/>
          </p:cNvSpPr>
          <p:nvPr/>
        </p:nvSpPr>
        <p:spPr bwMode="auto">
          <a:xfrm>
            <a:off x="7086600" y="3146425"/>
            <a:ext cx="29046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X</a:t>
            </a:r>
          </a:p>
        </p:txBody>
      </p:sp>
      <p:sp>
        <p:nvSpPr>
          <p:cNvPr id="296997" name="Text Box 37"/>
          <p:cNvSpPr txBox="1">
            <a:spLocks noChangeArrowheads="1"/>
          </p:cNvSpPr>
          <p:nvPr/>
        </p:nvSpPr>
        <p:spPr bwMode="auto">
          <a:xfrm>
            <a:off x="8686800" y="4137025"/>
            <a:ext cx="2840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Y</a:t>
            </a:r>
          </a:p>
        </p:txBody>
      </p:sp>
      <p:sp>
        <p:nvSpPr>
          <p:cNvPr id="296998" name="Oval 38"/>
          <p:cNvSpPr>
            <a:spLocks noChangeArrowheads="1"/>
          </p:cNvSpPr>
          <p:nvPr/>
        </p:nvSpPr>
        <p:spPr bwMode="auto">
          <a:xfrm>
            <a:off x="7559675" y="1730376"/>
            <a:ext cx="685800" cy="6318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6999" name="AutoShape 39"/>
          <p:cNvSpPr>
            <a:spLocks noChangeArrowheads="1"/>
          </p:cNvSpPr>
          <p:nvPr/>
        </p:nvSpPr>
        <p:spPr bwMode="auto">
          <a:xfrm>
            <a:off x="9525000" y="3276601"/>
            <a:ext cx="1143000" cy="13303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00" name="Text Box 40"/>
          <p:cNvSpPr txBox="1">
            <a:spLocks noChangeArrowheads="1"/>
          </p:cNvSpPr>
          <p:nvPr/>
        </p:nvSpPr>
        <p:spPr bwMode="auto">
          <a:xfrm>
            <a:off x="9906000" y="4137025"/>
            <a:ext cx="28084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Z</a:t>
            </a:r>
          </a:p>
        </p:txBody>
      </p:sp>
      <p:sp>
        <p:nvSpPr>
          <p:cNvPr id="297001" name="Line 41"/>
          <p:cNvSpPr>
            <a:spLocks noChangeShapeType="1"/>
          </p:cNvSpPr>
          <p:nvPr/>
        </p:nvSpPr>
        <p:spPr bwMode="auto">
          <a:xfrm>
            <a:off x="8305800" y="2133600"/>
            <a:ext cx="8382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02" name="Line 42"/>
          <p:cNvSpPr>
            <a:spLocks noChangeShapeType="1"/>
          </p:cNvSpPr>
          <p:nvPr/>
        </p:nvSpPr>
        <p:spPr bwMode="auto">
          <a:xfrm flipH="1">
            <a:off x="8839200" y="2819400"/>
            <a:ext cx="3048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03" name="Text Box 43"/>
          <p:cNvSpPr txBox="1">
            <a:spLocks noChangeArrowheads="1"/>
          </p:cNvSpPr>
          <p:nvPr/>
        </p:nvSpPr>
        <p:spPr bwMode="auto">
          <a:xfrm>
            <a:off x="9296400" y="24384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k2</a:t>
            </a:r>
          </a:p>
        </p:txBody>
      </p:sp>
      <p:sp>
        <p:nvSpPr>
          <p:cNvPr id="297004" name="Text Box 44"/>
          <p:cNvSpPr txBox="1">
            <a:spLocks noChangeArrowheads="1"/>
          </p:cNvSpPr>
          <p:nvPr/>
        </p:nvSpPr>
        <p:spPr bwMode="auto">
          <a:xfrm>
            <a:off x="7696200" y="18288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k1</a:t>
            </a:r>
          </a:p>
        </p:txBody>
      </p:sp>
      <p:sp>
        <p:nvSpPr>
          <p:cNvPr id="297010" name="Text Box 50"/>
          <p:cNvSpPr txBox="1">
            <a:spLocks noChangeArrowheads="1"/>
          </p:cNvSpPr>
          <p:nvPr/>
        </p:nvSpPr>
        <p:spPr bwMode="auto">
          <a:xfrm>
            <a:off x="1905000" y="5670550"/>
            <a:ext cx="6409062" cy="923330"/>
          </a:xfrm>
          <a:prstGeom prst="rect">
            <a:avLst/>
          </a:prstGeom>
          <a:solidFill>
            <a:schemeClr val="accent4">
              <a:lumMod val="40000"/>
              <a:lumOff val="60000"/>
            </a:schemeClr>
          </a:solidFill>
          <a:ln>
            <a:noFill/>
          </a:ln>
          <a:effectLst/>
        </p:spPr>
        <p:txBody>
          <a:bodyPr wrap="none">
            <a:spAutoFit/>
          </a:bodyPr>
          <a:lstStyle/>
          <a:p>
            <a:r>
              <a:rPr lang="en-US" altLang="en-US" dirty="0"/>
              <a:t>Suppose an item is added at the bottom of subtree X, thus causing</a:t>
            </a:r>
          </a:p>
          <a:p>
            <a:r>
              <a:rPr lang="en-US" altLang="en-US" dirty="0"/>
              <a:t>an imbalance at k2. Then pull k1 up. Note that after the rotation, </a:t>
            </a:r>
          </a:p>
          <a:p>
            <a:r>
              <a:rPr lang="en-US" altLang="en-US" dirty="0"/>
              <a:t>the height of the tree is the same as it was before the insertion.</a:t>
            </a:r>
          </a:p>
        </p:txBody>
      </p:sp>
      <p:sp>
        <p:nvSpPr>
          <p:cNvPr id="297011" name="Line 51"/>
          <p:cNvSpPr>
            <a:spLocks noChangeShapeType="1"/>
          </p:cNvSpPr>
          <p:nvPr/>
        </p:nvSpPr>
        <p:spPr bwMode="auto">
          <a:xfrm>
            <a:off x="5943600" y="45720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12" name="Line 52"/>
          <p:cNvSpPr>
            <a:spLocks noChangeShapeType="1"/>
          </p:cNvSpPr>
          <p:nvPr/>
        </p:nvSpPr>
        <p:spPr bwMode="auto">
          <a:xfrm>
            <a:off x="5943600" y="25908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13" name="Line 53"/>
          <p:cNvSpPr>
            <a:spLocks noChangeShapeType="1"/>
          </p:cNvSpPr>
          <p:nvPr/>
        </p:nvSpPr>
        <p:spPr bwMode="auto">
          <a:xfrm>
            <a:off x="5943600" y="19050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14" name="Line 54"/>
          <p:cNvSpPr>
            <a:spLocks noChangeShapeType="1"/>
          </p:cNvSpPr>
          <p:nvPr/>
        </p:nvSpPr>
        <p:spPr bwMode="auto">
          <a:xfrm flipH="1" flipV="1">
            <a:off x="3276600" y="1828800"/>
            <a:ext cx="0" cy="457200"/>
          </a:xfrm>
          <a:prstGeom prst="line">
            <a:avLst/>
          </a:prstGeom>
          <a:noFill/>
          <a:ln w="38100" cmpd="dbl">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15" name="Rectangle 55"/>
          <p:cNvSpPr>
            <a:spLocks noChangeArrowheads="1"/>
          </p:cNvSpPr>
          <p:nvPr/>
        </p:nvSpPr>
        <p:spPr bwMode="auto">
          <a:xfrm>
            <a:off x="3657600" y="1447800"/>
            <a:ext cx="1219200" cy="914400"/>
          </a:xfrm>
          <a:prstGeom prst="re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16" name="Line 56"/>
          <p:cNvSpPr>
            <a:spLocks noChangeShapeType="1"/>
          </p:cNvSpPr>
          <p:nvPr/>
        </p:nvSpPr>
        <p:spPr bwMode="auto">
          <a:xfrm>
            <a:off x="5943600" y="38862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017" name="Oval 57"/>
          <p:cNvSpPr>
            <a:spLocks noChangeArrowheads="1"/>
          </p:cNvSpPr>
          <p:nvPr/>
        </p:nvSpPr>
        <p:spPr bwMode="auto">
          <a:xfrm>
            <a:off x="7086600" y="41910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18" name="Line 58"/>
          <p:cNvSpPr>
            <a:spLocks noChangeShapeType="1"/>
          </p:cNvSpPr>
          <p:nvPr/>
        </p:nvSpPr>
        <p:spPr bwMode="auto">
          <a:xfrm>
            <a:off x="7239000" y="38862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97019" name="Text Box 59"/>
          <p:cNvSpPr txBox="1">
            <a:spLocks noChangeArrowheads="1"/>
          </p:cNvSpPr>
          <p:nvPr/>
        </p:nvSpPr>
        <p:spPr bwMode="auto">
          <a:xfrm>
            <a:off x="2819400" y="4953001"/>
            <a:ext cx="12065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t>New item</a:t>
            </a:r>
          </a:p>
        </p:txBody>
      </p:sp>
      <p:sp>
        <p:nvSpPr>
          <p:cNvPr id="297020" name="Oval 60"/>
          <p:cNvSpPr>
            <a:spLocks noChangeArrowheads="1"/>
          </p:cNvSpPr>
          <p:nvPr/>
        </p:nvSpPr>
        <p:spPr bwMode="auto">
          <a:xfrm>
            <a:off x="2286000" y="48768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021" name="Line 61"/>
          <p:cNvSpPr>
            <a:spLocks noChangeShapeType="1"/>
          </p:cNvSpPr>
          <p:nvPr/>
        </p:nvSpPr>
        <p:spPr bwMode="auto">
          <a:xfrm>
            <a:off x="2438400" y="45720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2428454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p:txBody>
          <a:bodyPr/>
          <a:lstStyle/>
          <a:p>
            <a:r>
              <a:rPr lang="en-US" altLang="en-US"/>
              <a:t>Example</a:t>
            </a:r>
          </a:p>
        </p:txBody>
      </p:sp>
      <p:sp>
        <p:nvSpPr>
          <p:cNvPr id="297987" name="Oval 3"/>
          <p:cNvSpPr>
            <a:spLocks noChangeArrowheads="1"/>
          </p:cNvSpPr>
          <p:nvPr/>
        </p:nvSpPr>
        <p:spPr bwMode="auto">
          <a:xfrm>
            <a:off x="3200400" y="38100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988" name="Oval 4"/>
          <p:cNvSpPr>
            <a:spLocks noChangeArrowheads="1"/>
          </p:cNvSpPr>
          <p:nvPr/>
        </p:nvSpPr>
        <p:spPr bwMode="auto">
          <a:xfrm>
            <a:off x="2073275" y="3795713"/>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989" name="Oval 5"/>
          <p:cNvSpPr>
            <a:spLocks noChangeArrowheads="1"/>
          </p:cNvSpPr>
          <p:nvPr/>
        </p:nvSpPr>
        <p:spPr bwMode="auto">
          <a:xfrm>
            <a:off x="2819400" y="2895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990" name="Text Box 6"/>
          <p:cNvSpPr txBox="1">
            <a:spLocks noChangeArrowheads="1"/>
          </p:cNvSpPr>
          <p:nvPr/>
        </p:nvSpPr>
        <p:spPr bwMode="auto">
          <a:xfrm>
            <a:off x="3429000" y="3962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3</a:t>
            </a:r>
          </a:p>
        </p:txBody>
      </p:sp>
      <p:sp>
        <p:nvSpPr>
          <p:cNvPr id="297991" name="Text Box 7"/>
          <p:cNvSpPr txBox="1">
            <a:spLocks noChangeArrowheads="1"/>
          </p:cNvSpPr>
          <p:nvPr/>
        </p:nvSpPr>
        <p:spPr bwMode="auto">
          <a:xfrm>
            <a:off x="2286000" y="3962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a:t>
            </a:r>
          </a:p>
        </p:txBody>
      </p:sp>
      <p:sp>
        <p:nvSpPr>
          <p:cNvPr id="297992" name="Text Box 8"/>
          <p:cNvSpPr txBox="1">
            <a:spLocks noChangeArrowheads="1"/>
          </p:cNvSpPr>
          <p:nvPr/>
        </p:nvSpPr>
        <p:spPr bwMode="auto">
          <a:xfrm>
            <a:off x="3048000" y="3048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297993" name="Oval 9"/>
          <p:cNvSpPr>
            <a:spLocks noChangeArrowheads="1"/>
          </p:cNvSpPr>
          <p:nvPr/>
        </p:nvSpPr>
        <p:spPr bwMode="auto">
          <a:xfrm>
            <a:off x="3657600" y="1981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994" name="Text Box 10"/>
          <p:cNvSpPr txBox="1">
            <a:spLocks noChangeArrowheads="1"/>
          </p:cNvSpPr>
          <p:nvPr/>
        </p:nvSpPr>
        <p:spPr bwMode="auto">
          <a:xfrm>
            <a:off x="3886200" y="2133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a:t>
            </a:r>
          </a:p>
        </p:txBody>
      </p:sp>
      <p:sp>
        <p:nvSpPr>
          <p:cNvPr id="297995" name="Line 11"/>
          <p:cNvSpPr>
            <a:spLocks noChangeShapeType="1"/>
          </p:cNvSpPr>
          <p:nvPr/>
        </p:nvSpPr>
        <p:spPr bwMode="auto">
          <a:xfrm>
            <a:off x="3429000" y="3505200"/>
            <a:ext cx="762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996" name="Line 12"/>
          <p:cNvSpPr>
            <a:spLocks noChangeShapeType="1"/>
          </p:cNvSpPr>
          <p:nvPr/>
        </p:nvSpPr>
        <p:spPr bwMode="auto">
          <a:xfrm flipH="1">
            <a:off x="2667000" y="3505200"/>
            <a:ext cx="304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997" name="Line 13"/>
          <p:cNvSpPr>
            <a:spLocks noChangeShapeType="1"/>
          </p:cNvSpPr>
          <p:nvPr/>
        </p:nvSpPr>
        <p:spPr bwMode="auto">
          <a:xfrm flipH="1">
            <a:off x="3429000" y="2590800"/>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998" name="Oval 14"/>
          <p:cNvSpPr>
            <a:spLocks noChangeArrowheads="1"/>
          </p:cNvSpPr>
          <p:nvPr/>
        </p:nvSpPr>
        <p:spPr bwMode="auto">
          <a:xfrm>
            <a:off x="4343400" y="2941638"/>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7999" name="Text Box 15"/>
          <p:cNvSpPr txBox="1">
            <a:spLocks noChangeArrowheads="1"/>
          </p:cNvSpPr>
          <p:nvPr/>
        </p:nvSpPr>
        <p:spPr bwMode="auto">
          <a:xfrm>
            <a:off x="4572000" y="309403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298000" name="Line 16"/>
          <p:cNvSpPr>
            <a:spLocks noChangeShapeType="1"/>
          </p:cNvSpPr>
          <p:nvPr/>
        </p:nvSpPr>
        <p:spPr bwMode="auto">
          <a:xfrm>
            <a:off x="4267200" y="2667000"/>
            <a:ext cx="228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001" name="Oval 17"/>
          <p:cNvSpPr>
            <a:spLocks noChangeArrowheads="1"/>
          </p:cNvSpPr>
          <p:nvPr/>
        </p:nvSpPr>
        <p:spPr bwMode="auto">
          <a:xfrm>
            <a:off x="1524000" y="4648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002" name="Text Box 18"/>
          <p:cNvSpPr txBox="1">
            <a:spLocks noChangeArrowheads="1"/>
          </p:cNvSpPr>
          <p:nvPr/>
        </p:nvSpPr>
        <p:spPr bwMode="auto">
          <a:xfrm>
            <a:off x="1752600" y="4800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0</a:t>
            </a:r>
          </a:p>
        </p:txBody>
      </p:sp>
      <p:sp>
        <p:nvSpPr>
          <p:cNvPr id="298003" name="Line 19"/>
          <p:cNvSpPr>
            <a:spLocks noChangeShapeType="1"/>
          </p:cNvSpPr>
          <p:nvPr/>
        </p:nvSpPr>
        <p:spPr bwMode="auto">
          <a:xfrm flipH="1">
            <a:off x="2133600" y="44196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004" name="Oval 20"/>
          <p:cNvSpPr>
            <a:spLocks noChangeArrowheads="1"/>
          </p:cNvSpPr>
          <p:nvPr/>
        </p:nvSpPr>
        <p:spPr bwMode="auto">
          <a:xfrm>
            <a:off x="8001000" y="37338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005" name="Oval 21"/>
          <p:cNvSpPr>
            <a:spLocks noChangeArrowheads="1"/>
          </p:cNvSpPr>
          <p:nvPr/>
        </p:nvSpPr>
        <p:spPr bwMode="auto">
          <a:xfrm>
            <a:off x="6569075" y="2957513"/>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006" name="Oval 22"/>
          <p:cNvSpPr>
            <a:spLocks noChangeArrowheads="1"/>
          </p:cNvSpPr>
          <p:nvPr/>
        </p:nvSpPr>
        <p:spPr bwMode="auto">
          <a:xfrm>
            <a:off x="7315200" y="2057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007" name="Text Box 23"/>
          <p:cNvSpPr txBox="1">
            <a:spLocks noChangeArrowheads="1"/>
          </p:cNvSpPr>
          <p:nvPr/>
        </p:nvSpPr>
        <p:spPr bwMode="auto">
          <a:xfrm>
            <a:off x="8229600" y="3886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3</a:t>
            </a:r>
          </a:p>
        </p:txBody>
      </p:sp>
      <p:sp>
        <p:nvSpPr>
          <p:cNvPr id="298008" name="Text Box 24"/>
          <p:cNvSpPr txBox="1">
            <a:spLocks noChangeArrowheads="1"/>
          </p:cNvSpPr>
          <p:nvPr/>
        </p:nvSpPr>
        <p:spPr bwMode="auto">
          <a:xfrm>
            <a:off x="6781800" y="3124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a:t>
            </a:r>
          </a:p>
        </p:txBody>
      </p:sp>
      <p:sp>
        <p:nvSpPr>
          <p:cNvPr id="298009" name="Text Box 25"/>
          <p:cNvSpPr txBox="1">
            <a:spLocks noChangeArrowheads="1"/>
          </p:cNvSpPr>
          <p:nvPr/>
        </p:nvSpPr>
        <p:spPr bwMode="auto">
          <a:xfrm>
            <a:off x="7543800" y="2209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298010" name="Oval 26"/>
          <p:cNvSpPr>
            <a:spLocks noChangeArrowheads="1"/>
          </p:cNvSpPr>
          <p:nvPr/>
        </p:nvSpPr>
        <p:spPr bwMode="auto">
          <a:xfrm>
            <a:off x="8839200" y="2819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011" name="Text Box 27"/>
          <p:cNvSpPr txBox="1">
            <a:spLocks noChangeArrowheads="1"/>
          </p:cNvSpPr>
          <p:nvPr/>
        </p:nvSpPr>
        <p:spPr bwMode="auto">
          <a:xfrm>
            <a:off x="9067800" y="2971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a:t>
            </a:r>
          </a:p>
        </p:txBody>
      </p:sp>
      <p:sp>
        <p:nvSpPr>
          <p:cNvPr id="298012" name="Line 28"/>
          <p:cNvSpPr>
            <a:spLocks noChangeShapeType="1"/>
          </p:cNvSpPr>
          <p:nvPr/>
        </p:nvSpPr>
        <p:spPr bwMode="auto">
          <a:xfrm>
            <a:off x="8077200" y="2438400"/>
            <a:ext cx="7620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013" name="Line 29"/>
          <p:cNvSpPr>
            <a:spLocks noChangeShapeType="1"/>
          </p:cNvSpPr>
          <p:nvPr/>
        </p:nvSpPr>
        <p:spPr bwMode="auto">
          <a:xfrm flipH="1">
            <a:off x="7162800" y="2667000"/>
            <a:ext cx="304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014" name="Line 30"/>
          <p:cNvSpPr>
            <a:spLocks noChangeShapeType="1"/>
          </p:cNvSpPr>
          <p:nvPr/>
        </p:nvSpPr>
        <p:spPr bwMode="auto">
          <a:xfrm flipH="1">
            <a:off x="8610600" y="3429000"/>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015" name="Oval 31"/>
          <p:cNvSpPr>
            <a:spLocks noChangeArrowheads="1"/>
          </p:cNvSpPr>
          <p:nvPr/>
        </p:nvSpPr>
        <p:spPr bwMode="auto">
          <a:xfrm>
            <a:off x="9525000" y="3779838"/>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016" name="Text Box 32"/>
          <p:cNvSpPr txBox="1">
            <a:spLocks noChangeArrowheads="1"/>
          </p:cNvSpPr>
          <p:nvPr/>
        </p:nvSpPr>
        <p:spPr bwMode="auto">
          <a:xfrm>
            <a:off x="9753600" y="393223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298017" name="Line 33"/>
          <p:cNvSpPr>
            <a:spLocks noChangeShapeType="1"/>
          </p:cNvSpPr>
          <p:nvPr/>
        </p:nvSpPr>
        <p:spPr bwMode="auto">
          <a:xfrm>
            <a:off x="9448800" y="3505200"/>
            <a:ext cx="228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018" name="Oval 34"/>
          <p:cNvSpPr>
            <a:spLocks noChangeArrowheads="1"/>
          </p:cNvSpPr>
          <p:nvPr/>
        </p:nvSpPr>
        <p:spPr bwMode="auto">
          <a:xfrm>
            <a:off x="6019800" y="38100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019" name="Text Box 35"/>
          <p:cNvSpPr txBox="1">
            <a:spLocks noChangeArrowheads="1"/>
          </p:cNvSpPr>
          <p:nvPr/>
        </p:nvSpPr>
        <p:spPr bwMode="auto">
          <a:xfrm>
            <a:off x="6248400" y="3962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0</a:t>
            </a:r>
          </a:p>
        </p:txBody>
      </p:sp>
      <p:sp>
        <p:nvSpPr>
          <p:cNvPr id="298020" name="Line 36"/>
          <p:cNvSpPr>
            <a:spLocks noChangeShapeType="1"/>
          </p:cNvSpPr>
          <p:nvPr/>
        </p:nvSpPr>
        <p:spPr bwMode="auto">
          <a:xfrm flipH="1">
            <a:off x="6629400" y="35814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021" name="Line 37"/>
          <p:cNvSpPr>
            <a:spLocks noChangeShapeType="1"/>
          </p:cNvSpPr>
          <p:nvPr/>
        </p:nvSpPr>
        <p:spPr bwMode="auto">
          <a:xfrm>
            <a:off x="5486400" y="3276600"/>
            <a:ext cx="685800" cy="0"/>
          </a:xfrm>
          <a:prstGeom prst="line">
            <a:avLst/>
          </a:prstGeom>
          <a:noFill/>
          <a:ln w="57150" cmpd="thickThin">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022" name="Line 38"/>
          <p:cNvSpPr>
            <a:spLocks noChangeShapeType="1"/>
          </p:cNvSpPr>
          <p:nvPr/>
        </p:nvSpPr>
        <p:spPr bwMode="auto">
          <a:xfrm flipH="1" flipV="1">
            <a:off x="3124200" y="2286000"/>
            <a:ext cx="0" cy="457200"/>
          </a:xfrm>
          <a:prstGeom prst="line">
            <a:avLst/>
          </a:prstGeom>
          <a:noFill/>
          <a:ln w="38100" cmpd="dbl">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8023" name="Rectangle 39"/>
          <p:cNvSpPr>
            <a:spLocks noChangeArrowheads="1"/>
          </p:cNvSpPr>
          <p:nvPr/>
        </p:nvSpPr>
        <p:spPr bwMode="auto">
          <a:xfrm>
            <a:off x="3505200" y="1828800"/>
            <a:ext cx="1219200" cy="914400"/>
          </a:xfrm>
          <a:prstGeom prst="re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8024" name="Text Box 40"/>
          <p:cNvSpPr txBox="1">
            <a:spLocks noChangeArrowheads="1"/>
          </p:cNvSpPr>
          <p:nvPr/>
        </p:nvSpPr>
        <p:spPr bwMode="auto">
          <a:xfrm>
            <a:off x="2971801" y="5638800"/>
            <a:ext cx="6188075" cy="369332"/>
          </a:xfrm>
          <a:prstGeom prst="rect">
            <a:avLst/>
          </a:prstGeom>
          <a:solidFill>
            <a:schemeClr val="accent4">
              <a:lumMod val="40000"/>
              <a:lumOff val="60000"/>
            </a:schemeClr>
          </a:solidFill>
          <a:ln>
            <a:noFill/>
          </a:ln>
          <a:effectLst/>
        </p:spPr>
        <p:txBody>
          <a:bodyPr>
            <a:spAutoFit/>
          </a:bodyPr>
          <a:lstStyle/>
          <a:p>
            <a:r>
              <a:rPr lang="en-US" altLang="en-US" dirty="0"/>
              <a:t>Imbalance at node 4 solved with single rotation.</a:t>
            </a:r>
          </a:p>
        </p:txBody>
      </p:sp>
    </p:spTree>
    <p:extLst>
      <p:ext uri="{BB962C8B-B14F-4D97-AF65-F5344CB8AC3E}">
        <p14:creationId xmlns:p14="http://schemas.microsoft.com/office/powerpoint/2010/main" val="877439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9010" name="Rectangle 2"/>
          <p:cNvSpPr>
            <a:spLocks noGrp="1" noChangeArrowheads="1"/>
          </p:cNvSpPr>
          <p:nvPr>
            <p:ph type="title"/>
          </p:nvPr>
        </p:nvSpPr>
        <p:spPr/>
        <p:txBody>
          <a:bodyPr/>
          <a:lstStyle/>
          <a:p>
            <a:r>
              <a:rPr lang="en-US" altLang="en-US"/>
              <a:t>Another Single Rotation</a:t>
            </a:r>
          </a:p>
        </p:txBody>
      </p:sp>
      <p:sp>
        <p:nvSpPr>
          <p:cNvPr id="299011" name="Oval 3"/>
          <p:cNvSpPr>
            <a:spLocks noChangeArrowheads="1"/>
          </p:cNvSpPr>
          <p:nvPr/>
        </p:nvSpPr>
        <p:spPr bwMode="auto">
          <a:xfrm>
            <a:off x="2835275" y="1662113"/>
            <a:ext cx="685800" cy="609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9012" name="AutoShape 4"/>
          <p:cNvSpPr>
            <a:spLocks noChangeArrowheads="1"/>
          </p:cNvSpPr>
          <p:nvPr/>
        </p:nvSpPr>
        <p:spPr bwMode="auto">
          <a:xfrm>
            <a:off x="3124200" y="3200400"/>
            <a:ext cx="1143000" cy="13716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9013" name="AutoShape 5"/>
          <p:cNvSpPr>
            <a:spLocks noChangeArrowheads="1"/>
          </p:cNvSpPr>
          <p:nvPr/>
        </p:nvSpPr>
        <p:spPr bwMode="auto">
          <a:xfrm>
            <a:off x="4648200" y="3200400"/>
            <a:ext cx="1066800" cy="13716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9014" name="Line 6"/>
          <p:cNvSpPr>
            <a:spLocks noChangeShapeType="1"/>
          </p:cNvSpPr>
          <p:nvPr/>
        </p:nvSpPr>
        <p:spPr bwMode="auto">
          <a:xfrm flipH="1">
            <a:off x="3733801" y="2881314"/>
            <a:ext cx="396875" cy="3190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9015" name="Line 7"/>
          <p:cNvSpPr>
            <a:spLocks noChangeShapeType="1"/>
          </p:cNvSpPr>
          <p:nvPr/>
        </p:nvSpPr>
        <p:spPr bwMode="auto">
          <a:xfrm>
            <a:off x="3521076" y="2119314"/>
            <a:ext cx="517525" cy="3190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9016" name="Text Box 8"/>
          <p:cNvSpPr txBox="1">
            <a:spLocks noChangeArrowheads="1"/>
          </p:cNvSpPr>
          <p:nvPr/>
        </p:nvSpPr>
        <p:spPr bwMode="auto">
          <a:xfrm>
            <a:off x="5029200" y="4038600"/>
            <a:ext cx="29046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X</a:t>
            </a:r>
          </a:p>
        </p:txBody>
      </p:sp>
      <p:sp>
        <p:nvSpPr>
          <p:cNvPr id="299017" name="Text Box 9"/>
          <p:cNvSpPr txBox="1">
            <a:spLocks noChangeArrowheads="1"/>
          </p:cNvSpPr>
          <p:nvPr/>
        </p:nvSpPr>
        <p:spPr bwMode="auto">
          <a:xfrm>
            <a:off x="3581400" y="4114800"/>
            <a:ext cx="2840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Y</a:t>
            </a:r>
          </a:p>
        </p:txBody>
      </p:sp>
      <p:sp>
        <p:nvSpPr>
          <p:cNvPr id="299018" name="Oval 10"/>
          <p:cNvSpPr>
            <a:spLocks noChangeArrowheads="1"/>
          </p:cNvSpPr>
          <p:nvPr/>
        </p:nvSpPr>
        <p:spPr bwMode="auto">
          <a:xfrm>
            <a:off x="3978275" y="2347913"/>
            <a:ext cx="685800" cy="609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9019" name="AutoShape 11"/>
          <p:cNvSpPr>
            <a:spLocks noChangeArrowheads="1"/>
          </p:cNvSpPr>
          <p:nvPr/>
        </p:nvSpPr>
        <p:spPr bwMode="auto">
          <a:xfrm>
            <a:off x="1752600" y="2590800"/>
            <a:ext cx="1143000" cy="13716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9020" name="Text Box 12"/>
          <p:cNvSpPr txBox="1">
            <a:spLocks noChangeArrowheads="1"/>
          </p:cNvSpPr>
          <p:nvPr/>
        </p:nvSpPr>
        <p:spPr bwMode="auto">
          <a:xfrm>
            <a:off x="2133600" y="3124200"/>
            <a:ext cx="28084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Z</a:t>
            </a:r>
          </a:p>
        </p:txBody>
      </p:sp>
      <p:sp>
        <p:nvSpPr>
          <p:cNvPr id="299021" name="Line 13"/>
          <p:cNvSpPr>
            <a:spLocks noChangeShapeType="1"/>
          </p:cNvSpPr>
          <p:nvPr/>
        </p:nvSpPr>
        <p:spPr bwMode="auto">
          <a:xfrm>
            <a:off x="4572000" y="2895600"/>
            <a:ext cx="609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9022" name="Line 14"/>
          <p:cNvSpPr>
            <a:spLocks noChangeShapeType="1"/>
          </p:cNvSpPr>
          <p:nvPr/>
        </p:nvSpPr>
        <p:spPr bwMode="auto">
          <a:xfrm flipH="1">
            <a:off x="2362201" y="2119314"/>
            <a:ext cx="549275" cy="4714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9023" name="Text Box 15"/>
          <p:cNvSpPr txBox="1">
            <a:spLocks noChangeArrowheads="1"/>
          </p:cNvSpPr>
          <p:nvPr/>
        </p:nvSpPr>
        <p:spPr bwMode="auto">
          <a:xfrm>
            <a:off x="2971800" y="17526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k2</a:t>
            </a:r>
          </a:p>
        </p:txBody>
      </p:sp>
      <p:sp>
        <p:nvSpPr>
          <p:cNvPr id="299024" name="Text Box 16"/>
          <p:cNvSpPr txBox="1">
            <a:spLocks noChangeArrowheads="1"/>
          </p:cNvSpPr>
          <p:nvPr/>
        </p:nvSpPr>
        <p:spPr bwMode="auto">
          <a:xfrm>
            <a:off x="4114800" y="24384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k1</a:t>
            </a:r>
          </a:p>
        </p:txBody>
      </p:sp>
      <p:sp>
        <p:nvSpPr>
          <p:cNvPr id="299028" name="Line 20"/>
          <p:cNvSpPr>
            <a:spLocks noChangeShapeType="1"/>
          </p:cNvSpPr>
          <p:nvPr/>
        </p:nvSpPr>
        <p:spPr bwMode="auto">
          <a:xfrm>
            <a:off x="6019800" y="1905000"/>
            <a:ext cx="0"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9029" name="Text Box 21"/>
          <p:cNvSpPr txBox="1">
            <a:spLocks noChangeArrowheads="1"/>
          </p:cNvSpPr>
          <p:nvPr/>
        </p:nvSpPr>
        <p:spPr bwMode="auto">
          <a:xfrm>
            <a:off x="6019800" y="2743200"/>
            <a:ext cx="31931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h</a:t>
            </a:r>
          </a:p>
        </p:txBody>
      </p:sp>
      <p:sp>
        <p:nvSpPr>
          <p:cNvPr id="299030" name="Line 22"/>
          <p:cNvSpPr>
            <a:spLocks noChangeShapeType="1"/>
          </p:cNvSpPr>
          <p:nvPr/>
        </p:nvSpPr>
        <p:spPr bwMode="auto">
          <a:xfrm>
            <a:off x="5867400" y="32004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9031" name="Oval 23"/>
          <p:cNvSpPr>
            <a:spLocks noChangeArrowheads="1"/>
          </p:cNvSpPr>
          <p:nvPr/>
        </p:nvSpPr>
        <p:spPr bwMode="auto">
          <a:xfrm>
            <a:off x="7178675" y="2339976"/>
            <a:ext cx="685800" cy="6318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9032" name="AutoShape 24"/>
          <p:cNvSpPr>
            <a:spLocks noChangeArrowheads="1"/>
          </p:cNvSpPr>
          <p:nvPr/>
        </p:nvSpPr>
        <p:spPr bwMode="auto">
          <a:xfrm>
            <a:off x="6248400" y="3200401"/>
            <a:ext cx="1143000" cy="1406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9033" name="AutoShape 25"/>
          <p:cNvSpPr>
            <a:spLocks noChangeArrowheads="1"/>
          </p:cNvSpPr>
          <p:nvPr/>
        </p:nvSpPr>
        <p:spPr bwMode="auto">
          <a:xfrm>
            <a:off x="9220200" y="2590800"/>
            <a:ext cx="1066800" cy="13716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9034" name="Line 26"/>
          <p:cNvSpPr>
            <a:spLocks noChangeShapeType="1"/>
          </p:cNvSpPr>
          <p:nvPr/>
        </p:nvSpPr>
        <p:spPr bwMode="auto">
          <a:xfrm flipH="1">
            <a:off x="7772400" y="2133600"/>
            <a:ext cx="762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9035" name="Line 27"/>
          <p:cNvSpPr>
            <a:spLocks noChangeShapeType="1"/>
          </p:cNvSpPr>
          <p:nvPr/>
        </p:nvSpPr>
        <p:spPr bwMode="auto">
          <a:xfrm>
            <a:off x="7772400" y="2895600"/>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9036" name="Text Box 28"/>
          <p:cNvSpPr txBox="1">
            <a:spLocks noChangeArrowheads="1"/>
          </p:cNvSpPr>
          <p:nvPr/>
        </p:nvSpPr>
        <p:spPr bwMode="auto">
          <a:xfrm>
            <a:off x="9601200" y="3200400"/>
            <a:ext cx="29046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X</a:t>
            </a:r>
          </a:p>
        </p:txBody>
      </p:sp>
      <p:sp>
        <p:nvSpPr>
          <p:cNvPr id="299037" name="Text Box 29"/>
          <p:cNvSpPr txBox="1">
            <a:spLocks noChangeArrowheads="1"/>
          </p:cNvSpPr>
          <p:nvPr/>
        </p:nvSpPr>
        <p:spPr bwMode="auto">
          <a:xfrm>
            <a:off x="6705600" y="4137025"/>
            <a:ext cx="28084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Z</a:t>
            </a:r>
          </a:p>
        </p:txBody>
      </p:sp>
      <p:sp>
        <p:nvSpPr>
          <p:cNvPr id="299038" name="Oval 30"/>
          <p:cNvSpPr>
            <a:spLocks noChangeArrowheads="1"/>
          </p:cNvSpPr>
          <p:nvPr/>
        </p:nvSpPr>
        <p:spPr bwMode="auto">
          <a:xfrm>
            <a:off x="8474075" y="1577976"/>
            <a:ext cx="685800" cy="6318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9039" name="AutoShape 31"/>
          <p:cNvSpPr>
            <a:spLocks noChangeArrowheads="1"/>
          </p:cNvSpPr>
          <p:nvPr/>
        </p:nvSpPr>
        <p:spPr bwMode="auto">
          <a:xfrm>
            <a:off x="7543800" y="3200401"/>
            <a:ext cx="1143000" cy="1406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9040" name="Text Box 32"/>
          <p:cNvSpPr txBox="1">
            <a:spLocks noChangeArrowheads="1"/>
          </p:cNvSpPr>
          <p:nvPr/>
        </p:nvSpPr>
        <p:spPr bwMode="auto">
          <a:xfrm>
            <a:off x="7924800" y="4137025"/>
            <a:ext cx="2840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Y</a:t>
            </a:r>
          </a:p>
        </p:txBody>
      </p:sp>
      <p:sp>
        <p:nvSpPr>
          <p:cNvPr id="299041" name="Line 33"/>
          <p:cNvSpPr>
            <a:spLocks noChangeShapeType="1"/>
          </p:cNvSpPr>
          <p:nvPr/>
        </p:nvSpPr>
        <p:spPr bwMode="auto">
          <a:xfrm>
            <a:off x="9144000" y="2133600"/>
            <a:ext cx="6096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9042" name="Line 34"/>
          <p:cNvSpPr>
            <a:spLocks noChangeShapeType="1"/>
          </p:cNvSpPr>
          <p:nvPr/>
        </p:nvSpPr>
        <p:spPr bwMode="auto">
          <a:xfrm flipH="1">
            <a:off x="6858000" y="2895600"/>
            <a:ext cx="4572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9043" name="Text Box 35"/>
          <p:cNvSpPr txBox="1">
            <a:spLocks noChangeArrowheads="1"/>
          </p:cNvSpPr>
          <p:nvPr/>
        </p:nvSpPr>
        <p:spPr bwMode="auto">
          <a:xfrm>
            <a:off x="7315200" y="24384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k2</a:t>
            </a:r>
          </a:p>
        </p:txBody>
      </p:sp>
      <p:sp>
        <p:nvSpPr>
          <p:cNvPr id="299044" name="Text Box 36"/>
          <p:cNvSpPr txBox="1">
            <a:spLocks noChangeArrowheads="1"/>
          </p:cNvSpPr>
          <p:nvPr/>
        </p:nvSpPr>
        <p:spPr bwMode="auto">
          <a:xfrm>
            <a:off x="8610600" y="16764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k1</a:t>
            </a:r>
          </a:p>
        </p:txBody>
      </p:sp>
      <p:sp>
        <p:nvSpPr>
          <p:cNvPr id="299050" name="Text Box 42"/>
          <p:cNvSpPr txBox="1">
            <a:spLocks noChangeArrowheads="1"/>
          </p:cNvSpPr>
          <p:nvPr/>
        </p:nvSpPr>
        <p:spPr bwMode="auto">
          <a:xfrm>
            <a:off x="1905000" y="5670550"/>
            <a:ext cx="6409062" cy="923330"/>
          </a:xfrm>
          <a:prstGeom prst="rect">
            <a:avLst/>
          </a:prstGeom>
          <a:solidFill>
            <a:schemeClr val="accent4">
              <a:lumMod val="40000"/>
              <a:lumOff val="60000"/>
            </a:schemeClr>
          </a:solidFill>
          <a:ln>
            <a:noFill/>
          </a:ln>
          <a:effectLst/>
        </p:spPr>
        <p:txBody>
          <a:bodyPr wrap="none">
            <a:spAutoFit/>
          </a:bodyPr>
          <a:lstStyle/>
          <a:p>
            <a:r>
              <a:rPr lang="en-US" altLang="en-US" dirty="0"/>
              <a:t>Suppose an item is added at the bottom of subtree X, thus causing</a:t>
            </a:r>
          </a:p>
          <a:p>
            <a:r>
              <a:rPr lang="en-US" altLang="en-US" dirty="0"/>
              <a:t>an imbalance at k2. Then pull k1 up. Note that after the rotation, </a:t>
            </a:r>
          </a:p>
          <a:p>
            <a:r>
              <a:rPr lang="en-US" altLang="en-US" dirty="0"/>
              <a:t>the height of the tree is the same as it was before the insertion.</a:t>
            </a:r>
          </a:p>
        </p:txBody>
      </p:sp>
      <p:sp>
        <p:nvSpPr>
          <p:cNvPr id="299052" name="Line 44"/>
          <p:cNvSpPr>
            <a:spLocks noChangeShapeType="1"/>
          </p:cNvSpPr>
          <p:nvPr/>
        </p:nvSpPr>
        <p:spPr bwMode="auto">
          <a:xfrm>
            <a:off x="5867400" y="25908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9053" name="Line 45"/>
          <p:cNvSpPr>
            <a:spLocks noChangeShapeType="1"/>
          </p:cNvSpPr>
          <p:nvPr/>
        </p:nvSpPr>
        <p:spPr bwMode="auto">
          <a:xfrm>
            <a:off x="5867400" y="19050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9054" name="Line 46"/>
          <p:cNvSpPr>
            <a:spLocks noChangeShapeType="1"/>
          </p:cNvSpPr>
          <p:nvPr/>
        </p:nvSpPr>
        <p:spPr bwMode="auto">
          <a:xfrm flipH="1" flipV="1">
            <a:off x="4267200" y="1752600"/>
            <a:ext cx="0" cy="457200"/>
          </a:xfrm>
          <a:prstGeom prst="line">
            <a:avLst/>
          </a:prstGeom>
          <a:noFill/>
          <a:ln w="38100" cmpd="dbl">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9055" name="Rectangle 47"/>
          <p:cNvSpPr>
            <a:spLocks noChangeArrowheads="1"/>
          </p:cNvSpPr>
          <p:nvPr/>
        </p:nvSpPr>
        <p:spPr bwMode="auto">
          <a:xfrm>
            <a:off x="2667000" y="1447800"/>
            <a:ext cx="1219200" cy="914400"/>
          </a:xfrm>
          <a:prstGeom prst="re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9056" name="Oval 48"/>
          <p:cNvSpPr>
            <a:spLocks noChangeArrowheads="1"/>
          </p:cNvSpPr>
          <p:nvPr/>
        </p:nvSpPr>
        <p:spPr bwMode="auto">
          <a:xfrm>
            <a:off x="5029200" y="48768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9057" name="Line 49"/>
          <p:cNvSpPr>
            <a:spLocks noChangeShapeType="1"/>
          </p:cNvSpPr>
          <p:nvPr/>
        </p:nvSpPr>
        <p:spPr bwMode="auto">
          <a:xfrm>
            <a:off x="5181600" y="45720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299058" name="Line 50"/>
          <p:cNvSpPr>
            <a:spLocks noChangeShapeType="1"/>
          </p:cNvSpPr>
          <p:nvPr/>
        </p:nvSpPr>
        <p:spPr bwMode="auto">
          <a:xfrm>
            <a:off x="5867400" y="38100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9064" name="Line 56"/>
          <p:cNvSpPr>
            <a:spLocks noChangeShapeType="1"/>
          </p:cNvSpPr>
          <p:nvPr/>
        </p:nvSpPr>
        <p:spPr bwMode="auto">
          <a:xfrm>
            <a:off x="5867400" y="45720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9065" name="Oval 57"/>
          <p:cNvSpPr>
            <a:spLocks noChangeArrowheads="1"/>
          </p:cNvSpPr>
          <p:nvPr/>
        </p:nvSpPr>
        <p:spPr bwMode="auto">
          <a:xfrm>
            <a:off x="9601200" y="42672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9066" name="Line 58"/>
          <p:cNvSpPr>
            <a:spLocks noChangeShapeType="1"/>
          </p:cNvSpPr>
          <p:nvPr/>
        </p:nvSpPr>
        <p:spPr bwMode="auto">
          <a:xfrm>
            <a:off x="9753600" y="39624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Tree>
    <p:extLst>
      <p:ext uri="{BB962C8B-B14F-4D97-AF65-F5344CB8AC3E}">
        <p14:creationId xmlns:p14="http://schemas.microsoft.com/office/powerpoint/2010/main" val="1283100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034" name="Rectangle 2"/>
          <p:cNvSpPr>
            <a:spLocks noGrp="1" noChangeArrowheads="1"/>
          </p:cNvSpPr>
          <p:nvPr>
            <p:ph type="title"/>
          </p:nvPr>
        </p:nvSpPr>
        <p:spPr/>
        <p:txBody>
          <a:bodyPr/>
          <a:lstStyle/>
          <a:p>
            <a:r>
              <a:rPr lang="en-US" altLang="en-US"/>
              <a:t>Another Example</a:t>
            </a:r>
          </a:p>
        </p:txBody>
      </p:sp>
      <p:sp>
        <p:nvSpPr>
          <p:cNvPr id="300035" name="Oval 3"/>
          <p:cNvSpPr>
            <a:spLocks noChangeArrowheads="1"/>
          </p:cNvSpPr>
          <p:nvPr/>
        </p:nvSpPr>
        <p:spPr bwMode="auto">
          <a:xfrm>
            <a:off x="4038600" y="3886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0036" name="Oval 4"/>
          <p:cNvSpPr>
            <a:spLocks noChangeArrowheads="1"/>
          </p:cNvSpPr>
          <p:nvPr/>
        </p:nvSpPr>
        <p:spPr bwMode="auto">
          <a:xfrm>
            <a:off x="2759075" y="3795713"/>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0037" name="Oval 5"/>
          <p:cNvSpPr>
            <a:spLocks noChangeArrowheads="1"/>
          </p:cNvSpPr>
          <p:nvPr/>
        </p:nvSpPr>
        <p:spPr bwMode="auto">
          <a:xfrm>
            <a:off x="1905000" y="2819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0038" name="Text Box 6"/>
          <p:cNvSpPr txBox="1">
            <a:spLocks noChangeArrowheads="1"/>
          </p:cNvSpPr>
          <p:nvPr/>
        </p:nvSpPr>
        <p:spPr bwMode="auto">
          <a:xfrm>
            <a:off x="4267200" y="4038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8</a:t>
            </a:r>
          </a:p>
        </p:txBody>
      </p:sp>
      <p:sp>
        <p:nvSpPr>
          <p:cNvPr id="300039" name="Text Box 7"/>
          <p:cNvSpPr txBox="1">
            <a:spLocks noChangeArrowheads="1"/>
          </p:cNvSpPr>
          <p:nvPr/>
        </p:nvSpPr>
        <p:spPr bwMode="auto">
          <a:xfrm>
            <a:off x="2971800" y="3962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300040" name="Text Box 8"/>
          <p:cNvSpPr txBox="1">
            <a:spLocks noChangeArrowheads="1"/>
          </p:cNvSpPr>
          <p:nvPr/>
        </p:nvSpPr>
        <p:spPr bwMode="auto">
          <a:xfrm>
            <a:off x="2133600" y="2971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300041" name="Oval 9"/>
          <p:cNvSpPr>
            <a:spLocks noChangeArrowheads="1"/>
          </p:cNvSpPr>
          <p:nvPr/>
        </p:nvSpPr>
        <p:spPr bwMode="auto">
          <a:xfrm>
            <a:off x="2743200" y="19050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0042" name="Text Box 10"/>
          <p:cNvSpPr txBox="1">
            <a:spLocks noChangeArrowheads="1"/>
          </p:cNvSpPr>
          <p:nvPr/>
        </p:nvSpPr>
        <p:spPr bwMode="auto">
          <a:xfrm>
            <a:off x="2971800" y="2057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a:t>
            </a:r>
          </a:p>
        </p:txBody>
      </p:sp>
      <p:sp>
        <p:nvSpPr>
          <p:cNvPr id="300043" name="Line 11"/>
          <p:cNvSpPr>
            <a:spLocks noChangeShapeType="1"/>
          </p:cNvSpPr>
          <p:nvPr/>
        </p:nvSpPr>
        <p:spPr bwMode="auto">
          <a:xfrm>
            <a:off x="4038600" y="3505200"/>
            <a:ext cx="2286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0044" name="Line 12"/>
          <p:cNvSpPr>
            <a:spLocks noChangeShapeType="1"/>
          </p:cNvSpPr>
          <p:nvPr/>
        </p:nvSpPr>
        <p:spPr bwMode="auto">
          <a:xfrm flipH="1">
            <a:off x="3352800" y="3505200"/>
            <a:ext cx="304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0045" name="Line 13"/>
          <p:cNvSpPr>
            <a:spLocks noChangeShapeType="1"/>
          </p:cNvSpPr>
          <p:nvPr/>
        </p:nvSpPr>
        <p:spPr bwMode="auto">
          <a:xfrm flipH="1">
            <a:off x="2514600" y="2514600"/>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0046" name="Oval 14"/>
          <p:cNvSpPr>
            <a:spLocks noChangeArrowheads="1"/>
          </p:cNvSpPr>
          <p:nvPr/>
        </p:nvSpPr>
        <p:spPr bwMode="auto">
          <a:xfrm>
            <a:off x="3429000" y="2865438"/>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0047" name="Text Box 15"/>
          <p:cNvSpPr txBox="1">
            <a:spLocks noChangeArrowheads="1"/>
          </p:cNvSpPr>
          <p:nvPr/>
        </p:nvSpPr>
        <p:spPr bwMode="auto">
          <a:xfrm>
            <a:off x="3657600" y="301783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300048" name="Line 16"/>
          <p:cNvSpPr>
            <a:spLocks noChangeShapeType="1"/>
          </p:cNvSpPr>
          <p:nvPr/>
        </p:nvSpPr>
        <p:spPr bwMode="auto">
          <a:xfrm>
            <a:off x="3352800" y="2590800"/>
            <a:ext cx="228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0049" name="Oval 17"/>
          <p:cNvSpPr>
            <a:spLocks noChangeArrowheads="1"/>
          </p:cNvSpPr>
          <p:nvPr/>
        </p:nvSpPr>
        <p:spPr bwMode="auto">
          <a:xfrm>
            <a:off x="4572000" y="48768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0050" name="Text Box 18"/>
          <p:cNvSpPr txBox="1">
            <a:spLocks noChangeArrowheads="1"/>
          </p:cNvSpPr>
          <p:nvPr/>
        </p:nvSpPr>
        <p:spPr bwMode="auto">
          <a:xfrm>
            <a:off x="4724400" y="50292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10</a:t>
            </a:r>
          </a:p>
        </p:txBody>
      </p:sp>
      <p:sp>
        <p:nvSpPr>
          <p:cNvPr id="300051" name="Line 19"/>
          <p:cNvSpPr>
            <a:spLocks noChangeShapeType="1"/>
          </p:cNvSpPr>
          <p:nvPr/>
        </p:nvSpPr>
        <p:spPr bwMode="auto">
          <a:xfrm>
            <a:off x="4648200" y="45720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0069" name="Line 37"/>
          <p:cNvSpPr>
            <a:spLocks noChangeShapeType="1"/>
          </p:cNvSpPr>
          <p:nvPr/>
        </p:nvSpPr>
        <p:spPr bwMode="auto">
          <a:xfrm>
            <a:off x="5181600" y="3352800"/>
            <a:ext cx="685800" cy="0"/>
          </a:xfrm>
          <a:prstGeom prst="line">
            <a:avLst/>
          </a:prstGeom>
          <a:noFill/>
          <a:ln w="57150" cmpd="thickThin">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0070" name="Line 38"/>
          <p:cNvSpPr>
            <a:spLocks noChangeShapeType="1"/>
          </p:cNvSpPr>
          <p:nvPr/>
        </p:nvSpPr>
        <p:spPr bwMode="auto">
          <a:xfrm flipH="1" flipV="1">
            <a:off x="3810000" y="2286000"/>
            <a:ext cx="0" cy="457200"/>
          </a:xfrm>
          <a:prstGeom prst="line">
            <a:avLst/>
          </a:prstGeom>
          <a:noFill/>
          <a:ln w="38100" cmpd="dbl">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0071" name="Rectangle 39"/>
          <p:cNvSpPr>
            <a:spLocks noChangeArrowheads="1"/>
          </p:cNvSpPr>
          <p:nvPr/>
        </p:nvSpPr>
        <p:spPr bwMode="auto">
          <a:xfrm>
            <a:off x="2438400" y="1752600"/>
            <a:ext cx="1219200" cy="914400"/>
          </a:xfrm>
          <a:prstGeom prst="re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0072" name="Oval 40"/>
          <p:cNvSpPr>
            <a:spLocks noChangeArrowheads="1"/>
          </p:cNvSpPr>
          <p:nvPr/>
        </p:nvSpPr>
        <p:spPr bwMode="auto">
          <a:xfrm>
            <a:off x="9067800" y="2773363"/>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0073" name="Oval 41"/>
          <p:cNvSpPr>
            <a:spLocks noChangeArrowheads="1"/>
          </p:cNvSpPr>
          <p:nvPr/>
        </p:nvSpPr>
        <p:spPr bwMode="auto">
          <a:xfrm>
            <a:off x="7940675" y="3795713"/>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0074" name="Text Box 42"/>
          <p:cNvSpPr txBox="1">
            <a:spLocks noChangeArrowheads="1"/>
          </p:cNvSpPr>
          <p:nvPr/>
        </p:nvSpPr>
        <p:spPr bwMode="auto">
          <a:xfrm>
            <a:off x="9296400" y="2925763"/>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8</a:t>
            </a:r>
          </a:p>
        </p:txBody>
      </p:sp>
      <p:sp>
        <p:nvSpPr>
          <p:cNvPr id="300075" name="Text Box 43"/>
          <p:cNvSpPr txBox="1">
            <a:spLocks noChangeArrowheads="1"/>
          </p:cNvSpPr>
          <p:nvPr/>
        </p:nvSpPr>
        <p:spPr bwMode="auto">
          <a:xfrm>
            <a:off x="8153400" y="3962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300076" name="Line 44"/>
          <p:cNvSpPr>
            <a:spLocks noChangeShapeType="1"/>
          </p:cNvSpPr>
          <p:nvPr/>
        </p:nvSpPr>
        <p:spPr bwMode="auto">
          <a:xfrm>
            <a:off x="9067800" y="2392363"/>
            <a:ext cx="2286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0077" name="Line 45"/>
          <p:cNvSpPr>
            <a:spLocks noChangeShapeType="1"/>
          </p:cNvSpPr>
          <p:nvPr/>
        </p:nvSpPr>
        <p:spPr bwMode="auto">
          <a:xfrm flipH="1">
            <a:off x="8077200" y="2362200"/>
            <a:ext cx="4572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0078" name="Oval 46"/>
          <p:cNvSpPr>
            <a:spLocks noChangeArrowheads="1"/>
          </p:cNvSpPr>
          <p:nvPr/>
        </p:nvSpPr>
        <p:spPr bwMode="auto">
          <a:xfrm>
            <a:off x="8458200" y="1752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0079" name="Text Box 47"/>
          <p:cNvSpPr txBox="1">
            <a:spLocks noChangeArrowheads="1"/>
          </p:cNvSpPr>
          <p:nvPr/>
        </p:nvSpPr>
        <p:spPr bwMode="auto">
          <a:xfrm>
            <a:off x="8686800" y="1905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300080" name="Oval 48"/>
          <p:cNvSpPr>
            <a:spLocks noChangeArrowheads="1"/>
          </p:cNvSpPr>
          <p:nvPr/>
        </p:nvSpPr>
        <p:spPr bwMode="auto">
          <a:xfrm>
            <a:off x="9601200" y="3763963"/>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0081" name="Text Box 49"/>
          <p:cNvSpPr txBox="1">
            <a:spLocks noChangeArrowheads="1"/>
          </p:cNvSpPr>
          <p:nvPr/>
        </p:nvSpPr>
        <p:spPr bwMode="auto">
          <a:xfrm>
            <a:off x="9753600" y="3916363"/>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10</a:t>
            </a:r>
          </a:p>
        </p:txBody>
      </p:sp>
      <p:sp>
        <p:nvSpPr>
          <p:cNvPr id="300082" name="Line 50"/>
          <p:cNvSpPr>
            <a:spLocks noChangeShapeType="1"/>
          </p:cNvSpPr>
          <p:nvPr/>
        </p:nvSpPr>
        <p:spPr bwMode="auto">
          <a:xfrm>
            <a:off x="9677400" y="3459163"/>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0083" name="Oval 51"/>
          <p:cNvSpPr>
            <a:spLocks noChangeArrowheads="1"/>
          </p:cNvSpPr>
          <p:nvPr/>
        </p:nvSpPr>
        <p:spPr bwMode="auto">
          <a:xfrm>
            <a:off x="6553200" y="37338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0084" name="Text Box 52"/>
          <p:cNvSpPr txBox="1">
            <a:spLocks noChangeArrowheads="1"/>
          </p:cNvSpPr>
          <p:nvPr/>
        </p:nvSpPr>
        <p:spPr bwMode="auto">
          <a:xfrm>
            <a:off x="6781800" y="3886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300085" name="Oval 53"/>
          <p:cNvSpPr>
            <a:spLocks noChangeArrowheads="1"/>
          </p:cNvSpPr>
          <p:nvPr/>
        </p:nvSpPr>
        <p:spPr bwMode="auto">
          <a:xfrm>
            <a:off x="7391400" y="2819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0086" name="Text Box 54"/>
          <p:cNvSpPr txBox="1">
            <a:spLocks noChangeArrowheads="1"/>
          </p:cNvSpPr>
          <p:nvPr/>
        </p:nvSpPr>
        <p:spPr bwMode="auto">
          <a:xfrm>
            <a:off x="7620000" y="2971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a:t>
            </a:r>
          </a:p>
        </p:txBody>
      </p:sp>
      <p:sp>
        <p:nvSpPr>
          <p:cNvPr id="300087" name="Line 55"/>
          <p:cNvSpPr>
            <a:spLocks noChangeShapeType="1"/>
          </p:cNvSpPr>
          <p:nvPr/>
        </p:nvSpPr>
        <p:spPr bwMode="auto">
          <a:xfrm flipH="1">
            <a:off x="7162800" y="3429000"/>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0088" name="Line 56"/>
          <p:cNvSpPr>
            <a:spLocks noChangeShapeType="1"/>
          </p:cNvSpPr>
          <p:nvPr/>
        </p:nvSpPr>
        <p:spPr bwMode="auto">
          <a:xfrm>
            <a:off x="8001000" y="3505200"/>
            <a:ext cx="228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0090" name="Text Box 58"/>
          <p:cNvSpPr txBox="1">
            <a:spLocks noChangeArrowheads="1"/>
          </p:cNvSpPr>
          <p:nvPr/>
        </p:nvSpPr>
        <p:spPr bwMode="auto">
          <a:xfrm>
            <a:off x="2819401" y="5791200"/>
            <a:ext cx="6188075" cy="369332"/>
          </a:xfrm>
          <a:prstGeom prst="rect">
            <a:avLst/>
          </a:prstGeom>
          <a:solidFill>
            <a:schemeClr val="accent4">
              <a:lumMod val="40000"/>
              <a:lumOff val="60000"/>
            </a:schemeClr>
          </a:solidFill>
          <a:ln>
            <a:noFill/>
          </a:ln>
          <a:effectLst/>
        </p:spPr>
        <p:txBody>
          <a:bodyPr>
            <a:spAutoFit/>
          </a:bodyPr>
          <a:lstStyle/>
          <a:p>
            <a:r>
              <a:rPr lang="en-US" altLang="en-US"/>
              <a:t>Imbalance at node 4 solved with single rotation.</a:t>
            </a:r>
          </a:p>
        </p:txBody>
      </p:sp>
    </p:spTree>
    <p:extLst>
      <p:ext uri="{BB962C8B-B14F-4D97-AF65-F5344CB8AC3E}">
        <p14:creationId xmlns:p14="http://schemas.microsoft.com/office/powerpoint/2010/main" val="3032554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250" name="Rectangle 2"/>
          <p:cNvSpPr>
            <a:spLocks noGrp="1" noChangeArrowheads="1"/>
          </p:cNvSpPr>
          <p:nvPr>
            <p:ph type="title"/>
          </p:nvPr>
        </p:nvSpPr>
        <p:spPr/>
        <p:txBody>
          <a:bodyPr/>
          <a:lstStyle/>
          <a:p>
            <a:r>
              <a:rPr lang="en-US" altLang="en-US"/>
              <a:t>Single Rotations</a:t>
            </a:r>
          </a:p>
        </p:txBody>
      </p:sp>
      <p:sp>
        <p:nvSpPr>
          <p:cNvPr id="309251" name="Rectangle 3"/>
          <p:cNvSpPr>
            <a:spLocks noGrp="1" noChangeArrowheads="1"/>
          </p:cNvSpPr>
          <p:nvPr>
            <p:ph type="body" idx="1"/>
          </p:nvPr>
        </p:nvSpPr>
        <p:spPr/>
        <p:txBody>
          <a:bodyPr/>
          <a:lstStyle/>
          <a:p>
            <a:r>
              <a:rPr lang="en-US" altLang="en-US"/>
              <a:t>After single rotations, the new height of the entire subtree is exactly the same as the height of the original subtree prior to the insertion of the new data item that caused X to grow.</a:t>
            </a:r>
          </a:p>
          <a:p>
            <a:r>
              <a:rPr lang="en-US" altLang="en-US"/>
              <a:t>Thus no further updating of heights on the path to the root is needed, and consequently no further rotations are needed.</a:t>
            </a:r>
          </a:p>
        </p:txBody>
      </p:sp>
    </p:spTree>
    <p:extLst>
      <p:ext uri="{BB962C8B-B14F-4D97-AF65-F5344CB8AC3E}">
        <p14:creationId xmlns:p14="http://schemas.microsoft.com/office/powerpoint/2010/main" val="95133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1058" name="Rectangle 2"/>
          <p:cNvSpPr>
            <a:spLocks noGrp="1" noChangeArrowheads="1"/>
          </p:cNvSpPr>
          <p:nvPr>
            <p:ph type="title"/>
          </p:nvPr>
        </p:nvSpPr>
        <p:spPr/>
        <p:txBody>
          <a:bodyPr/>
          <a:lstStyle/>
          <a:p>
            <a:r>
              <a:rPr lang="en-US" altLang="en-US"/>
              <a:t>Double Rotation</a:t>
            </a:r>
          </a:p>
        </p:txBody>
      </p:sp>
      <p:sp>
        <p:nvSpPr>
          <p:cNvPr id="301059" name="Oval 3"/>
          <p:cNvSpPr>
            <a:spLocks noChangeArrowheads="1"/>
          </p:cNvSpPr>
          <p:nvPr/>
        </p:nvSpPr>
        <p:spPr bwMode="auto">
          <a:xfrm>
            <a:off x="3825876" y="17526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1063" name="Line 7"/>
          <p:cNvSpPr>
            <a:spLocks noChangeShapeType="1"/>
          </p:cNvSpPr>
          <p:nvPr/>
        </p:nvSpPr>
        <p:spPr bwMode="auto">
          <a:xfrm>
            <a:off x="4495800" y="2057400"/>
            <a:ext cx="7620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070" name="Line 14"/>
          <p:cNvSpPr>
            <a:spLocks noChangeShapeType="1"/>
          </p:cNvSpPr>
          <p:nvPr/>
        </p:nvSpPr>
        <p:spPr bwMode="auto">
          <a:xfrm flipH="1">
            <a:off x="3505200" y="2133600"/>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071" name="Text Box 15"/>
          <p:cNvSpPr txBox="1">
            <a:spLocks noChangeArrowheads="1"/>
          </p:cNvSpPr>
          <p:nvPr/>
        </p:nvSpPr>
        <p:spPr bwMode="auto">
          <a:xfrm>
            <a:off x="3962400" y="18288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k3</a:t>
            </a:r>
          </a:p>
        </p:txBody>
      </p:sp>
      <p:sp>
        <p:nvSpPr>
          <p:cNvPr id="301076" name="Line 20"/>
          <p:cNvSpPr>
            <a:spLocks noChangeShapeType="1"/>
          </p:cNvSpPr>
          <p:nvPr/>
        </p:nvSpPr>
        <p:spPr bwMode="auto">
          <a:xfrm>
            <a:off x="6019800" y="1905000"/>
            <a:ext cx="0" cy="3657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077" name="Text Box 21"/>
          <p:cNvSpPr txBox="1">
            <a:spLocks noChangeArrowheads="1"/>
          </p:cNvSpPr>
          <p:nvPr/>
        </p:nvSpPr>
        <p:spPr bwMode="auto">
          <a:xfrm>
            <a:off x="6096000" y="2895600"/>
            <a:ext cx="31931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h</a:t>
            </a:r>
          </a:p>
        </p:txBody>
      </p:sp>
      <p:sp>
        <p:nvSpPr>
          <p:cNvPr id="301087" name="AutoShape 31"/>
          <p:cNvSpPr>
            <a:spLocks noChangeArrowheads="1"/>
          </p:cNvSpPr>
          <p:nvPr/>
        </p:nvSpPr>
        <p:spPr bwMode="auto">
          <a:xfrm>
            <a:off x="9525000" y="3200400"/>
            <a:ext cx="1143000" cy="16002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1088" name="Text Box 32"/>
          <p:cNvSpPr txBox="1">
            <a:spLocks noChangeArrowheads="1"/>
          </p:cNvSpPr>
          <p:nvPr/>
        </p:nvSpPr>
        <p:spPr bwMode="auto">
          <a:xfrm>
            <a:off x="9906000" y="4191000"/>
            <a:ext cx="3113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D</a:t>
            </a:r>
          </a:p>
        </p:txBody>
      </p:sp>
      <p:sp>
        <p:nvSpPr>
          <p:cNvPr id="301098" name="Text Box 42"/>
          <p:cNvSpPr txBox="1">
            <a:spLocks noChangeArrowheads="1"/>
          </p:cNvSpPr>
          <p:nvPr/>
        </p:nvSpPr>
        <p:spPr bwMode="auto">
          <a:xfrm>
            <a:off x="1905001" y="5670550"/>
            <a:ext cx="6332183" cy="923330"/>
          </a:xfrm>
          <a:prstGeom prst="rect">
            <a:avLst/>
          </a:prstGeom>
          <a:solidFill>
            <a:schemeClr val="accent4">
              <a:lumMod val="40000"/>
              <a:lumOff val="60000"/>
            </a:schemeClr>
          </a:solidFill>
          <a:ln>
            <a:noFill/>
          </a:ln>
          <a:effectLst/>
        </p:spPr>
        <p:txBody>
          <a:bodyPr wrap="none">
            <a:spAutoFit/>
          </a:bodyPr>
          <a:lstStyle/>
          <a:p>
            <a:r>
              <a:rPr lang="en-US" altLang="en-US" dirty="0"/>
              <a:t>Suppose an item is added below k2. This causes an imbalance at</a:t>
            </a:r>
          </a:p>
          <a:p>
            <a:r>
              <a:rPr lang="en-US" altLang="en-US" dirty="0"/>
              <a:t>k3. Then pull k2 up. Note that after the rotation, the height of the</a:t>
            </a:r>
          </a:p>
          <a:p>
            <a:r>
              <a:rPr lang="en-US" altLang="en-US" dirty="0"/>
              <a:t>tree is the same as it was before the insertion.</a:t>
            </a:r>
          </a:p>
        </p:txBody>
      </p:sp>
      <p:sp>
        <p:nvSpPr>
          <p:cNvPr id="301099" name="Line 43"/>
          <p:cNvSpPr>
            <a:spLocks noChangeShapeType="1"/>
          </p:cNvSpPr>
          <p:nvPr/>
        </p:nvSpPr>
        <p:spPr bwMode="auto">
          <a:xfrm>
            <a:off x="5867400" y="48006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100" name="Line 44"/>
          <p:cNvSpPr>
            <a:spLocks noChangeShapeType="1"/>
          </p:cNvSpPr>
          <p:nvPr/>
        </p:nvSpPr>
        <p:spPr bwMode="auto">
          <a:xfrm>
            <a:off x="5867400" y="25908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101" name="Line 45"/>
          <p:cNvSpPr>
            <a:spLocks noChangeShapeType="1"/>
          </p:cNvSpPr>
          <p:nvPr/>
        </p:nvSpPr>
        <p:spPr bwMode="auto">
          <a:xfrm>
            <a:off x="5867400" y="19050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102" name="Line 46"/>
          <p:cNvSpPr>
            <a:spLocks noChangeShapeType="1"/>
          </p:cNvSpPr>
          <p:nvPr/>
        </p:nvSpPr>
        <p:spPr bwMode="auto">
          <a:xfrm flipH="1" flipV="1">
            <a:off x="3352800" y="1447800"/>
            <a:ext cx="685800" cy="1600200"/>
          </a:xfrm>
          <a:prstGeom prst="line">
            <a:avLst/>
          </a:prstGeom>
          <a:noFill/>
          <a:ln w="38100" cmpd="dbl">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103" name="Rectangle 47"/>
          <p:cNvSpPr>
            <a:spLocks noChangeArrowheads="1"/>
          </p:cNvSpPr>
          <p:nvPr/>
        </p:nvSpPr>
        <p:spPr bwMode="auto">
          <a:xfrm>
            <a:off x="3657600" y="1600200"/>
            <a:ext cx="990600" cy="762000"/>
          </a:xfrm>
          <a:prstGeom prst="re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1104" name="Oval 48"/>
          <p:cNvSpPr>
            <a:spLocks noChangeArrowheads="1"/>
          </p:cNvSpPr>
          <p:nvPr/>
        </p:nvSpPr>
        <p:spPr bwMode="auto">
          <a:xfrm>
            <a:off x="3825876" y="30480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1105" name="Text Box 49"/>
          <p:cNvSpPr txBox="1">
            <a:spLocks noChangeArrowheads="1"/>
          </p:cNvSpPr>
          <p:nvPr/>
        </p:nvSpPr>
        <p:spPr bwMode="auto">
          <a:xfrm>
            <a:off x="3962400" y="31242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k2</a:t>
            </a:r>
          </a:p>
        </p:txBody>
      </p:sp>
      <p:sp>
        <p:nvSpPr>
          <p:cNvPr id="301106" name="Oval 50"/>
          <p:cNvSpPr>
            <a:spLocks noChangeArrowheads="1"/>
          </p:cNvSpPr>
          <p:nvPr/>
        </p:nvSpPr>
        <p:spPr bwMode="auto">
          <a:xfrm>
            <a:off x="2987676" y="22860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1107" name="Text Box 51"/>
          <p:cNvSpPr txBox="1">
            <a:spLocks noChangeArrowheads="1"/>
          </p:cNvSpPr>
          <p:nvPr/>
        </p:nvSpPr>
        <p:spPr bwMode="auto">
          <a:xfrm>
            <a:off x="3124200" y="23622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k1</a:t>
            </a:r>
          </a:p>
        </p:txBody>
      </p:sp>
      <p:sp>
        <p:nvSpPr>
          <p:cNvPr id="301108" name="AutoShape 52"/>
          <p:cNvSpPr>
            <a:spLocks noChangeArrowheads="1"/>
          </p:cNvSpPr>
          <p:nvPr/>
        </p:nvSpPr>
        <p:spPr bwMode="auto">
          <a:xfrm>
            <a:off x="8610600" y="3200400"/>
            <a:ext cx="838200" cy="8382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1109" name="Text Box 53"/>
          <p:cNvSpPr txBox="1">
            <a:spLocks noChangeArrowheads="1"/>
          </p:cNvSpPr>
          <p:nvPr/>
        </p:nvSpPr>
        <p:spPr bwMode="auto">
          <a:xfrm>
            <a:off x="4343400" y="4419600"/>
            <a:ext cx="29367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C</a:t>
            </a:r>
          </a:p>
        </p:txBody>
      </p:sp>
      <p:sp>
        <p:nvSpPr>
          <p:cNvPr id="301110" name="AutoShape 54"/>
          <p:cNvSpPr>
            <a:spLocks noChangeArrowheads="1"/>
          </p:cNvSpPr>
          <p:nvPr/>
        </p:nvSpPr>
        <p:spPr bwMode="auto">
          <a:xfrm>
            <a:off x="2971800" y="4038600"/>
            <a:ext cx="914400" cy="8382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1111" name="Text Box 55"/>
          <p:cNvSpPr txBox="1">
            <a:spLocks noChangeArrowheads="1"/>
          </p:cNvSpPr>
          <p:nvPr/>
        </p:nvSpPr>
        <p:spPr bwMode="auto">
          <a:xfrm>
            <a:off x="3276600" y="4419600"/>
            <a:ext cx="2968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B</a:t>
            </a:r>
          </a:p>
        </p:txBody>
      </p:sp>
      <p:sp>
        <p:nvSpPr>
          <p:cNvPr id="301112" name="AutoShape 56"/>
          <p:cNvSpPr>
            <a:spLocks noChangeArrowheads="1"/>
          </p:cNvSpPr>
          <p:nvPr/>
        </p:nvSpPr>
        <p:spPr bwMode="auto">
          <a:xfrm>
            <a:off x="1752600" y="3352800"/>
            <a:ext cx="1143000" cy="15240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1113" name="Text Box 57"/>
          <p:cNvSpPr txBox="1">
            <a:spLocks noChangeArrowheads="1"/>
          </p:cNvSpPr>
          <p:nvPr/>
        </p:nvSpPr>
        <p:spPr bwMode="auto">
          <a:xfrm>
            <a:off x="2133600" y="4137025"/>
            <a:ext cx="3032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A</a:t>
            </a:r>
          </a:p>
        </p:txBody>
      </p:sp>
      <p:sp>
        <p:nvSpPr>
          <p:cNvPr id="301114" name="Line 58"/>
          <p:cNvSpPr>
            <a:spLocks noChangeShapeType="1"/>
          </p:cNvSpPr>
          <p:nvPr/>
        </p:nvSpPr>
        <p:spPr bwMode="auto">
          <a:xfrm flipH="1">
            <a:off x="2286000" y="2743200"/>
            <a:ext cx="7620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115" name="Line 59"/>
          <p:cNvSpPr>
            <a:spLocks noChangeShapeType="1"/>
          </p:cNvSpPr>
          <p:nvPr/>
        </p:nvSpPr>
        <p:spPr bwMode="auto">
          <a:xfrm flipH="1">
            <a:off x="3429000" y="3429000"/>
            <a:ext cx="4572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116" name="Line 60"/>
          <p:cNvSpPr>
            <a:spLocks noChangeShapeType="1"/>
          </p:cNvSpPr>
          <p:nvPr/>
        </p:nvSpPr>
        <p:spPr bwMode="auto">
          <a:xfrm>
            <a:off x="4267200" y="3505200"/>
            <a:ext cx="2286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117" name="Line 61"/>
          <p:cNvSpPr>
            <a:spLocks noChangeShapeType="1"/>
          </p:cNvSpPr>
          <p:nvPr/>
        </p:nvSpPr>
        <p:spPr bwMode="auto">
          <a:xfrm>
            <a:off x="5867400" y="32766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121" name="Line 65"/>
          <p:cNvSpPr>
            <a:spLocks noChangeShapeType="1"/>
          </p:cNvSpPr>
          <p:nvPr/>
        </p:nvSpPr>
        <p:spPr bwMode="auto">
          <a:xfrm>
            <a:off x="5867400" y="55626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122" name="Oval 66"/>
          <p:cNvSpPr>
            <a:spLocks noChangeArrowheads="1"/>
          </p:cNvSpPr>
          <p:nvPr/>
        </p:nvSpPr>
        <p:spPr bwMode="auto">
          <a:xfrm>
            <a:off x="8169276" y="16764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1123" name="Text Box 67"/>
          <p:cNvSpPr txBox="1">
            <a:spLocks noChangeArrowheads="1"/>
          </p:cNvSpPr>
          <p:nvPr/>
        </p:nvSpPr>
        <p:spPr bwMode="auto">
          <a:xfrm>
            <a:off x="8305800" y="17526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k2</a:t>
            </a:r>
          </a:p>
        </p:txBody>
      </p:sp>
      <p:sp>
        <p:nvSpPr>
          <p:cNvPr id="301124" name="Oval 68"/>
          <p:cNvSpPr>
            <a:spLocks noChangeArrowheads="1"/>
          </p:cNvSpPr>
          <p:nvPr/>
        </p:nvSpPr>
        <p:spPr bwMode="auto">
          <a:xfrm>
            <a:off x="6950076" y="23622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1125" name="Text Box 69"/>
          <p:cNvSpPr txBox="1">
            <a:spLocks noChangeArrowheads="1"/>
          </p:cNvSpPr>
          <p:nvPr/>
        </p:nvSpPr>
        <p:spPr bwMode="auto">
          <a:xfrm>
            <a:off x="7086600" y="24384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k1</a:t>
            </a:r>
          </a:p>
        </p:txBody>
      </p:sp>
      <p:sp>
        <p:nvSpPr>
          <p:cNvPr id="301126" name="Oval 70"/>
          <p:cNvSpPr>
            <a:spLocks noChangeArrowheads="1"/>
          </p:cNvSpPr>
          <p:nvPr/>
        </p:nvSpPr>
        <p:spPr bwMode="auto">
          <a:xfrm>
            <a:off x="9159876" y="23622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1127" name="Text Box 71"/>
          <p:cNvSpPr txBox="1">
            <a:spLocks noChangeArrowheads="1"/>
          </p:cNvSpPr>
          <p:nvPr/>
        </p:nvSpPr>
        <p:spPr bwMode="auto">
          <a:xfrm>
            <a:off x="9296400" y="24384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k3</a:t>
            </a:r>
          </a:p>
        </p:txBody>
      </p:sp>
      <p:sp>
        <p:nvSpPr>
          <p:cNvPr id="301128" name="AutoShape 72"/>
          <p:cNvSpPr>
            <a:spLocks noChangeArrowheads="1"/>
          </p:cNvSpPr>
          <p:nvPr/>
        </p:nvSpPr>
        <p:spPr bwMode="auto">
          <a:xfrm>
            <a:off x="4038600" y="4038600"/>
            <a:ext cx="838200" cy="8382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1129" name="Text Box 73"/>
          <p:cNvSpPr txBox="1">
            <a:spLocks noChangeArrowheads="1"/>
          </p:cNvSpPr>
          <p:nvPr/>
        </p:nvSpPr>
        <p:spPr bwMode="auto">
          <a:xfrm>
            <a:off x="8915400" y="3505200"/>
            <a:ext cx="29367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C</a:t>
            </a:r>
          </a:p>
        </p:txBody>
      </p:sp>
      <p:sp>
        <p:nvSpPr>
          <p:cNvPr id="301130" name="AutoShape 74"/>
          <p:cNvSpPr>
            <a:spLocks noChangeArrowheads="1"/>
          </p:cNvSpPr>
          <p:nvPr/>
        </p:nvSpPr>
        <p:spPr bwMode="auto">
          <a:xfrm>
            <a:off x="4724400" y="2514600"/>
            <a:ext cx="1143000" cy="15240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1131" name="Text Box 75"/>
          <p:cNvSpPr txBox="1">
            <a:spLocks noChangeArrowheads="1"/>
          </p:cNvSpPr>
          <p:nvPr/>
        </p:nvSpPr>
        <p:spPr bwMode="auto">
          <a:xfrm>
            <a:off x="5105400" y="3124200"/>
            <a:ext cx="3113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D</a:t>
            </a:r>
          </a:p>
        </p:txBody>
      </p:sp>
      <p:sp>
        <p:nvSpPr>
          <p:cNvPr id="301132" name="AutoShape 76"/>
          <p:cNvSpPr>
            <a:spLocks noChangeArrowheads="1"/>
          </p:cNvSpPr>
          <p:nvPr/>
        </p:nvSpPr>
        <p:spPr bwMode="auto">
          <a:xfrm>
            <a:off x="7315200" y="3200400"/>
            <a:ext cx="838200" cy="8382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1133" name="Text Box 77"/>
          <p:cNvSpPr txBox="1">
            <a:spLocks noChangeArrowheads="1"/>
          </p:cNvSpPr>
          <p:nvPr/>
        </p:nvSpPr>
        <p:spPr bwMode="auto">
          <a:xfrm>
            <a:off x="7620000" y="3581400"/>
            <a:ext cx="2968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B</a:t>
            </a:r>
          </a:p>
        </p:txBody>
      </p:sp>
      <p:sp>
        <p:nvSpPr>
          <p:cNvPr id="301134" name="AutoShape 78"/>
          <p:cNvSpPr>
            <a:spLocks noChangeArrowheads="1"/>
          </p:cNvSpPr>
          <p:nvPr/>
        </p:nvSpPr>
        <p:spPr bwMode="auto">
          <a:xfrm>
            <a:off x="6019800" y="3276600"/>
            <a:ext cx="1143000" cy="15240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1135" name="Text Box 79"/>
          <p:cNvSpPr txBox="1">
            <a:spLocks noChangeArrowheads="1"/>
          </p:cNvSpPr>
          <p:nvPr/>
        </p:nvSpPr>
        <p:spPr bwMode="auto">
          <a:xfrm>
            <a:off x="6400800" y="4137025"/>
            <a:ext cx="3032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A</a:t>
            </a:r>
          </a:p>
        </p:txBody>
      </p:sp>
      <p:sp>
        <p:nvSpPr>
          <p:cNvPr id="301136" name="Line 80"/>
          <p:cNvSpPr>
            <a:spLocks noChangeShapeType="1"/>
          </p:cNvSpPr>
          <p:nvPr/>
        </p:nvSpPr>
        <p:spPr bwMode="auto">
          <a:xfrm flipH="1">
            <a:off x="6553200" y="2819400"/>
            <a:ext cx="4572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137" name="Line 81"/>
          <p:cNvSpPr>
            <a:spLocks noChangeShapeType="1"/>
          </p:cNvSpPr>
          <p:nvPr/>
        </p:nvSpPr>
        <p:spPr bwMode="auto">
          <a:xfrm>
            <a:off x="7467600" y="2819400"/>
            <a:ext cx="1524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138" name="Line 82"/>
          <p:cNvSpPr>
            <a:spLocks noChangeShapeType="1"/>
          </p:cNvSpPr>
          <p:nvPr/>
        </p:nvSpPr>
        <p:spPr bwMode="auto">
          <a:xfrm flipH="1">
            <a:off x="9067800" y="2819400"/>
            <a:ext cx="228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139" name="Line 83"/>
          <p:cNvSpPr>
            <a:spLocks noChangeShapeType="1"/>
          </p:cNvSpPr>
          <p:nvPr/>
        </p:nvSpPr>
        <p:spPr bwMode="auto">
          <a:xfrm>
            <a:off x="9601200" y="2819400"/>
            <a:ext cx="4572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140" name="Line 84"/>
          <p:cNvSpPr>
            <a:spLocks noChangeShapeType="1"/>
          </p:cNvSpPr>
          <p:nvPr/>
        </p:nvSpPr>
        <p:spPr bwMode="auto">
          <a:xfrm flipH="1">
            <a:off x="7467600" y="2057400"/>
            <a:ext cx="762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141" name="Line 85"/>
          <p:cNvSpPr>
            <a:spLocks noChangeShapeType="1"/>
          </p:cNvSpPr>
          <p:nvPr/>
        </p:nvSpPr>
        <p:spPr bwMode="auto">
          <a:xfrm>
            <a:off x="8686800" y="2057400"/>
            <a:ext cx="5334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142" name="Line 86"/>
          <p:cNvSpPr>
            <a:spLocks noChangeShapeType="1"/>
          </p:cNvSpPr>
          <p:nvPr/>
        </p:nvSpPr>
        <p:spPr bwMode="auto">
          <a:xfrm>
            <a:off x="3505200" y="2743200"/>
            <a:ext cx="4572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143" name="Line 87"/>
          <p:cNvSpPr>
            <a:spLocks noChangeShapeType="1"/>
          </p:cNvSpPr>
          <p:nvPr/>
        </p:nvSpPr>
        <p:spPr bwMode="auto">
          <a:xfrm>
            <a:off x="5867400" y="40386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1144" name="Oval 88"/>
          <p:cNvSpPr>
            <a:spLocks noChangeArrowheads="1"/>
          </p:cNvSpPr>
          <p:nvPr/>
        </p:nvSpPr>
        <p:spPr bwMode="auto">
          <a:xfrm>
            <a:off x="7620000" y="44958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1145" name="Line 89"/>
          <p:cNvSpPr>
            <a:spLocks noChangeShapeType="1"/>
          </p:cNvSpPr>
          <p:nvPr/>
        </p:nvSpPr>
        <p:spPr bwMode="auto">
          <a:xfrm>
            <a:off x="7772400" y="40386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01146" name="Oval 90"/>
          <p:cNvSpPr>
            <a:spLocks noChangeArrowheads="1"/>
          </p:cNvSpPr>
          <p:nvPr/>
        </p:nvSpPr>
        <p:spPr bwMode="auto">
          <a:xfrm>
            <a:off x="3276600" y="5181600"/>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1147" name="Line 91"/>
          <p:cNvSpPr>
            <a:spLocks noChangeShapeType="1"/>
          </p:cNvSpPr>
          <p:nvPr/>
        </p:nvSpPr>
        <p:spPr bwMode="auto">
          <a:xfrm>
            <a:off x="3429000" y="48768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01148" name="Oval 92"/>
          <p:cNvSpPr>
            <a:spLocks noChangeArrowheads="1"/>
          </p:cNvSpPr>
          <p:nvPr/>
        </p:nvSpPr>
        <p:spPr bwMode="auto">
          <a:xfrm>
            <a:off x="4343400" y="5181600"/>
            <a:ext cx="381000" cy="3810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1149" name="Line 93"/>
          <p:cNvSpPr>
            <a:spLocks noChangeShapeType="1"/>
          </p:cNvSpPr>
          <p:nvPr/>
        </p:nvSpPr>
        <p:spPr bwMode="auto">
          <a:xfrm>
            <a:off x="4495800" y="4876800"/>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01150" name="Oval 94"/>
          <p:cNvSpPr>
            <a:spLocks noChangeArrowheads="1"/>
          </p:cNvSpPr>
          <p:nvPr/>
        </p:nvSpPr>
        <p:spPr bwMode="auto">
          <a:xfrm>
            <a:off x="8839200" y="4495800"/>
            <a:ext cx="381000" cy="3810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1151" name="Line 95"/>
          <p:cNvSpPr>
            <a:spLocks noChangeShapeType="1"/>
          </p:cNvSpPr>
          <p:nvPr/>
        </p:nvSpPr>
        <p:spPr bwMode="auto">
          <a:xfrm>
            <a:off x="8991600" y="40386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01152" name="Text Box 96"/>
          <p:cNvSpPr txBox="1">
            <a:spLocks noChangeArrowheads="1"/>
          </p:cNvSpPr>
          <p:nvPr/>
        </p:nvSpPr>
        <p:spPr bwMode="auto">
          <a:xfrm>
            <a:off x="3794126" y="5195889"/>
            <a:ext cx="4238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t>or</a:t>
            </a:r>
          </a:p>
        </p:txBody>
      </p:sp>
      <p:sp>
        <p:nvSpPr>
          <p:cNvPr id="301153" name="Text Box 97"/>
          <p:cNvSpPr txBox="1">
            <a:spLocks noChangeArrowheads="1"/>
          </p:cNvSpPr>
          <p:nvPr/>
        </p:nvSpPr>
        <p:spPr bwMode="auto">
          <a:xfrm>
            <a:off x="8229601" y="4495801"/>
            <a:ext cx="4238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t>or</a:t>
            </a:r>
          </a:p>
        </p:txBody>
      </p:sp>
    </p:spTree>
    <p:extLst>
      <p:ext uri="{BB962C8B-B14F-4D97-AF65-F5344CB8AC3E}">
        <p14:creationId xmlns:p14="http://schemas.microsoft.com/office/powerpoint/2010/main" val="32561548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ChangeArrowheads="1"/>
          </p:cNvSpPr>
          <p:nvPr>
            <p:ph type="title"/>
          </p:nvPr>
        </p:nvSpPr>
        <p:spPr/>
        <p:txBody>
          <a:bodyPr/>
          <a:lstStyle/>
          <a:p>
            <a:r>
              <a:rPr lang="en-US" altLang="en-US"/>
              <a:t>Another Double Rotation</a:t>
            </a:r>
          </a:p>
        </p:txBody>
      </p:sp>
      <p:sp>
        <p:nvSpPr>
          <p:cNvPr id="302083" name="Oval 3"/>
          <p:cNvSpPr>
            <a:spLocks noChangeArrowheads="1"/>
          </p:cNvSpPr>
          <p:nvPr/>
        </p:nvSpPr>
        <p:spPr bwMode="auto">
          <a:xfrm>
            <a:off x="3825876" y="17526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2084" name="Line 4"/>
          <p:cNvSpPr>
            <a:spLocks noChangeShapeType="1"/>
          </p:cNvSpPr>
          <p:nvPr/>
        </p:nvSpPr>
        <p:spPr bwMode="auto">
          <a:xfrm>
            <a:off x="4419600" y="2209800"/>
            <a:ext cx="381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085" name="Line 5"/>
          <p:cNvSpPr>
            <a:spLocks noChangeShapeType="1"/>
          </p:cNvSpPr>
          <p:nvPr/>
        </p:nvSpPr>
        <p:spPr bwMode="auto">
          <a:xfrm flipH="1">
            <a:off x="2286000" y="2133600"/>
            <a:ext cx="15240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086" name="Text Box 6"/>
          <p:cNvSpPr txBox="1">
            <a:spLocks noChangeArrowheads="1"/>
          </p:cNvSpPr>
          <p:nvPr/>
        </p:nvSpPr>
        <p:spPr bwMode="auto">
          <a:xfrm>
            <a:off x="3962400" y="18288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k3</a:t>
            </a:r>
          </a:p>
        </p:txBody>
      </p:sp>
      <p:sp>
        <p:nvSpPr>
          <p:cNvPr id="302087" name="Line 7"/>
          <p:cNvSpPr>
            <a:spLocks noChangeShapeType="1"/>
          </p:cNvSpPr>
          <p:nvPr/>
        </p:nvSpPr>
        <p:spPr bwMode="auto">
          <a:xfrm>
            <a:off x="6019800" y="1905000"/>
            <a:ext cx="0" cy="3657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088" name="Text Box 8"/>
          <p:cNvSpPr txBox="1">
            <a:spLocks noChangeArrowheads="1"/>
          </p:cNvSpPr>
          <p:nvPr/>
        </p:nvSpPr>
        <p:spPr bwMode="auto">
          <a:xfrm>
            <a:off x="6096000" y="2819400"/>
            <a:ext cx="31931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h</a:t>
            </a:r>
          </a:p>
        </p:txBody>
      </p:sp>
      <p:sp>
        <p:nvSpPr>
          <p:cNvPr id="302089" name="AutoShape 9"/>
          <p:cNvSpPr>
            <a:spLocks noChangeArrowheads="1"/>
          </p:cNvSpPr>
          <p:nvPr/>
        </p:nvSpPr>
        <p:spPr bwMode="auto">
          <a:xfrm>
            <a:off x="9525000" y="3276600"/>
            <a:ext cx="1143000" cy="15240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2090" name="Text Box 10"/>
          <p:cNvSpPr txBox="1">
            <a:spLocks noChangeArrowheads="1"/>
          </p:cNvSpPr>
          <p:nvPr/>
        </p:nvSpPr>
        <p:spPr bwMode="auto">
          <a:xfrm>
            <a:off x="9906000" y="4191000"/>
            <a:ext cx="3113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D</a:t>
            </a:r>
          </a:p>
        </p:txBody>
      </p:sp>
      <p:sp>
        <p:nvSpPr>
          <p:cNvPr id="302091" name="Text Box 11"/>
          <p:cNvSpPr txBox="1">
            <a:spLocks noChangeArrowheads="1"/>
          </p:cNvSpPr>
          <p:nvPr/>
        </p:nvSpPr>
        <p:spPr bwMode="auto">
          <a:xfrm>
            <a:off x="1905001" y="5670550"/>
            <a:ext cx="6332183" cy="923330"/>
          </a:xfrm>
          <a:prstGeom prst="rect">
            <a:avLst/>
          </a:prstGeom>
          <a:solidFill>
            <a:schemeClr val="accent4">
              <a:lumMod val="40000"/>
              <a:lumOff val="60000"/>
            </a:schemeClr>
          </a:solidFill>
          <a:ln>
            <a:noFill/>
          </a:ln>
          <a:effectLst/>
        </p:spPr>
        <p:txBody>
          <a:bodyPr wrap="none">
            <a:spAutoFit/>
          </a:bodyPr>
          <a:lstStyle/>
          <a:p>
            <a:r>
              <a:rPr lang="en-US" altLang="en-US" dirty="0"/>
              <a:t>Suppose an item is added below k2. This causes an imbalance at</a:t>
            </a:r>
          </a:p>
          <a:p>
            <a:r>
              <a:rPr lang="en-US" altLang="en-US" dirty="0"/>
              <a:t>k3. Then pull k2 up. Note that after the rotation, the height of the</a:t>
            </a:r>
          </a:p>
          <a:p>
            <a:r>
              <a:rPr lang="en-US" altLang="en-US" dirty="0"/>
              <a:t>tree is the same as it was before the insertion.</a:t>
            </a:r>
          </a:p>
        </p:txBody>
      </p:sp>
      <p:sp>
        <p:nvSpPr>
          <p:cNvPr id="302092" name="Line 12"/>
          <p:cNvSpPr>
            <a:spLocks noChangeShapeType="1"/>
          </p:cNvSpPr>
          <p:nvPr/>
        </p:nvSpPr>
        <p:spPr bwMode="auto">
          <a:xfrm>
            <a:off x="5867400" y="41148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093" name="Line 13"/>
          <p:cNvSpPr>
            <a:spLocks noChangeShapeType="1"/>
          </p:cNvSpPr>
          <p:nvPr/>
        </p:nvSpPr>
        <p:spPr bwMode="auto">
          <a:xfrm>
            <a:off x="5867400" y="25908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094" name="Line 14"/>
          <p:cNvSpPr>
            <a:spLocks noChangeShapeType="1"/>
          </p:cNvSpPr>
          <p:nvPr/>
        </p:nvSpPr>
        <p:spPr bwMode="auto">
          <a:xfrm>
            <a:off x="5867400" y="19050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095" name="Line 15"/>
          <p:cNvSpPr>
            <a:spLocks noChangeShapeType="1"/>
          </p:cNvSpPr>
          <p:nvPr/>
        </p:nvSpPr>
        <p:spPr bwMode="auto">
          <a:xfrm flipV="1">
            <a:off x="4038600" y="1676400"/>
            <a:ext cx="990600" cy="1524000"/>
          </a:xfrm>
          <a:prstGeom prst="line">
            <a:avLst/>
          </a:prstGeom>
          <a:noFill/>
          <a:ln w="38100" cmpd="dbl">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096" name="Rectangle 16"/>
          <p:cNvSpPr>
            <a:spLocks noChangeArrowheads="1"/>
          </p:cNvSpPr>
          <p:nvPr/>
        </p:nvSpPr>
        <p:spPr bwMode="auto">
          <a:xfrm>
            <a:off x="3657600" y="1600200"/>
            <a:ext cx="990600" cy="762000"/>
          </a:xfrm>
          <a:prstGeom prst="re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2097" name="Oval 17"/>
          <p:cNvSpPr>
            <a:spLocks noChangeArrowheads="1"/>
          </p:cNvSpPr>
          <p:nvPr/>
        </p:nvSpPr>
        <p:spPr bwMode="auto">
          <a:xfrm>
            <a:off x="3521076" y="31242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2098" name="Text Box 18"/>
          <p:cNvSpPr txBox="1">
            <a:spLocks noChangeArrowheads="1"/>
          </p:cNvSpPr>
          <p:nvPr/>
        </p:nvSpPr>
        <p:spPr bwMode="auto">
          <a:xfrm>
            <a:off x="3657600" y="32004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k2</a:t>
            </a:r>
          </a:p>
        </p:txBody>
      </p:sp>
      <p:sp>
        <p:nvSpPr>
          <p:cNvPr id="302099" name="Oval 19"/>
          <p:cNvSpPr>
            <a:spLocks noChangeArrowheads="1"/>
          </p:cNvSpPr>
          <p:nvPr/>
        </p:nvSpPr>
        <p:spPr bwMode="auto">
          <a:xfrm>
            <a:off x="4664076" y="25146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2100" name="Text Box 20"/>
          <p:cNvSpPr txBox="1">
            <a:spLocks noChangeArrowheads="1"/>
          </p:cNvSpPr>
          <p:nvPr/>
        </p:nvSpPr>
        <p:spPr bwMode="auto">
          <a:xfrm>
            <a:off x="4800600" y="25908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k1</a:t>
            </a:r>
          </a:p>
        </p:txBody>
      </p:sp>
      <p:sp>
        <p:nvSpPr>
          <p:cNvPr id="302101" name="AutoShape 21"/>
          <p:cNvSpPr>
            <a:spLocks noChangeArrowheads="1"/>
          </p:cNvSpPr>
          <p:nvPr/>
        </p:nvSpPr>
        <p:spPr bwMode="auto">
          <a:xfrm>
            <a:off x="8534400" y="3352800"/>
            <a:ext cx="838200" cy="7620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2102" name="Text Box 22"/>
          <p:cNvSpPr txBox="1">
            <a:spLocks noChangeArrowheads="1"/>
          </p:cNvSpPr>
          <p:nvPr/>
        </p:nvSpPr>
        <p:spPr bwMode="auto">
          <a:xfrm>
            <a:off x="4038600" y="4495800"/>
            <a:ext cx="29367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C</a:t>
            </a:r>
          </a:p>
        </p:txBody>
      </p:sp>
      <p:sp>
        <p:nvSpPr>
          <p:cNvPr id="302103" name="AutoShape 23"/>
          <p:cNvSpPr>
            <a:spLocks noChangeArrowheads="1"/>
          </p:cNvSpPr>
          <p:nvPr/>
        </p:nvSpPr>
        <p:spPr bwMode="auto">
          <a:xfrm>
            <a:off x="2743200" y="4114800"/>
            <a:ext cx="838200" cy="7620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2104" name="Text Box 24"/>
          <p:cNvSpPr txBox="1">
            <a:spLocks noChangeArrowheads="1"/>
          </p:cNvSpPr>
          <p:nvPr/>
        </p:nvSpPr>
        <p:spPr bwMode="auto">
          <a:xfrm>
            <a:off x="3048000" y="4495800"/>
            <a:ext cx="2968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B</a:t>
            </a:r>
          </a:p>
        </p:txBody>
      </p:sp>
      <p:sp>
        <p:nvSpPr>
          <p:cNvPr id="302105" name="AutoShape 25"/>
          <p:cNvSpPr>
            <a:spLocks noChangeArrowheads="1"/>
          </p:cNvSpPr>
          <p:nvPr/>
        </p:nvSpPr>
        <p:spPr bwMode="auto">
          <a:xfrm>
            <a:off x="1752600" y="2590800"/>
            <a:ext cx="1143000" cy="15240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2106" name="Text Box 26"/>
          <p:cNvSpPr txBox="1">
            <a:spLocks noChangeArrowheads="1"/>
          </p:cNvSpPr>
          <p:nvPr/>
        </p:nvSpPr>
        <p:spPr bwMode="auto">
          <a:xfrm>
            <a:off x="2133600" y="3146425"/>
            <a:ext cx="3032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A</a:t>
            </a:r>
          </a:p>
        </p:txBody>
      </p:sp>
      <p:sp>
        <p:nvSpPr>
          <p:cNvPr id="302107" name="Line 27"/>
          <p:cNvSpPr>
            <a:spLocks noChangeShapeType="1"/>
          </p:cNvSpPr>
          <p:nvPr/>
        </p:nvSpPr>
        <p:spPr bwMode="auto">
          <a:xfrm>
            <a:off x="5181600" y="29718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108" name="Line 28"/>
          <p:cNvSpPr>
            <a:spLocks noChangeShapeType="1"/>
          </p:cNvSpPr>
          <p:nvPr/>
        </p:nvSpPr>
        <p:spPr bwMode="auto">
          <a:xfrm flipH="1">
            <a:off x="3200400" y="3581400"/>
            <a:ext cx="3810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109" name="Line 29"/>
          <p:cNvSpPr>
            <a:spLocks noChangeShapeType="1"/>
          </p:cNvSpPr>
          <p:nvPr/>
        </p:nvSpPr>
        <p:spPr bwMode="auto">
          <a:xfrm>
            <a:off x="3962400" y="3657600"/>
            <a:ext cx="2286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110" name="Line 30"/>
          <p:cNvSpPr>
            <a:spLocks noChangeShapeType="1"/>
          </p:cNvSpPr>
          <p:nvPr/>
        </p:nvSpPr>
        <p:spPr bwMode="auto">
          <a:xfrm>
            <a:off x="5867400" y="33528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112" name="Line 32"/>
          <p:cNvSpPr>
            <a:spLocks noChangeShapeType="1"/>
          </p:cNvSpPr>
          <p:nvPr/>
        </p:nvSpPr>
        <p:spPr bwMode="auto">
          <a:xfrm>
            <a:off x="5867400" y="55626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113" name="Oval 33"/>
          <p:cNvSpPr>
            <a:spLocks noChangeArrowheads="1"/>
          </p:cNvSpPr>
          <p:nvPr/>
        </p:nvSpPr>
        <p:spPr bwMode="auto">
          <a:xfrm>
            <a:off x="8169276" y="16764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2114" name="Text Box 34"/>
          <p:cNvSpPr txBox="1">
            <a:spLocks noChangeArrowheads="1"/>
          </p:cNvSpPr>
          <p:nvPr/>
        </p:nvSpPr>
        <p:spPr bwMode="auto">
          <a:xfrm>
            <a:off x="8305800" y="17526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k2</a:t>
            </a:r>
          </a:p>
        </p:txBody>
      </p:sp>
      <p:sp>
        <p:nvSpPr>
          <p:cNvPr id="302115" name="Oval 35"/>
          <p:cNvSpPr>
            <a:spLocks noChangeArrowheads="1"/>
          </p:cNvSpPr>
          <p:nvPr/>
        </p:nvSpPr>
        <p:spPr bwMode="auto">
          <a:xfrm>
            <a:off x="6950076" y="23622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2116" name="Text Box 36"/>
          <p:cNvSpPr txBox="1">
            <a:spLocks noChangeArrowheads="1"/>
          </p:cNvSpPr>
          <p:nvPr/>
        </p:nvSpPr>
        <p:spPr bwMode="auto">
          <a:xfrm>
            <a:off x="7086600" y="24384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k3</a:t>
            </a:r>
          </a:p>
        </p:txBody>
      </p:sp>
      <p:sp>
        <p:nvSpPr>
          <p:cNvPr id="302117" name="Oval 37"/>
          <p:cNvSpPr>
            <a:spLocks noChangeArrowheads="1"/>
          </p:cNvSpPr>
          <p:nvPr/>
        </p:nvSpPr>
        <p:spPr bwMode="auto">
          <a:xfrm>
            <a:off x="9159876" y="23622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2118" name="Text Box 38"/>
          <p:cNvSpPr txBox="1">
            <a:spLocks noChangeArrowheads="1"/>
          </p:cNvSpPr>
          <p:nvPr/>
        </p:nvSpPr>
        <p:spPr bwMode="auto">
          <a:xfrm>
            <a:off x="9296400" y="24384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k1</a:t>
            </a:r>
          </a:p>
        </p:txBody>
      </p:sp>
      <p:sp>
        <p:nvSpPr>
          <p:cNvPr id="302119" name="AutoShape 39"/>
          <p:cNvSpPr>
            <a:spLocks noChangeArrowheads="1"/>
          </p:cNvSpPr>
          <p:nvPr/>
        </p:nvSpPr>
        <p:spPr bwMode="auto">
          <a:xfrm>
            <a:off x="3810000" y="4114800"/>
            <a:ext cx="762000" cy="7620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2120" name="Text Box 40"/>
          <p:cNvSpPr txBox="1">
            <a:spLocks noChangeArrowheads="1"/>
          </p:cNvSpPr>
          <p:nvPr/>
        </p:nvSpPr>
        <p:spPr bwMode="auto">
          <a:xfrm>
            <a:off x="8839200" y="3733800"/>
            <a:ext cx="29367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C</a:t>
            </a:r>
          </a:p>
        </p:txBody>
      </p:sp>
      <p:sp>
        <p:nvSpPr>
          <p:cNvPr id="302121" name="AutoShape 41"/>
          <p:cNvSpPr>
            <a:spLocks noChangeArrowheads="1"/>
          </p:cNvSpPr>
          <p:nvPr/>
        </p:nvSpPr>
        <p:spPr bwMode="auto">
          <a:xfrm>
            <a:off x="4724400" y="3352800"/>
            <a:ext cx="1143000" cy="15240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2122" name="Text Box 42"/>
          <p:cNvSpPr txBox="1">
            <a:spLocks noChangeArrowheads="1"/>
          </p:cNvSpPr>
          <p:nvPr/>
        </p:nvSpPr>
        <p:spPr bwMode="auto">
          <a:xfrm>
            <a:off x="5105400" y="4114800"/>
            <a:ext cx="3113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D</a:t>
            </a:r>
          </a:p>
        </p:txBody>
      </p:sp>
      <p:sp>
        <p:nvSpPr>
          <p:cNvPr id="302123" name="AutoShape 43"/>
          <p:cNvSpPr>
            <a:spLocks noChangeArrowheads="1"/>
          </p:cNvSpPr>
          <p:nvPr/>
        </p:nvSpPr>
        <p:spPr bwMode="auto">
          <a:xfrm>
            <a:off x="7315200" y="3352800"/>
            <a:ext cx="914400" cy="7620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2124" name="Text Box 44"/>
          <p:cNvSpPr txBox="1">
            <a:spLocks noChangeArrowheads="1"/>
          </p:cNvSpPr>
          <p:nvPr/>
        </p:nvSpPr>
        <p:spPr bwMode="auto">
          <a:xfrm>
            <a:off x="7620000" y="3733800"/>
            <a:ext cx="2968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B</a:t>
            </a:r>
          </a:p>
        </p:txBody>
      </p:sp>
      <p:sp>
        <p:nvSpPr>
          <p:cNvPr id="302125" name="AutoShape 45"/>
          <p:cNvSpPr>
            <a:spLocks noChangeArrowheads="1"/>
          </p:cNvSpPr>
          <p:nvPr/>
        </p:nvSpPr>
        <p:spPr bwMode="auto">
          <a:xfrm>
            <a:off x="6172200" y="3352800"/>
            <a:ext cx="1143000" cy="15240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2126" name="Text Box 46"/>
          <p:cNvSpPr txBox="1">
            <a:spLocks noChangeArrowheads="1"/>
          </p:cNvSpPr>
          <p:nvPr/>
        </p:nvSpPr>
        <p:spPr bwMode="auto">
          <a:xfrm>
            <a:off x="6400800" y="4137025"/>
            <a:ext cx="3032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A</a:t>
            </a:r>
          </a:p>
        </p:txBody>
      </p:sp>
      <p:sp>
        <p:nvSpPr>
          <p:cNvPr id="302127" name="Line 47"/>
          <p:cNvSpPr>
            <a:spLocks noChangeShapeType="1"/>
          </p:cNvSpPr>
          <p:nvPr/>
        </p:nvSpPr>
        <p:spPr bwMode="auto">
          <a:xfrm flipH="1">
            <a:off x="6705600" y="2819400"/>
            <a:ext cx="3048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128" name="Line 48"/>
          <p:cNvSpPr>
            <a:spLocks noChangeShapeType="1"/>
          </p:cNvSpPr>
          <p:nvPr/>
        </p:nvSpPr>
        <p:spPr bwMode="auto">
          <a:xfrm>
            <a:off x="7467600" y="2819400"/>
            <a:ext cx="3048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129" name="Line 49"/>
          <p:cNvSpPr>
            <a:spLocks noChangeShapeType="1"/>
          </p:cNvSpPr>
          <p:nvPr/>
        </p:nvSpPr>
        <p:spPr bwMode="auto">
          <a:xfrm flipH="1">
            <a:off x="8915400" y="2819400"/>
            <a:ext cx="3810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130" name="Line 50"/>
          <p:cNvSpPr>
            <a:spLocks noChangeShapeType="1"/>
          </p:cNvSpPr>
          <p:nvPr/>
        </p:nvSpPr>
        <p:spPr bwMode="auto">
          <a:xfrm>
            <a:off x="9601200" y="2819400"/>
            <a:ext cx="4572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131" name="Line 51"/>
          <p:cNvSpPr>
            <a:spLocks noChangeShapeType="1"/>
          </p:cNvSpPr>
          <p:nvPr/>
        </p:nvSpPr>
        <p:spPr bwMode="auto">
          <a:xfrm flipH="1">
            <a:off x="7467600" y="2057400"/>
            <a:ext cx="762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132" name="Line 52"/>
          <p:cNvSpPr>
            <a:spLocks noChangeShapeType="1"/>
          </p:cNvSpPr>
          <p:nvPr/>
        </p:nvSpPr>
        <p:spPr bwMode="auto">
          <a:xfrm>
            <a:off x="8686800" y="2057400"/>
            <a:ext cx="5334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133" name="Line 53"/>
          <p:cNvSpPr>
            <a:spLocks noChangeShapeType="1"/>
          </p:cNvSpPr>
          <p:nvPr/>
        </p:nvSpPr>
        <p:spPr bwMode="auto">
          <a:xfrm flipH="1">
            <a:off x="4114800" y="2895600"/>
            <a:ext cx="6096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134" name="Oval 54"/>
          <p:cNvSpPr>
            <a:spLocks noChangeArrowheads="1"/>
          </p:cNvSpPr>
          <p:nvPr/>
        </p:nvSpPr>
        <p:spPr bwMode="auto">
          <a:xfrm>
            <a:off x="2987675" y="51673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2135" name="Line 55"/>
          <p:cNvSpPr>
            <a:spLocks noChangeShapeType="1"/>
          </p:cNvSpPr>
          <p:nvPr/>
        </p:nvSpPr>
        <p:spPr bwMode="auto">
          <a:xfrm>
            <a:off x="3140075" y="4862513"/>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02136" name="Oval 56"/>
          <p:cNvSpPr>
            <a:spLocks noChangeArrowheads="1"/>
          </p:cNvSpPr>
          <p:nvPr/>
        </p:nvSpPr>
        <p:spPr bwMode="auto">
          <a:xfrm>
            <a:off x="4054475" y="5167313"/>
            <a:ext cx="381000" cy="3810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2137" name="Line 57"/>
          <p:cNvSpPr>
            <a:spLocks noChangeShapeType="1"/>
          </p:cNvSpPr>
          <p:nvPr/>
        </p:nvSpPr>
        <p:spPr bwMode="auto">
          <a:xfrm>
            <a:off x="4206875" y="4862513"/>
            <a:ext cx="0" cy="304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02138" name="Text Box 58"/>
          <p:cNvSpPr txBox="1">
            <a:spLocks noChangeArrowheads="1"/>
          </p:cNvSpPr>
          <p:nvPr/>
        </p:nvSpPr>
        <p:spPr bwMode="auto">
          <a:xfrm>
            <a:off x="3505201" y="5181601"/>
            <a:ext cx="4238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t>or</a:t>
            </a:r>
          </a:p>
        </p:txBody>
      </p:sp>
      <p:sp>
        <p:nvSpPr>
          <p:cNvPr id="302139" name="Line 59"/>
          <p:cNvSpPr>
            <a:spLocks noChangeShapeType="1"/>
          </p:cNvSpPr>
          <p:nvPr/>
        </p:nvSpPr>
        <p:spPr bwMode="auto">
          <a:xfrm>
            <a:off x="5867400" y="4876800"/>
            <a:ext cx="304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2140" name="Oval 60"/>
          <p:cNvSpPr>
            <a:spLocks noChangeArrowheads="1"/>
          </p:cNvSpPr>
          <p:nvPr/>
        </p:nvSpPr>
        <p:spPr bwMode="auto">
          <a:xfrm>
            <a:off x="7635875" y="4557713"/>
            <a:ext cx="381000" cy="381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2141" name="Line 61"/>
          <p:cNvSpPr>
            <a:spLocks noChangeShapeType="1"/>
          </p:cNvSpPr>
          <p:nvPr/>
        </p:nvSpPr>
        <p:spPr bwMode="auto">
          <a:xfrm>
            <a:off x="7772400" y="41148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02142" name="Oval 62"/>
          <p:cNvSpPr>
            <a:spLocks noChangeArrowheads="1"/>
          </p:cNvSpPr>
          <p:nvPr/>
        </p:nvSpPr>
        <p:spPr bwMode="auto">
          <a:xfrm>
            <a:off x="8702675" y="4557713"/>
            <a:ext cx="381000" cy="381000"/>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2143" name="Line 63"/>
          <p:cNvSpPr>
            <a:spLocks noChangeShapeType="1"/>
          </p:cNvSpPr>
          <p:nvPr/>
        </p:nvSpPr>
        <p:spPr bwMode="auto">
          <a:xfrm>
            <a:off x="8839200" y="4114800"/>
            <a:ext cx="0" cy="457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302144" name="Text Box 64"/>
          <p:cNvSpPr txBox="1">
            <a:spLocks noChangeArrowheads="1"/>
          </p:cNvSpPr>
          <p:nvPr/>
        </p:nvSpPr>
        <p:spPr bwMode="auto">
          <a:xfrm>
            <a:off x="8153401" y="4572001"/>
            <a:ext cx="4238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t>or</a:t>
            </a:r>
          </a:p>
        </p:txBody>
      </p:sp>
    </p:spTree>
    <p:extLst>
      <p:ext uri="{BB962C8B-B14F-4D97-AF65-F5344CB8AC3E}">
        <p14:creationId xmlns:p14="http://schemas.microsoft.com/office/powerpoint/2010/main" val="33037834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lstStyle/>
          <a:p>
            <a:r>
              <a:rPr lang="en-US" altLang="en-US"/>
              <a:t>An Example</a:t>
            </a:r>
          </a:p>
        </p:txBody>
      </p:sp>
      <p:sp>
        <p:nvSpPr>
          <p:cNvPr id="303107" name="Oval 3"/>
          <p:cNvSpPr>
            <a:spLocks noChangeArrowheads="1"/>
          </p:cNvSpPr>
          <p:nvPr/>
        </p:nvSpPr>
        <p:spPr bwMode="auto">
          <a:xfrm>
            <a:off x="4038600" y="3581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3108" name="Oval 4"/>
          <p:cNvSpPr>
            <a:spLocks noChangeArrowheads="1"/>
          </p:cNvSpPr>
          <p:nvPr/>
        </p:nvSpPr>
        <p:spPr bwMode="auto">
          <a:xfrm>
            <a:off x="2759075" y="3490913"/>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3109" name="Oval 5"/>
          <p:cNvSpPr>
            <a:spLocks noChangeArrowheads="1"/>
          </p:cNvSpPr>
          <p:nvPr/>
        </p:nvSpPr>
        <p:spPr bwMode="auto">
          <a:xfrm>
            <a:off x="1905000" y="2514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3110" name="Text Box 6"/>
          <p:cNvSpPr txBox="1">
            <a:spLocks noChangeArrowheads="1"/>
          </p:cNvSpPr>
          <p:nvPr/>
        </p:nvSpPr>
        <p:spPr bwMode="auto">
          <a:xfrm>
            <a:off x="4267200" y="3733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8</a:t>
            </a:r>
          </a:p>
        </p:txBody>
      </p:sp>
      <p:sp>
        <p:nvSpPr>
          <p:cNvPr id="303111" name="Text Box 7"/>
          <p:cNvSpPr txBox="1">
            <a:spLocks noChangeArrowheads="1"/>
          </p:cNvSpPr>
          <p:nvPr/>
        </p:nvSpPr>
        <p:spPr bwMode="auto">
          <a:xfrm>
            <a:off x="2971800" y="3657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303112" name="Text Box 8"/>
          <p:cNvSpPr txBox="1">
            <a:spLocks noChangeArrowheads="1"/>
          </p:cNvSpPr>
          <p:nvPr/>
        </p:nvSpPr>
        <p:spPr bwMode="auto">
          <a:xfrm>
            <a:off x="2133600" y="2667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303113" name="Oval 9"/>
          <p:cNvSpPr>
            <a:spLocks noChangeArrowheads="1"/>
          </p:cNvSpPr>
          <p:nvPr/>
        </p:nvSpPr>
        <p:spPr bwMode="auto">
          <a:xfrm>
            <a:off x="2743200" y="1600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3114" name="Text Box 10"/>
          <p:cNvSpPr txBox="1">
            <a:spLocks noChangeArrowheads="1"/>
          </p:cNvSpPr>
          <p:nvPr/>
        </p:nvSpPr>
        <p:spPr bwMode="auto">
          <a:xfrm>
            <a:off x="2971800" y="1752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a:t>
            </a:r>
          </a:p>
        </p:txBody>
      </p:sp>
      <p:sp>
        <p:nvSpPr>
          <p:cNvPr id="303115" name="Line 11"/>
          <p:cNvSpPr>
            <a:spLocks noChangeShapeType="1"/>
          </p:cNvSpPr>
          <p:nvPr/>
        </p:nvSpPr>
        <p:spPr bwMode="auto">
          <a:xfrm>
            <a:off x="4038600" y="3200400"/>
            <a:ext cx="2286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3116" name="Line 12"/>
          <p:cNvSpPr>
            <a:spLocks noChangeShapeType="1"/>
          </p:cNvSpPr>
          <p:nvPr/>
        </p:nvSpPr>
        <p:spPr bwMode="auto">
          <a:xfrm flipH="1">
            <a:off x="3352800" y="3200400"/>
            <a:ext cx="304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3117" name="Line 13"/>
          <p:cNvSpPr>
            <a:spLocks noChangeShapeType="1"/>
          </p:cNvSpPr>
          <p:nvPr/>
        </p:nvSpPr>
        <p:spPr bwMode="auto">
          <a:xfrm flipH="1">
            <a:off x="2514600" y="2209800"/>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3118" name="Oval 14"/>
          <p:cNvSpPr>
            <a:spLocks noChangeArrowheads="1"/>
          </p:cNvSpPr>
          <p:nvPr/>
        </p:nvSpPr>
        <p:spPr bwMode="auto">
          <a:xfrm>
            <a:off x="3429000" y="2560638"/>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3119" name="Text Box 15"/>
          <p:cNvSpPr txBox="1">
            <a:spLocks noChangeArrowheads="1"/>
          </p:cNvSpPr>
          <p:nvPr/>
        </p:nvSpPr>
        <p:spPr bwMode="auto">
          <a:xfrm>
            <a:off x="3657600" y="271303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303120" name="Line 16"/>
          <p:cNvSpPr>
            <a:spLocks noChangeShapeType="1"/>
          </p:cNvSpPr>
          <p:nvPr/>
        </p:nvSpPr>
        <p:spPr bwMode="auto">
          <a:xfrm>
            <a:off x="3352800" y="2286000"/>
            <a:ext cx="228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3121" name="Oval 17"/>
          <p:cNvSpPr>
            <a:spLocks noChangeArrowheads="1"/>
          </p:cNvSpPr>
          <p:nvPr/>
        </p:nvSpPr>
        <p:spPr bwMode="auto">
          <a:xfrm>
            <a:off x="4572000" y="45720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3122" name="Text Box 18"/>
          <p:cNvSpPr txBox="1">
            <a:spLocks noChangeArrowheads="1"/>
          </p:cNvSpPr>
          <p:nvPr/>
        </p:nvSpPr>
        <p:spPr bwMode="auto">
          <a:xfrm>
            <a:off x="4724400" y="47244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10</a:t>
            </a:r>
          </a:p>
        </p:txBody>
      </p:sp>
      <p:sp>
        <p:nvSpPr>
          <p:cNvPr id="303123" name="Line 19"/>
          <p:cNvSpPr>
            <a:spLocks noChangeShapeType="1"/>
          </p:cNvSpPr>
          <p:nvPr/>
        </p:nvSpPr>
        <p:spPr bwMode="auto">
          <a:xfrm>
            <a:off x="4648200" y="42672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3124" name="Line 20"/>
          <p:cNvSpPr>
            <a:spLocks noChangeShapeType="1"/>
          </p:cNvSpPr>
          <p:nvPr/>
        </p:nvSpPr>
        <p:spPr bwMode="auto">
          <a:xfrm>
            <a:off x="5181600" y="3352800"/>
            <a:ext cx="685800" cy="0"/>
          </a:xfrm>
          <a:prstGeom prst="line">
            <a:avLst/>
          </a:prstGeom>
          <a:noFill/>
          <a:ln w="57150" cmpd="thickThin">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3125" name="Line 21"/>
          <p:cNvSpPr>
            <a:spLocks noChangeShapeType="1"/>
          </p:cNvSpPr>
          <p:nvPr/>
        </p:nvSpPr>
        <p:spPr bwMode="auto">
          <a:xfrm flipV="1">
            <a:off x="4419600" y="3886200"/>
            <a:ext cx="533400" cy="1447800"/>
          </a:xfrm>
          <a:prstGeom prst="line">
            <a:avLst/>
          </a:prstGeom>
          <a:noFill/>
          <a:ln w="38100" cmpd="dbl">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3126" name="Rectangle 22"/>
          <p:cNvSpPr>
            <a:spLocks noChangeArrowheads="1"/>
          </p:cNvSpPr>
          <p:nvPr/>
        </p:nvSpPr>
        <p:spPr bwMode="auto">
          <a:xfrm>
            <a:off x="3810000" y="3505200"/>
            <a:ext cx="1219200" cy="914400"/>
          </a:xfrm>
          <a:prstGeom prst="re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3144" name="Oval 40"/>
          <p:cNvSpPr>
            <a:spLocks noChangeArrowheads="1"/>
          </p:cNvSpPr>
          <p:nvPr/>
        </p:nvSpPr>
        <p:spPr bwMode="auto">
          <a:xfrm>
            <a:off x="1524000" y="3505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3145" name="Text Box 41"/>
          <p:cNvSpPr txBox="1">
            <a:spLocks noChangeArrowheads="1"/>
          </p:cNvSpPr>
          <p:nvPr/>
        </p:nvSpPr>
        <p:spPr bwMode="auto">
          <a:xfrm>
            <a:off x="1752600" y="3657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a:t>
            </a:r>
          </a:p>
        </p:txBody>
      </p:sp>
      <p:sp>
        <p:nvSpPr>
          <p:cNvPr id="303146" name="Line 42"/>
          <p:cNvSpPr>
            <a:spLocks noChangeShapeType="1"/>
          </p:cNvSpPr>
          <p:nvPr/>
        </p:nvSpPr>
        <p:spPr bwMode="auto">
          <a:xfrm flipH="1">
            <a:off x="1981200" y="3124200"/>
            <a:ext cx="762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3147" name="Oval 43"/>
          <p:cNvSpPr>
            <a:spLocks noChangeArrowheads="1"/>
          </p:cNvSpPr>
          <p:nvPr/>
        </p:nvSpPr>
        <p:spPr bwMode="auto">
          <a:xfrm>
            <a:off x="4038600" y="53340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3148" name="Text Box 44"/>
          <p:cNvSpPr txBox="1">
            <a:spLocks noChangeArrowheads="1"/>
          </p:cNvSpPr>
          <p:nvPr/>
        </p:nvSpPr>
        <p:spPr bwMode="auto">
          <a:xfrm>
            <a:off x="4267200" y="5486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9</a:t>
            </a:r>
          </a:p>
        </p:txBody>
      </p:sp>
      <p:sp>
        <p:nvSpPr>
          <p:cNvPr id="303149" name="Line 45"/>
          <p:cNvSpPr>
            <a:spLocks noChangeShapeType="1"/>
          </p:cNvSpPr>
          <p:nvPr/>
        </p:nvSpPr>
        <p:spPr bwMode="auto">
          <a:xfrm flipH="1">
            <a:off x="4572000" y="5181600"/>
            <a:ext cx="1524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3151" name="Oval 47"/>
          <p:cNvSpPr>
            <a:spLocks noChangeArrowheads="1"/>
          </p:cNvSpPr>
          <p:nvPr/>
        </p:nvSpPr>
        <p:spPr bwMode="auto">
          <a:xfrm>
            <a:off x="8839200" y="3581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3152" name="Oval 48"/>
          <p:cNvSpPr>
            <a:spLocks noChangeArrowheads="1"/>
          </p:cNvSpPr>
          <p:nvPr/>
        </p:nvSpPr>
        <p:spPr bwMode="auto">
          <a:xfrm>
            <a:off x="7559675" y="3490913"/>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3153" name="Oval 49"/>
          <p:cNvSpPr>
            <a:spLocks noChangeArrowheads="1"/>
          </p:cNvSpPr>
          <p:nvPr/>
        </p:nvSpPr>
        <p:spPr bwMode="auto">
          <a:xfrm>
            <a:off x="6705600" y="2514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3154" name="Text Box 50"/>
          <p:cNvSpPr txBox="1">
            <a:spLocks noChangeArrowheads="1"/>
          </p:cNvSpPr>
          <p:nvPr/>
        </p:nvSpPr>
        <p:spPr bwMode="auto">
          <a:xfrm>
            <a:off x="9067800" y="3733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9</a:t>
            </a:r>
          </a:p>
        </p:txBody>
      </p:sp>
      <p:sp>
        <p:nvSpPr>
          <p:cNvPr id="303155" name="Text Box 51"/>
          <p:cNvSpPr txBox="1">
            <a:spLocks noChangeArrowheads="1"/>
          </p:cNvSpPr>
          <p:nvPr/>
        </p:nvSpPr>
        <p:spPr bwMode="auto">
          <a:xfrm>
            <a:off x="7772400" y="3657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303156" name="Text Box 52"/>
          <p:cNvSpPr txBox="1">
            <a:spLocks noChangeArrowheads="1"/>
          </p:cNvSpPr>
          <p:nvPr/>
        </p:nvSpPr>
        <p:spPr bwMode="auto">
          <a:xfrm>
            <a:off x="6934200" y="2667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303157" name="Oval 53"/>
          <p:cNvSpPr>
            <a:spLocks noChangeArrowheads="1"/>
          </p:cNvSpPr>
          <p:nvPr/>
        </p:nvSpPr>
        <p:spPr bwMode="auto">
          <a:xfrm>
            <a:off x="7543800" y="1600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3158" name="Text Box 54"/>
          <p:cNvSpPr txBox="1">
            <a:spLocks noChangeArrowheads="1"/>
          </p:cNvSpPr>
          <p:nvPr/>
        </p:nvSpPr>
        <p:spPr bwMode="auto">
          <a:xfrm>
            <a:off x="7772400" y="1752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a:t>
            </a:r>
          </a:p>
        </p:txBody>
      </p:sp>
      <p:sp>
        <p:nvSpPr>
          <p:cNvPr id="303159" name="Line 55"/>
          <p:cNvSpPr>
            <a:spLocks noChangeShapeType="1"/>
          </p:cNvSpPr>
          <p:nvPr/>
        </p:nvSpPr>
        <p:spPr bwMode="auto">
          <a:xfrm>
            <a:off x="8839200" y="3200400"/>
            <a:ext cx="2286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3160" name="Line 56"/>
          <p:cNvSpPr>
            <a:spLocks noChangeShapeType="1"/>
          </p:cNvSpPr>
          <p:nvPr/>
        </p:nvSpPr>
        <p:spPr bwMode="auto">
          <a:xfrm flipH="1">
            <a:off x="8153400" y="3200400"/>
            <a:ext cx="304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3161" name="Line 57"/>
          <p:cNvSpPr>
            <a:spLocks noChangeShapeType="1"/>
          </p:cNvSpPr>
          <p:nvPr/>
        </p:nvSpPr>
        <p:spPr bwMode="auto">
          <a:xfrm flipH="1">
            <a:off x="7315200" y="2209800"/>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3162" name="Oval 58"/>
          <p:cNvSpPr>
            <a:spLocks noChangeArrowheads="1"/>
          </p:cNvSpPr>
          <p:nvPr/>
        </p:nvSpPr>
        <p:spPr bwMode="auto">
          <a:xfrm>
            <a:off x="8229600" y="2560638"/>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3163" name="Text Box 59"/>
          <p:cNvSpPr txBox="1">
            <a:spLocks noChangeArrowheads="1"/>
          </p:cNvSpPr>
          <p:nvPr/>
        </p:nvSpPr>
        <p:spPr bwMode="auto">
          <a:xfrm>
            <a:off x="8458200" y="271303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303164" name="Line 60"/>
          <p:cNvSpPr>
            <a:spLocks noChangeShapeType="1"/>
          </p:cNvSpPr>
          <p:nvPr/>
        </p:nvSpPr>
        <p:spPr bwMode="auto">
          <a:xfrm>
            <a:off x="8153400" y="2286000"/>
            <a:ext cx="228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3165" name="Oval 61"/>
          <p:cNvSpPr>
            <a:spLocks noChangeArrowheads="1"/>
          </p:cNvSpPr>
          <p:nvPr/>
        </p:nvSpPr>
        <p:spPr bwMode="auto">
          <a:xfrm>
            <a:off x="9372600" y="45720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3166" name="Text Box 62"/>
          <p:cNvSpPr txBox="1">
            <a:spLocks noChangeArrowheads="1"/>
          </p:cNvSpPr>
          <p:nvPr/>
        </p:nvSpPr>
        <p:spPr bwMode="auto">
          <a:xfrm>
            <a:off x="9525000" y="4724400"/>
            <a:ext cx="44435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10</a:t>
            </a:r>
          </a:p>
        </p:txBody>
      </p:sp>
      <p:sp>
        <p:nvSpPr>
          <p:cNvPr id="303167" name="Line 63"/>
          <p:cNvSpPr>
            <a:spLocks noChangeShapeType="1"/>
          </p:cNvSpPr>
          <p:nvPr/>
        </p:nvSpPr>
        <p:spPr bwMode="auto">
          <a:xfrm>
            <a:off x="9448800" y="42672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3170" name="Text Box 66"/>
          <p:cNvSpPr txBox="1">
            <a:spLocks noChangeArrowheads="1"/>
          </p:cNvSpPr>
          <p:nvPr/>
        </p:nvSpPr>
        <p:spPr bwMode="auto">
          <a:xfrm>
            <a:off x="6553200" y="3657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a:t>
            </a:r>
          </a:p>
        </p:txBody>
      </p:sp>
      <p:sp>
        <p:nvSpPr>
          <p:cNvPr id="303171" name="Line 67"/>
          <p:cNvSpPr>
            <a:spLocks noChangeShapeType="1"/>
          </p:cNvSpPr>
          <p:nvPr/>
        </p:nvSpPr>
        <p:spPr bwMode="auto">
          <a:xfrm flipH="1">
            <a:off x="6781800" y="3124200"/>
            <a:ext cx="762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3172" name="Oval 68"/>
          <p:cNvSpPr>
            <a:spLocks noChangeArrowheads="1"/>
          </p:cNvSpPr>
          <p:nvPr/>
        </p:nvSpPr>
        <p:spPr bwMode="auto">
          <a:xfrm>
            <a:off x="8153400" y="4648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3173" name="Text Box 69"/>
          <p:cNvSpPr txBox="1">
            <a:spLocks noChangeArrowheads="1"/>
          </p:cNvSpPr>
          <p:nvPr/>
        </p:nvSpPr>
        <p:spPr bwMode="auto">
          <a:xfrm>
            <a:off x="8382000" y="4800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8</a:t>
            </a:r>
          </a:p>
        </p:txBody>
      </p:sp>
      <p:sp>
        <p:nvSpPr>
          <p:cNvPr id="303174" name="Line 70"/>
          <p:cNvSpPr>
            <a:spLocks noChangeShapeType="1"/>
          </p:cNvSpPr>
          <p:nvPr/>
        </p:nvSpPr>
        <p:spPr bwMode="auto">
          <a:xfrm flipH="1">
            <a:off x="8686800" y="4191000"/>
            <a:ext cx="3048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3175" name="Oval 71"/>
          <p:cNvSpPr>
            <a:spLocks noChangeArrowheads="1"/>
          </p:cNvSpPr>
          <p:nvPr/>
        </p:nvSpPr>
        <p:spPr bwMode="auto">
          <a:xfrm>
            <a:off x="6324600" y="3505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3176" name="Text Box 72"/>
          <p:cNvSpPr txBox="1">
            <a:spLocks noChangeArrowheads="1"/>
          </p:cNvSpPr>
          <p:nvPr/>
        </p:nvSpPr>
        <p:spPr bwMode="auto">
          <a:xfrm>
            <a:off x="4267201" y="6172200"/>
            <a:ext cx="6188075" cy="369332"/>
          </a:xfrm>
          <a:prstGeom prst="rect">
            <a:avLst/>
          </a:prstGeom>
          <a:solidFill>
            <a:schemeClr val="accent4">
              <a:lumMod val="40000"/>
              <a:lumOff val="60000"/>
            </a:schemeClr>
          </a:solidFill>
          <a:ln>
            <a:noFill/>
          </a:ln>
          <a:effectLst/>
        </p:spPr>
        <p:txBody>
          <a:bodyPr>
            <a:spAutoFit/>
          </a:bodyPr>
          <a:lstStyle/>
          <a:p>
            <a:r>
              <a:rPr lang="en-US" altLang="en-US" dirty="0"/>
              <a:t>Imbalance at node 8 solved with double rotation.</a:t>
            </a:r>
          </a:p>
        </p:txBody>
      </p:sp>
    </p:spTree>
    <p:extLst>
      <p:ext uri="{BB962C8B-B14F-4D97-AF65-F5344CB8AC3E}">
        <p14:creationId xmlns:p14="http://schemas.microsoft.com/office/powerpoint/2010/main" val="24372246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ChangeArrowheads="1"/>
          </p:cNvSpPr>
          <p:nvPr>
            <p:ph type="title"/>
          </p:nvPr>
        </p:nvSpPr>
        <p:spPr/>
        <p:txBody>
          <a:bodyPr/>
          <a:lstStyle/>
          <a:p>
            <a:r>
              <a:rPr lang="en-US" altLang="en-US"/>
              <a:t>Which Rotation Do I Use?</a:t>
            </a:r>
          </a:p>
        </p:txBody>
      </p:sp>
      <p:sp>
        <p:nvSpPr>
          <p:cNvPr id="314371" name="Rectangle 3"/>
          <p:cNvSpPr>
            <a:spLocks noGrp="1" noChangeArrowheads="1"/>
          </p:cNvSpPr>
          <p:nvPr>
            <p:ph type="body" idx="1"/>
          </p:nvPr>
        </p:nvSpPr>
        <p:spPr/>
        <p:txBody>
          <a:bodyPr/>
          <a:lstStyle/>
          <a:p>
            <a:r>
              <a:rPr lang="en-US" altLang="en-US" dirty="0"/>
              <a:t>Recognizing which rotation you have to use is the hardest part.</a:t>
            </a:r>
          </a:p>
          <a:p>
            <a:pPr lvl="1"/>
            <a:r>
              <a:rPr lang="en-US" altLang="en-US" dirty="0"/>
              <a:t>Find the imbalanced node.</a:t>
            </a:r>
          </a:p>
          <a:p>
            <a:pPr lvl="1"/>
            <a:r>
              <a:rPr lang="en-US" altLang="en-US" dirty="0"/>
              <a:t>Go down two nodes towards the newly inserted node.</a:t>
            </a:r>
          </a:p>
          <a:p>
            <a:pPr lvl="1"/>
            <a:r>
              <a:rPr lang="en-US" altLang="en-US" dirty="0"/>
              <a:t>If the path is straight, use single rotation.</a:t>
            </a:r>
          </a:p>
          <a:p>
            <a:pPr lvl="1"/>
            <a:r>
              <a:rPr lang="en-US" altLang="en-US" dirty="0"/>
              <a:t>If the path zig-zags, use double rotation.</a:t>
            </a:r>
          </a:p>
        </p:txBody>
      </p:sp>
    </p:spTree>
    <p:extLst>
      <p:ext uri="{BB962C8B-B14F-4D97-AF65-F5344CB8AC3E}">
        <p14:creationId xmlns:p14="http://schemas.microsoft.com/office/powerpoint/2010/main" val="1807476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4130" name="Rectangle 2"/>
          <p:cNvSpPr>
            <a:spLocks noGrp="1" noChangeArrowheads="1"/>
          </p:cNvSpPr>
          <p:nvPr>
            <p:ph type="title"/>
          </p:nvPr>
        </p:nvSpPr>
        <p:spPr/>
        <p:txBody>
          <a:bodyPr/>
          <a:lstStyle/>
          <a:p>
            <a:r>
              <a:rPr lang="en-US" altLang="en-US"/>
              <a:t>Double Rotation= 2 Single Rotations</a:t>
            </a:r>
          </a:p>
        </p:txBody>
      </p:sp>
      <p:sp>
        <p:nvSpPr>
          <p:cNvPr id="304131" name="Oval 3"/>
          <p:cNvSpPr>
            <a:spLocks noChangeArrowheads="1"/>
          </p:cNvSpPr>
          <p:nvPr/>
        </p:nvSpPr>
        <p:spPr bwMode="auto">
          <a:xfrm>
            <a:off x="5502276" y="18288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4132" name="Line 4"/>
          <p:cNvSpPr>
            <a:spLocks noChangeShapeType="1"/>
          </p:cNvSpPr>
          <p:nvPr/>
        </p:nvSpPr>
        <p:spPr bwMode="auto">
          <a:xfrm>
            <a:off x="6172200" y="2133600"/>
            <a:ext cx="7620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4133" name="Line 5"/>
          <p:cNvSpPr>
            <a:spLocks noChangeShapeType="1"/>
          </p:cNvSpPr>
          <p:nvPr/>
        </p:nvSpPr>
        <p:spPr bwMode="auto">
          <a:xfrm flipH="1">
            <a:off x="5181600" y="2209800"/>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4134" name="Text Box 6"/>
          <p:cNvSpPr txBox="1">
            <a:spLocks noChangeArrowheads="1"/>
          </p:cNvSpPr>
          <p:nvPr/>
        </p:nvSpPr>
        <p:spPr bwMode="auto">
          <a:xfrm>
            <a:off x="5638800" y="19050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k3</a:t>
            </a:r>
          </a:p>
        </p:txBody>
      </p:sp>
      <p:sp>
        <p:nvSpPr>
          <p:cNvPr id="304136" name="Rectangle 8"/>
          <p:cNvSpPr>
            <a:spLocks noChangeArrowheads="1"/>
          </p:cNvSpPr>
          <p:nvPr/>
        </p:nvSpPr>
        <p:spPr bwMode="auto">
          <a:xfrm>
            <a:off x="5334000" y="1676400"/>
            <a:ext cx="990600" cy="762000"/>
          </a:xfrm>
          <a:prstGeom prst="re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4137" name="Oval 9"/>
          <p:cNvSpPr>
            <a:spLocks noChangeArrowheads="1"/>
          </p:cNvSpPr>
          <p:nvPr/>
        </p:nvSpPr>
        <p:spPr bwMode="auto">
          <a:xfrm>
            <a:off x="5578476" y="34290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4138" name="Text Box 10"/>
          <p:cNvSpPr txBox="1">
            <a:spLocks noChangeArrowheads="1"/>
          </p:cNvSpPr>
          <p:nvPr/>
        </p:nvSpPr>
        <p:spPr bwMode="auto">
          <a:xfrm>
            <a:off x="5715000" y="35052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k2</a:t>
            </a:r>
          </a:p>
        </p:txBody>
      </p:sp>
      <p:sp>
        <p:nvSpPr>
          <p:cNvPr id="304139" name="Oval 11"/>
          <p:cNvSpPr>
            <a:spLocks noChangeArrowheads="1"/>
          </p:cNvSpPr>
          <p:nvPr/>
        </p:nvSpPr>
        <p:spPr bwMode="auto">
          <a:xfrm>
            <a:off x="4664076" y="23622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4140" name="Text Box 12"/>
          <p:cNvSpPr txBox="1">
            <a:spLocks noChangeArrowheads="1"/>
          </p:cNvSpPr>
          <p:nvPr/>
        </p:nvSpPr>
        <p:spPr bwMode="auto">
          <a:xfrm>
            <a:off x="4800600" y="24384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k1</a:t>
            </a:r>
          </a:p>
        </p:txBody>
      </p:sp>
      <p:sp>
        <p:nvSpPr>
          <p:cNvPr id="304141" name="Text Box 13"/>
          <p:cNvSpPr txBox="1">
            <a:spLocks noChangeArrowheads="1"/>
          </p:cNvSpPr>
          <p:nvPr/>
        </p:nvSpPr>
        <p:spPr bwMode="auto">
          <a:xfrm>
            <a:off x="6248400" y="5029200"/>
            <a:ext cx="29367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C</a:t>
            </a:r>
          </a:p>
        </p:txBody>
      </p:sp>
      <p:sp>
        <p:nvSpPr>
          <p:cNvPr id="304142" name="AutoShape 14"/>
          <p:cNvSpPr>
            <a:spLocks noChangeArrowheads="1"/>
          </p:cNvSpPr>
          <p:nvPr/>
        </p:nvSpPr>
        <p:spPr bwMode="auto">
          <a:xfrm>
            <a:off x="4724400" y="4572001"/>
            <a:ext cx="1143000" cy="1025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4143" name="Text Box 15"/>
          <p:cNvSpPr txBox="1">
            <a:spLocks noChangeArrowheads="1"/>
          </p:cNvSpPr>
          <p:nvPr/>
        </p:nvSpPr>
        <p:spPr bwMode="auto">
          <a:xfrm>
            <a:off x="5105400" y="5127625"/>
            <a:ext cx="2968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B</a:t>
            </a:r>
          </a:p>
        </p:txBody>
      </p:sp>
      <p:sp>
        <p:nvSpPr>
          <p:cNvPr id="304144" name="AutoShape 16"/>
          <p:cNvSpPr>
            <a:spLocks noChangeArrowheads="1"/>
          </p:cNvSpPr>
          <p:nvPr/>
        </p:nvSpPr>
        <p:spPr bwMode="auto">
          <a:xfrm>
            <a:off x="3429000" y="3657601"/>
            <a:ext cx="1143000" cy="1025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4145" name="Text Box 17"/>
          <p:cNvSpPr txBox="1">
            <a:spLocks noChangeArrowheads="1"/>
          </p:cNvSpPr>
          <p:nvPr/>
        </p:nvSpPr>
        <p:spPr bwMode="auto">
          <a:xfrm>
            <a:off x="3810000" y="4213225"/>
            <a:ext cx="3032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A</a:t>
            </a:r>
          </a:p>
        </p:txBody>
      </p:sp>
      <p:sp>
        <p:nvSpPr>
          <p:cNvPr id="304146" name="Line 18"/>
          <p:cNvSpPr>
            <a:spLocks noChangeShapeType="1"/>
          </p:cNvSpPr>
          <p:nvPr/>
        </p:nvSpPr>
        <p:spPr bwMode="auto">
          <a:xfrm flipH="1">
            <a:off x="3962400" y="2819400"/>
            <a:ext cx="7620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4147" name="Line 19"/>
          <p:cNvSpPr>
            <a:spLocks noChangeShapeType="1"/>
          </p:cNvSpPr>
          <p:nvPr/>
        </p:nvSpPr>
        <p:spPr bwMode="auto">
          <a:xfrm flipH="1">
            <a:off x="5334000" y="3886200"/>
            <a:ext cx="3810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4148" name="Line 20"/>
          <p:cNvSpPr>
            <a:spLocks noChangeShapeType="1"/>
          </p:cNvSpPr>
          <p:nvPr/>
        </p:nvSpPr>
        <p:spPr bwMode="auto">
          <a:xfrm>
            <a:off x="6019800" y="3962400"/>
            <a:ext cx="4572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4150" name="AutoShape 22"/>
          <p:cNvSpPr>
            <a:spLocks noChangeArrowheads="1"/>
          </p:cNvSpPr>
          <p:nvPr/>
        </p:nvSpPr>
        <p:spPr bwMode="auto">
          <a:xfrm>
            <a:off x="5943600" y="4572001"/>
            <a:ext cx="1143000" cy="1025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4151" name="AutoShape 23"/>
          <p:cNvSpPr>
            <a:spLocks noChangeArrowheads="1"/>
          </p:cNvSpPr>
          <p:nvPr/>
        </p:nvSpPr>
        <p:spPr bwMode="auto">
          <a:xfrm>
            <a:off x="6400800" y="2590801"/>
            <a:ext cx="1143000" cy="1025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4152" name="Text Box 24"/>
          <p:cNvSpPr txBox="1">
            <a:spLocks noChangeArrowheads="1"/>
          </p:cNvSpPr>
          <p:nvPr/>
        </p:nvSpPr>
        <p:spPr bwMode="auto">
          <a:xfrm>
            <a:off x="6781800" y="3200400"/>
            <a:ext cx="3113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D</a:t>
            </a:r>
          </a:p>
        </p:txBody>
      </p:sp>
      <p:sp>
        <p:nvSpPr>
          <p:cNvPr id="304153" name="Line 25"/>
          <p:cNvSpPr>
            <a:spLocks noChangeShapeType="1"/>
          </p:cNvSpPr>
          <p:nvPr/>
        </p:nvSpPr>
        <p:spPr bwMode="auto">
          <a:xfrm>
            <a:off x="5181600" y="2819400"/>
            <a:ext cx="5334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4154" name="Text Box 26"/>
          <p:cNvSpPr txBox="1">
            <a:spLocks noChangeArrowheads="1"/>
          </p:cNvSpPr>
          <p:nvPr/>
        </p:nvSpPr>
        <p:spPr bwMode="auto">
          <a:xfrm>
            <a:off x="3657601" y="6019800"/>
            <a:ext cx="3710503" cy="400110"/>
          </a:xfrm>
          <a:prstGeom prst="rect">
            <a:avLst/>
          </a:prstGeom>
          <a:solidFill>
            <a:schemeClr val="accent4">
              <a:lumMod val="40000"/>
              <a:lumOff val="60000"/>
            </a:schemeClr>
          </a:solidFill>
          <a:ln>
            <a:noFill/>
          </a:ln>
          <a:effectLst/>
        </p:spPr>
        <p:txBody>
          <a:bodyPr wrap="none">
            <a:spAutoFit/>
          </a:bodyPr>
          <a:lstStyle/>
          <a:p>
            <a:r>
              <a:rPr lang="en-US" altLang="en-US" dirty="0"/>
              <a:t>First do a single rotation of k2 and k1</a:t>
            </a:r>
            <a:r>
              <a:rPr lang="en-US" altLang="en-US" sz="2000" dirty="0"/>
              <a:t>.</a:t>
            </a:r>
          </a:p>
        </p:txBody>
      </p:sp>
      <p:sp>
        <p:nvSpPr>
          <p:cNvPr id="304155" name="Line 27"/>
          <p:cNvSpPr>
            <a:spLocks noChangeShapeType="1"/>
          </p:cNvSpPr>
          <p:nvPr/>
        </p:nvSpPr>
        <p:spPr bwMode="auto">
          <a:xfrm>
            <a:off x="8305800" y="3657600"/>
            <a:ext cx="2133600" cy="0"/>
          </a:xfrm>
          <a:prstGeom prst="line">
            <a:avLst/>
          </a:prstGeom>
          <a:noFill/>
          <a:ln w="76200" cmpd="tri">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096668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p:txBody>
          <a:bodyPr/>
          <a:lstStyle/>
          <a:p>
            <a:r>
              <a:rPr lang="en-US" altLang="en-US"/>
              <a:t>Last Lecture</a:t>
            </a:r>
          </a:p>
        </p:txBody>
      </p:sp>
      <p:sp>
        <p:nvSpPr>
          <p:cNvPr id="263171" name="Rectangle 3"/>
          <p:cNvSpPr>
            <a:spLocks noGrp="1" noChangeArrowheads="1"/>
          </p:cNvSpPr>
          <p:nvPr>
            <p:ph type="body" idx="1"/>
          </p:nvPr>
        </p:nvSpPr>
        <p:spPr/>
        <p:txBody>
          <a:bodyPr/>
          <a:lstStyle/>
          <a:p>
            <a:r>
              <a:rPr lang="en-US" altLang="en-US" dirty="0"/>
              <a:t>In the last lecture we showed that, for an average binary search tree, the average depth of the nodes is about log N, where N is the number of nodes. This is quite amazing, indicating that the bad situations, which are linear, don’t occur very often.</a:t>
            </a:r>
          </a:p>
          <a:p>
            <a:r>
              <a:rPr lang="en-US" altLang="en-US" dirty="0"/>
              <a:t>However, for those who are still concerned about the very bad situations, we can try to “balance” the trees.   This is the subject for today.</a:t>
            </a:r>
          </a:p>
        </p:txBody>
      </p:sp>
    </p:spTree>
    <p:extLst>
      <p:ext uri="{BB962C8B-B14F-4D97-AF65-F5344CB8AC3E}">
        <p14:creationId xmlns:p14="http://schemas.microsoft.com/office/powerpoint/2010/main" val="34666576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5" name="Oval 3"/>
          <p:cNvSpPr>
            <a:spLocks noChangeArrowheads="1"/>
          </p:cNvSpPr>
          <p:nvPr/>
        </p:nvSpPr>
        <p:spPr bwMode="auto">
          <a:xfrm>
            <a:off x="5502276" y="18288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5156" name="Line 4"/>
          <p:cNvSpPr>
            <a:spLocks noChangeShapeType="1"/>
          </p:cNvSpPr>
          <p:nvPr/>
        </p:nvSpPr>
        <p:spPr bwMode="auto">
          <a:xfrm>
            <a:off x="6172200" y="2133600"/>
            <a:ext cx="7620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5157" name="Line 5"/>
          <p:cNvSpPr>
            <a:spLocks noChangeShapeType="1"/>
          </p:cNvSpPr>
          <p:nvPr/>
        </p:nvSpPr>
        <p:spPr bwMode="auto">
          <a:xfrm flipH="1">
            <a:off x="5181600" y="2209800"/>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5158" name="Text Box 6"/>
          <p:cNvSpPr txBox="1">
            <a:spLocks noChangeArrowheads="1"/>
          </p:cNvSpPr>
          <p:nvPr/>
        </p:nvSpPr>
        <p:spPr bwMode="auto">
          <a:xfrm>
            <a:off x="5638800" y="19050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k3</a:t>
            </a:r>
          </a:p>
        </p:txBody>
      </p:sp>
      <p:sp>
        <p:nvSpPr>
          <p:cNvPr id="305159" name="Rectangle 7"/>
          <p:cNvSpPr>
            <a:spLocks noChangeArrowheads="1"/>
          </p:cNvSpPr>
          <p:nvPr/>
        </p:nvSpPr>
        <p:spPr bwMode="auto">
          <a:xfrm>
            <a:off x="5334000" y="1676400"/>
            <a:ext cx="990600" cy="762000"/>
          </a:xfrm>
          <a:prstGeom prst="re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5160" name="Oval 8"/>
          <p:cNvSpPr>
            <a:spLocks noChangeArrowheads="1"/>
          </p:cNvSpPr>
          <p:nvPr/>
        </p:nvSpPr>
        <p:spPr bwMode="auto">
          <a:xfrm>
            <a:off x="3597276" y="36576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5161" name="Text Box 9"/>
          <p:cNvSpPr txBox="1">
            <a:spLocks noChangeArrowheads="1"/>
          </p:cNvSpPr>
          <p:nvPr/>
        </p:nvSpPr>
        <p:spPr bwMode="auto">
          <a:xfrm>
            <a:off x="3733800" y="37338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k1</a:t>
            </a:r>
          </a:p>
        </p:txBody>
      </p:sp>
      <p:sp>
        <p:nvSpPr>
          <p:cNvPr id="305162" name="Oval 10"/>
          <p:cNvSpPr>
            <a:spLocks noChangeArrowheads="1"/>
          </p:cNvSpPr>
          <p:nvPr/>
        </p:nvSpPr>
        <p:spPr bwMode="auto">
          <a:xfrm>
            <a:off x="4664076" y="23622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5163" name="Text Box 11"/>
          <p:cNvSpPr txBox="1">
            <a:spLocks noChangeArrowheads="1"/>
          </p:cNvSpPr>
          <p:nvPr/>
        </p:nvSpPr>
        <p:spPr bwMode="auto">
          <a:xfrm>
            <a:off x="4800600" y="24384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k2</a:t>
            </a:r>
          </a:p>
        </p:txBody>
      </p:sp>
      <p:sp>
        <p:nvSpPr>
          <p:cNvPr id="305164" name="Text Box 12"/>
          <p:cNvSpPr txBox="1">
            <a:spLocks noChangeArrowheads="1"/>
          </p:cNvSpPr>
          <p:nvPr/>
        </p:nvSpPr>
        <p:spPr bwMode="auto">
          <a:xfrm>
            <a:off x="5486400" y="4038600"/>
            <a:ext cx="29367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C</a:t>
            </a:r>
          </a:p>
        </p:txBody>
      </p:sp>
      <p:sp>
        <p:nvSpPr>
          <p:cNvPr id="305165" name="AutoShape 13"/>
          <p:cNvSpPr>
            <a:spLocks noChangeArrowheads="1"/>
          </p:cNvSpPr>
          <p:nvPr/>
        </p:nvSpPr>
        <p:spPr bwMode="auto">
          <a:xfrm>
            <a:off x="4267200" y="4800601"/>
            <a:ext cx="1143000" cy="1025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5166" name="Text Box 14"/>
          <p:cNvSpPr txBox="1">
            <a:spLocks noChangeArrowheads="1"/>
          </p:cNvSpPr>
          <p:nvPr/>
        </p:nvSpPr>
        <p:spPr bwMode="auto">
          <a:xfrm>
            <a:off x="4648200" y="5356225"/>
            <a:ext cx="2968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B</a:t>
            </a:r>
          </a:p>
        </p:txBody>
      </p:sp>
      <p:sp>
        <p:nvSpPr>
          <p:cNvPr id="305167" name="AutoShape 15"/>
          <p:cNvSpPr>
            <a:spLocks noChangeArrowheads="1"/>
          </p:cNvSpPr>
          <p:nvPr/>
        </p:nvSpPr>
        <p:spPr bwMode="auto">
          <a:xfrm>
            <a:off x="2667000" y="4800601"/>
            <a:ext cx="1143000" cy="1025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5168" name="Text Box 16"/>
          <p:cNvSpPr txBox="1">
            <a:spLocks noChangeArrowheads="1"/>
          </p:cNvSpPr>
          <p:nvPr/>
        </p:nvSpPr>
        <p:spPr bwMode="auto">
          <a:xfrm>
            <a:off x="3048000" y="5356225"/>
            <a:ext cx="3032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A</a:t>
            </a:r>
          </a:p>
        </p:txBody>
      </p:sp>
      <p:sp>
        <p:nvSpPr>
          <p:cNvPr id="305169" name="Line 17"/>
          <p:cNvSpPr>
            <a:spLocks noChangeShapeType="1"/>
          </p:cNvSpPr>
          <p:nvPr/>
        </p:nvSpPr>
        <p:spPr bwMode="auto">
          <a:xfrm flipH="1">
            <a:off x="3962400" y="2819400"/>
            <a:ext cx="7620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5170" name="Line 18"/>
          <p:cNvSpPr>
            <a:spLocks noChangeShapeType="1"/>
          </p:cNvSpPr>
          <p:nvPr/>
        </p:nvSpPr>
        <p:spPr bwMode="auto">
          <a:xfrm flipH="1">
            <a:off x="3276600" y="4114800"/>
            <a:ext cx="3810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5173" name="AutoShape 21"/>
          <p:cNvSpPr>
            <a:spLocks noChangeArrowheads="1"/>
          </p:cNvSpPr>
          <p:nvPr/>
        </p:nvSpPr>
        <p:spPr bwMode="auto">
          <a:xfrm>
            <a:off x="5181600" y="3581401"/>
            <a:ext cx="1143000" cy="1025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5174" name="AutoShape 22"/>
          <p:cNvSpPr>
            <a:spLocks noChangeArrowheads="1"/>
          </p:cNvSpPr>
          <p:nvPr/>
        </p:nvSpPr>
        <p:spPr bwMode="auto">
          <a:xfrm>
            <a:off x="6400800" y="2590801"/>
            <a:ext cx="1143000" cy="1025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5175" name="Text Box 23"/>
          <p:cNvSpPr txBox="1">
            <a:spLocks noChangeArrowheads="1"/>
          </p:cNvSpPr>
          <p:nvPr/>
        </p:nvSpPr>
        <p:spPr bwMode="auto">
          <a:xfrm>
            <a:off x="6781800" y="3200400"/>
            <a:ext cx="3113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D</a:t>
            </a:r>
          </a:p>
        </p:txBody>
      </p:sp>
      <p:sp>
        <p:nvSpPr>
          <p:cNvPr id="305176" name="Line 24"/>
          <p:cNvSpPr>
            <a:spLocks noChangeShapeType="1"/>
          </p:cNvSpPr>
          <p:nvPr/>
        </p:nvSpPr>
        <p:spPr bwMode="auto">
          <a:xfrm>
            <a:off x="5181600" y="2819400"/>
            <a:ext cx="5334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5177" name="Text Box 25"/>
          <p:cNvSpPr txBox="1">
            <a:spLocks noChangeArrowheads="1"/>
          </p:cNvSpPr>
          <p:nvPr/>
        </p:nvSpPr>
        <p:spPr bwMode="auto">
          <a:xfrm>
            <a:off x="2590800" y="6096000"/>
            <a:ext cx="5750292" cy="400110"/>
          </a:xfrm>
          <a:prstGeom prst="rect">
            <a:avLst/>
          </a:prstGeom>
          <a:solidFill>
            <a:schemeClr val="accent4">
              <a:lumMod val="40000"/>
              <a:lumOff val="60000"/>
            </a:schemeClr>
          </a:solidFill>
          <a:ln>
            <a:noFill/>
          </a:ln>
          <a:effectLst/>
        </p:spPr>
        <p:txBody>
          <a:bodyPr wrap="none">
            <a:spAutoFit/>
          </a:bodyPr>
          <a:lstStyle/>
          <a:p>
            <a:r>
              <a:rPr lang="en-US" altLang="en-US" dirty="0"/>
              <a:t>But k3 still imbalanced, so do a single rotation of k2 and k3</a:t>
            </a:r>
            <a:r>
              <a:rPr lang="en-US" altLang="en-US" sz="2000" dirty="0"/>
              <a:t>.</a:t>
            </a:r>
          </a:p>
        </p:txBody>
      </p:sp>
      <p:sp>
        <p:nvSpPr>
          <p:cNvPr id="305178" name="Line 26"/>
          <p:cNvSpPr>
            <a:spLocks noChangeShapeType="1"/>
          </p:cNvSpPr>
          <p:nvPr/>
        </p:nvSpPr>
        <p:spPr bwMode="auto">
          <a:xfrm>
            <a:off x="8305800" y="3657600"/>
            <a:ext cx="2133600" cy="0"/>
          </a:xfrm>
          <a:prstGeom prst="line">
            <a:avLst/>
          </a:prstGeom>
          <a:noFill/>
          <a:ln w="76200" cmpd="tri">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5179" name="Line 27"/>
          <p:cNvSpPr>
            <a:spLocks noChangeShapeType="1"/>
          </p:cNvSpPr>
          <p:nvPr/>
        </p:nvSpPr>
        <p:spPr bwMode="auto">
          <a:xfrm>
            <a:off x="4114800" y="4114800"/>
            <a:ext cx="6858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5181" name="Rectangle 29"/>
          <p:cNvSpPr>
            <a:spLocks noGrp="1" noChangeArrowheads="1"/>
          </p:cNvSpPr>
          <p:nvPr>
            <p:ph type="title"/>
          </p:nvPr>
        </p:nvSpPr>
        <p:spPr/>
        <p:txBody>
          <a:bodyPr/>
          <a:lstStyle/>
          <a:p>
            <a:r>
              <a:rPr lang="en-US" altLang="en-US"/>
              <a:t>Double Rotation= 2 Single Rotations</a:t>
            </a:r>
          </a:p>
        </p:txBody>
      </p:sp>
    </p:spTree>
    <p:extLst>
      <p:ext uri="{BB962C8B-B14F-4D97-AF65-F5344CB8AC3E}">
        <p14:creationId xmlns:p14="http://schemas.microsoft.com/office/powerpoint/2010/main" val="12234798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p:txBody>
          <a:bodyPr/>
          <a:lstStyle/>
          <a:p>
            <a:r>
              <a:rPr lang="en-US" altLang="en-US"/>
              <a:t>Double Rotation= 2 Single Rotations</a:t>
            </a:r>
          </a:p>
        </p:txBody>
      </p:sp>
      <p:sp>
        <p:nvSpPr>
          <p:cNvPr id="306179" name="Oval 3"/>
          <p:cNvSpPr>
            <a:spLocks noChangeArrowheads="1"/>
          </p:cNvSpPr>
          <p:nvPr/>
        </p:nvSpPr>
        <p:spPr bwMode="auto">
          <a:xfrm>
            <a:off x="5502276" y="18288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6180" name="Line 4"/>
          <p:cNvSpPr>
            <a:spLocks noChangeShapeType="1"/>
          </p:cNvSpPr>
          <p:nvPr/>
        </p:nvSpPr>
        <p:spPr bwMode="auto">
          <a:xfrm>
            <a:off x="6172200" y="2133600"/>
            <a:ext cx="7620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6181" name="Line 5"/>
          <p:cNvSpPr>
            <a:spLocks noChangeShapeType="1"/>
          </p:cNvSpPr>
          <p:nvPr/>
        </p:nvSpPr>
        <p:spPr bwMode="auto">
          <a:xfrm flipH="1">
            <a:off x="5181600" y="2209800"/>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6182" name="Text Box 6"/>
          <p:cNvSpPr txBox="1">
            <a:spLocks noChangeArrowheads="1"/>
          </p:cNvSpPr>
          <p:nvPr/>
        </p:nvSpPr>
        <p:spPr bwMode="auto">
          <a:xfrm>
            <a:off x="5638800" y="19050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k2</a:t>
            </a:r>
          </a:p>
        </p:txBody>
      </p:sp>
      <p:sp>
        <p:nvSpPr>
          <p:cNvPr id="306184" name="Oval 8"/>
          <p:cNvSpPr>
            <a:spLocks noChangeArrowheads="1"/>
          </p:cNvSpPr>
          <p:nvPr/>
        </p:nvSpPr>
        <p:spPr bwMode="auto">
          <a:xfrm>
            <a:off x="4664076" y="24384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6185" name="Text Box 9"/>
          <p:cNvSpPr txBox="1">
            <a:spLocks noChangeArrowheads="1"/>
          </p:cNvSpPr>
          <p:nvPr/>
        </p:nvSpPr>
        <p:spPr bwMode="auto">
          <a:xfrm>
            <a:off x="4800600" y="25146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k1</a:t>
            </a:r>
          </a:p>
        </p:txBody>
      </p:sp>
      <p:sp>
        <p:nvSpPr>
          <p:cNvPr id="306186" name="Oval 10"/>
          <p:cNvSpPr>
            <a:spLocks noChangeArrowheads="1"/>
          </p:cNvSpPr>
          <p:nvPr/>
        </p:nvSpPr>
        <p:spPr bwMode="auto">
          <a:xfrm>
            <a:off x="6721476" y="2590801"/>
            <a:ext cx="593725" cy="519113"/>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6187" name="Text Box 11"/>
          <p:cNvSpPr txBox="1">
            <a:spLocks noChangeArrowheads="1"/>
          </p:cNvSpPr>
          <p:nvPr/>
        </p:nvSpPr>
        <p:spPr bwMode="auto">
          <a:xfrm>
            <a:off x="6858000" y="26670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k3</a:t>
            </a:r>
          </a:p>
        </p:txBody>
      </p:sp>
      <p:sp>
        <p:nvSpPr>
          <p:cNvPr id="306188" name="Text Box 12"/>
          <p:cNvSpPr txBox="1">
            <a:spLocks noChangeArrowheads="1"/>
          </p:cNvSpPr>
          <p:nvPr/>
        </p:nvSpPr>
        <p:spPr bwMode="auto">
          <a:xfrm>
            <a:off x="6248400" y="4038600"/>
            <a:ext cx="29367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C</a:t>
            </a:r>
          </a:p>
        </p:txBody>
      </p:sp>
      <p:sp>
        <p:nvSpPr>
          <p:cNvPr id="306189" name="AutoShape 13"/>
          <p:cNvSpPr>
            <a:spLocks noChangeArrowheads="1"/>
          </p:cNvSpPr>
          <p:nvPr/>
        </p:nvSpPr>
        <p:spPr bwMode="auto">
          <a:xfrm>
            <a:off x="4724400" y="3581401"/>
            <a:ext cx="1143000" cy="1025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6190" name="Text Box 14"/>
          <p:cNvSpPr txBox="1">
            <a:spLocks noChangeArrowheads="1"/>
          </p:cNvSpPr>
          <p:nvPr/>
        </p:nvSpPr>
        <p:spPr bwMode="auto">
          <a:xfrm>
            <a:off x="5105400" y="4137025"/>
            <a:ext cx="2968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B</a:t>
            </a:r>
          </a:p>
        </p:txBody>
      </p:sp>
      <p:sp>
        <p:nvSpPr>
          <p:cNvPr id="306191" name="AutoShape 15"/>
          <p:cNvSpPr>
            <a:spLocks noChangeArrowheads="1"/>
          </p:cNvSpPr>
          <p:nvPr/>
        </p:nvSpPr>
        <p:spPr bwMode="auto">
          <a:xfrm>
            <a:off x="3276600" y="3581401"/>
            <a:ext cx="1143000" cy="1025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6192" name="Text Box 16"/>
          <p:cNvSpPr txBox="1">
            <a:spLocks noChangeArrowheads="1"/>
          </p:cNvSpPr>
          <p:nvPr/>
        </p:nvSpPr>
        <p:spPr bwMode="auto">
          <a:xfrm>
            <a:off x="3657600" y="4137025"/>
            <a:ext cx="3032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A</a:t>
            </a:r>
          </a:p>
        </p:txBody>
      </p:sp>
      <p:sp>
        <p:nvSpPr>
          <p:cNvPr id="306193" name="Line 17"/>
          <p:cNvSpPr>
            <a:spLocks noChangeShapeType="1"/>
          </p:cNvSpPr>
          <p:nvPr/>
        </p:nvSpPr>
        <p:spPr bwMode="auto">
          <a:xfrm flipH="1">
            <a:off x="3886200" y="2819400"/>
            <a:ext cx="8382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6194" name="Line 18"/>
          <p:cNvSpPr>
            <a:spLocks noChangeShapeType="1"/>
          </p:cNvSpPr>
          <p:nvPr/>
        </p:nvSpPr>
        <p:spPr bwMode="auto">
          <a:xfrm flipH="1">
            <a:off x="6553200" y="3048000"/>
            <a:ext cx="3048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6195" name="AutoShape 19"/>
          <p:cNvSpPr>
            <a:spLocks noChangeArrowheads="1"/>
          </p:cNvSpPr>
          <p:nvPr/>
        </p:nvSpPr>
        <p:spPr bwMode="auto">
          <a:xfrm>
            <a:off x="5943600" y="3581401"/>
            <a:ext cx="1143000" cy="1025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6196" name="AutoShape 20"/>
          <p:cNvSpPr>
            <a:spLocks noChangeArrowheads="1"/>
          </p:cNvSpPr>
          <p:nvPr/>
        </p:nvSpPr>
        <p:spPr bwMode="auto">
          <a:xfrm>
            <a:off x="7315200" y="3581401"/>
            <a:ext cx="1143000" cy="1025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6197" name="Text Box 21"/>
          <p:cNvSpPr txBox="1">
            <a:spLocks noChangeArrowheads="1"/>
          </p:cNvSpPr>
          <p:nvPr/>
        </p:nvSpPr>
        <p:spPr bwMode="auto">
          <a:xfrm>
            <a:off x="7696200" y="4191000"/>
            <a:ext cx="3113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D</a:t>
            </a:r>
          </a:p>
        </p:txBody>
      </p:sp>
      <p:sp>
        <p:nvSpPr>
          <p:cNvPr id="306198" name="Line 22"/>
          <p:cNvSpPr>
            <a:spLocks noChangeShapeType="1"/>
          </p:cNvSpPr>
          <p:nvPr/>
        </p:nvSpPr>
        <p:spPr bwMode="auto">
          <a:xfrm>
            <a:off x="5105400" y="2971800"/>
            <a:ext cx="2286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6199" name="Text Box 23"/>
          <p:cNvSpPr txBox="1">
            <a:spLocks noChangeArrowheads="1"/>
          </p:cNvSpPr>
          <p:nvPr/>
        </p:nvSpPr>
        <p:spPr bwMode="auto">
          <a:xfrm>
            <a:off x="4876801" y="5715000"/>
            <a:ext cx="1898725" cy="369332"/>
          </a:xfrm>
          <a:prstGeom prst="rect">
            <a:avLst/>
          </a:prstGeom>
          <a:solidFill>
            <a:schemeClr val="accent4">
              <a:lumMod val="40000"/>
              <a:lumOff val="60000"/>
            </a:schemeClr>
          </a:solidFill>
          <a:ln>
            <a:noFill/>
          </a:ln>
          <a:effectLst/>
        </p:spPr>
        <p:txBody>
          <a:bodyPr wrap="none">
            <a:spAutoFit/>
          </a:bodyPr>
          <a:lstStyle/>
          <a:p>
            <a:r>
              <a:rPr lang="en-US" altLang="en-US" dirty="0"/>
              <a:t>Now we are done.</a:t>
            </a:r>
            <a:endParaRPr lang="en-US" altLang="en-US" sz="2000" dirty="0"/>
          </a:p>
        </p:txBody>
      </p:sp>
      <p:sp>
        <p:nvSpPr>
          <p:cNvPr id="306202" name="Line 26"/>
          <p:cNvSpPr>
            <a:spLocks noChangeShapeType="1"/>
          </p:cNvSpPr>
          <p:nvPr/>
        </p:nvSpPr>
        <p:spPr bwMode="auto">
          <a:xfrm>
            <a:off x="7239000" y="3048000"/>
            <a:ext cx="6096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281418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0274" name="Rectangle 2"/>
          <p:cNvSpPr>
            <a:spLocks noGrp="1" noChangeArrowheads="1"/>
          </p:cNvSpPr>
          <p:nvPr>
            <p:ph type="title"/>
          </p:nvPr>
        </p:nvSpPr>
        <p:spPr/>
        <p:txBody>
          <a:bodyPr/>
          <a:lstStyle/>
          <a:p>
            <a:r>
              <a:rPr lang="en-US" altLang="en-US"/>
              <a:t>Double Rotations</a:t>
            </a:r>
          </a:p>
        </p:txBody>
      </p:sp>
      <p:sp>
        <p:nvSpPr>
          <p:cNvPr id="310275" name="Rectangle 3"/>
          <p:cNvSpPr>
            <a:spLocks noGrp="1" noChangeArrowheads="1"/>
          </p:cNvSpPr>
          <p:nvPr>
            <p:ph type="body" idx="1"/>
          </p:nvPr>
        </p:nvSpPr>
        <p:spPr/>
        <p:txBody>
          <a:bodyPr/>
          <a:lstStyle/>
          <a:p>
            <a:r>
              <a:rPr lang="en-US" altLang="en-US"/>
              <a:t>As with the single rotations, double rotations restore the height of the subtree to what it was before the insertion.</a:t>
            </a:r>
          </a:p>
          <a:p>
            <a:r>
              <a:rPr lang="en-US" altLang="en-US"/>
              <a:t>This guarantees that all rebalancing and height updating is complete.</a:t>
            </a:r>
          </a:p>
        </p:txBody>
      </p:sp>
    </p:spTree>
    <p:extLst>
      <p:ext uri="{BB962C8B-B14F-4D97-AF65-F5344CB8AC3E}">
        <p14:creationId xmlns:p14="http://schemas.microsoft.com/office/powerpoint/2010/main" val="8567318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lstStyle/>
          <a:p>
            <a:r>
              <a:rPr lang="en-US" altLang="en-US"/>
              <a:t>Using C++</a:t>
            </a:r>
          </a:p>
        </p:txBody>
      </p:sp>
      <p:sp>
        <p:nvSpPr>
          <p:cNvPr id="307203" name="Oval 3"/>
          <p:cNvSpPr>
            <a:spLocks noChangeArrowheads="1"/>
          </p:cNvSpPr>
          <p:nvPr/>
        </p:nvSpPr>
        <p:spPr bwMode="auto">
          <a:xfrm>
            <a:off x="3825875" y="1662113"/>
            <a:ext cx="685800" cy="609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04" name="AutoShape 4"/>
          <p:cNvSpPr>
            <a:spLocks noChangeArrowheads="1"/>
          </p:cNvSpPr>
          <p:nvPr/>
        </p:nvSpPr>
        <p:spPr bwMode="auto">
          <a:xfrm>
            <a:off x="3673475" y="3567113"/>
            <a:ext cx="1143000" cy="9906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05" name="AutoShape 5"/>
          <p:cNvSpPr>
            <a:spLocks noChangeArrowheads="1"/>
          </p:cNvSpPr>
          <p:nvPr/>
        </p:nvSpPr>
        <p:spPr bwMode="auto">
          <a:xfrm>
            <a:off x="2149475" y="3567113"/>
            <a:ext cx="1066800" cy="9906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06" name="Line 6"/>
          <p:cNvSpPr>
            <a:spLocks noChangeShapeType="1"/>
          </p:cNvSpPr>
          <p:nvPr/>
        </p:nvSpPr>
        <p:spPr bwMode="auto">
          <a:xfrm flipH="1">
            <a:off x="2682875" y="2881313"/>
            <a:ext cx="4572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07" name="Line 7"/>
          <p:cNvSpPr>
            <a:spLocks noChangeShapeType="1"/>
          </p:cNvSpPr>
          <p:nvPr/>
        </p:nvSpPr>
        <p:spPr bwMode="auto">
          <a:xfrm>
            <a:off x="4511675" y="2119313"/>
            <a:ext cx="7620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08" name="Text Box 8"/>
          <p:cNvSpPr txBox="1">
            <a:spLocks noChangeArrowheads="1"/>
          </p:cNvSpPr>
          <p:nvPr/>
        </p:nvSpPr>
        <p:spPr bwMode="auto">
          <a:xfrm>
            <a:off x="2530475" y="4024313"/>
            <a:ext cx="29046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X</a:t>
            </a:r>
          </a:p>
        </p:txBody>
      </p:sp>
      <p:sp>
        <p:nvSpPr>
          <p:cNvPr id="307209" name="Text Box 9"/>
          <p:cNvSpPr txBox="1">
            <a:spLocks noChangeArrowheads="1"/>
          </p:cNvSpPr>
          <p:nvPr/>
        </p:nvSpPr>
        <p:spPr bwMode="auto">
          <a:xfrm>
            <a:off x="4130675" y="4100513"/>
            <a:ext cx="2840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Y</a:t>
            </a:r>
          </a:p>
        </p:txBody>
      </p:sp>
      <p:sp>
        <p:nvSpPr>
          <p:cNvPr id="307210" name="Oval 10"/>
          <p:cNvSpPr>
            <a:spLocks noChangeArrowheads="1"/>
          </p:cNvSpPr>
          <p:nvPr/>
        </p:nvSpPr>
        <p:spPr bwMode="auto">
          <a:xfrm>
            <a:off x="2987675" y="2347913"/>
            <a:ext cx="685800" cy="6096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11" name="AutoShape 11"/>
          <p:cNvSpPr>
            <a:spLocks noChangeArrowheads="1"/>
          </p:cNvSpPr>
          <p:nvPr/>
        </p:nvSpPr>
        <p:spPr bwMode="auto">
          <a:xfrm>
            <a:off x="4740275" y="2576513"/>
            <a:ext cx="1143000" cy="990600"/>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12" name="Text Box 12"/>
          <p:cNvSpPr txBox="1">
            <a:spLocks noChangeArrowheads="1"/>
          </p:cNvSpPr>
          <p:nvPr/>
        </p:nvSpPr>
        <p:spPr bwMode="auto">
          <a:xfrm>
            <a:off x="5121275" y="3109913"/>
            <a:ext cx="28084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Z</a:t>
            </a:r>
          </a:p>
        </p:txBody>
      </p:sp>
      <p:sp>
        <p:nvSpPr>
          <p:cNvPr id="307213" name="Line 13"/>
          <p:cNvSpPr>
            <a:spLocks noChangeShapeType="1"/>
          </p:cNvSpPr>
          <p:nvPr/>
        </p:nvSpPr>
        <p:spPr bwMode="auto">
          <a:xfrm>
            <a:off x="3597275" y="2881313"/>
            <a:ext cx="6096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14" name="Line 14"/>
          <p:cNvSpPr>
            <a:spLocks noChangeShapeType="1"/>
          </p:cNvSpPr>
          <p:nvPr/>
        </p:nvSpPr>
        <p:spPr bwMode="auto">
          <a:xfrm flipH="1">
            <a:off x="3597275" y="2119313"/>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15" name="Text Box 15"/>
          <p:cNvSpPr txBox="1">
            <a:spLocks noChangeArrowheads="1"/>
          </p:cNvSpPr>
          <p:nvPr/>
        </p:nvSpPr>
        <p:spPr bwMode="auto">
          <a:xfrm>
            <a:off x="3962400" y="17526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k2</a:t>
            </a:r>
          </a:p>
        </p:txBody>
      </p:sp>
      <p:sp>
        <p:nvSpPr>
          <p:cNvPr id="307216" name="Text Box 16"/>
          <p:cNvSpPr txBox="1">
            <a:spLocks noChangeArrowheads="1"/>
          </p:cNvSpPr>
          <p:nvPr/>
        </p:nvSpPr>
        <p:spPr bwMode="auto">
          <a:xfrm>
            <a:off x="3124200" y="24384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k1</a:t>
            </a:r>
          </a:p>
        </p:txBody>
      </p:sp>
      <p:sp>
        <p:nvSpPr>
          <p:cNvPr id="307217" name="Line 17"/>
          <p:cNvSpPr>
            <a:spLocks noChangeShapeType="1"/>
          </p:cNvSpPr>
          <p:nvPr/>
        </p:nvSpPr>
        <p:spPr bwMode="auto">
          <a:xfrm flipH="1">
            <a:off x="1752601" y="4557714"/>
            <a:ext cx="396875" cy="852487"/>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18" name="Line 18"/>
          <p:cNvSpPr>
            <a:spLocks noChangeShapeType="1"/>
          </p:cNvSpPr>
          <p:nvPr/>
        </p:nvSpPr>
        <p:spPr bwMode="auto">
          <a:xfrm>
            <a:off x="3216276" y="4557714"/>
            <a:ext cx="365125" cy="852487"/>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19" name="Line 19"/>
          <p:cNvSpPr>
            <a:spLocks noChangeShapeType="1"/>
          </p:cNvSpPr>
          <p:nvPr/>
        </p:nvSpPr>
        <p:spPr bwMode="auto">
          <a:xfrm>
            <a:off x="1752600" y="5486400"/>
            <a:ext cx="1828800" cy="1588"/>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20" name="Line 20"/>
          <p:cNvSpPr>
            <a:spLocks noChangeShapeType="1"/>
          </p:cNvSpPr>
          <p:nvPr/>
        </p:nvSpPr>
        <p:spPr bwMode="auto">
          <a:xfrm>
            <a:off x="6096000" y="1905000"/>
            <a:ext cx="1588" cy="2667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21" name="Text Box 21"/>
          <p:cNvSpPr txBox="1">
            <a:spLocks noChangeArrowheads="1"/>
          </p:cNvSpPr>
          <p:nvPr/>
        </p:nvSpPr>
        <p:spPr bwMode="auto">
          <a:xfrm>
            <a:off x="6080125" y="2986088"/>
            <a:ext cx="31931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h</a:t>
            </a:r>
          </a:p>
        </p:txBody>
      </p:sp>
      <p:sp>
        <p:nvSpPr>
          <p:cNvPr id="307222" name="Line 22"/>
          <p:cNvSpPr>
            <a:spLocks noChangeShapeType="1"/>
          </p:cNvSpPr>
          <p:nvPr/>
        </p:nvSpPr>
        <p:spPr bwMode="auto">
          <a:xfrm>
            <a:off x="5943600" y="3581400"/>
            <a:ext cx="304800"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23" name="Oval 23"/>
          <p:cNvSpPr>
            <a:spLocks noChangeArrowheads="1"/>
          </p:cNvSpPr>
          <p:nvPr/>
        </p:nvSpPr>
        <p:spPr bwMode="auto">
          <a:xfrm>
            <a:off x="9159875" y="2339976"/>
            <a:ext cx="685800" cy="6318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24" name="AutoShape 24"/>
          <p:cNvSpPr>
            <a:spLocks noChangeArrowheads="1"/>
          </p:cNvSpPr>
          <p:nvPr/>
        </p:nvSpPr>
        <p:spPr bwMode="auto">
          <a:xfrm>
            <a:off x="8229600" y="3581401"/>
            <a:ext cx="1143000" cy="1025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25" name="AutoShape 25"/>
          <p:cNvSpPr>
            <a:spLocks noChangeArrowheads="1"/>
          </p:cNvSpPr>
          <p:nvPr/>
        </p:nvSpPr>
        <p:spPr bwMode="auto">
          <a:xfrm>
            <a:off x="6705600" y="2667001"/>
            <a:ext cx="1066800" cy="1025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26" name="Line 26"/>
          <p:cNvSpPr>
            <a:spLocks noChangeShapeType="1"/>
          </p:cNvSpPr>
          <p:nvPr/>
        </p:nvSpPr>
        <p:spPr bwMode="auto">
          <a:xfrm flipH="1">
            <a:off x="7239000" y="2286000"/>
            <a:ext cx="381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27" name="Line 27"/>
          <p:cNvSpPr>
            <a:spLocks noChangeShapeType="1"/>
          </p:cNvSpPr>
          <p:nvPr/>
        </p:nvSpPr>
        <p:spPr bwMode="auto">
          <a:xfrm>
            <a:off x="9753600" y="2895600"/>
            <a:ext cx="3810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28" name="Text Box 28"/>
          <p:cNvSpPr txBox="1">
            <a:spLocks noChangeArrowheads="1"/>
          </p:cNvSpPr>
          <p:nvPr/>
        </p:nvSpPr>
        <p:spPr bwMode="auto">
          <a:xfrm>
            <a:off x="7086600" y="3146425"/>
            <a:ext cx="29046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X</a:t>
            </a:r>
          </a:p>
        </p:txBody>
      </p:sp>
      <p:sp>
        <p:nvSpPr>
          <p:cNvPr id="307229" name="Text Box 29"/>
          <p:cNvSpPr txBox="1">
            <a:spLocks noChangeArrowheads="1"/>
          </p:cNvSpPr>
          <p:nvPr/>
        </p:nvSpPr>
        <p:spPr bwMode="auto">
          <a:xfrm>
            <a:off x="8686800" y="4137025"/>
            <a:ext cx="28405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Y</a:t>
            </a:r>
          </a:p>
        </p:txBody>
      </p:sp>
      <p:sp>
        <p:nvSpPr>
          <p:cNvPr id="307230" name="Oval 30"/>
          <p:cNvSpPr>
            <a:spLocks noChangeArrowheads="1"/>
          </p:cNvSpPr>
          <p:nvPr/>
        </p:nvSpPr>
        <p:spPr bwMode="auto">
          <a:xfrm>
            <a:off x="7559675" y="1730376"/>
            <a:ext cx="685800" cy="631825"/>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31" name="AutoShape 31"/>
          <p:cNvSpPr>
            <a:spLocks noChangeArrowheads="1"/>
          </p:cNvSpPr>
          <p:nvPr/>
        </p:nvSpPr>
        <p:spPr bwMode="auto">
          <a:xfrm>
            <a:off x="9525000" y="3581401"/>
            <a:ext cx="1143000" cy="1025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32" name="Text Box 32"/>
          <p:cNvSpPr txBox="1">
            <a:spLocks noChangeArrowheads="1"/>
          </p:cNvSpPr>
          <p:nvPr/>
        </p:nvSpPr>
        <p:spPr bwMode="auto">
          <a:xfrm>
            <a:off x="9906000" y="4137025"/>
            <a:ext cx="28084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Z</a:t>
            </a:r>
          </a:p>
        </p:txBody>
      </p:sp>
      <p:sp>
        <p:nvSpPr>
          <p:cNvPr id="307233" name="Line 33"/>
          <p:cNvSpPr>
            <a:spLocks noChangeShapeType="1"/>
          </p:cNvSpPr>
          <p:nvPr/>
        </p:nvSpPr>
        <p:spPr bwMode="auto">
          <a:xfrm>
            <a:off x="8305800" y="2133600"/>
            <a:ext cx="8382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34" name="Line 34"/>
          <p:cNvSpPr>
            <a:spLocks noChangeShapeType="1"/>
          </p:cNvSpPr>
          <p:nvPr/>
        </p:nvSpPr>
        <p:spPr bwMode="auto">
          <a:xfrm flipH="1">
            <a:off x="8839200" y="2895601"/>
            <a:ext cx="457200" cy="6969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35" name="Text Box 35"/>
          <p:cNvSpPr txBox="1">
            <a:spLocks noChangeArrowheads="1"/>
          </p:cNvSpPr>
          <p:nvPr/>
        </p:nvSpPr>
        <p:spPr bwMode="auto">
          <a:xfrm>
            <a:off x="9296400" y="24384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k2</a:t>
            </a:r>
          </a:p>
        </p:txBody>
      </p:sp>
      <p:sp>
        <p:nvSpPr>
          <p:cNvPr id="307236" name="Text Box 36"/>
          <p:cNvSpPr txBox="1">
            <a:spLocks noChangeArrowheads="1"/>
          </p:cNvSpPr>
          <p:nvPr/>
        </p:nvSpPr>
        <p:spPr bwMode="auto">
          <a:xfrm>
            <a:off x="7696200" y="1828801"/>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k1</a:t>
            </a:r>
          </a:p>
        </p:txBody>
      </p:sp>
      <p:sp>
        <p:nvSpPr>
          <p:cNvPr id="307237" name="Line 37"/>
          <p:cNvSpPr>
            <a:spLocks noChangeShapeType="1"/>
          </p:cNvSpPr>
          <p:nvPr/>
        </p:nvSpPr>
        <p:spPr bwMode="auto">
          <a:xfrm flipH="1">
            <a:off x="6248400" y="3670300"/>
            <a:ext cx="457200" cy="97790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38" name="Line 38"/>
          <p:cNvSpPr>
            <a:spLocks noChangeShapeType="1"/>
          </p:cNvSpPr>
          <p:nvPr/>
        </p:nvSpPr>
        <p:spPr bwMode="auto">
          <a:xfrm>
            <a:off x="7772400" y="3670300"/>
            <a:ext cx="381000" cy="90170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39" name="Line 39"/>
          <p:cNvSpPr>
            <a:spLocks noChangeShapeType="1"/>
          </p:cNvSpPr>
          <p:nvPr/>
        </p:nvSpPr>
        <p:spPr bwMode="auto">
          <a:xfrm>
            <a:off x="6324600" y="4572000"/>
            <a:ext cx="1752600" cy="1588"/>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40" name="Text Box 40"/>
          <p:cNvSpPr txBox="1">
            <a:spLocks noChangeArrowheads="1"/>
          </p:cNvSpPr>
          <p:nvPr/>
        </p:nvSpPr>
        <p:spPr bwMode="auto">
          <a:xfrm>
            <a:off x="2133601" y="4724400"/>
            <a:ext cx="119372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New item</a:t>
            </a:r>
          </a:p>
        </p:txBody>
      </p:sp>
      <p:sp>
        <p:nvSpPr>
          <p:cNvPr id="307241" name="Text Box 41"/>
          <p:cNvSpPr txBox="1">
            <a:spLocks noChangeArrowheads="1"/>
          </p:cNvSpPr>
          <p:nvPr/>
        </p:nvSpPr>
        <p:spPr bwMode="auto">
          <a:xfrm>
            <a:off x="6613526" y="3844926"/>
            <a:ext cx="11922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New Item</a:t>
            </a:r>
          </a:p>
        </p:txBody>
      </p:sp>
      <p:sp>
        <p:nvSpPr>
          <p:cNvPr id="307243" name="Line 43"/>
          <p:cNvSpPr>
            <a:spLocks noChangeShapeType="1"/>
          </p:cNvSpPr>
          <p:nvPr/>
        </p:nvSpPr>
        <p:spPr bwMode="auto">
          <a:xfrm>
            <a:off x="5943600" y="4572000"/>
            <a:ext cx="304800"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44" name="Line 44"/>
          <p:cNvSpPr>
            <a:spLocks noChangeShapeType="1"/>
          </p:cNvSpPr>
          <p:nvPr/>
        </p:nvSpPr>
        <p:spPr bwMode="auto">
          <a:xfrm>
            <a:off x="5943600" y="2590800"/>
            <a:ext cx="304800"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45" name="Line 45"/>
          <p:cNvSpPr>
            <a:spLocks noChangeShapeType="1"/>
          </p:cNvSpPr>
          <p:nvPr/>
        </p:nvSpPr>
        <p:spPr bwMode="auto">
          <a:xfrm>
            <a:off x="5943600" y="1905000"/>
            <a:ext cx="304800"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247" name="Rectangle 47"/>
          <p:cNvSpPr>
            <a:spLocks noChangeArrowheads="1"/>
          </p:cNvSpPr>
          <p:nvPr/>
        </p:nvSpPr>
        <p:spPr bwMode="auto">
          <a:xfrm>
            <a:off x="3657600" y="1447800"/>
            <a:ext cx="1219200" cy="914400"/>
          </a:xfrm>
          <a:prstGeom prst="re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248" name="Text Box 48"/>
          <p:cNvSpPr txBox="1">
            <a:spLocks noChangeArrowheads="1"/>
          </p:cNvSpPr>
          <p:nvPr/>
        </p:nvSpPr>
        <p:spPr bwMode="auto">
          <a:xfrm>
            <a:off x="3708326" y="4891089"/>
            <a:ext cx="8168826" cy="1920875"/>
          </a:xfrm>
          <a:prstGeom prst="rect">
            <a:avLst/>
          </a:prstGeom>
          <a:solidFill>
            <a:schemeClr val="accent4">
              <a:lumMod val="40000"/>
              <a:lumOff val="60000"/>
            </a:schemeClr>
          </a:solidFill>
          <a:ln>
            <a:noFill/>
          </a:ln>
          <a:effectLst/>
        </p:spPr>
        <p:txBody>
          <a:bodyPr wrap="square">
            <a:spAutoFit/>
          </a:bodyPr>
          <a:lstStyle/>
          <a:p>
            <a:r>
              <a:rPr lang="en-US" altLang="en-US" sz="2000" dirty="0"/>
              <a:t>void </a:t>
            </a:r>
            <a:r>
              <a:rPr lang="en-US" altLang="en-US" sz="2000" dirty="0" err="1"/>
              <a:t>SingleRotateRight</a:t>
            </a:r>
            <a:r>
              <a:rPr lang="en-US" altLang="en-US" sz="2000" dirty="0"/>
              <a:t> (</a:t>
            </a:r>
            <a:r>
              <a:rPr lang="en-US" altLang="en-US" sz="2000" dirty="0" err="1"/>
              <a:t>AvlNode</a:t>
            </a:r>
            <a:r>
              <a:rPr lang="en-US" altLang="en-US" sz="2000" dirty="0"/>
              <a:t> *&amp;k2) const {</a:t>
            </a:r>
          </a:p>
          <a:p>
            <a:r>
              <a:rPr lang="en-US" altLang="en-US" sz="2000" dirty="0"/>
              <a:t>            </a:t>
            </a:r>
            <a:r>
              <a:rPr lang="en-US" altLang="en-US" sz="2000" dirty="0" err="1"/>
              <a:t>AvlNode</a:t>
            </a:r>
            <a:r>
              <a:rPr lang="en-US" altLang="en-US" sz="2000" dirty="0"/>
              <a:t> *k1 = k2-&gt;left;  // get left child of k2, which be a new root.</a:t>
            </a:r>
          </a:p>
          <a:p>
            <a:r>
              <a:rPr lang="en-US" altLang="en-US" sz="2000" dirty="0"/>
              <a:t>            k2-&gt;left = k1-&gt;right; //Move y tree from k1 to k2's left.</a:t>
            </a:r>
          </a:p>
          <a:p>
            <a:r>
              <a:rPr lang="en-US" altLang="en-US" sz="2000" dirty="0"/>
              <a:t>            k1-&gt;right = k2;  //make k2 the k1 right child.</a:t>
            </a:r>
          </a:p>
          <a:p>
            <a:r>
              <a:rPr lang="en-US" altLang="en-US" sz="2000" dirty="0"/>
              <a:t>            k2 = k1;  //put k1 as the root of the tree.</a:t>
            </a:r>
          </a:p>
          <a:p>
            <a:r>
              <a:rPr lang="en-US" altLang="en-US" sz="2000" dirty="0"/>
              <a:t> }</a:t>
            </a:r>
          </a:p>
        </p:txBody>
      </p:sp>
    </p:spTree>
    <p:extLst>
      <p:ext uri="{BB962C8B-B14F-4D97-AF65-F5344CB8AC3E}">
        <p14:creationId xmlns:p14="http://schemas.microsoft.com/office/powerpoint/2010/main" val="32177889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p:txBody>
          <a:bodyPr/>
          <a:lstStyle/>
          <a:p>
            <a:r>
              <a:rPr lang="en-US" altLang="en-US"/>
              <a:t>Using C++</a:t>
            </a:r>
          </a:p>
        </p:txBody>
      </p:sp>
      <p:sp>
        <p:nvSpPr>
          <p:cNvPr id="308227" name="Oval 3"/>
          <p:cNvSpPr>
            <a:spLocks noChangeArrowheads="1"/>
          </p:cNvSpPr>
          <p:nvPr/>
        </p:nvSpPr>
        <p:spPr bwMode="auto">
          <a:xfrm>
            <a:off x="3825876" y="1509713"/>
            <a:ext cx="593725" cy="51911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28" name="Line 4"/>
          <p:cNvSpPr>
            <a:spLocks noChangeShapeType="1"/>
          </p:cNvSpPr>
          <p:nvPr/>
        </p:nvSpPr>
        <p:spPr bwMode="auto">
          <a:xfrm>
            <a:off x="4495800" y="1814513"/>
            <a:ext cx="7620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29" name="Line 5"/>
          <p:cNvSpPr>
            <a:spLocks noChangeShapeType="1"/>
          </p:cNvSpPr>
          <p:nvPr/>
        </p:nvSpPr>
        <p:spPr bwMode="auto">
          <a:xfrm flipH="1">
            <a:off x="3505200" y="1890713"/>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30" name="Text Box 6"/>
          <p:cNvSpPr txBox="1">
            <a:spLocks noChangeArrowheads="1"/>
          </p:cNvSpPr>
          <p:nvPr/>
        </p:nvSpPr>
        <p:spPr bwMode="auto">
          <a:xfrm>
            <a:off x="3962400" y="1585914"/>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k3</a:t>
            </a:r>
          </a:p>
        </p:txBody>
      </p:sp>
      <p:sp>
        <p:nvSpPr>
          <p:cNvPr id="308231" name="Line 7"/>
          <p:cNvSpPr>
            <a:spLocks noChangeShapeType="1"/>
          </p:cNvSpPr>
          <p:nvPr/>
        </p:nvSpPr>
        <p:spPr bwMode="auto">
          <a:xfrm>
            <a:off x="6019800" y="1662113"/>
            <a:ext cx="1588" cy="3657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32" name="Text Box 8"/>
          <p:cNvSpPr txBox="1">
            <a:spLocks noChangeArrowheads="1"/>
          </p:cNvSpPr>
          <p:nvPr/>
        </p:nvSpPr>
        <p:spPr bwMode="auto">
          <a:xfrm>
            <a:off x="6003925" y="2743200"/>
            <a:ext cx="31931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h</a:t>
            </a:r>
          </a:p>
        </p:txBody>
      </p:sp>
      <p:sp>
        <p:nvSpPr>
          <p:cNvPr id="308233" name="AutoShape 9"/>
          <p:cNvSpPr>
            <a:spLocks noChangeArrowheads="1"/>
          </p:cNvSpPr>
          <p:nvPr/>
        </p:nvSpPr>
        <p:spPr bwMode="auto">
          <a:xfrm>
            <a:off x="9525000" y="3338514"/>
            <a:ext cx="1143000" cy="1025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34" name="Text Box 10"/>
          <p:cNvSpPr txBox="1">
            <a:spLocks noChangeArrowheads="1"/>
          </p:cNvSpPr>
          <p:nvPr/>
        </p:nvSpPr>
        <p:spPr bwMode="auto">
          <a:xfrm>
            <a:off x="9906000" y="3948113"/>
            <a:ext cx="3113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D</a:t>
            </a:r>
          </a:p>
        </p:txBody>
      </p:sp>
      <p:sp>
        <p:nvSpPr>
          <p:cNvPr id="308236" name="Line 12"/>
          <p:cNvSpPr>
            <a:spLocks noChangeShapeType="1"/>
          </p:cNvSpPr>
          <p:nvPr/>
        </p:nvSpPr>
        <p:spPr bwMode="auto">
          <a:xfrm>
            <a:off x="5867400" y="4329114"/>
            <a:ext cx="304800"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37" name="Line 13"/>
          <p:cNvSpPr>
            <a:spLocks noChangeShapeType="1"/>
          </p:cNvSpPr>
          <p:nvPr/>
        </p:nvSpPr>
        <p:spPr bwMode="auto">
          <a:xfrm>
            <a:off x="5867400" y="2347914"/>
            <a:ext cx="304800"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38" name="Line 14"/>
          <p:cNvSpPr>
            <a:spLocks noChangeShapeType="1"/>
          </p:cNvSpPr>
          <p:nvPr/>
        </p:nvSpPr>
        <p:spPr bwMode="auto">
          <a:xfrm>
            <a:off x="5867400" y="1662114"/>
            <a:ext cx="304800"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40" name="Rectangle 16"/>
          <p:cNvSpPr>
            <a:spLocks noChangeArrowheads="1"/>
          </p:cNvSpPr>
          <p:nvPr/>
        </p:nvSpPr>
        <p:spPr bwMode="auto">
          <a:xfrm>
            <a:off x="3657600" y="1357313"/>
            <a:ext cx="990600" cy="762000"/>
          </a:xfrm>
          <a:prstGeom prst="re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41" name="Oval 17"/>
          <p:cNvSpPr>
            <a:spLocks noChangeArrowheads="1"/>
          </p:cNvSpPr>
          <p:nvPr/>
        </p:nvSpPr>
        <p:spPr bwMode="auto">
          <a:xfrm>
            <a:off x="3902076" y="3109913"/>
            <a:ext cx="593725" cy="51911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42" name="Text Box 18"/>
          <p:cNvSpPr txBox="1">
            <a:spLocks noChangeArrowheads="1"/>
          </p:cNvSpPr>
          <p:nvPr/>
        </p:nvSpPr>
        <p:spPr bwMode="auto">
          <a:xfrm>
            <a:off x="4038600" y="3186114"/>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k2</a:t>
            </a:r>
          </a:p>
        </p:txBody>
      </p:sp>
      <p:sp>
        <p:nvSpPr>
          <p:cNvPr id="308243" name="Oval 19"/>
          <p:cNvSpPr>
            <a:spLocks noChangeArrowheads="1"/>
          </p:cNvSpPr>
          <p:nvPr/>
        </p:nvSpPr>
        <p:spPr bwMode="auto">
          <a:xfrm>
            <a:off x="2987676" y="2043113"/>
            <a:ext cx="593725" cy="51911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44" name="Text Box 20"/>
          <p:cNvSpPr txBox="1">
            <a:spLocks noChangeArrowheads="1"/>
          </p:cNvSpPr>
          <p:nvPr/>
        </p:nvSpPr>
        <p:spPr bwMode="auto">
          <a:xfrm>
            <a:off x="3124200" y="2119314"/>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k1</a:t>
            </a:r>
          </a:p>
        </p:txBody>
      </p:sp>
      <p:sp>
        <p:nvSpPr>
          <p:cNvPr id="308245" name="AutoShape 21"/>
          <p:cNvSpPr>
            <a:spLocks noChangeArrowheads="1"/>
          </p:cNvSpPr>
          <p:nvPr/>
        </p:nvSpPr>
        <p:spPr bwMode="auto">
          <a:xfrm>
            <a:off x="8305800" y="3338514"/>
            <a:ext cx="1143000" cy="1025525"/>
          </a:xfrm>
          <a:prstGeom prst="flowChartExtra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46" name="Text Box 22"/>
          <p:cNvSpPr txBox="1">
            <a:spLocks noChangeArrowheads="1"/>
          </p:cNvSpPr>
          <p:nvPr/>
        </p:nvSpPr>
        <p:spPr bwMode="auto">
          <a:xfrm>
            <a:off x="4572000" y="4710113"/>
            <a:ext cx="29367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C</a:t>
            </a:r>
          </a:p>
        </p:txBody>
      </p:sp>
      <p:sp>
        <p:nvSpPr>
          <p:cNvPr id="308247" name="AutoShape 23"/>
          <p:cNvSpPr>
            <a:spLocks noChangeArrowheads="1"/>
          </p:cNvSpPr>
          <p:nvPr/>
        </p:nvSpPr>
        <p:spPr bwMode="auto">
          <a:xfrm>
            <a:off x="3048000" y="4252914"/>
            <a:ext cx="1143000" cy="1025525"/>
          </a:xfrm>
          <a:prstGeom prst="flowChartExtra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48" name="Text Box 24"/>
          <p:cNvSpPr txBox="1">
            <a:spLocks noChangeArrowheads="1"/>
          </p:cNvSpPr>
          <p:nvPr/>
        </p:nvSpPr>
        <p:spPr bwMode="auto">
          <a:xfrm>
            <a:off x="3429000" y="4808538"/>
            <a:ext cx="2968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B</a:t>
            </a:r>
          </a:p>
        </p:txBody>
      </p:sp>
      <p:sp>
        <p:nvSpPr>
          <p:cNvPr id="308249" name="AutoShape 25"/>
          <p:cNvSpPr>
            <a:spLocks noChangeArrowheads="1"/>
          </p:cNvSpPr>
          <p:nvPr/>
        </p:nvSpPr>
        <p:spPr bwMode="auto">
          <a:xfrm>
            <a:off x="1752600" y="3338514"/>
            <a:ext cx="1143000" cy="1025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50" name="Text Box 26"/>
          <p:cNvSpPr txBox="1">
            <a:spLocks noChangeArrowheads="1"/>
          </p:cNvSpPr>
          <p:nvPr/>
        </p:nvSpPr>
        <p:spPr bwMode="auto">
          <a:xfrm>
            <a:off x="2133600" y="3894138"/>
            <a:ext cx="3032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A</a:t>
            </a:r>
          </a:p>
        </p:txBody>
      </p:sp>
      <p:sp>
        <p:nvSpPr>
          <p:cNvPr id="308251" name="Line 27"/>
          <p:cNvSpPr>
            <a:spLocks noChangeShapeType="1"/>
          </p:cNvSpPr>
          <p:nvPr/>
        </p:nvSpPr>
        <p:spPr bwMode="auto">
          <a:xfrm flipH="1">
            <a:off x="2286000" y="2500313"/>
            <a:ext cx="76200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52" name="Line 28"/>
          <p:cNvSpPr>
            <a:spLocks noChangeShapeType="1"/>
          </p:cNvSpPr>
          <p:nvPr/>
        </p:nvSpPr>
        <p:spPr bwMode="auto">
          <a:xfrm flipH="1">
            <a:off x="3657600" y="3567113"/>
            <a:ext cx="3810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53" name="Line 29"/>
          <p:cNvSpPr>
            <a:spLocks noChangeShapeType="1"/>
          </p:cNvSpPr>
          <p:nvPr/>
        </p:nvSpPr>
        <p:spPr bwMode="auto">
          <a:xfrm>
            <a:off x="4343400" y="3643313"/>
            <a:ext cx="4572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54" name="Line 30"/>
          <p:cNvSpPr>
            <a:spLocks noChangeShapeType="1"/>
          </p:cNvSpPr>
          <p:nvPr/>
        </p:nvSpPr>
        <p:spPr bwMode="auto">
          <a:xfrm>
            <a:off x="5867400" y="3338514"/>
            <a:ext cx="304800"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55" name="AutoShape 31"/>
          <p:cNvSpPr>
            <a:spLocks noChangeArrowheads="1"/>
          </p:cNvSpPr>
          <p:nvPr/>
        </p:nvSpPr>
        <p:spPr bwMode="auto">
          <a:xfrm>
            <a:off x="2895600" y="2881313"/>
            <a:ext cx="2590800" cy="2438400"/>
          </a:xfrm>
          <a:prstGeom prst="triangle">
            <a:avLst>
              <a:gd name="adj" fmla="val 50000"/>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56" name="Line 32"/>
          <p:cNvSpPr>
            <a:spLocks noChangeShapeType="1"/>
          </p:cNvSpPr>
          <p:nvPr/>
        </p:nvSpPr>
        <p:spPr bwMode="auto">
          <a:xfrm>
            <a:off x="5867400" y="5319714"/>
            <a:ext cx="304800"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57" name="Oval 33"/>
          <p:cNvSpPr>
            <a:spLocks noChangeArrowheads="1"/>
          </p:cNvSpPr>
          <p:nvPr/>
        </p:nvSpPr>
        <p:spPr bwMode="auto">
          <a:xfrm>
            <a:off x="8169276" y="1433513"/>
            <a:ext cx="593725" cy="51911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58" name="Text Box 34"/>
          <p:cNvSpPr txBox="1">
            <a:spLocks noChangeArrowheads="1"/>
          </p:cNvSpPr>
          <p:nvPr/>
        </p:nvSpPr>
        <p:spPr bwMode="auto">
          <a:xfrm>
            <a:off x="8305800" y="1509714"/>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k2</a:t>
            </a:r>
          </a:p>
        </p:txBody>
      </p:sp>
      <p:sp>
        <p:nvSpPr>
          <p:cNvPr id="308259" name="Oval 35"/>
          <p:cNvSpPr>
            <a:spLocks noChangeArrowheads="1"/>
          </p:cNvSpPr>
          <p:nvPr/>
        </p:nvSpPr>
        <p:spPr bwMode="auto">
          <a:xfrm>
            <a:off x="6950076" y="2119313"/>
            <a:ext cx="593725" cy="51911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60" name="Text Box 36"/>
          <p:cNvSpPr txBox="1">
            <a:spLocks noChangeArrowheads="1"/>
          </p:cNvSpPr>
          <p:nvPr/>
        </p:nvSpPr>
        <p:spPr bwMode="auto">
          <a:xfrm>
            <a:off x="7086600" y="2195514"/>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k1</a:t>
            </a:r>
          </a:p>
        </p:txBody>
      </p:sp>
      <p:sp>
        <p:nvSpPr>
          <p:cNvPr id="308261" name="Oval 37"/>
          <p:cNvSpPr>
            <a:spLocks noChangeArrowheads="1"/>
          </p:cNvSpPr>
          <p:nvPr/>
        </p:nvSpPr>
        <p:spPr bwMode="auto">
          <a:xfrm>
            <a:off x="9159876" y="2119313"/>
            <a:ext cx="593725" cy="519112"/>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62" name="Text Box 38"/>
          <p:cNvSpPr txBox="1">
            <a:spLocks noChangeArrowheads="1"/>
          </p:cNvSpPr>
          <p:nvPr/>
        </p:nvSpPr>
        <p:spPr bwMode="auto">
          <a:xfrm>
            <a:off x="9296400" y="2195514"/>
            <a:ext cx="438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a:t>k3</a:t>
            </a:r>
          </a:p>
        </p:txBody>
      </p:sp>
      <p:sp>
        <p:nvSpPr>
          <p:cNvPr id="308263" name="AutoShape 39"/>
          <p:cNvSpPr>
            <a:spLocks noChangeArrowheads="1"/>
          </p:cNvSpPr>
          <p:nvPr/>
        </p:nvSpPr>
        <p:spPr bwMode="auto">
          <a:xfrm>
            <a:off x="4267200" y="4252914"/>
            <a:ext cx="1143000" cy="1025525"/>
          </a:xfrm>
          <a:prstGeom prst="flowChartExtra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64" name="Text Box 40"/>
          <p:cNvSpPr txBox="1">
            <a:spLocks noChangeArrowheads="1"/>
          </p:cNvSpPr>
          <p:nvPr/>
        </p:nvSpPr>
        <p:spPr bwMode="auto">
          <a:xfrm>
            <a:off x="8763000" y="3948113"/>
            <a:ext cx="29367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C</a:t>
            </a:r>
          </a:p>
        </p:txBody>
      </p:sp>
      <p:sp>
        <p:nvSpPr>
          <p:cNvPr id="308265" name="AutoShape 41"/>
          <p:cNvSpPr>
            <a:spLocks noChangeArrowheads="1"/>
          </p:cNvSpPr>
          <p:nvPr/>
        </p:nvSpPr>
        <p:spPr bwMode="auto">
          <a:xfrm>
            <a:off x="4724400" y="2271714"/>
            <a:ext cx="1143000" cy="1025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66" name="Text Box 42"/>
          <p:cNvSpPr txBox="1">
            <a:spLocks noChangeArrowheads="1"/>
          </p:cNvSpPr>
          <p:nvPr/>
        </p:nvSpPr>
        <p:spPr bwMode="auto">
          <a:xfrm>
            <a:off x="5105400" y="2881313"/>
            <a:ext cx="311304"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D</a:t>
            </a:r>
          </a:p>
        </p:txBody>
      </p:sp>
      <p:sp>
        <p:nvSpPr>
          <p:cNvPr id="308267" name="AutoShape 43"/>
          <p:cNvSpPr>
            <a:spLocks noChangeArrowheads="1"/>
          </p:cNvSpPr>
          <p:nvPr/>
        </p:nvSpPr>
        <p:spPr bwMode="auto">
          <a:xfrm>
            <a:off x="7162800" y="3338514"/>
            <a:ext cx="1143000" cy="1025525"/>
          </a:xfrm>
          <a:prstGeom prst="flowChartExtra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68" name="Text Box 44"/>
          <p:cNvSpPr txBox="1">
            <a:spLocks noChangeArrowheads="1"/>
          </p:cNvSpPr>
          <p:nvPr/>
        </p:nvSpPr>
        <p:spPr bwMode="auto">
          <a:xfrm>
            <a:off x="7543800" y="3894138"/>
            <a:ext cx="29687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B</a:t>
            </a:r>
          </a:p>
        </p:txBody>
      </p:sp>
      <p:sp>
        <p:nvSpPr>
          <p:cNvPr id="308269" name="AutoShape 45"/>
          <p:cNvSpPr>
            <a:spLocks noChangeArrowheads="1"/>
          </p:cNvSpPr>
          <p:nvPr/>
        </p:nvSpPr>
        <p:spPr bwMode="auto">
          <a:xfrm>
            <a:off x="6019800" y="3338514"/>
            <a:ext cx="1143000" cy="1025525"/>
          </a:xfrm>
          <a:prstGeom prst="flowChartExtra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270" name="Text Box 46"/>
          <p:cNvSpPr txBox="1">
            <a:spLocks noChangeArrowheads="1"/>
          </p:cNvSpPr>
          <p:nvPr/>
        </p:nvSpPr>
        <p:spPr bwMode="auto">
          <a:xfrm>
            <a:off x="6400800" y="3894138"/>
            <a:ext cx="3032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a:t>A</a:t>
            </a:r>
          </a:p>
        </p:txBody>
      </p:sp>
      <p:sp>
        <p:nvSpPr>
          <p:cNvPr id="308271" name="Line 47"/>
          <p:cNvSpPr>
            <a:spLocks noChangeShapeType="1"/>
          </p:cNvSpPr>
          <p:nvPr/>
        </p:nvSpPr>
        <p:spPr bwMode="auto">
          <a:xfrm flipH="1">
            <a:off x="6629400" y="2576513"/>
            <a:ext cx="3810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72" name="Line 48"/>
          <p:cNvSpPr>
            <a:spLocks noChangeShapeType="1"/>
          </p:cNvSpPr>
          <p:nvPr/>
        </p:nvSpPr>
        <p:spPr bwMode="auto">
          <a:xfrm>
            <a:off x="7467600" y="2576513"/>
            <a:ext cx="3048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73" name="Line 49"/>
          <p:cNvSpPr>
            <a:spLocks noChangeShapeType="1"/>
          </p:cNvSpPr>
          <p:nvPr/>
        </p:nvSpPr>
        <p:spPr bwMode="auto">
          <a:xfrm flipH="1">
            <a:off x="8839200" y="2576513"/>
            <a:ext cx="4572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74" name="Line 50"/>
          <p:cNvSpPr>
            <a:spLocks noChangeShapeType="1"/>
          </p:cNvSpPr>
          <p:nvPr/>
        </p:nvSpPr>
        <p:spPr bwMode="auto">
          <a:xfrm>
            <a:off x="9601200" y="2576513"/>
            <a:ext cx="457200" cy="762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75" name="Line 51"/>
          <p:cNvSpPr>
            <a:spLocks noChangeShapeType="1"/>
          </p:cNvSpPr>
          <p:nvPr/>
        </p:nvSpPr>
        <p:spPr bwMode="auto">
          <a:xfrm flipH="1">
            <a:off x="7467600" y="1814513"/>
            <a:ext cx="7620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76" name="Line 52"/>
          <p:cNvSpPr>
            <a:spLocks noChangeShapeType="1"/>
          </p:cNvSpPr>
          <p:nvPr/>
        </p:nvSpPr>
        <p:spPr bwMode="auto">
          <a:xfrm>
            <a:off x="8686800" y="1814513"/>
            <a:ext cx="5334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77" name="Line 53"/>
          <p:cNvSpPr>
            <a:spLocks noChangeShapeType="1"/>
          </p:cNvSpPr>
          <p:nvPr/>
        </p:nvSpPr>
        <p:spPr bwMode="auto">
          <a:xfrm>
            <a:off x="3505200" y="2500313"/>
            <a:ext cx="533400" cy="685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8278" name="Text Box 54"/>
          <p:cNvSpPr txBox="1">
            <a:spLocks noChangeArrowheads="1"/>
          </p:cNvSpPr>
          <p:nvPr/>
        </p:nvSpPr>
        <p:spPr bwMode="auto">
          <a:xfrm>
            <a:off x="2133600" y="5546726"/>
            <a:ext cx="8939683" cy="1323439"/>
          </a:xfrm>
          <a:prstGeom prst="rect">
            <a:avLst/>
          </a:prstGeom>
          <a:solidFill>
            <a:schemeClr val="accent4">
              <a:lumMod val="40000"/>
              <a:lumOff val="60000"/>
            </a:schemeClr>
          </a:solidFill>
          <a:ln>
            <a:noFill/>
          </a:ln>
          <a:effectLst/>
        </p:spPr>
        <p:txBody>
          <a:bodyPr wrap="square">
            <a:spAutoFit/>
          </a:bodyPr>
          <a:lstStyle/>
          <a:p>
            <a:r>
              <a:rPr lang="en-US" altLang="en-US" sz="2000" dirty="0"/>
              <a:t>void DoubleRotate1 (</a:t>
            </a:r>
            <a:r>
              <a:rPr lang="en-US" altLang="en-US" sz="2000" dirty="0" err="1"/>
              <a:t>AvlNode</a:t>
            </a:r>
            <a:r>
              <a:rPr lang="en-US" altLang="en-US" sz="2000" dirty="0"/>
              <a:t> *&amp;k3) </a:t>
            </a:r>
            <a:r>
              <a:rPr lang="en-US" altLang="en-US" sz="2000" dirty="0" err="1"/>
              <a:t>const</a:t>
            </a:r>
            <a:r>
              <a:rPr lang="en-US" altLang="en-US" sz="2000" dirty="0"/>
              <a:t> {</a:t>
            </a:r>
          </a:p>
          <a:p>
            <a:r>
              <a:rPr lang="en-US" altLang="en-US" sz="2000" dirty="0"/>
              <a:t>            </a:t>
            </a:r>
            <a:r>
              <a:rPr lang="en-US" altLang="en-US" sz="2000" dirty="0" err="1"/>
              <a:t>SingleRotateLeft</a:t>
            </a:r>
            <a:r>
              <a:rPr lang="en-US" altLang="en-US" sz="2000" dirty="0"/>
              <a:t>( k3-&gt;left );  //move k2 up to k1 position, left rotate.</a:t>
            </a:r>
          </a:p>
          <a:p>
            <a:r>
              <a:rPr lang="en-US" altLang="en-US" sz="2000" dirty="0"/>
              <a:t>            </a:t>
            </a:r>
            <a:r>
              <a:rPr lang="en-US" altLang="en-US" sz="2000" dirty="0" err="1"/>
              <a:t>SingleRotateRight</a:t>
            </a:r>
            <a:r>
              <a:rPr lang="en-US" altLang="en-US" sz="2000" dirty="0"/>
              <a:t>( k3 ); //now move k2 to the right, taking the root position</a:t>
            </a:r>
          </a:p>
          <a:p>
            <a:r>
              <a:rPr lang="en-US" altLang="en-US" sz="2000" dirty="0"/>
              <a:t> }</a:t>
            </a:r>
          </a:p>
        </p:txBody>
      </p:sp>
    </p:spTree>
    <p:extLst>
      <p:ext uri="{BB962C8B-B14F-4D97-AF65-F5344CB8AC3E}">
        <p14:creationId xmlns:p14="http://schemas.microsoft.com/office/powerpoint/2010/main" val="11509324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1298" name="Rectangle 2"/>
          <p:cNvSpPr>
            <a:spLocks noGrp="1" noChangeArrowheads="1"/>
          </p:cNvSpPr>
          <p:nvPr>
            <p:ph type="title"/>
          </p:nvPr>
        </p:nvSpPr>
        <p:spPr/>
        <p:txBody>
          <a:bodyPr/>
          <a:lstStyle/>
          <a:p>
            <a:r>
              <a:rPr lang="en-US" altLang="en-US"/>
              <a:t>Conclusions</a:t>
            </a:r>
          </a:p>
        </p:txBody>
      </p:sp>
      <p:sp>
        <p:nvSpPr>
          <p:cNvPr id="311299" name="Rectangle 3"/>
          <p:cNvSpPr>
            <a:spLocks noGrp="1" noChangeArrowheads="1"/>
          </p:cNvSpPr>
          <p:nvPr>
            <p:ph type="body" idx="1"/>
          </p:nvPr>
        </p:nvSpPr>
        <p:spPr/>
        <p:txBody>
          <a:bodyPr/>
          <a:lstStyle/>
          <a:p>
            <a:r>
              <a:rPr lang="en-US" altLang="en-US" dirty="0"/>
              <a:t>AVL trees maintain balance of binary search trees while they are  being created via insertions of data.</a:t>
            </a:r>
          </a:p>
          <a:p>
            <a:r>
              <a:rPr lang="en-US" altLang="en-US" dirty="0"/>
              <a:t>An alternative approach is to have trees that readjust themselves when data is accessed, making often accessed data items move to the top of the tree.   Splay Trees</a:t>
            </a:r>
          </a:p>
          <a:p>
            <a:pPr lvl="1"/>
            <a:r>
              <a:rPr lang="en-US" altLang="en-US" dirty="0"/>
              <a:t>Note, </a:t>
            </a:r>
            <a:r>
              <a:rPr lang="en-US" altLang="en-US"/>
              <a:t>we will not </a:t>
            </a:r>
            <a:r>
              <a:rPr lang="en-US" altLang="en-US" dirty="0"/>
              <a:t>be covering splay trees, but you should know they exist.</a:t>
            </a:r>
          </a:p>
          <a:p>
            <a:pPr lvl="1"/>
            <a:endParaRPr lang="en-US" altLang="en-US" dirty="0"/>
          </a:p>
          <a:p>
            <a:pPr lvl="1"/>
            <a:r>
              <a:rPr lang="en-US" altLang="en-US" dirty="0"/>
              <a:t>Why would splay trees be useful?</a:t>
            </a:r>
          </a:p>
        </p:txBody>
      </p:sp>
    </p:spTree>
    <p:extLst>
      <p:ext uri="{BB962C8B-B14F-4D97-AF65-F5344CB8AC3E}">
        <p14:creationId xmlns:p14="http://schemas.microsoft.com/office/powerpoint/2010/main" val="5839730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4243389" y="1676401"/>
            <a:ext cx="1735137"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5000" b="1">
                <a:latin typeface="Tahoma" panose="020B0604030504040204" pitchFamily="34" charset="0"/>
              </a:rPr>
              <a:t>Q</a:t>
            </a:r>
          </a:p>
        </p:txBody>
      </p:sp>
      <p:sp>
        <p:nvSpPr>
          <p:cNvPr id="17411" name="Text Box 3"/>
          <p:cNvSpPr txBox="1">
            <a:spLocks noChangeArrowheads="1"/>
          </p:cNvSpPr>
          <p:nvPr/>
        </p:nvSpPr>
        <p:spPr bwMode="auto">
          <a:xfrm>
            <a:off x="6054725" y="2044701"/>
            <a:ext cx="1735138"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5000" b="1">
                <a:latin typeface="Tahoma" panose="020B0604030504040204" pitchFamily="34" charset="0"/>
              </a:rPr>
              <a:t>A</a:t>
            </a:r>
          </a:p>
        </p:txBody>
      </p:sp>
      <p:sp>
        <p:nvSpPr>
          <p:cNvPr id="17412" name="Text Box 4"/>
          <p:cNvSpPr txBox="1">
            <a:spLocks noChangeArrowheads="1"/>
          </p:cNvSpPr>
          <p:nvPr/>
        </p:nvSpPr>
        <p:spPr bwMode="auto">
          <a:xfrm>
            <a:off x="5334000" y="2679701"/>
            <a:ext cx="1735138" cy="1616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0" hangingPunct="0">
              <a:spcBef>
                <a:spcPct val="50000"/>
              </a:spcBef>
            </a:pPr>
            <a:r>
              <a:rPr lang="en-US" altLang="en-US" sz="10000" b="1">
                <a:latin typeface="Tahoma" panose="020B0604030504040204" pitchFamily="34" charset="0"/>
              </a:rPr>
              <a:t>&amp;</a:t>
            </a:r>
            <a:endParaRPr lang="en-US" altLang="en-US" sz="15000" b="1">
              <a:latin typeface="Tahoma" panose="020B0604030504040204" pitchFamily="34" charset="0"/>
            </a:endParaRPr>
          </a:p>
        </p:txBody>
      </p:sp>
    </p:spTree>
    <p:extLst>
      <p:ext uri="{BB962C8B-B14F-4D97-AF65-F5344CB8AC3E}">
        <p14:creationId xmlns:p14="http://schemas.microsoft.com/office/powerpoint/2010/main" val="14471981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9" fill="hold" grpId="0" nodeType="afterEffect">
                                  <p:stCondLst>
                                    <p:cond delay="50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0-#ppt_w/2"/>
                                          </p:val>
                                        </p:tav>
                                        <p:tav tm="100000">
                                          <p:val>
                                            <p:strVal val="#ppt_x"/>
                                          </p:val>
                                        </p:tav>
                                      </p:tavLst>
                                    </p:anim>
                                    <p:anim calcmode="lin" valueType="num">
                                      <p:cBhvr additive="base">
                                        <p:cTn id="8" dur="500" fill="hold"/>
                                        <p:tgtEl>
                                          <p:spTgt spid="17410"/>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1000"/>
                            </p:stCondLst>
                            <p:childTnLst>
                              <p:par>
                                <p:cTn id="10" presetID="2" presetClass="entr" presetSubtype="4" fill="hold" grpId="0" nodeType="afterEffect">
                                  <p:stCondLst>
                                    <p:cond delay="0"/>
                                  </p:stCondLst>
                                  <p:childTnLst>
                                    <p:set>
                                      <p:cBhvr>
                                        <p:cTn id="11" dur="1" fill="hold">
                                          <p:stCondLst>
                                            <p:cond delay="0"/>
                                          </p:stCondLst>
                                        </p:cTn>
                                        <p:tgtEl>
                                          <p:spTgt spid="17412"/>
                                        </p:tgtEl>
                                        <p:attrNameLst>
                                          <p:attrName>style.visibility</p:attrName>
                                        </p:attrNameLst>
                                      </p:cBhvr>
                                      <p:to>
                                        <p:strVal val="visible"/>
                                      </p:to>
                                    </p:set>
                                    <p:anim calcmode="lin" valueType="num">
                                      <p:cBhvr additive="base">
                                        <p:cTn id="12" dur="500" fill="hold"/>
                                        <p:tgtEl>
                                          <p:spTgt spid="17412"/>
                                        </p:tgtEl>
                                        <p:attrNameLst>
                                          <p:attrName>ppt_x</p:attrName>
                                        </p:attrNameLst>
                                      </p:cBhvr>
                                      <p:tavLst>
                                        <p:tav tm="0">
                                          <p:val>
                                            <p:strVal val="#ppt_x"/>
                                          </p:val>
                                        </p:tav>
                                        <p:tav tm="100000">
                                          <p:val>
                                            <p:strVal val="#ppt_x"/>
                                          </p:val>
                                        </p:tav>
                                      </p:tavLst>
                                    </p:anim>
                                    <p:anim calcmode="lin" valueType="num">
                                      <p:cBhvr additive="base">
                                        <p:cTn id="13" dur="500" fill="hold"/>
                                        <p:tgtEl>
                                          <p:spTgt spid="17412"/>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1500"/>
                            </p:stCondLst>
                            <p:childTnLst>
                              <p:par>
                                <p:cTn id="15" presetID="2" presetClass="entr" presetSubtype="6" fill="hold" grpId="0" nodeType="afterEffect">
                                  <p:stCondLst>
                                    <p:cond delay="0"/>
                                  </p:stCondLst>
                                  <p:childTnLst>
                                    <p:set>
                                      <p:cBhvr>
                                        <p:cTn id="16" dur="1" fill="hold">
                                          <p:stCondLst>
                                            <p:cond delay="0"/>
                                          </p:stCondLst>
                                        </p:cTn>
                                        <p:tgtEl>
                                          <p:spTgt spid="17411"/>
                                        </p:tgtEl>
                                        <p:attrNameLst>
                                          <p:attrName>style.visibility</p:attrName>
                                        </p:attrNameLst>
                                      </p:cBhvr>
                                      <p:to>
                                        <p:strVal val="visible"/>
                                      </p:to>
                                    </p:set>
                                    <p:anim calcmode="lin" valueType="num">
                                      <p:cBhvr additive="base">
                                        <p:cTn id="17" dur="500" fill="hold"/>
                                        <p:tgtEl>
                                          <p:spTgt spid="17411"/>
                                        </p:tgtEl>
                                        <p:attrNameLst>
                                          <p:attrName>ppt_x</p:attrName>
                                        </p:attrNameLst>
                                      </p:cBhvr>
                                      <p:tavLst>
                                        <p:tav tm="0">
                                          <p:val>
                                            <p:strVal val="1+#ppt_w/2"/>
                                          </p:val>
                                        </p:tav>
                                        <p:tav tm="100000">
                                          <p:val>
                                            <p:strVal val="#ppt_x"/>
                                          </p:val>
                                        </p:tav>
                                      </p:tavLst>
                                    </p:anim>
                                    <p:anim calcmode="lin" valueType="num">
                                      <p:cBhvr additive="base">
                                        <p:cTn id="18" dur="500" fill="hold"/>
                                        <p:tgtEl>
                                          <p:spTgt spid="174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autoUpdateAnimBg="0"/>
      <p:bldP spid="17412"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type="title"/>
          </p:nvPr>
        </p:nvSpPr>
        <p:spPr/>
        <p:txBody>
          <a:bodyPr/>
          <a:lstStyle/>
          <a:p>
            <a:r>
              <a:rPr lang="en-US" altLang="en-US"/>
              <a:t>Balancing Trees</a:t>
            </a:r>
          </a:p>
        </p:txBody>
      </p:sp>
      <p:sp>
        <p:nvSpPr>
          <p:cNvPr id="288771" name="Rectangle 3"/>
          <p:cNvSpPr>
            <a:spLocks noGrp="1" noChangeArrowheads="1"/>
          </p:cNvSpPr>
          <p:nvPr>
            <p:ph type="body" idx="1"/>
          </p:nvPr>
        </p:nvSpPr>
        <p:spPr/>
        <p:txBody>
          <a:bodyPr/>
          <a:lstStyle/>
          <a:p>
            <a:r>
              <a:rPr lang="en-US" altLang="en-US"/>
              <a:t>What does it mean to “balance” trees? The basic idea is to make sure that the trees aren’t right-heavy or left-heavy.</a:t>
            </a:r>
          </a:p>
          <a:p>
            <a:endParaRPr lang="en-US" altLang="en-US"/>
          </a:p>
          <a:p>
            <a:r>
              <a:rPr lang="en-US" altLang="en-US"/>
              <a:t>When they are right-heavy or left-heavy, the trees need to be adjusted.</a:t>
            </a:r>
          </a:p>
        </p:txBody>
      </p:sp>
    </p:spTree>
    <p:extLst>
      <p:ext uri="{BB962C8B-B14F-4D97-AF65-F5344CB8AC3E}">
        <p14:creationId xmlns:p14="http://schemas.microsoft.com/office/powerpoint/2010/main" val="9032378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794" name="Rectangle 2"/>
          <p:cNvSpPr>
            <a:spLocks noGrp="1" noChangeArrowheads="1"/>
          </p:cNvSpPr>
          <p:nvPr>
            <p:ph type="title"/>
          </p:nvPr>
        </p:nvSpPr>
        <p:spPr/>
        <p:txBody>
          <a:bodyPr/>
          <a:lstStyle/>
          <a:p>
            <a:r>
              <a:rPr lang="en-US" altLang="en-US"/>
              <a:t>Example</a:t>
            </a:r>
          </a:p>
        </p:txBody>
      </p:sp>
      <p:sp>
        <p:nvSpPr>
          <p:cNvPr id="289795" name="Oval 3"/>
          <p:cNvSpPr>
            <a:spLocks noChangeArrowheads="1"/>
          </p:cNvSpPr>
          <p:nvPr/>
        </p:nvSpPr>
        <p:spPr bwMode="auto">
          <a:xfrm>
            <a:off x="3048000" y="3048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796" name="Oval 4"/>
          <p:cNvSpPr>
            <a:spLocks noChangeArrowheads="1"/>
          </p:cNvSpPr>
          <p:nvPr/>
        </p:nvSpPr>
        <p:spPr bwMode="auto">
          <a:xfrm>
            <a:off x="3673475" y="1204913"/>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797" name="Oval 5"/>
          <p:cNvSpPr>
            <a:spLocks noChangeArrowheads="1"/>
          </p:cNvSpPr>
          <p:nvPr/>
        </p:nvSpPr>
        <p:spPr bwMode="auto">
          <a:xfrm>
            <a:off x="4419600" y="22098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798" name="Text Box 6"/>
          <p:cNvSpPr txBox="1">
            <a:spLocks noChangeArrowheads="1"/>
          </p:cNvSpPr>
          <p:nvPr/>
        </p:nvSpPr>
        <p:spPr bwMode="auto">
          <a:xfrm>
            <a:off x="3276600" y="457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a:t>
            </a:r>
          </a:p>
        </p:txBody>
      </p:sp>
      <p:sp>
        <p:nvSpPr>
          <p:cNvPr id="289799" name="Text Box 7"/>
          <p:cNvSpPr txBox="1">
            <a:spLocks noChangeArrowheads="1"/>
          </p:cNvSpPr>
          <p:nvPr/>
        </p:nvSpPr>
        <p:spPr bwMode="auto">
          <a:xfrm>
            <a:off x="3886200" y="1371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289800" name="Text Box 8"/>
          <p:cNvSpPr txBox="1">
            <a:spLocks noChangeArrowheads="1"/>
          </p:cNvSpPr>
          <p:nvPr/>
        </p:nvSpPr>
        <p:spPr bwMode="auto">
          <a:xfrm>
            <a:off x="4648200" y="2362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3</a:t>
            </a:r>
          </a:p>
        </p:txBody>
      </p:sp>
      <p:sp>
        <p:nvSpPr>
          <p:cNvPr id="289801" name="Oval 9"/>
          <p:cNvSpPr>
            <a:spLocks noChangeArrowheads="1"/>
          </p:cNvSpPr>
          <p:nvPr/>
        </p:nvSpPr>
        <p:spPr bwMode="auto">
          <a:xfrm>
            <a:off x="5029200" y="3124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802" name="Text Box 10"/>
          <p:cNvSpPr txBox="1">
            <a:spLocks noChangeArrowheads="1"/>
          </p:cNvSpPr>
          <p:nvPr/>
        </p:nvSpPr>
        <p:spPr bwMode="auto">
          <a:xfrm>
            <a:off x="5257800" y="3276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a:t>
            </a:r>
          </a:p>
        </p:txBody>
      </p:sp>
      <p:sp>
        <p:nvSpPr>
          <p:cNvPr id="289803" name="Line 11"/>
          <p:cNvSpPr>
            <a:spLocks noChangeShapeType="1"/>
          </p:cNvSpPr>
          <p:nvPr/>
        </p:nvSpPr>
        <p:spPr bwMode="auto">
          <a:xfrm>
            <a:off x="3657600" y="914400"/>
            <a:ext cx="228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9804" name="Line 12"/>
          <p:cNvSpPr>
            <a:spLocks noChangeShapeType="1"/>
          </p:cNvSpPr>
          <p:nvPr/>
        </p:nvSpPr>
        <p:spPr bwMode="auto">
          <a:xfrm>
            <a:off x="4267200" y="1828800"/>
            <a:ext cx="304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9805" name="Line 13"/>
          <p:cNvSpPr>
            <a:spLocks noChangeShapeType="1"/>
          </p:cNvSpPr>
          <p:nvPr/>
        </p:nvSpPr>
        <p:spPr bwMode="auto">
          <a:xfrm>
            <a:off x="5029200" y="2819400"/>
            <a:ext cx="228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9806" name="Oval 14"/>
          <p:cNvSpPr>
            <a:spLocks noChangeArrowheads="1"/>
          </p:cNvSpPr>
          <p:nvPr/>
        </p:nvSpPr>
        <p:spPr bwMode="auto">
          <a:xfrm>
            <a:off x="5715000" y="4084638"/>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807" name="Text Box 15"/>
          <p:cNvSpPr txBox="1">
            <a:spLocks noChangeArrowheads="1"/>
          </p:cNvSpPr>
          <p:nvPr/>
        </p:nvSpPr>
        <p:spPr bwMode="auto">
          <a:xfrm>
            <a:off x="5943600" y="423703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289808" name="Line 16"/>
          <p:cNvSpPr>
            <a:spLocks noChangeShapeType="1"/>
          </p:cNvSpPr>
          <p:nvPr/>
        </p:nvSpPr>
        <p:spPr bwMode="auto">
          <a:xfrm>
            <a:off x="5638800" y="3810000"/>
            <a:ext cx="228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9809" name="Text Box 17"/>
          <p:cNvSpPr txBox="1">
            <a:spLocks noChangeArrowheads="1"/>
          </p:cNvSpPr>
          <p:nvPr/>
        </p:nvSpPr>
        <p:spPr bwMode="auto">
          <a:xfrm>
            <a:off x="5851526" y="2479676"/>
            <a:ext cx="3590791" cy="646331"/>
          </a:xfrm>
          <a:prstGeom prst="rect">
            <a:avLst/>
          </a:prstGeom>
          <a:solidFill>
            <a:schemeClr val="accent4">
              <a:lumMod val="40000"/>
              <a:lumOff val="60000"/>
            </a:schemeClr>
          </a:solidFill>
          <a:ln>
            <a:noFill/>
          </a:ln>
          <a:effectLst/>
        </p:spPr>
        <p:txBody>
          <a:bodyPr wrap="none">
            <a:spAutoFit/>
          </a:bodyPr>
          <a:lstStyle/>
          <a:p>
            <a:r>
              <a:rPr lang="en-US" altLang="en-US" dirty="0"/>
              <a:t>Here is a right-heavy tree. How can</a:t>
            </a:r>
          </a:p>
          <a:p>
            <a:r>
              <a:rPr lang="en-US" altLang="en-US" dirty="0"/>
              <a:t>we adjust it to be more balanced???</a:t>
            </a:r>
          </a:p>
        </p:txBody>
      </p:sp>
      <p:sp>
        <p:nvSpPr>
          <p:cNvPr id="289810" name="Oval 18"/>
          <p:cNvSpPr>
            <a:spLocks noChangeArrowheads="1"/>
          </p:cNvSpPr>
          <p:nvPr/>
        </p:nvSpPr>
        <p:spPr bwMode="auto">
          <a:xfrm>
            <a:off x="6324600" y="49530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811" name="Text Box 19"/>
          <p:cNvSpPr txBox="1">
            <a:spLocks noChangeArrowheads="1"/>
          </p:cNvSpPr>
          <p:nvPr/>
        </p:nvSpPr>
        <p:spPr bwMode="auto">
          <a:xfrm>
            <a:off x="6553200" y="5105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289812" name="Line 20"/>
          <p:cNvSpPr>
            <a:spLocks noChangeShapeType="1"/>
          </p:cNvSpPr>
          <p:nvPr/>
        </p:nvSpPr>
        <p:spPr bwMode="auto">
          <a:xfrm>
            <a:off x="6324600" y="4694238"/>
            <a:ext cx="228600" cy="334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9813" name="Oval 21"/>
          <p:cNvSpPr>
            <a:spLocks noChangeArrowheads="1"/>
          </p:cNvSpPr>
          <p:nvPr/>
        </p:nvSpPr>
        <p:spPr bwMode="auto">
          <a:xfrm>
            <a:off x="6934200" y="5943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9814" name="Text Box 22"/>
          <p:cNvSpPr txBox="1">
            <a:spLocks noChangeArrowheads="1"/>
          </p:cNvSpPr>
          <p:nvPr/>
        </p:nvSpPr>
        <p:spPr bwMode="auto">
          <a:xfrm>
            <a:off x="7162800" y="6096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7</a:t>
            </a:r>
          </a:p>
        </p:txBody>
      </p:sp>
      <p:sp>
        <p:nvSpPr>
          <p:cNvPr id="289815" name="Line 23"/>
          <p:cNvSpPr>
            <a:spLocks noChangeShapeType="1"/>
          </p:cNvSpPr>
          <p:nvPr/>
        </p:nvSpPr>
        <p:spPr bwMode="auto">
          <a:xfrm>
            <a:off x="6934200" y="5562600"/>
            <a:ext cx="2286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5587909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2"/>
          <p:cNvSpPr>
            <a:spLocks noGrp="1" noChangeArrowheads="1"/>
          </p:cNvSpPr>
          <p:nvPr>
            <p:ph type="title"/>
          </p:nvPr>
        </p:nvSpPr>
        <p:spPr/>
        <p:txBody>
          <a:bodyPr/>
          <a:lstStyle/>
          <a:p>
            <a:r>
              <a:rPr lang="en-US" altLang="en-US" dirty="0"/>
              <a:t>Attempt #1</a:t>
            </a:r>
          </a:p>
        </p:txBody>
      </p:sp>
      <p:sp>
        <p:nvSpPr>
          <p:cNvPr id="290819" name="Oval 3"/>
          <p:cNvSpPr>
            <a:spLocks noChangeArrowheads="1"/>
          </p:cNvSpPr>
          <p:nvPr/>
        </p:nvSpPr>
        <p:spPr bwMode="auto">
          <a:xfrm>
            <a:off x="3505200" y="45720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820" name="Oval 4"/>
          <p:cNvSpPr>
            <a:spLocks noChangeArrowheads="1"/>
          </p:cNvSpPr>
          <p:nvPr/>
        </p:nvSpPr>
        <p:spPr bwMode="auto">
          <a:xfrm>
            <a:off x="4206875" y="3643313"/>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821" name="Oval 5"/>
          <p:cNvSpPr>
            <a:spLocks noChangeArrowheads="1"/>
          </p:cNvSpPr>
          <p:nvPr/>
        </p:nvSpPr>
        <p:spPr bwMode="auto">
          <a:xfrm>
            <a:off x="4953000" y="27432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822" name="Text Box 6"/>
          <p:cNvSpPr txBox="1">
            <a:spLocks noChangeArrowheads="1"/>
          </p:cNvSpPr>
          <p:nvPr/>
        </p:nvSpPr>
        <p:spPr bwMode="auto">
          <a:xfrm>
            <a:off x="3733800" y="4724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a:t>
            </a:r>
          </a:p>
        </p:txBody>
      </p:sp>
      <p:sp>
        <p:nvSpPr>
          <p:cNvPr id="290823" name="Text Box 7"/>
          <p:cNvSpPr txBox="1">
            <a:spLocks noChangeArrowheads="1"/>
          </p:cNvSpPr>
          <p:nvPr/>
        </p:nvSpPr>
        <p:spPr bwMode="auto">
          <a:xfrm>
            <a:off x="4419600" y="3810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290824" name="Text Box 8"/>
          <p:cNvSpPr txBox="1">
            <a:spLocks noChangeArrowheads="1"/>
          </p:cNvSpPr>
          <p:nvPr/>
        </p:nvSpPr>
        <p:spPr bwMode="auto">
          <a:xfrm>
            <a:off x="5181600" y="28956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3</a:t>
            </a:r>
          </a:p>
        </p:txBody>
      </p:sp>
      <p:sp>
        <p:nvSpPr>
          <p:cNvPr id="290825" name="Oval 9"/>
          <p:cNvSpPr>
            <a:spLocks noChangeArrowheads="1"/>
          </p:cNvSpPr>
          <p:nvPr/>
        </p:nvSpPr>
        <p:spPr bwMode="auto">
          <a:xfrm>
            <a:off x="5791200" y="1752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826" name="Text Box 10"/>
          <p:cNvSpPr txBox="1">
            <a:spLocks noChangeArrowheads="1"/>
          </p:cNvSpPr>
          <p:nvPr/>
        </p:nvSpPr>
        <p:spPr bwMode="auto">
          <a:xfrm>
            <a:off x="6019800" y="1905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a:t>
            </a:r>
          </a:p>
        </p:txBody>
      </p:sp>
      <p:sp>
        <p:nvSpPr>
          <p:cNvPr id="290827" name="Line 11"/>
          <p:cNvSpPr>
            <a:spLocks noChangeShapeType="1"/>
          </p:cNvSpPr>
          <p:nvPr/>
        </p:nvSpPr>
        <p:spPr bwMode="auto">
          <a:xfrm flipH="1">
            <a:off x="4114800" y="4267200"/>
            <a:ext cx="228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0828" name="Line 12"/>
          <p:cNvSpPr>
            <a:spLocks noChangeShapeType="1"/>
          </p:cNvSpPr>
          <p:nvPr/>
        </p:nvSpPr>
        <p:spPr bwMode="auto">
          <a:xfrm flipH="1">
            <a:off x="4800600" y="3352800"/>
            <a:ext cx="304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0829" name="Line 13"/>
          <p:cNvSpPr>
            <a:spLocks noChangeShapeType="1"/>
          </p:cNvSpPr>
          <p:nvPr/>
        </p:nvSpPr>
        <p:spPr bwMode="auto">
          <a:xfrm flipH="1">
            <a:off x="5562600" y="2362200"/>
            <a:ext cx="3810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0830" name="Oval 14"/>
          <p:cNvSpPr>
            <a:spLocks noChangeArrowheads="1"/>
          </p:cNvSpPr>
          <p:nvPr/>
        </p:nvSpPr>
        <p:spPr bwMode="auto">
          <a:xfrm>
            <a:off x="6477000" y="2713038"/>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831" name="Text Box 15"/>
          <p:cNvSpPr txBox="1">
            <a:spLocks noChangeArrowheads="1"/>
          </p:cNvSpPr>
          <p:nvPr/>
        </p:nvSpPr>
        <p:spPr bwMode="auto">
          <a:xfrm>
            <a:off x="6705600" y="286543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290832" name="Line 16"/>
          <p:cNvSpPr>
            <a:spLocks noChangeShapeType="1"/>
          </p:cNvSpPr>
          <p:nvPr/>
        </p:nvSpPr>
        <p:spPr bwMode="auto">
          <a:xfrm>
            <a:off x="6400800" y="2438400"/>
            <a:ext cx="228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0833" name="Oval 17"/>
          <p:cNvSpPr>
            <a:spLocks noChangeArrowheads="1"/>
          </p:cNvSpPr>
          <p:nvPr/>
        </p:nvSpPr>
        <p:spPr bwMode="auto">
          <a:xfrm>
            <a:off x="7086600" y="3581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834" name="Text Box 18"/>
          <p:cNvSpPr txBox="1">
            <a:spLocks noChangeArrowheads="1"/>
          </p:cNvSpPr>
          <p:nvPr/>
        </p:nvSpPr>
        <p:spPr bwMode="auto">
          <a:xfrm>
            <a:off x="7315200" y="3733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290835" name="Line 19"/>
          <p:cNvSpPr>
            <a:spLocks noChangeShapeType="1"/>
          </p:cNvSpPr>
          <p:nvPr/>
        </p:nvSpPr>
        <p:spPr bwMode="auto">
          <a:xfrm>
            <a:off x="7086600" y="3322638"/>
            <a:ext cx="228600" cy="334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0836" name="Oval 20"/>
          <p:cNvSpPr>
            <a:spLocks noChangeArrowheads="1"/>
          </p:cNvSpPr>
          <p:nvPr/>
        </p:nvSpPr>
        <p:spPr bwMode="auto">
          <a:xfrm>
            <a:off x="7696200" y="45720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0837" name="Text Box 21"/>
          <p:cNvSpPr txBox="1">
            <a:spLocks noChangeArrowheads="1"/>
          </p:cNvSpPr>
          <p:nvPr/>
        </p:nvSpPr>
        <p:spPr bwMode="auto">
          <a:xfrm>
            <a:off x="7924800" y="4724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7</a:t>
            </a:r>
          </a:p>
        </p:txBody>
      </p:sp>
      <p:sp>
        <p:nvSpPr>
          <p:cNvPr id="290838" name="Line 22"/>
          <p:cNvSpPr>
            <a:spLocks noChangeShapeType="1"/>
          </p:cNvSpPr>
          <p:nvPr/>
        </p:nvSpPr>
        <p:spPr bwMode="auto">
          <a:xfrm>
            <a:off x="7696200" y="4191000"/>
            <a:ext cx="2286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0839" name="Text Box 23"/>
          <p:cNvSpPr txBox="1">
            <a:spLocks noChangeArrowheads="1"/>
          </p:cNvSpPr>
          <p:nvPr/>
        </p:nvSpPr>
        <p:spPr bwMode="auto">
          <a:xfrm>
            <a:off x="874812" y="5500687"/>
            <a:ext cx="10389818" cy="923330"/>
          </a:xfrm>
          <a:prstGeom prst="rect">
            <a:avLst/>
          </a:prstGeom>
          <a:solidFill>
            <a:schemeClr val="accent4">
              <a:lumMod val="40000"/>
              <a:lumOff val="60000"/>
            </a:schemeClr>
          </a:solidFill>
          <a:ln>
            <a:noFill/>
          </a:ln>
          <a:effectLst/>
        </p:spPr>
        <p:txBody>
          <a:bodyPr wrap="square">
            <a:spAutoFit/>
          </a:bodyPr>
          <a:lstStyle/>
          <a:p>
            <a:r>
              <a:rPr lang="en-US" altLang="en-US" dirty="0"/>
              <a:t>Attempt #1: Require that the left and right subtrees of the root node have the same height. </a:t>
            </a:r>
          </a:p>
          <a:p>
            <a:endParaRPr lang="en-US" altLang="en-US" dirty="0"/>
          </a:p>
          <a:p>
            <a:r>
              <a:rPr lang="en-US" altLang="en-US" dirty="0">
                <a:solidFill>
                  <a:srgbClr val="FF0000"/>
                </a:solidFill>
              </a:rPr>
              <a:t>X </a:t>
            </a:r>
            <a:r>
              <a:rPr lang="en-US" altLang="en-US" dirty="0"/>
              <a:t>We can do better.</a:t>
            </a:r>
          </a:p>
        </p:txBody>
      </p:sp>
    </p:spTree>
    <p:extLst>
      <p:ext uri="{BB962C8B-B14F-4D97-AF65-F5344CB8AC3E}">
        <p14:creationId xmlns:p14="http://schemas.microsoft.com/office/powerpoint/2010/main" val="27031596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1842" name="Rectangle 2"/>
          <p:cNvSpPr>
            <a:spLocks noGrp="1" noChangeArrowheads="1"/>
          </p:cNvSpPr>
          <p:nvPr>
            <p:ph type="title"/>
          </p:nvPr>
        </p:nvSpPr>
        <p:spPr/>
        <p:txBody>
          <a:bodyPr/>
          <a:lstStyle/>
          <a:p>
            <a:r>
              <a:rPr lang="en-US" altLang="en-US" dirty="0"/>
              <a:t>Attempt #2</a:t>
            </a:r>
          </a:p>
        </p:txBody>
      </p:sp>
      <p:sp>
        <p:nvSpPr>
          <p:cNvPr id="291843" name="Oval 3"/>
          <p:cNvSpPr>
            <a:spLocks noChangeArrowheads="1"/>
          </p:cNvSpPr>
          <p:nvPr/>
        </p:nvSpPr>
        <p:spPr bwMode="auto">
          <a:xfrm>
            <a:off x="5334000" y="3581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44" name="Oval 4"/>
          <p:cNvSpPr>
            <a:spLocks noChangeArrowheads="1"/>
          </p:cNvSpPr>
          <p:nvPr/>
        </p:nvSpPr>
        <p:spPr bwMode="auto">
          <a:xfrm>
            <a:off x="4206875" y="3567113"/>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45" name="Oval 5"/>
          <p:cNvSpPr>
            <a:spLocks noChangeArrowheads="1"/>
          </p:cNvSpPr>
          <p:nvPr/>
        </p:nvSpPr>
        <p:spPr bwMode="auto">
          <a:xfrm>
            <a:off x="4953000" y="26670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46" name="Text Box 6"/>
          <p:cNvSpPr txBox="1">
            <a:spLocks noChangeArrowheads="1"/>
          </p:cNvSpPr>
          <p:nvPr/>
        </p:nvSpPr>
        <p:spPr bwMode="auto">
          <a:xfrm>
            <a:off x="5562600" y="3733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3</a:t>
            </a:r>
          </a:p>
        </p:txBody>
      </p:sp>
      <p:sp>
        <p:nvSpPr>
          <p:cNvPr id="291847" name="Text Box 7"/>
          <p:cNvSpPr txBox="1">
            <a:spLocks noChangeArrowheads="1"/>
          </p:cNvSpPr>
          <p:nvPr/>
        </p:nvSpPr>
        <p:spPr bwMode="auto">
          <a:xfrm>
            <a:off x="4419600" y="3733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a:t>
            </a:r>
          </a:p>
        </p:txBody>
      </p:sp>
      <p:sp>
        <p:nvSpPr>
          <p:cNvPr id="291848" name="Text Box 8"/>
          <p:cNvSpPr txBox="1">
            <a:spLocks noChangeArrowheads="1"/>
          </p:cNvSpPr>
          <p:nvPr/>
        </p:nvSpPr>
        <p:spPr bwMode="auto">
          <a:xfrm>
            <a:off x="5181600" y="2819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291849" name="Oval 9"/>
          <p:cNvSpPr>
            <a:spLocks noChangeArrowheads="1"/>
          </p:cNvSpPr>
          <p:nvPr/>
        </p:nvSpPr>
        <p:spPr bwMode="auto">
          <a:xfrm>
            <a:off x="5791200" y="17526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50" name="Text Box 10"/>
          <p:cNvSpPr txBox="1">
            <a:spLocks noChangeArrowheads="1"/>
          </p:cNvSpPr>
          <p:nvPr/>
        </p:nvSpPr>
        <p:spPr bwMode="auto">
          <a:xfrm>
            <a:off x="6019800" y="19050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a:t>
            </a:r>
          </a:p>
        </p:txBody>
      </p:sp>
      <p:sp>
        <p:nvSpPr>
          <p:cNvPr id="291851" name="Line 11"/>
          <p:cNvSpPr>
            <a:spLocks noChangeShapeType="1"/>
          </p:cNvSpPr>
          <p:nvPr/>
        </p:nvSpPr>
        <p:spPr bwMode="auto">
          <a:xfrm>
            <a:off x="5562600" y="3276600"/>
            <a:ext cx="762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1852" name="Line 12"/>
          <p:cNvSpPr>
            <a:spLocks noChangeShapeType="1"/>
          </p:cNvSpPr>
          <p:nvPr/>
        </p:nvSpPr>
        <p:spPr bwMode="auto">
          <a:xfrm flipH="1">
            <a:off x="4800600" y="3276600"/>
            <a:ext cx="304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1853" name="Line 13"/>
          <p:cNvSpPr>
            <a:spLocks noChangeShapeType="1"/>
          </p:cNvSpPr>
          <p:nvPr/>
        </p:nvSpPr>
        <p:spPr bwMode="auto">
          <a:xfrm flipH="1">
            <a:off x="5562600" y="2362200"/>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1854" name="Oval 14"/>
          <p:cNvSpPr>
            <a:spLocks noChangeArrowheads="1"/>
          </p:cNvSpPr>
          <p:nvPr/>
        </p:nvSpPr>
        <p:spPr bwMode="auto">
          <a:xfrm>
            <a:off x="6477000" y="2713038"/>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55" name="Text Box 15"/>
          <p:cNvSpPr txBox="1">
            <a:spLocks noChangeArrowheads="1"/>
          </p:cNvSpPr>
          <p:nvPr/>
        </p:nvSpPr>
        <p:spPr bwMode="auto">
          <a:xfrm>
            <a:off x="6705600" y="286543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291856" name="Line 16"/>
          <p:cNvSpPr>
            <a:spLocks noChangeShapeType="1"/>
          </p:cNvSpPr>
          <p:nvPr/>
        </p:nvSpPr>
        <p:spPr bwMode="auto">
          <a:xfrm>
            <a:off x="6400800" y="2438400"/>
            <a:ext cx="228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1857" name="Oval 17"/>
          <p:cNvSpPr>
            <a:spLocks noChangeArrowheads="1"/>
          </p:cNvSpPr>
          <p:nvPr/>
        </p:nvSpPr>
        <p:spPr bwMode="auto">
          <a:xfrm>
            <a:off x="7086600" y="3581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58" name="Text Box 18"/>
          <p:cNvSpPr txBox="1">
            <a:spLocks noChangeArrowheads="1"/>
          </p:cNvSpPr>
          <p:nvPr/>
        </p:nvSpPr>
        <p:spPr bwMode="auto">
          <a:xfrm>
            <a:off x="7315200" y="3733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7</a:t>
            </a:r>
          </a:p>
        </p:txBody>
      </p:sp>
      <p:sp>
        <p:nvSpPr>
          <p:cNvPr id="291859" name="Line 19"/>
          <p:cNvSpPr>
            <a:spLocks noChangeShapeType="1"/>
          </p:cNvSpPr>
          <p:nvPr/>
        </p:nvSpPr>
        <p:spPr bwMode="auto">
          <a:xfrm>
            <a:off x="7086600" y="3322638"/>
            <a:ext cx="228600" cy="3349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1860" name="Oval 20"/>
          <p:cNvSpPr>
            <a:spLocks noChangeArrowheads="1"/>
          </p:cNvSpPr>
          <p:nvPr/>
        </p:nvSpPr>
        <p:spPr bwMode="auto">
          <a:xfrm>
            <a:off x="6172200" y="3581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1861" name="Text Box 21"/>
          <p:cNvSpPr txBox="1">
            <a:spLocks noChangeArrowheads="1"/>
          </p:cNvSpPr>
          <p:nvPr/>
        </p:nvSpPr>
        <p:spPr bwMode="auto">
          <a:xfrm>
            <a:off x="6400800" y="3733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dirty="0"/>
              <a:t>5</a:t>
            </a:r>
          </a:p>
        </p:txBody>
      </p:sp>
      <p:sp>
        <p:nvSpPr>
          <p:cNvPr id="291862" name="Line 22"/>
          <p:cNvSpPr>
            <a:spLocks noChangeShapeType="1"/>
          </p:cNvSpPr>
          <p:nvPr/>
        </p:nvSpPr>
        <p:spPr bwMode="auto">
          <a:xfrm flipH="1">
            <a:off x="6629400" y="3352800"/>
            <a:ext cx="762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1863" name="Text Box 23"/>
          <p:cNvSpPr txBox="1">
            <a:spLocks noChangeArrowheads="1"/>
          </p:cNvSpPr>
          <p:nvPr/>
        </p:nvSpPr>
        <p:spPr bwMode="auto">
          <a:xfrm>
            <a:off x="573932" y="4994276"/>
            <a:ext cx="9669294" cy="923330"/>
          </a:xfrm>
          <a:prstGeom prst="rect">
            <a:avLst/>
          </a:prstGeom>
          <a:solidFill>
            <a:schemeClr val="accent4">
              <a:lumMod val="40000"/>
              <a:lumOff val="60000"/>
            </a:schemeClr>
          </a:solidFill>
          <a:ln>
            <a:noFill/>
          </a:ln>
          <a:effectLst/>
        </p:spPr>
        <p:txBody>
          <a:bodyPr wrap="square">
            <a:spAutoFit/>
          </a:bodyPr>
          <a:lstStyle/>
          <a:p>
            <a:r>
              <a:rPr lang="en-US" altLang="en-US" dirty="0"/>
              <a:t>Attempt #2: Require that every node have left and right subtrees of the same height. </a:t>
            </a:r>
          </a:p>
          <a:p>
            <a:endParaRPr lang="en-US" altLang="en-US" dirty="0"/>
          </a:p>
          <a:p>
            <a:r>
              <a:rPr lang="en-US" altLang="en-US" dirty="0">
                <a:solidFill>
                  <a:srgbClr val="FF0000"/>
                </a:solidFill>
              </a:rPr>
              <a:t>X</a:t>
            </a:r>
            <a:r>
              <a:rPr lang="en-US" altLang="en-US" dirty="0"/>
              <a:t> Too restrictive.</a:t>
            </a:r>
          </a:p>
        </p:txBody>
      </p:sp>
    </p:spTree>
    <p:extLst>
      <p:ext uri="{BB962C8B-B14F-4D97-AF65-F5344CB8AC3E}">
        <p14:creationId xmlns:p14="http://schemas.microsoft.com/office/powerpoint/2010/main" val="4240348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866" name="Rectangle 2"/>
          <p:cNvSpPr>
            <a:spLocks noGrp="1" noChangeArrowheads="1"/>
          </p:cNvSpPr>
          <p:nvPr>
            <p:ph type="title"/>
          </p:nvPr>
        </p:nvSpPr>
        <p:spPr/>
        <p:txBody>
          <a:bodyPr/>
          <a:lstStyle/>
          <a:p>
            <a:r>
              <a:rPr lang="en-US" altLang="en-US" dirty="0"/>
              <a:t>Attempt #3</a:t>
            </a:r>
          </a:p>
        </p:txBody>
      </p:sp>
      <p:sp>
        <p:nvSpPr>
          <p:cNvPr id="292867" name="Oval 3"/>
          <p:cNvSpPr>
            <a:spLocks noChangeArrowheads="1"/>
          </p:cNvSpPr>
          <p:nvPr/>
        </p:nvSpPr>
        <p:spPr bwMode="auto">
          <a:xfrm>
            <a:off x="3048000" y="33528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2868" name="Oval 4"/>
          <p:cNvSpPr>
            <a:spLocks noChangeArrowheads="1"/>
          </p:cNvSpPr>
          <p:nvPr/>
        </p:nvSpPr>
        <p:spPr bwMode="auto">
          <a:xfrm>
            <a:off x="1920875" y="3338513"/>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2869" name="Oval 5"/>
          <p:cNvSpPr>
            <a:spLocks noChangeArrowheads="1"/>
          </p:cNvSpPr>
          <p:nvPr/>
        </p:nvSpPr>
        <p:spPr bwMode="auto">
          <a:xfrm>
            <a:off x="2667000" y="2438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2870" name="Text Box 6"/>
          <p:cNvSpPr txBox="1">
            <a:spLocks noChangeArrowheads="1"/>
          </p:cNvSpPr>
          <p:nvPr/>
        </p:nvSpPr>
        <p:spPr bwMode="auto">
          <a:xfrm>
            <a:off x="3276600" y="3505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3</a:t>
            </a:r>
          </a:p>
        </p:txBody>
      </p:sp>
      <p:sp>
        <p:nvSpPr>
          <p:cNvPr id="292871" name="Text Box 7"/>
          <p:cNvSpPr txBox="1">
            <a:spLocks noChangeArrowheads="1"/>
          </p:cNvSpPr>
          <p:nvPr/>
        </p:nvSpPr>
        <p:spPr bwMode="auto">
          <a:xfrm>
            <a:off x="2133600" y="3505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a:t>
            </a:r>
          </a:p>
        </p:txBody>
      </p:sp>
      <p:sp>
        <p:nvSpPr>
          <p:cNvPr id="292872" name="Text Box 8"/>
          <p:cNvSpPr txBox="1">
            <a:spLocks noChangeArrowheads="1"/>
          </p:cNvSpPr>
          <p:nvPr/>
        </p:nvSpPr>
        <p:spPr bwMode="auto">
          <a:xfrm>
            <a:off x="2895600" y="2590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292873" name="Oval 9"/>
          <p:cNvSpPr>
            <a:spLocks noChangeArrowheads="1"/>
          </p:cNvSpPr>
          <p:nvPr/>
        </p:nvSpPr>
        <p:spPr bwMode="auto">
          <a:xfrm>
            <a:off x="3505200" y="15240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2874" name="Text Box 10"/>
          <p:cNvSpPr txBox="1">
            <a:spLocks noChangeArrowheads="1"/>
          </p:cNvSpPr>
          <p:nvPr/>
        </p:nvSpPr>
        <p:spPr bwMode="auto">
          <a:xfrm>
            <a:off x="3733800" y="1676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a:t>
            </a:r>
          </a:p>
        </p:txBody>
      </p:sp>
      <p:sp>
        <p:nvSpPr>
          <p:cNvPr id="292875" name="Line 11"/>
          <p:cNvSpPr>
            <a:spLocks noChangeShapeType="1"/>
          </p:cNvSpPr>
          <p:nvPr/>
        </p:nvSpPr>
        <p:spPr bwMode="auto">
          <a:xfrm>
            <a:off x="3276600" y="3048000"/>
            <a:ext cx="762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2876" name="Line 12"/>
          <p:cNvSpPr>
            <a:spLocks noChangeShapeType="1"/>
          </p:cNvSpPr>
          <p:nvPr/>
        </p:nvSpPr>
        <p:spPr bwMode="auto">
          <a:xfrm flipH="1">
            <a:off x="2514600" y="3048000"/>
            <a:ext cx="304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2877" name="Line 13"/>
          <p:cNvSpPr>
            <a:spLocks noChangeShapeType="1"/>
          </p:cNvSpPr>
          <p:nvPr/>
        </p:nvSpPr>
        <p:spPr bwMode="auto">
          <a:xfrm flipH="1">
            <a:off x="3276600" y="2133600"/>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2878" name="Oval 14"/>
          <p:cNvSpPr>
            <a:spLocks noChangeArrowheads="1"/>
          </p:cNvSpPr>
          <p:nvPr/>
        </p:nvSpPr>
        <p:spPr bwMode="auto">
          <a:xfrm>
            <a:off x="4191000" y="2484438"/>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2879" name="Text Box 15"/>
          <p:cNvSpPr txBox="1">
            <a:spLocks noChangeArrowheads="1"/>
          </p:cNvSpPr>
          <p:nvPr/>
        </p:nvSpPr>
        <p:spPr bwMode="auto">
          <a:xfrm>
            <a:off x="4419600" y="263683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292880" name="Line 16"/>
          <p:cNvSpPr>
            <a:spLocks noChangeShapeType="1"/>
          </p:cNvSpPr>
          <p:nvPr/>
        </p:nvSpPr>
        <p:spPr bwMode="auto">
          <a:xfrm>
            <a:off x="4114800" y="2209800"/>
            <a:ext cx="228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2881" name="Oval 17"/>
          <p:cNvSpPr>
            <a:spLocks noChangeArrowheads="1"/>
          </p:cNvSpPr>
          <p:nvPr/>
        </p:nvSpPr>
        <p:spPr bwMode="auto">
          <a:xfrm>
            <a:off x="1524000" y="4343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2882" name="Text Box 18"/>
          <p:cNvSpPr txBox="1">
            <a:spLocks noChangeArrowheads="1"/>
          </p:cNvSpPr>
          <p:nvPr/>
        </p:nvSpPr>
        <p:spPr bwMode="auto">
          <a:xfrm>
            <a:off x="1752600" y="4495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0</a:t>
            </a:r>
          </a:p>
        </p:txBody>
      </p:sp>
      <p:sp>
        <p:nvSpPr>
          <p:cNvPr id="292883" name="Line 19"/>
          <p:cNvSpPr>
            <a:spLocks noChangeShapeType="1"/>
          </p:cNvSpPr>
          <p:nvPr/>
        </p:nvSpPr>
        <p:spPr bwMode="auto">
          <a:xfrm flipH="1">
            <a:off x="2057400" y="40386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2884" name="Oval 20"/>
          <p:cNvSpPr>
            <a:spLocks noChangeArrowheads="1"/>
          </p:cNvSpPr>
          <p:nvPr/>
        </p:nvSpPr>
        <p:spPr bwMode="auto">
          <a:xfrm>
            <a:off x="3886200" y="33528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2885" name="Text Box 21"/>
          <p:cNvSpPr txBox="1">
            <a:spLocks noChangeArrowheads="1"/>
          </p:cNvSpPr>
          <p:nvPr/>
        </p:nvSpPr>
        <p:spPr bwMode="auto">
          <a:xfrm>
            <a:off x="4114800" y="3505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5</a:t>
            </a:r>
          </a:p>
        </p:txBody>
      </p:sp>
      <p:sp>
        <p:nvSpPr>
          <p:cNvPr id="292886" name="Line 22"/>
          <p:cNvSpPr>
            <a:spLocks noChangeShapeType="1"/>
          </p:cNvSpPr>
          <p:nvPr/>
        </p:nvSpPr>
        <p:spPr bwMode="auto">
          <a:xfrm flipH="1">
            <a:off x="4343400" y="3124200"/>
            <a:ext cx="762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2887" name="Text Box 23"/>
          <p:cNvSpPr txBox="1">
            <a:spLocks noChangeArrowheads="1"/>
          </p:cNvSpPr>
          <p:nvPr/>
        </p:nvSpPr>
        <p:spPr bwMode="auto">
          <a:xfrm>
            <a:off x="661481" y="5181601"/>
            <a:ext cx="10233498" cy="1200329"/>
          </a:xfrm>
          <a:prstGeom prst="rect">
            <a:avLst/>
          </a:prstGeom>
          <a:solidFill>
            <a:schemeClr val="accent4">
              <a:lumMod val="40000"/>
              <a:lumOff val="60000"/>
            </a:schemeClr>
          </a:solidFill>
          <a:ln>
            <a:noFill/>
          </a:ln>
          <a:effectLst/>
        </p:spPr>
        <p:txBody>
          <a:bodyPr wrap="square">
            <a:spAutoFit/>
          </a:bodyPr>
          <a:lstStyle/>
          <a:p>
            <a:r>
              <a:rPr lang="en-US" altLang="en-US" dirty="0"/>
              <a:t>Attempt #3: Require that, for every node, the height of the left and right subtrees can differ by most one. The example on the left satisfies attempt #3, while the one on the right does not. </a:t>
            </a:r>
          </a:p>
          <a:p>
            <a:endParaRPr lang="en-US" altLang="en-US" dirty="0"/>
          </a:p>
          <a:p>
            <a:r>
              <a:rPr lang="en-US" altLang="en-US" dirty="0">
                <a:solidFill>
                  <a:srgbClr val="00B050"/>
                </a:solidFill>
                <a:latin typeface="Times New Roman" panose="02020603050405020304" pitchFamily="18" charset="0"/>
                <a:cs typeface="Times New Roman" panose="02020603050405020304" pitchFamily="18" charset="0"/>
              </a:rPr>
              <a:t>√</a:t>
            </a:r>
            <a:r>
              <a:rPr lang="en-US" altLang="en-US" dirty="0">
                <a:latin typeface="Times New Roman" panose="02020603050405020304" pitchFamily="18" charset="0"/>
                <a:cs typeface="Times New Roman" panose="02020603050405020304" pitchFamily="18" charset="0"/>
              </a:rPr>
              <a:t>  </a:t>
            </a:r>
            <a:r>
              <a:rPr lang="en-US" altLang="en-US" dirty="0"/>
              <a:t>This rule is a nice compromise between too lax and too restrictive.</a:t>
            </a:r>
          </a:p>
        </p:txBody>
      </p:sp>
      <p:sp>
        <p:nvSpPr>
          <p:cNvPr id="292888" name="Oval 24"/>
          <p:cNvSpPr>
            <a:spLocks noChangeArrowheads="1"/>
          </p:cNvSpPr>
          <p:nvPr/>
        </p:nvSpPr>
        <p:spPr bwMode="auto">
          <a:xfrm>
            <a:off x="7772400" y="33528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2889" name="Oval 25"/>
          <p:cNvSpPr>
            <a:spLocks noChangeArrowheads="1"/>
          </p:cNvSpPr>
          <p:nvPr/>
        </p:nvSpPr>
        <p:spPr bwMode="auto">
          <a:xfrm>
            <a:off x="6645275" y="3338513"/>
            <a:ext cx="762000" cy="685800"/>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2890" name="Oval 26"/>
          <p:cNvSpPr>
            <a:spLocks noChangeArrowheads="1"/>
          </p:cNvSpPr>
          <p:nvPr/>
        </p:nvSpPr>
        <p:spPr bwMode="auto">
          <a:xfrm>
            <a:off x="7391400" y="24384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2891" name="Text Box 27"/>
          <p:cNvSpPr txBox="1">
            <a:spLocks noChangeArrowheads="1"/>
          </p:cNvSpPr>
          <p:nvPr/>
        </p:nvSpPr>
        <p:spPr bwMode="auto">
          <a:xfrm>
            <a:off x="8001000" y="3505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3</a:t>
            </a:r>
          </a:p>
        </p:txBody>
      </p:sp>
      <p:sp>
        <p:nvSpPr>
          <p:cNvPr id="292892" name="Text Box 28"/>
          <p:cNvSpPr txBox="1">
            <a:spLocks noChangeArrowheads="1"/>
          </p:cNvSpPr>
          <p:nvPr/>
        </p:nvSpPr>
        <p:spPr bwMode="auto">
          <a:xfrm>
            <a:off x="6858000" y="35052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1</a:t>
            </a:r>
          </a:p>
        </p:txBody>
      </p:sp>
      <p:sp>
        <p:nvSpPr>
          <p:cNvPr id="292893" name="Text Box 29"/>
          <p:cNvSpPr txBox="1">
            <a:spLocks noChangeArrowheads="1"/>
          </p:cNvSpPr>
          <p:nvPr/>
        </p:nvSpPr>
        <p:spPr bwMode="auto">
          <a:xfrm>
            <a:off x="7620000" y="25908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2</a:t>
            </a:r>
          </a:p>
        </p:txBody>
      </p:sp>
      <p:sp>
        <p:nvSpPr>
          <p:cNvPr id="292894" name="Oval 30"/>
          <p:cNvSpPr>
            <a:spLocks noChangeArrowheads="1"/>
          </p:cNvSpPr>
          <p:nvPr/>
        </p:nvSpPr>
        <p:spPr bwMode="auto">
          <a:xfrm>
            <a:off x="8229600" y="15240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2895" name="Text Box 31"/>
          <p:cNvSpPr txBox="1">
            <a:spLocks noChangeArrowheads="1"/>
          </p:cNvSpPr>
          <p:nvPr/>
        </p:nvSpPr>
        <p:spPr bwMode="auto">
          <a:xfrm>
            <a:off x="8458200" y="1676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4</a:t>
            </a:r>
          </a:p>
        </p:txBody>
      </p:sp>
      <p:sp>
        <p:nvSpPr>
          <p:cNvPr id="292896" name="Line 32"/>
          <p:cNvSpPr>
            <a:spLocks noChangeShapeType="1"/>
          </p:cNvSpPr>
          <p:nvPr/>
        </p:nvSpPr>
        <p:spPr bwMode="auto">
          <a:xfrm>
            <a:off x="8001000" y="3048000"/>
            <a:ext cx="762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2897" name="Line 33"/>
          <p:cNvSpPr>
            <a:spLocks noChangeShapeType="1"/>
          </p:cNvSpPr>
          <p:nvPr/>
        </p:nvSpPr>
        <p:spPr bwMode="auto">
          <a:xfrm flipH="1">
            <a:off x="7239000" y="3048000"/>
            <a:ext cx="30480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2898" name="Line 34"/>
          <p:cNvSpPr>
            <a:spLocks noChangeShapeType="1"/>
          </p:cNvSpPr>
          <p:nvPr/>
        </p:nvSpPr>
        <p:spPr bwMode="auto">
          <a:xfrm flipH="1">
            <a:off x="8001000" y="2133600"/>
            <a:ext cx="304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2899" name="Oval 35"/>
          <p:cNvSpPr>
            <a:spLocks noChangeArrowheads="1"/>
          </p:cNvSpPr>
          <p:nvPr/>
        </p:nvSpPr>
        <p:spPr bwMode="auto">
          <a:xfrm>
            <a:off x="8915400" y="2484438"/>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2900" name="Text Box 36"/>
          <p:cNvSpPr txBox="1">
            <a:spLocks noChangeArrowheads="1"/>
          </p:cNvSpPr>
          <p:nvPr/>
        </p:nvSpPr>
        <p:spPr bwMode="auto">
          <a:xfrm>
            <a:off x="9144000" y="2636838"/>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6</a:t>
            </a:r>
          </a:p>
        </p:txBody>
      </p:sp>
      <p:sp>
        <p:nvSpPr>
          <p:cNvPr id="292901" name="Line 37"/>
          <p:cNvSpPr>
            <a:spLocks noChangeShapeType="1"/>
          </p:cNvSpPr>
          <p:nvPr/>
        </p:nvSpPr>
        <p:spPr bwMode="auto">
          <a:xfrm>
            <a:off x="8839200" y="2209800"/>
            <a:ext cx="2286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2902" name="Oval 38"/>
          <p:cNvSpPr>
            <a:spLocks noChangeArrowheads="1"/>
          </p:cNvSpPr>
          <p:nvPr/>
        </p:nvSpPr>
        <p:spPr bwMode="auto">
          <a:xfrm>
            <a:off x="6096000" y="4191000"/>
            <a:ext cx="762000" cy="685800"/>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2903" name="Text Box 39"/>
          <p:cNvSpPr txBox="1">
            <a:spLocks noChangeArrowheads="1"/>
          </p:cNvSpPr>
          <p:nvPr/>
        </p:nvSpPr>
        <p:spPr bwMode="auto">
          <a:xfrm>
            <a:off x="6324600" y="4343400"/>
            <a:ext cx="31451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a:t>0</a:t>
            </a:r>
          </a:p>
        </p:txBody>
      </p:sp>
      <p:sp>
        <p:nvSpPr>
          <p:cNvPr id="292904" name="Line 40"/>
          <p:cNvSpPr>
            <a:spLocks noChangeShapeType="1"/>
          </p:cNvSpPr>
          <p:nvPr/>
        </p:nvSpPr>
        <p:spPr bwMode="auto">
          <a:xfrm flipH="1">
            <a:off x="6705600" y="3962400"/>
            <a:ext cx="1524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2908" name="Rectangle 44"/>
          <p:cNvSpPr>
            <a:spLocks noChangeArrowheads="1"/>
          </p:cNvSpPr>
          <p:nvPr/>
        </p:nvSpPr>
        <p:spPr bwMode="auto">
          <a:xfrm>
            <a:off x="8001000" y="1371600"/>
            <a:ext cx="1219200" cy="914400"/>
          </a:xfrm>
          <a:prstGeom prst="rect">
            <a:avLst/>
          </a:prstGeom>
          <a:noFill/>
          <a:ln w="9525" cap="rnd">
            <a:solidFill>
              <a:schemeClr val="tx1"/>
            </a:solidFill>
            <a:prstDash val="sysDot"/>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92909" name="Text Box 45"/>
          <p:cNvSpPr txBox="1">
            <a:spLocks noChangeArrowheads="1"/>
          </p:cNvSpPr>
          <p:nvPr/>
        </p:nvSpPr>
        <p:spPr bwMode="auto">
          <a:xfrm>
            <a:off x="6617212" y="1476938"/>
            <a:ext cx="1169744" cy="707886"/>
          </a:xfrm>
          <a:prstGeom prst="rect">
            <a:avLst/>
          </a:prstGeom>
          <a:solidFill>
            <a:schemeClr val="accent4">
              <a:lumMod val="40000"/>
              <a:lumOff val="60000"/>
            </a:schemeClr>
          </a:solidFill>
          <a:ln>
            <a:noFill/>
          </a:ln>
          <a:effectLst/>
        </p:spPr>
        <p:txBody>
          <a:bodyPr wrap="none">
            <a:spAutoFit/>
          </a:bodyPr>
          <a:lstStyle/>
          <a:p>
            <a:r>
              <a:rPr lang="en-US" altLang="en-US" sz="2000" dirty="0"/>
              <a:t>violated</a:t>
            </a:r>
          </a:p>
          <a:p>
            <a:r>
              <a:rPr lang="en-US" altLang="en-US" sz="2000" dirty="0"/>
              <a:t>at node 4</a:t>
            </a:r>
          </a:p>
        </p:txBody>
      </p:sp>
    </p:spTree>
    <p:extLst>
      <p:ext uri="{BB962C8B-B14F-4D97-AF65-F5344CB8AC3E}">
        <p14:creationId xmlns:p14="http://schemas.microsoft.com/office/powerpoint/2010/main" val="2033738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3890" name="Rectangle 2"/>
          <p:cNvSpPr>
            <a:spLocks noGrp="1" noChangeArrowheads="1"/>
          </p:cNvSpPr>
          <p:nvPr>
            <p:ph type="title"/>
          </p:nvPr>
        </p:nvSpPr>
        <p:spPr/>
        <p:txBody>
          <a:bodyPr/>
          <a:lstStyle/>
          <a:p>
            <a:r>
              <a:rPr lang="en-US" altLang="en-US"/>
              <a:t>Repair</a:t>
            </a:r>
          </a:p>
        </p:txBody>
      </p:sp>
      <p:sp>
        <p:nvSpPr>
          <p:cNvPr id="293891" name="Rectangle 3"/>
          <p:cNvSpPr>
            <a:spLocks noGrp="1" noChangeArrowheads="1"/>
          </p:cNvSpPr>
          <p:nvPr>
            <p:ph idx="1"/>
          </p:nvPr>
        </p:nvSpPr>
        <p:spPr/>
        <p:txBody>
          <a:bodyPr/>
          <a:lstStyle/>
          <a:p>
            <a:r>
              <a:rPr lang="en-US" altLang="en-US" dirty="0"/>
              <a:t>Suppose the tree violates a balance condition. How and when can it be repaired?</a:t>
            </a:r>
          </a:p>
          <a:p>
            <a:pPr lvl="1"/>
            <a:r>
              <a:rPr lang="en-US" altLang="en-US" dirty="0"/>
              <a:t>Repair is accomplished via “tree rotations”.</a:t>
            </a:r>
          </a:p>
          <a:p>
            <a:pPr lvl="1"/>
            <a:r>
              <a:rPr lang="en-US" altLang="en-US" dirty="0"/>
              <a:t>Repair is done either during insertions, or after access of a node (because during access one notices the node is very deep and should be made more shallow).</a:t>
            </a:r>
          </a:p>
        </p:txBody>
      </p:sp>
    </p:spTree>
    <p:extLst>
      <p:ext uri="{BB962C8B-B14F-4D97-AF65-F5344CB8AC3E}">
        <p14:creationId xmlns:p14="http://schemas.microsoft.com/office/powerpoint/2010/main" val="3001129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5938" name="Rectangle 2"/>
          <p:cNvSpPr>
            <a:spLocks noGrp="1" noChangeArrowheads="1"/>
          </p:cNvSpPr>
          <p:nvPr>
            <p:ph type="title"/>
          </p:nvPr>
        </p:nvSpPr>
        <p:spPr/>
        <p:txBody>
          <a:bodyPr/>
          <a:lstStyle/>
          <a:p>
            <a:r>
              <a:rPr lang="en-US" altLang="en-US"/>
              <a:t>AVL Trees</a:t>
            </a:r>
          </a:p>
        </p:txBody>
      </p:sp>
      <p:sp>
        <p:nvSpPr>
          <p:cNvPr id="295939" name="Rectangle 3"/>
          <p:cNvSpPr>
            <a:spLocks noGrp="1" noChangeArrowheads="1"/>
          </p:cNvSpPr>
          <p:nvPr>
            <p:ph type="body" idx="1"/>
          </p:nvPr>
        </p:nvSpPr>
        <p:spPr/>
        <p:txBody>
          <a:bodyPr/>
          <a:lstStyle/>
          <a:p>
            <a:r>
              <a:rPr lang="en-US" altLang="en-US" dirty="0"/>
              <a:t>AVL (Adelson-</a:t>
            </a:r>
            <a:r>
              <a:rPr lang="en-US" altLang="en-US" dirty="0" err="1"/>
              <a:t>Velskii</a:t>
            </a:r>
            <a:r>
              <a:rPr lang="en-US" altLang="en-US" dirty="0"/>
              <a:t> and Landis) trees are binary search trees that follow attempt #3. When a tree violates #3 a repair is done.</a:t>
            </a:r>
          </a:p>
          <a:p>
            <a:pPr lvl="1"/>
            <a:endParaRPr lang="en-US" altLang="en-US" dirty="0"/>
          </a:p>
          <a:p>
            <a:pPr lvl="1"/>
            <a:r>
              <a:rPr lang="en-US" altLang="en-US" dirty="0"/>
              <a:t>The repair is done during insertions, </a:t>
            </a:r>
            <a:r>
              <a:rPr lang="en-US" altLang="en-US" dirty="0">
                <a:solidFill>
                  <a:srgbClr val="FF0000"/>
                </a:solidFill>
              </a:rPr>
              <a:t>as soon as </a:t>
            </a:r>
            <a:r>
              <a:rPr lang="en-US" altLang="en-US" dirty="0"/>
              <a:t>#3 is violated.</a:t>
            </a:r>
          </a:p>
          <a:p>
            <a:pPr lvl="1"/>
            <a:endParaRPr lang="en-US" altLang="en-US" dirty="0"/>
          </a:p>
          <a:p>
            <a:pPr lvl="1"/>
            <a:r>
              <a:rPr lang="en-US" altLang="en-US" dirty="0"/>
              <a:t>The repair is accomplished via “single” and “double” rotations.</a:t>
            </a:r>
          </a:p>
        </p:txBody>
      </p:sp>
    </p:spTree>
    <p:extLst>
      <p:ext uri="{BB962C8B-B14F-4D97-AF65-F5344CB8AC3E}">
        <p14:creationId xmlns:p14="http://schemas.microsoft.com/office/powerpoint/2010/main" val="3565457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1366</TotalTime>
  <Words>1187</Words>
  <Application>Microsoft Office PowerPoint</Application>
  <PresentationFormat>Widescreen</PresentationFormat>
  <Paragraphs>277</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Tahoma</vt:lpstr>
      <vt:lpstr>Times New Roman</vt:lpstr>
      <vt:lpstr>Office Theme</vt:lpstr>
      <vt:lpstr>cosc 2030</vt:lpstr>
      <vt:lpstr>Last Lecture</vt:lpstr>
      <vt:lpstr>Balancing Trees</vt:lpstr>
      <vt:lpstr>Example</vt:lpstr>
      <vt:lpstr>Attempt #1</vt:lpstr>
      <vt:lpstr>Attempt #2</vt:lpstr>
      <vt:lpstr>Attempt #3</vt:lpstr>
      <vt:lpstr>Repair</vt:lpstr>
      <vt:lpstr>AVL Trees</vt:lpstr>
      <vt:lpstr>Single Rotation</vt:lpstr>
      <vt:lpstr>Example</vt:lpstr>
      <vt:lpstr>Another Single Rotation</vt:lpstr>
      <vt:lpstr>Another Example</vt:lpstr>
      <vt:lpstr>Single Rotations</vt:lpstr>
      <vt:lpstr>Double Rotation</vt:lpstr>
      <vt:lpstr>Another Double Rotation</vt:lpstr>
      <vt:lpstr>An Example</vt:lpstr>
      <vt:lpstr>Which Rotation Do I Use?</vt:lpstr>
      <vt:lpstr>Double Rotation= 2 Single Rotations</vt:lpstr>
      <vt:lpstr>Double Rotation= 2 Single Rotations</vt:lpstr>
      <vt:lpstr>Double Rotation= 2 Single Rotations</vt:lpstr>
      <vt:lpstr>Double Rotations</vt:lpstr>
      <vt:lpstr>Using C++</vt:lpstr>
      <vt:lpstr>Using C++</vt:lpstr>
      <vt:lpstr>Conclusions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cosc 2030</dc:title>
  <dc:creator>James S. Ward</dc:creator>
  <cp:lastModifiedBy>Jim Ward</cp:lastModifiedBy>
  <cp:revision>8</cp:revision>
  <dcterms:created xsi:type="dcterms:W3CDTF">2019-07-01T15:33:19Z</dcterms:created>
  <dcterms:modified xsi:type="dcterms:W3CDTF">2024-10-20T15:47:41Z</dcterms:modified>
</cp:coreProperties>
</file>