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 id="263" r:id="rId8"/>
    <p:sldId id="264" r:id="rId9"/>
    <p:sldId id="285"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86" r:id="rId23"/>
    <p:sldId id="287" r:id="rId24"/>
    <p:sldId id="278" r:id="rId25"/>
    <p:sldId id="279" r:id="rId26"/>
    <p:sldId id="281" r:id="rId27"/>
    <p:sldId id="282" r:id="rId28"/>
    <p:sldId id="283" r:id="rId29"/>
    <p:sldId id="288" r:id="rId30"/>
    <p:sldId id="284"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942"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2C684E0-9690-463A-A8C0-1BB800871198}" type="datetimeFigureOut">
              <a:rPr lang="en-US" smtClean="0"/>
              <a:t>8/9/2024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FD28FD-4AD5-45C1-B891-9C2FF5D6FF82}" type="slidenum">
              <a:rPr lang="en-US" smtClean="0"/>
              <a:t>‹#›</a:t>
            </a:fld>
            <a:endParaRPr lang="en-US"/>
          </a:p>
        </p:txBody>
      </p:sp>
    </p:spTree>
    <p:extLst>
      <p:ext uri="{BB962C8B-B14F-4D97-AF65-F5344CB8AC3E}">
        <p14:creationId xmlns:p14="http://schemas.microsoft.com/office/powerpoint/2010/main" val="11123512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2C684E0-9690-463A-A8C0-1BB800871198}" type="datetimeFigureOut">
              <a:rPr lang="en-US" smtClean="0"/>
              <a:t>8/9/2024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FD28FD-4AD5-45C1-B891-9C2FF5D6FF82}" type="slidenum">
              <a:rPr lang="en-US" smtClean="0"/>
              <a:t>‹#›</a:t>
            </a:fld>
            <a:endParaRPr lang="en-US"/>
          </a:p>
        </p:txBody>
      </p:sp>
    </p:spTree>
    <p:extLst>
      <p:ext uri="{BB962C8B-B14F-4D97-AF65-F5344CB8AC3E}">
        <p14:creationId xmlns:p14="http://schemas.microsoft.com/office/powerpoint/2010/main" val="15678230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2C684E0-9690-463A-A8C0-1BB800871198}" type="datetimeFigureOut">
              <a:rPr lang="en-US" smtClean="0"/>
              <a:t>8/9/2024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FD28FD-4AD5-45C1-B891-9C2FF5D6FF82}" type="slidenum">
              <a:rPr lang="en-US" smtClean="0"/>
              <a:t>‹#›</a:t>
            </a:fld>
            <a:endParaRPr lang="en-US"/>
          </a:p>
        </p:txBody>
      </p:sp>
    </p:spTree>
    <p:extLst>
      <p:ext uri="{BB962C8B-B14F-4D97-AF65-F5344CB8AC3E}">
        <p14:creationId xmlns:p14="http://schemas.microsoft.com/office/powerpoint/2010/main" val="4097249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2C684E0-9690-463A-A8C0-1BB800871198}" type="datetimeFigureOut">
              <a:rPr lang="en-US" smtClean="0"/>
              <a:t>8/9/2024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FD28FD-4AD5-45C1-B891-9C2FF5D6FF82}" type="slidenum">
              <a:rPr lang="en-US" smtClean="0"/>
              <a:t>‹#›</a:t>
            </a:fld>
            <a:endParaRPr lang="en-US"/>
          </a:p>
        </p:txBody>
      </p:sp>
    </p:spTree>
    <p:extLst>
      <p:ext uri="{BB962C8B-B14F-4D97-AF65-F5344CB8AC3E}">
        <p14:creationId xmlns:p14="http://schemas.microsoft.com/office/powerpoint/2010/main" val="40865639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2C684E0-9690-463A-A8C0-1BB800871198}" type="datetimeFigureOut">
              <a:rPr lang="en-US" smtClean="0"/>
              <a:t>8/9/2024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FD28FD-4AD5-45C1-B891-9C2FF5D6FF82}" type="slidenum">
              <a:rPr lang="en-US" smtClean="0"/>
              <a:t>‹#›</a:t>
            </a:fld>
            <a:endParaRPr lang="en-US"/>
          </a:p>
        </p:txBody>
      </p:sp>
    </p:spTree>
    <p:extLst>
      <p:ext uri="{BB962C8B-B14F-4D97-AF65-F5344CB8AC3E}">
        <p14:creationId xmlns:p14="http://schemas.microsoft.com/office/powerpoint/2010/main" val="610712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2C684E0-9690-463A-A8C0-1BB800871198}" type="datetimeFigureOut">
              <a:rPr lang="en-US" smtClean="0"/>
              <a:t>8/9/2024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FD28FD-4AD5-45C1-B891-9C2FF5D6FF82}" type="slidenum">
              <a:rPr lang="en-US" smtClean="0"/>
              <a:t>‹#›</a:t>
            </a:fld>
            <a:endParaRPr lang="en-US"/>
          </a:p>
        </p:txBody>
      </p:sp>
    </p:spTree>
    <p:extLst>
      <p:ext uri="{BB962C8B-B14F-4D97-AF65-F5344CB8AC3E}">
        <p14:creationId xmlns:p14="http://schemas.microsoft.com/office/powerpoint/2010/main" val="3457642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2C684E0-9690-463A-A8C0-1BB800871198}" type="datetimeFigureOut">
              <a:rPr lang="en-US" smtClean="0"/>
              <a:t>8/9/2024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FFD28FD-4AD5-45C1-B891-9C2FF5D6FF82}" type="slidenum">
              <a:rPr lang="en-US" smtClean="0"/>
              <a:t>‹#›</a:t>
            </a:fld>
            <a:endParaRPr lang="en-US"/>
          </a:p>
        </p:txBody>
      </p:sp>
    </p:spTree>
    <p:extLst>
      <p:ext uri="{BB962C8B-B14F-4D97-AF65-F5344CB8AC3E}">
        <p14:creationId xmlns:p14="http://schemas.microsoft.com/office/powerpoint/2010/main" val="4499242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2C684E0-9690-463A-A8C0-1BB800871198}" type="datetimeFigureOut">
              <a:rPr lang="en-US" smtClean="0"/>
              <a:t>8/9/2024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FFD28FD-4AD5-45C1-B891-9C2FF5D6FF82}" type="slidenum">
              <a:rPr lang="en-US" smtClean="0"/>
              <a:t>‹#›</a:t>
            </a:fld>
            <a:endParaRPr lang="en-US"/>
          </a:p>
        </p:txBody>
      </p:sp>
    </p:spTree>
    <p:extLst>
      <p:ext uri="{BB962C8B-B14F-4D97-AF65-F5344CB8AC3E}">
        <p14:creationId xmlns:p14="http://schemas.microsoft.com/office/powerpoint/2010/main" val="26488613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C684E0-9690-463A-A8C0-1BB800871198}" type="datetimeFigureOut">
              <a:rPr lang="en-US" smtClean="0"/>
              <a:t>8/9/2024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FFD28FD-4AD5-45C1-B891-9C2FF5D6FF82}" type="slidenum">
              <a:rPr lang="en-US" smtClean="0"/>
              <a:t>‹#›</a:t>
            </a:fld>
            <a:endParaRPr lang="en-US"/>
          </a:p>
        </p:txBody>
      </p:sp>
    </p:spTree>
    <p:extLst>
      <p:ext uri="{BB962C8B-B14F-4D97-AF65-F5344CB8AC3E}">
        <p14:creationId xmlns:p14="http://schemas.microsoft.com/office/powerpoint/2010/main" val="42136849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2C684E0-9690-463A-A8C0-1BB800871198}" type="datetimeFigureOut">
              <a:rPr lang="en-US" smtClean="0"/>
              <a:t>8/9/2024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FD28FD-4AD5-45C1-B891-9C2FF5D6FF82}" type="slidenum">
              <a:rPr lang="en-US" smtClean="0"/>
              <a:t>‹#›</a:t>
            </a:fld>
            <a:endParaRPr lang="en-US"/>
          </a:p>
        </p:txBody>
      </p:sp>
    </p:spTree>
    <p:extLst>
      <p:ext uri="{BB962C8B-B14F-4D97-AF65-F5344CB8AC3E}">
        <p14:creationId xmlns:p14="http://schemas.microsoft.com/office/powerpoint/2010/main" val="26884563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2C684E0-9690-463A-A8C0-1BB800871198}" type="datetimeFigureOut">
              <a:rPr lang="en-US" smtClean="0"/>
              <a:t>8/9/2024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FD28FD-4AD5-45C1-B891-9C2FF5D6FF82}" type="slidenum">
              <a:rPr lang="en-US" smtClean="0"/>
              <a:t>‹#›</a:t>
            </a:fld>
            <a:endParaRPr lang="en-US"/>
          </a:p>
        </p:txBody>
      </p:sp>
    </p:spTree>
    <p:extLst>
      <p:ext uri="{BB962C8B-B14F-4D97-AF65-F5344CB8AC3E}">
        <p14:creationId xmlns:p14="http://schemas.microsoft.com/office/powerpoint/2010/main" val="31776262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C684E0-9690-463A-A8C0-1BB800871198}" type="datetimeFigureOut">
              <a:rPr lang="en-US" smtClean="0"/>
              <a:t>8/9/2024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FD28FD-4AD5-45C1-B891-9C2FF5D6FF82}" type="slidenum">
              <a:rPr lang="en-US" smtClean="0"/>
              <a:t>‹#›</a:t>
            </a:fld>
            <a:endParaRPr lang="en-US"/>
          </a:p>
        </p:txBody>
      </p:sp>
    </p:spTree>
    <p:extLst>
      <p:ext uri="{BB962C8B-B14F-4D97-AF65-F5344CB8AC3E}">
        <p14:creationId xmlns:p14="http://schemas.microsoft.com/office/powerpoint/2010/main" val="31890275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a:t>Cosc</a:t>
            </a:r>
            <a:r>
              <a:rPr lang="en-US" dirty="0"/>
              <a:t> 2030</a:t>
            </a:r>
          </a:p>
        </p:txBody>
      </p:sp>
      <p:sp>
        <p:nvSpPr>
          <p:cNvPr id="3" name="Subtitle 2"/>
          <p:cNvSpPr>
            <a:spLocks noGrp="1"/>
          </p:cNvSpPr>
          <p:nvPr>
            <p:ph type="subTitle" idx="1"/>
          </p:nvPr>
        </p:nvSpPr>
        <p:spPr/>
        <p:txBody>
          <a:bodyPr/>
          <a:lstStyle/>
          <a:p>
            <a:r>
              <a:rPr lang="en-US" dirty="0"/>
              <a:t>implementation of Binary Search Trees</a:t>
            </a:r>
          </a:p>
        </p:txBody>
      </p:sp>
    </p:spTree>
    <p:extLst>
      <p:ext uri="{BB962C8B-B14F-4D97-AF65-F5344CB8AC3E}">
        <p14:creationId xmlns:p14="http://schemas.microsoft.com/office/powerpoint/2010/main" val="33652898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7810" name="Rectangle 2"/>
          <p:cNvSpPr>
            <a:spLocks noGrp="1" noChangeArrowheads="1"/>
          </p:cNvSpPr>
          <p:nvPr>
            <p:ph type="title"/>
          </p:nvPr>
        </p:nvSpPr>
        <p:spPr/>
        <p:txBody>
          <a:bodyPr/>
          <a:lstStyle/>
          <a:p>
            <a:r>
              <a:rPr lang="en-US" altLang="en-US" dirty="0"/>
              <a:t>Binary Search Tree Methods</a:t>
            </a:r>
          </a:p>
        </p:txBody>
      </p:sp>
      <p:sp>
        <p:nvSpPr>
          <p:cNvPr id="247811" name="Rectangle 3"/>
          <p:cNvSpPr>
            <a:spLocks noGrp="1" noChangeArrowheads="1"/>
          </p:cNvSpPr>
          <p:nvPr>
            <p:ph type="body" idx="1"/>
          </p:nvPr>
        </p:nvSpPr>
        <p:spPr/>
        <p:txBody>
          <a:bodyPr/>
          <a:lstStyle/>
          <a:p>
            <a:r>
              <a:rPr lang="en-US" altLang="en-US" dirty="0"/>
              <a:t>The Find operation returns a pointer to the node in a tree T that has item X, or </a:t>
            </a:r>
            <a:r>
              <a:rPr lang="en-US" altLang="en-US" dirty="0" err="1"/>
              <a:t>nullptr</a:t>
            </a:r>
            <a:r>
              <a:rPr lang="en-US" altLang="en-US" dirty="0"/>
              <a:t> if there is no such node.</a:t>
            </a:r>
          </a:p>
          <a:p>
            <a:pPr lvl="1"/>
            <a:r>
              <a:rPr lang="en-US" altLang="en-US" dirty="0"/>
              <a:t>The find is recursive.</a:t>
            </a:r>
          </a:p>
          <a:p>
            <a:r>
              <a:rPr lang="en-US" altLang="en-US" dirty="0"/>
              <a:t>The Insert operation inserts a new node (with item X) into the tree T.</a:t>
            </a:r>
          </a:p>
          <a:p>
            <a:r>
              <a:rPr lang="en-US" altLang="en-US" dirty="0"/>
              <a:t>The Remove operation removes the node (with item X) from the tree T.</a:t>
            </a:r>
          </a:p>
        </p:txBody>
      </p:sp>
    </p:spTree>
    <p:extLst>
      <p:ext uri="{BB962C8B-B14F-4D97-AF65-F5344CB8AC3E}">
        <p14:creationId xmlns:p14="http://schemas.microsoft.com/office/powerpoint/2010/main" val="16411026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6786" name="Rectangle 2"/>
          <p:cNvSpPr>
            <a:spLocks noGrp="1" noChangeArrowheads="1"/>
          </p:cNvSpPr>
          <p:nvPr>
            <p:ph type="title"/>
          </p:nvPr>
        </p:nvSpPr>
        <p:spPr/>
        <p:txBody>
          <a:bodyPr/>
          <a:lstStyle/>
          <a:p>
            <a:r>
              <a:rPr lang="en-US" altLang="en-US" dirty="0"/>
              <a:t>The Find Operation</a:t>
            </a:r>
          </a:p>
        </p:txBody>
      </p:sp>
      <p:sp>
        <p:nvSpPr>
          <p:cNvPr id="246787" name="Text Box 3"/>
          <p:cNvSpPr txBox="1">
            <a:spLocks noChangeArrowheads="1"/>
          </p:cNvSpPr>
          <p:nvPr/>
        </p:nvSpPr>
        <p:spPr bwMode="auto">
          <a:xfrm>
            <a:off x="800100" y="1971675"/>
            <a:ext cx="5486400" cy="1685077"/>
          </a:xfrm>
          <a:prstGeom prst="rect">
            <a:avLst/>
          </a:prstGeom>
          <a:solidFill>
            <a:schemeClr val="accent4">
              <a:lumMod val="40000"/>
              <a:lumOff val="60000"/>
            </a:schemeClr>
          </a:solidFill>
          <a:ln>
            <a:noFill/>
          </a:ln>
          <a:effectLst/>
        </p:spPr>
        <p:txBody>
          <a:bodyPr>
            <a:spAutoFit/>
          </a:bodyPr>
          <a:lstStyle/>
          <a:p>
            <a:pPr>
              <a:lnSpc>
                <a:spcPct val="75000"/>
              </a:lnSpc>
              <a:spcBef>
                <a:spcPct val="50000"/>
              </a:spcBef>
            </a:pPr>
            <a:r>
              <a:rPr lang="en-US" altLang="en-US" b="1" dirty="0"/>
              <a:t>// Start the search at the root node, public one.</a:t>
            </a:r>
          </a:p>
          <a:p>
            <a:pPr>
              <a:lnSpc>
                <a:spcPct val="75000"/>
              </a:lnSpc>
              <a:spcBef>
                <a:spcPct val="50000"/>
              </a:spcBef>
            </a:pPr>
            <a:r>
              <a:rPr lang="en-US" altLang="en-US" b="1" dirty="0" err="1"/>
              <a:t>BinaryNode</a:t>
            </a:r>
            <a:r>
              <a:rPr lang="en-US" altLang="en-US" b="1" dirty="0"/>
              <a:t> * find (T item)</a:t>
            </a:r>
          </a:p>
          <a:p>
            <a:pPr>
              <a:lnSpc>
                <a:spcPct val="75000"/>
              </a:lnSpc>
              <a:spcBef>
                <a:spcPct val="50000"/>
              </a:spcBef>
            </a:pPr>
            <a:r>
              <a:rPr lang="en-US" altLang="en-US" b="1" dirty="0"/>
              <a:t>{   //public find is overlay to a recurve find.</a:t>
            </a:r>
          </a:p>
          <a:p>
            <a:pPr>
              <a:lnSpc>
                <a:spcPct val="75000"/>
              </a:lnSpc>
              <a:spcBef>
                <a:spcPct val="50000"/>
              </a:spcBef>
            </a:pPr>
            <a:r>
              <a:rPr lang="en-US" altLang="en-US" b="1" dirty="0"/>
              <a:t>      return find (item, root);</a:t>
            </a:r>
          </a:p>
          <a:p>
            <a:pPr>
              <a:lnSpc>
                <a:spcPct val="75000"/>
              </a:lnSpc>
              <a:spcBef>
                <a:spcPct val="50000"/>
              </a:spcBef>
            </a:pPr>
            <a:r>
              <a:rPr lang="en-US" altLang="en-US" b="1" dirty="0"/>
              <a:t>}</a:t>
            </a:r>
          </a:p>
        </p:txBody>
      </p:sp>
      <p:sp>
        <p:nvSpPr>
          <p:cNvPr id="246791" name="Oval 7"/>
          <p:cNvSpPr>
            <a:spLocks noChangeArrowheads="1"/>
          </p:cNvSpPr>
          <p:nvPr/>
        </p:nvSpPr>
        <p:spPr bwMode="auto">
          <a:xfrm>
            <a:off x="8305800" y="1676400"/>
            <a:ext cx="1524000" cy="13716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792" name="Text Box 8"/>
          <p:cNvSpPr txBox="1">
            <a:spLocks noChangeArrowheads="1"/>
          </p:cNvSpPr>
          <p:nvPr/>
        </p:nvSpPr>
        <p:spPr bwMode="auto">
          <a:xfrm>
            <a:off x="8610600" y="2133600"/>
            <a:ext cx="647228"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dirty="0"/>
              <a:t>data</a:t>
            </a:r>
          </a:p>
        </p:txBody>
      </p:sp>
      <p:sp>
        <p:nvSpPr>
          <p:cNvPr id="246793" name="Line 9"/>
          <p:cNvSpPr>
            <a:spLocks noChangeShapeType="1"/>
          </p:cNvSpPr>
          <p:nvPr/>
        </p:nvSpPr>
        <p:spPr bwMode="auto">
          <a:xfrm>
            <a:off x="7848600" y="1447800"/>
            <a:ext cx="609600" cy="533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6796" name="Text Box 12"/>
          <p:cNvSpPr txBox="1">
            <a:spLocks noChangeArrowheads="1"/>
          </p:cNvSpPr>
          <p:nvPr/>
        </p:nvSpPr>
        <p:spPr bwMode="auto">
          <a:xfrm>
            <a:off x="8077200" y="1295400"/>
            <a:ext cx="1700787"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dirty="0" err="1"/>
              <a:t>BinaryNode</a:t>
            </a:r>
            <a:r>
              <a:rPr lang="en-US" altLang="en-US" sz="2000" dirty="0"/>
              <a:t> &amp; </a:t>
            </a:r>
          </a:p>
        </p:txBody>
      </p:sp>
      <p:sp>
        <p:nvSpPr>
          <p:cNvPr id="246797" name="Line 13"/>
          <p:cNvSpPr>
            <a:spLocks noChangeShapeType="1"/>
          </p:cNvSpPr>
          <p:nvPr/>
        </p:nvSpPr>
        <p:spPr bwMode="auto">
          <a:xfrm flipH="1">
            <a:off x="7940675" y="4329113"/>
            <a:ext cx="457200" cy="381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6798" name="Line 14"/>
          <p:cNvSpPr>
            <a:spLocks noChangeShapeType="1"/>
          </p:cNvSpPr>
          <p:nvPr/>
        </p:nvSpPr>
        <p:spPr bwMode="auto">
          <a:xfrm>
            <a:off x="8855076" y="4329114"/>
            <a:ext cx="441325" cy="54768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6802" name="Text Box 18"/>
          <p:cNvSpPr txBox="1">
            <a:spLocks noChangeArrowheads="1"/>
          </p:cNvSpPr>
          <p:nvPr/>
        </p:nvSpPr>
        <p:spPr bwMode="auto">
          <a:xfrm>
            <a:off x="9753601" y="3352800"/>
            <a:ext cx="754437"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*root</a:t>
            </a:r>
          </a:p>
        </p:txBody>
      </p:sp>
      <p:sp>
        <p:nvSpPr>
          <p:cNvPr id="246804" name="Oval 20"/>
          <p:cNvSpPr>
            <a:spLocks noChangeArrowheads="1"/>
          </p:cNvSpPr>
          <p:nvPr/>
        </p:nvSpPr>
        <p:spPr bwMode="auto">
          <a:xfrm>
            <a:off x="8305800" y="3657600"/>
            <a:ext cx="762000" cy="685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805" name="Oval 21"/>
          <p:cNvSpPr>
            <a:spLocks noChangeArrowheads="1"/>
          </p:cNvSpPr>
          <p:nvPr/>
        </p:nvSpPr>
        <p:spPr bwMode="auto">
          <a:xfrm>
            <a:off x="7467600" y="4724400"/>
            <a:ext cx="762000" cy="685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806" name="Oval 22"/>
          <p:cNvSpPr>
            <a:spLocks noChangeArrowheads="1"/>
          </p:cNvSpPr>
          <p:nvPr/>
        </p:nvSpPr>
        <p:spPr bwMode="auto">
          <a:xfrm>
            <a:off x="9677400" y="5867400"/>
            <a:ext cx="762000" cy="685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807" name="Line 23"/>
          <p:cNvSpPr>
            <a:spLocks noChangeShapeType="1"/>
          </p:cNvSpPr>
          <p:nvPr/>
        </p:nvSpPr>
        <p:spPr bwMode="auto">
          <a:xfrm flipH="1">
            <a:off x="9067800" y="3581400"/>
            <a:ext cx="762000" cy="304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6808" name="Oval 24"/>
          <p:cNvSpPr>
            <a:spLocks noChangeArrowheads="1"/>
          </p:cNvSpPr>
          <p:nvPr/>
        </p:nvSpPr>
        <p:spPr bwMode="auto">
          <a:xfrm>
            <a:off x="9067800" y="4876800"/>
            <a:ext cx="762000" cy="685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809" name="Oval 25"/>
          <p:cNvSpPr>
            <a:spLocks noChangeArrowheads="1"/>
          </p:cNvSpPr>
          <p:nvPr/>
        </p:nvSpPr>
        <p:spPr bwMode="auto">
          <a:xfrm>
            <a:off x="8763000" y="5867400"/>
            <a:ext cx="762000" cy="685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810" name="Oval 26"/>
          <p:cNvSpPr>
            <a:spLocks noChangeArrowheads="1"/>
          </p:cNvSpPr>
          <p:nvPr/>
        </p:nvSpPr>
        <p:spPr bwMode="auto">
          <a:xfrm>
            <a:off x="7848600" y="5867400"/>
            <a:ext cx="762000" cy="685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811" name="Line 27"/>
          <p:cNvSpPr>
            <a:spLocks noChangeShapeType="1"/>
          </p:cNvSpPr>
          <p:nvPr/>
        </p:nvSpPr>
        <p:spPr bwMode="auto">
          <a:xfrm>
            <a:off x="8001000" y="5410200"/>
            <a:ext cx="152400" cy="457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6812" name="Line 28"/>
          <p:cNvSpPr>
            <a:spLocks noChangeShapeType="1"/>
          </p:cNvSpPr>
          <p:nvPr/>
        </p:nvSpPr>
        <p:spPr bwMode="auto">
          <a:xfrm flipH="1">
            <a:off x="9220200" y="5562600"/>
            <a:ext cx="76200" cy="304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6813" name="Line 29"/>
          <p:cNvSpPr>
            <a:spLocks noChangeShapeType="1"/>
          </p:cNvSpPr>
          <p:nvPr/>
        </p:nvSpPr>
        <p:spPr bwMode="auto">
          <a:xfrm>
            <a:off x="9677400" y="5562600"/>
            <a:ext cx="152400" cy="304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30396788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8834" name="Rectangle 2"/>
          <p:cNvSpPr>
            <a:spLocks noGrp="1" noChangeArrowheads="1"/>
          </p:cNvSpPr>
          <p:nvPr>
            <p:ph type="title"/>
          </p:nvPr>
        </p:nvSpPr>
        <p:spPr/>
        <p:txBody>
          <a:bodyPr/>
          <a:lstStyle/>
          <a:p>
            <a:r>
              <a:rPr lang="en-US" altLang="en-US"/>
              <a:t>The Find Operation…</a:t>
            </a:r>
          </a:p>
        </p:txBody>
      </p:sp>
      <p:sp>
        <p:nvSpPr>
          <p:cNvPr id="248835" name="Text Box 3"/>
          <p:cNvSpPr txBox="1">
            <a:spLocks noChangeArrowheads="1"/>
          </p:cNvSpPr>
          <p:nvPr/>
        </p:nvSpPr>
        <p:spPr bwMode="auto">
          <a:xfrm>
            <a:off x="833345" y="1828800"/>
            <a:ext cx="6084980" cy="4108817"/>
          </a:xfrm>
          <a:prstGeom prst="rect">
            <a:avLst/>
          </a:prstGeom>
          <a:solidFill>
            <a:schemeClr val="accent4">
              <a:lumMod val="40000"/>
              <a:lumOff val="60000"/>
            </a:schemeClr>
          </a:solidFill>
          <a:ln>
            <a:noFill/>
          </a:ln>
          <a:effectLst/>
        </p:spPr>
        <p:txBody>
          <a:bodyPr wrap="square">
            <a:spAutoFit/>
          </a:bodyPr>
          <a:lstStyle/>
          <a:p>
            <a:pPr>
              <a:lnSpc>
                <a:spcPct val="75000"/>
              </a:lnSpc>
              <a:spcBef>
                <a:spcPct val="50000"/>
              </a:spcBef>
            </a:pPr>
            <a:r>
              <a:rPr lang="en-US" altLang="en-US" b="1" dirty="0"/>
              <a:t>//private declaration.</a:t>
            </a:r>
          </a:p>
          <a:p>
            <a:pPr>
              <a:lnSpc>
                <a:spcPct val="75000"/>
              </a:lnSpc>
              <a:spcBef>
                <a:spcPct val="50000"/>
              </a:spcBef>
            </a:pPr>
            <a:r>
              <a:rPr lang="en-US" altLang="en-US" b="1" dirty="0" err="1"/>
              <a:t>BinaryNode</a:t>
            </a:r>
            <a:r>
              <a:rPr lang="en-US" altLang="en-US" b="1" dirty="0"/>
              <a:t> *find (T item, </a:t>
            </a:r>
            <a:r>
              <a:rPr lang="en-US" altLang="en-US" b="1" dirty="0" err="1"/>
              <a:t>BinaryNode</a:t>
            </a:r>
            <a:r>
              <a:rPr lang="en-US" altLang="en-US" b="1" dirty="0"/>
              <a:t>&lt;T&gt; *t) </a:t>
            </a:r>
          </a:p>
          <a:p>
            <a:pPr>
              <a:lnSpc>
                <a:spcPct val="75000"/>
              </a:lnSpc>
              <a:spcBef>
                <a:spcPct val="50000"/>
              </a:spcBef>
            </a:pPr>
            <a:r>
              <a:rPr lang="en-US" altLang="en-US" b="1" dirty="0"/>
              <a:t>{</a:t>
            </a:r>
          </a:p>
          <a:p>
            <a:pPr>
              <a:lnSpc>
                <a:spcPct val="75000"/>
              </a:lnSpc>
              <a:spcBef>
                <a:spcPct val="50000"/>
              </a:spcBef>
            </a:pPr>
            <a:r>
              <a:rPr lang="en-US" altLang="en-US" b="1" dirty="0"/>
              <a:t>      if ( t == </a:t>
            </a:r>
            <a:r>
              <a:rPr lang="en-US" altLang="en-US" b="1" dirty="0" err="1"/>
              <a:t>nullptr</a:t>
            </a:r>
            <a:r>
              <a:rPr lang="en-US" altLang="en-US" b="1" dirty="0"/>
              <a:t> )</a:t>
            </a:r>
          </a:p>
          <a:p>
            <a:pPr>
              <a:lnSpc>
                <a:spcPct val="75000"/>
              </a:lnSpc>
              <a:spcBef>
                <a:spcPct val="50000"/>
              </a:spcBef>
            </a:pPr>
            <a:r>
              <a:rPr lang="en-US" altLang="en-US" b="1" dirty="0"/>
              <a:t>            return </a:t>
            </a:r>
            <a:r>
              <a:rPr lang="en-US" altLang="en-US" b="1" dirty="0" err="1"/>
              <a:t>nullptr</a:t>
            </a:r>
            <a:r>
              <a:rPr lang="en-US" altLang="en-US" b="1" dirty="0"/>
              <a:t>;</a:t>
            </a:r>
          </a:p>
          <a:p>
            <a:pPr>
              <a:lnSpc>
                <a:spcPct val="75000"/>
              </a:lnSpc>
              <a:spcBef>
                <a:spcPct val="50000"/>
              </a:spcBef>
            </a:pPr>
            <a:r>
              <a:rPr lang="en-US" altLang="en-US" b="1" dirty="0"/>
              <a:t>      else if ( item &lt; t </a:t>
            </a:r>
            <a:r>
              <a:rPr lang="en-US" altLang="en-US" b="1" dirty="0">
                <a:sym typeface="Wingdings" panose="05000000000000000000" pitchFamily="2" charset="2"/>
              </a:rPr>
              <a:t></a:t>
            </a:r>
            <a:r>
              <a:rPr lang="en-US" altLang="en-US" b="1" dirty="0"/>
              <a:t> data )</a:t>
            </a:r>
          </a:p>
          <a:p>
            <a:pPr>
              <a:lnSpc>
                <a:spcPct val="75000"/>
              </a:lnSpc>
              <a:spcBef>
                <a:spcPct val="50000"/>
              </a:spcBef>
            </a:pPr>
            <a:r>
              <a:rPr lang="en-US" altLang="en-US" b="1" dirty="0"/>
              <a:t>            return find ( item, t </a:t>
            </a:r>
            <a:r>
              <a:rPr lang="en-US" altLang="en-US" b="1" dirty="0">
                <a:sym typeface="Wingdings" panose="05000000000000000000" pitchFamily="2" charset="2"/>
              </a:rPr>
              <a:t></a:t>
            </a:r>
            <a:r>
              <a:rPr lang="en-US" altLang="en-US" b="1" dirty="0"/>
              <a:t> left );</a:t>
            </a:r>
          </a:p>
          <a:p>
            <a:pPr>
              <a:lnSpc>
                <a:spcPct val="75000"/>
              </a:lnSpc>
              <a:spcBef>
                <a:spcPct val="50000"/>
              </a:spcBef>
            </a:pPr>
            <a:r>
              <a:rPr lang="en-US" altLang="en-US" b="1" dirty="0"/>
              <a:t>      else if ( item &gt; t </a:t>
            </a:r>
            <a:r>
              <a:rPr lang="en-US" altLang="en-US" b="1" dirty="0">
                <a:sym typeface="Wingdings" panose="05000000000000000000" pitchFamily="2" charset="2"/>
              </a:rPr>
              <a:t></a:t>
            </a:r>
            <a:r>
              <a:rPr lang="en-US" altLang="en-US" b="1" dirty="0"/>
              <a:t> data  )</a:t>
            </a:r>
          </a:p>
          <a:p>
            <a:pPr>
              <a:lnSpc>
                <a:spcPct val="75000"/>
              </a:lnSpc>
              <a:spcBef>
                <a:spcPct val="50000"/>
              </a:spcBef>
            </a:pPr>
            <a:r>
              <a:rPr lang="en-US" altLang="en-US" b="1" dirty="0"/>
              <a:t>            return find ( item, t </a:t>
            </a:r>
            <a:r>
              <a:rPr lang="en-US" altLang="en-US" b="1" dirty="0">
                <a:sym typeface="Wingdings" panose="05000000000000000000" pitchFamily="2" charset="2"/>
              </a:rPr>
              <a:t></a:t>
            </a:r>
            <a:r>
              <a:rPr lang="en-US" altLang="en-US" b="1" dirty="0"/>
              <a:t> right );</a:t>
            </a:r>
          </a:p>
          <a:p>
            <a:pPr>
              <a:lnSpc>
                <a:spcPct val="75000"/>
              </a:lnSpc>
              <a:spcBef>
                <a:spcPct val="50000"/>
              </a:spcBef>
            </a:pPr>
            <a:r>
              <a:rPr lang="en-US" altLang="en-US" b="1" dirty="0"/>
              <a:t>      else</a:t>
            </a:r>
          </a:p>
          <a:p>
            <a:pPr>
              <a:lnSpc>
                <a:spcPct val="75000"/>
              </a:lnSpc>
              <a:spcBef>
                <a:spcPct val="50000"/>
              </a:spcBef>
            </a:pPr>
            <a:r>
              <a:rPr lang="en-US" altLang="en-US" b="1" dirty="0"/>
              <a:t>            return t;    // Match</a:t>
            </a:r>
          </a:p>
          <a:p>
            <a:pPr>
              <a:lnSpc>
                <a:spcPct val="75000"/>
              </a:lnSpc>
              <a:spcBef>
                <a:spcPct val="50000"/>
              </a:spcBef>
            </a:pPr>
            <a:r>
              <a:rPr lang="en-US" altLang="en-US" b="1" dirty="0"/>
              <a:t>}</a:t>
            </a:r>
          </a:p>
        </p:txBody>
      </p:sp>
      <p:sp>
        <p:nvSpPr>
          <p:cNvPr id="248836" name="Line 4"/>
          <p:cNvSpPr>
            <a:spLocks noChangeShapeType="1"/>
          </p:cNvSpPr>
          <p:nvPr/>
        </p:nvSpPr>
        <p:spPr bwMode="auto">
          <a:xfrm flipH="1">
            <a:off x="7940675" y="2728913"/>
            <a:ext cx="457200" cy="381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8837" name="Line 5"/>
          <p:cNvSpPr>
            <a:spLocks noChangeShapeType="1"/>
          </p:cNvSpPr>
          <p:nvPr/>
        </p:nvSpPr>
        <p:spPr bwMode="auto">
          <a:xfrm>
            <a:off x="8855076" y="2728914"/>
            <a:ext cx="441325" cy="547687"/>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8838" name="Text Box 6"/>
          <p:cNvSpPr txBox="1">
            <a:spLocks noChangeArrowheads="1"/>
          </p:cNvSpPr>
          <p:nvPr/>
        </p:nvSpPr>
        <p:spPr bwMode="auto">
          <a:xfrm>
            <a:off x="9753601" y="1752600"/>
            <a:ext cx="754437"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*root</a:t>
            </a:r>
          </a:p>
        </p:txBody>
      </p:sp>
      <p:sp>
        <p:nvSpPr>
          <p:cNvPr id="248839" name="Oval 7"/>
          <p:cNvSpPr>
            <a:spLocks noChangeArrowheads="1"/>
          </p:cNvSpPr>
          <p:nvPr/>
        </p:nvSpPr>
        <p:spPr bwMode="auto">
          <a:xfrm>
            <a:off x="8305800" y="2057400"/>
            <a:ext cx="762000" cy="685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8840" name="Oval 8"/>
          <p:cNvSpPr>
            <a:spLocks noChangeArrowheads="1"/>
          </p:cNvSpPr>
          <p:nvPr/>
        </p:nvSpPr>
        <p:spPr bwMode="auto">
          <a:xfrm>
            <a:off x="7467600" y="3124200"/>
            <a:ext cx="762000" cy="685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8841" name="Oval 9"/>
          <p:cNvSpPr>
            <a:spLocks noChangeArrowheads="1"/>
          </p:cNvSpPr>
          <p:nvPr/>
        </p:nvSpPr>
        <p:spPr bwMode="auto">
          <a:xfrm>
            <a:off x="9677400" y="4267200"/>
            <a:ext cx="762000" cy="685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8842" name="Line 10"/>
          <p:cNvSpPr>
            <a:spLocks noChangeShapeType="1"/>
          </p:cNvSpPr>
          <p:nvPr/>
        </p:nvSpPr>
        <p:spPr bwMode="auto">
          <a:xfrm flipH="1">
            <a:off x="9067800" y="1981200"/>
            <a:ext cx="762000" cy="304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8843" name="Oval 11"/>
          <p:cNvSpPr>
            <a:spLocks noChangeArrowheads="1"/>
          </p:cNvSpPr>
          <p:nvPr/>
        </p:nvSpPr>
        <p:spPr bwMode="auto">
          <a:xfrm>
            <a:off x="9067800" y="3276600"/>
            <a:ext cx="762000" cy="685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8844" name="Oval 12"/>
          <p:cNvSpPr>
            <a:spLocks noChangeArrowheads="1"/>
          </p:cNvSpPr>
          <p:nvPr/>
        </p:nvSpPr>
        <p:spPr bwMode="auto">
          <a:xfrm>
            <a:off x="8763000" y="4267200"/>
            <a:ext cx="762000" cy="685800"/>
          </a:xfrm>
          <a:prstGeom prst="ellipse">
            <a:avLst/>
          </a:prstGeom>
          <a:noFill/>
          <a:ln w="2857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8845" name="Oval 13"/>
          <p:cNvSpPr>
            <a:spLocks noChangeArrowheads="1"/>
          </p:cNvSpPr>
          <p:nvPr/>
        </p:nvSpPr>
        <p:spPr bwMode="auto">
          <a:xfrm>
            <a:off x="7848600" y="4267200"/>
            <a:ext cx="762000" cy="685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8846" name="Line 14"/>
          <p:cNvSpPr>
            <a:spLocks noChangeShapeType="1"/>
          </p:cNvSpPr>
          <p:nvPr/>
        </p:nvSpPr>
        <p:spPr bwMode="auto">
          <a:xfrm>
            <a:off x="8001000" y="3810000"/>
            <a:ext cx="152400" cy="457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8847" name="Line 15"/>
          <p:cNvSpPr>
            <a:spLocks noChangeShapeType="1"/>
          </p:cNvSpPr>
          <p:nvPr/>
        </p:nvSpPr>
        <p:spPr bwMode="auto">
          <a:xfrm flipH="1">
            <a:off x="9220200" y="3962400"/>
            <a:ext cx="76200" cy="3048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8848" name="Line 16"/>
          <p:cNvSpPr>
            <a:spLocks noChangeShapeType="1"/>
          </p:cNvSpPr>
          <p:nvPr/>
        </p:nvSpPr>
        <p:spPr bwMode="auto">
          <a:xfrm>
            <a:off x="9677400" y="3962400"/>
            <a:ext cx="152400" cy="304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8849" name="Text Box 17"/>
          <p:cNvSpPr txBox="1">
            <a:spLocks noChangeArrowheads="1"/>
          </p:cNvSpPr>
          <p:nvPr/>
        </p:nvSpPr>
        <p:spPr bwMode="auto">
          <a:xfrm>
            <a:off x="8534400" y="22098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6</a:t>
            </a:r>
          </a:p>
        </p:txBody>
      </p:sp>
      <p:sp>
        <p:nvSpPr>
          <p:cNvPr id="248850" name="Text Box 18"/>
          <p:cNvSpPr txBox="1">
            <a:spLocks noChangeArrowheads="1"/>
          </p:cNvSpPr>
          <p:nvPr/>
        </p:nvSpPr>
        <p:spPr bwMode="auto">
          <a:xfrm>
            <a:off x="7680325" y="3290888"/>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2</a:t>
            </a:r>
          </a:p>
        </p:txBody>
      </p:sp>
      <p:sp>
        <p:nvSpPr>
          <p:cNvPr id="248851" name="Text Box 19"/>
          <p:cNvSpPr txBox="1">
            <a:spLocks noChangeArrowheads="1"/>
          </p:cNvSpPr>
          <p:nvPr/>
        </p:nvSpPr>
        <p:spPr bwMode="auto">
          <a:xfrm>
            <a:off x="8077200" y="44196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5</a:t>
            </a:r>
          </a:p>
        </p:txBody>
      </p:sp>
      <p:sp>
        <p:nvSpPr>
          <p:cNvPr id="248852" name="Text Box 20"/>
          <p:cNvSpPr txBox="1">
            <a:spLocks noChangeArrowheads="1"/>
          </p:cNvSpPr>
          <p:nvPr/>
        </p:nvSpPr>
        <p:spPr bwMode="auto">
          <a:xfrm>
            <a:off x="9296400" y="34290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9</a:t>
            </a:r>
          </a:p>
        </p:txBody>
      </p:sp>
      <p:sp>
        <p:nvSpPr>
          <p:cNvPr id="248853" name="Text Box 21"/>
          <p:cNvSpPr txBox="1">
            <a:spLocks noChangeArrowheads="1"/>
          </p:cNvSpPr>
          <p:nvPr/>
        </p:nvSpPr>
        <p:spPr bwMode="auto">
          <a:xfrm>
            <a:off x="9067800" y="44196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7</a:t>
            </a:r>
          </a:p>
        </p:txBody>
      </p:sp>
      <p:sp>
        <p:nvSpPr>
          <p:cNvPr id="248854" name="Text Box 22"/>
          <p:cNvSpPr txBox="1">
            <a:spLocks noChangeArrowheads="1"/>
          </p:cNvSpPr>
          <p:nvPr/>
        </p:nvSpPr>
        <p:spPr bwMode="auto">
          <a:xfrm>
            <a:off x="9829800" y="4419600"/>
            <a:ext cx="444352"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10</a:t>
            </a:r>
          </a:p>
        </p:txBody>
      </p:sp>
      <p:sp>
        <p:nvSpPr>
          <p:cNvPr id="248855" name="Text Box 23"/>
          <p:cNvSpPr txBox="1">
            <a:spLocks noChangeArrowheads="1"/>
          </p:cNvSpPr>
          <p:nvPr/>
        </p:nvSpPr>
        <p:spPr bwMode="auto">
          <a:xfrm>
            <a:off x="7467600" y="5257801"/>
            <a:ext cx="3185552" cy="1323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Suppose I try to find the</a:t>
            </a:r>
          </a:p>
          <a:p>
            <a:r>
              <a:rPr lang="en-US" altLang="en-US" sz="2000"/>
              <a:t>node with 7 in it. First go</a:t>
            </a:r>
          </a:p>
          <a:p>
            <a:r>
              <a:rPr lang="en-US" altLang="en-US" sz="2000"/>
              <a:t>down the right subtree, then</a:t>
            </a:r>
          </a:p>
          <a:p>
            <a:r>
              <a:rPr lang="en-US" altLang="en-US" sz="2000"/>
              <a:t>go down the left subtree.</a:t>
            </a:r>
          </a:p>
        </p:txBody>
      </p:sp>
    </p:spTree>
    <p:extLst>
      <p:ext uri="{BB962C8B-B14F-4D97-AF65-F5344CB8AC3E}">
        <p14:creationId xmlns:p14="http://schemas.microsoft.com/office/powerpoint/2010/main" val="9113302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9858" name="Rectangle 2"/>
          <p:cNvSpPr>
            <a:spLocks noGrp="1" noChangeArrowheads="1"/>
          </p:cNvSpPr>
          <p:nvPr>
            <p:ph type="title"/>
          </p:nvPr>
        </p:nvSpPr>
        <p:spPr/>
        <p:txBody>
          <a:bodyPr/>
          <a:lstStyle/>
          <a:p>
            <a:r>
              <a:rPr lang="en-US" altLang="en-US"/>
              <a:t>The FindMin Operation…</a:t>
            </a:r>
          </a:p>
        </p:txBody>
      </p:sp>
      <p:sp>
        <p:nvSpPr>
          <p:cNvPr id="249859" name="Text Box 3"/>
          <p:cNvSpPr txBox="1">
            <a:spLocks noChangeArrowheads="1"/>
          </p:cNvSpPr>
          <p:nvPr/>
        </p:nvSpPr>
        <p:spPr bwMode="auto">
          <a:xfrm>
            <a:off x="1524000" y="2286001"/>
            <a:ext cx="5486400" cy="2723823"/>
          </a:xfrm>
          <a:prstGeom prst="rect">
            <a:avLst/>
          </a:prstGeom>
          <a:solidFill>
            <a:schemeClr val="accent4">
              <a:lumMod val="40000"/>
              <a:lumOff val="60000"/>
            </a:schemeClr>
          </a:solidFill>
          <a:ln>
            <a:noFill/>
          </a:ln>
          <a:effectLst/>
        </p:spPr>
        <p:txBody>
          <a:bodyPr>
            <a:spAutoFit/>
          </a:bodyPr>
          <a:lstStyle/>
          <a:p>
            <a:pPr>
              <a:lnSpc>
                <a:spcPct val="75000"/>
              </a:lnSpc>
              <a:spcBef>
                <a:spcPct val="50000"/>
              </a:spcBef>
            </a:pPr>
            <a:r>
              <a:rPr lang="en-US" altLang="en-US" b="1" dirty="0" err="1"/>
              <a:t>BinaryNode</a:t>
            </a:r>
            <a:r>
              <a:rPr lang="en-US" altLang="en-US" b="1" dirty="0"/>
              <a:t>&lt;T&gt; *</a:t>
            </a:r>
            <a:r>
              <a:rPr lang="en-US" altLang="en-US" b="1" dirty="0" err="1"/>
              <a:t>findMin</a:t>
            </a:r>
            <a:r>
              <a:rPr lang="en-US" altLang="en-US" b="1" dirty="0"/>
              <a:t> (</a:t>
            </a:r>
            <a:r>
              <a:rPr lang="en-US" altLang="en-US" b="1" dirty="0" err="1"/>
              <a:t>BinaryNode</a:t>
            </a:r>
            <a:r>
              <a:rPr lang="en-US" altLang="en-US" b="1" dirty="0"/>
              <a:t>&lt;T&gt; *t) </a:t>
            </a:r>
          </a:p>
          <a:p>
            <a:pPr>
              <a:lnSpc>
                <a:spcPct val="75000"/>
              </a:lnSpc>
              <a:spcBef>
                <a:spcPct val="50000"/>
              </a:spcBef>
            </a:pPr>
            <a:r>
              <a:rPr lang="en-US" altLang="en-US" b="1" dirty="0"/>
              <a:t>{</a:t>
            </a:r>
          </a:p>
          <a:p>
            <a:pPr>
              <a:lnSpc>
                <a:spcPct val="75000"/>
              </a:lnSpc>
              <a:spcBef>
                <a:spcPct val="50000"/>
              </a:spcBef>
            </a:pPr>
            <a:r>
              <a:rPr lang="en-US" altLang="en-US" b="1" dirty="0"/>
              <a:t>      if ( t == </a:t>
            </a:r>
            <a:r>
              <a:rPr lang="en-US" altLang="en-US" b="1" dirty="0" err="1"/>
              <a:t>nullptr</a:t>
            </a:r>
            <a:r>
              <a:rPr lang="en-US" altLang="en-US" b="1" dirty="0"/>
              <a:t> )</a:t>
            </a:r>
          </a:p>
          <a:p>
            <a:pPr>
              <a:lnSpc>
                <a:spcPct val="75000"/>
              </a:lnSpc>
              <a:spcBef>
                <a:spcPct val="50000"/>
              </a:spcBef>
            </a:pPr>
            <a:r>
              <a:rPr lang="en-US" altLang="en-US" b="1" dirty="0"/>
              <a:t>            return </a:t>
            </a:r>
            <a:r>
              <a:rPr lang="en-US" altLang="en-US" b="1" dirty="0" err="1"/>
              <a:t>nullptr</a:t>
            </a:r>
            <a:r>
              <a:rPr lang="en-US" altLang="en-US" b="1" dirty="0"/>
              <a:t>;</a:t>
            </a:r>
          </a:p>
          <a:p>
            <a:pPr>
              <a:lnSpc>
                <a:spcPct val="75000"/>
              </a:lnSpc>
              <a:spcBef>
                <a:spcPct val="50000"/>
              </a:spcBef>
            </a:pPr>
            <a:r>
              <a:rPr lang="en-US" altLang="en-US" b="1" dirty="0"/>
              <a:t>      else if ( t </a:t>
            </a:r>
            <a:r>
              <a:rPr lang="en-US" altLang="en-US" b="1" dirty="0">
                <a:sym typeface="Wingdings" panose="05000000000000000000" pitchFamily="2" charset="2"/>
              </a:rPr>
              <a:t>-&gt;</a:t>
            </a:r>
            <a:r>
              <a:rPr lang="en-US" altLang="en-US" b="1" dirty="0"/>
              <a:t> left == </a:t>
            </a:r>
            <a:r>
              <a:rPr lang="en-US" altLang="en-US" b="1" dirty="0" err="1"/>
              <a:t>nullptr</a:t>
            </a:r>
            <a:r>
              <a:rPr lang="en-US" altLang="en-US" b="1" dirty="0"/>
              <a:t> )</a:t>
            </a:r>
          </a:p>
          <a:p>
            <a:pPr>
              <a:lnSpc>
                <a:spcPct val="75000"/>
              </a:lnSpc>
              <a:spcBef>
                <a:spcPct val="50000"/>
              </a:spcBef>
            </a:pPr>
            <a:r>
              <a:rPr lang="en-US" altLang="en-US" b="1" dirty="0"/>
              <a:t>            return t;</a:t>
            </a:r>
          </a:p>
          <a:p>
            <a:pPr>
              <a:lnSpc>
                <a:spcPct val="75000"/>
              </a:lnSpc>
              <a:spcBef>
                <a:spcPct val="50000"/>
              </a:spcBef>
            </a:pPr>
            <a:r>
              <a:rPr lang="en-US" altLang="en-US" b="1" dirty="0"/>
              <a:t>      return </a:t>
            </a:r>
            <a:r>
              <a:rPr lang="en-US" altLang="en-US" b="1" dirty="0" err="1"/>
              <a:t>findMin</a:t>
            </a:r>
            <a:r>
              <a:rPr lang="en-US" altLang="en-US" b="1" dirty="0"/>
              <a:t> (t </a:t>
            </a:r>
            <a:r>
              <a:rPr lang="en-US" altLang="en-US" b="1" dirty="0">
                <a:sym typeface="Wingdings" panose="05000000000000000000" pitchFamily="2" charset="2"/>
              </a:rPr>
              <a:t>-&gt;</a:t>
            </a:r>
            <a:r>
              <a:rPr lang="en-US" altLang="en-US" b="1" dirty="0"/>
              <a:t> left);</a:t>
            </a:r>
          </a:p>
          <a:p>
            <a:pPr>
              <a:lnSpc>
                <a:spcPct val="75000"/>
              </a:lnSpc>
              <a:spcBef>
                <a:spcPct val="50000"/>
              </a:spcBef>
            </a:pPr>
            <a:r>
              <a:rPr lang="en-US" altLang="en-US" b="1" dirty="0"/>
              <a:t>}</a:t>
            </a:r>
          </a:p>
        </p:txBody>
      </p:sp>
      <p:sp>
        <p:nvSpPr>
          <p:cNvPr id="249860" name="Line 4"/>
          <p:cNvSpPr>
            <a:spLocks noChangeShapeType="1"/>
          </p:cNvSpPr>
          <p:nvPr/>
        </p:nvSpPr>
        <p:spPr bwMode="auto">
          <a:xfrm flipH="1">
            <a:off x="7940675" y="2728913"/>
            <a:ext cx="457200" cy="381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9861" name="Line 5"/>
          <p:cNvSpPr>
            <a:spLocks noChangeShapeType="1"/>
          </p:cNvSpPr>
          <p:nvPr/>
        </p:nvSpPr>
        <p:spPr bwMode="auto">
          <a:xfrm>
            <a:off x="8855076" y="2728914"/>
            <a:ext cx="441325" cy="547687"/>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9862" name="Text Box 6"/>
          <p:cNvSpPr txBox="1">
            <a:spLocks noChangeArrowheads="1"/>
          </p:cNvSpPr>
          <p:nvPr/>
        </p:nvSpPr>
        <p:spPr bwMode="auto">
          <a:xfrm>
            <a:off x="9753601" y="1752600"/>
            <a:ext cx="754437"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*root</a:t>
            </a:r>
          </a:p>
        </p:txBody>
      </p:sp>
      <p:sp>
        <p:nvSpPr>
          <p:cNvPr id="249863" name="Oval 7"/>
          <p:cNvSpPr>
            <a:spLocks noChangeArrowheads="1"/>
          </p:cNvSpPr>
          <p:nvPr/>
        </p:nvSpPr>
        <p:spPr bwMode="auto">
          <a:xfrm>
            <a:off x="8305800" y="2057400"/>
            <a:ext cx="762000" cy="685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9864" name="Oval 8"/>
          <p:cNvSpPr>
            <a:spLocks noChangeArrowheads="1"/>
          </p:cNvSpPr>
          <p:nvPr/>
        </p:nvSpPr>
        <p:spPr bwMode="auto">
          <a:xfrm>
            <a:off x="7467600" y="3124200"/>
            <a:ext cx="762000" cy="685800"/>
          </a:xfrm>
          <a:prstGeom prst="ellipse">
            <a:avLst/>
          </a:prstGeom>
          <a:noFill/>
          <a:ln w="381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9865" name="Oval 9"/>
          <p:cNvSpPr>
            <a:spLocks noChangeArrowheads="1"/>
          </p:cNvSpPr>
          <p:nvPr/>
        </p:nvSpPr>
        <p:spPr bwMode="auto">
          <a:xfrm>
            <a:off x="9677400" y="4267200"/>
            <a:ext cx="762000" cy="685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9866" name="Line 10"/>
          <p:cNvSpPr>
            <a:spLocks noChangeShapeType="1"/>
          </p:cNvSpPr>
          <p:nvPr/>
        </p:nvSpPr>
        <p:spPr bwMode="auto">
          <a:xfrm flipH="1">
            <a:off x="9067800" y="1981200"/>
            <a:ext cx="762000" cy="304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9867" name="Oval 11"/>
          <p:cNvSpPr>
            <a:spLocks noChangeArrowheads="1"/>
          </p:cNvSpPr>
          <p:nvPr/>
        </p:nvSpPr>
        <p:spPr bwMode="auto">
          <a:xfrm>
            <a:off x="9067800" y="3276600"/>
            <a:ext cx="762000" cy="685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9868" name="Oval 12"/>
          <p:cNvSpPr>
            <a:spLocks noChangeArrowheads="1"/>
          </p:cNvSpPr>
          <p:nvPr/>
        </p:nvSpPr>
        <p:spPr bwMode="auto">
          <a:xfrm>
            <a:off x="8763000" y="4267200"/>
            <a:ext cx="762000" cy="685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9869" name="Oval 13"/>
          <p:cNvSpPr>
            <a:spLocks noChangeArrowheads="1"/>
          </p:cNvSpPr>
          <p:nvPr/>
        </p:nvSpPr>
        <p:spPr bwMode="auto">
          <a:xfrm>
            <a:off x="7848600" y="4267200"/>
            <a:ext cx="762000" cy="685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9870" name="Line 14"/>
          <p:cNvSpPr>
            <a:spLocks noChangeShapeType="1"/>
          </p:cNvSpPr>
          <p:nvPr/>
        </p:nvSpPr>
        <p:spPr bwMode="auto">
          <a:xfrm>
            <a:off x="8001000" y="3810000"/>
            <a:ext cx="152400" cy="457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9871" name="Line 15"/>
          <p:cNvSpPr>
            <a:spLocks noChangeShapeType="1"/>
          </p:cNvSpPr>
          <p:nvPr/>
        </p:nvSpPr>
        <p:spPr bwMode="auto">
          <a:xfrm flipH="1">
            <a:off x="9220200" y="3962400"/>
            <a:ext cx="76200" cy="30480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9872" name="Line 16"/>
          <p:cNvSpPr>
            <a:spLocks noChangeShapeType="1"/>
          </p:cNvSpPr>
          <p:nvPr/>
        </p:nvSpPr>
        <p:spPr bwMode="auto">
          <a:xfrm>
            <a:off x="9677400" y="3962400"/>
            <a:ext cx="152400" cy="304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9873" name="Text Box 17"/>
          <p:cNvSpPr txBox="1">
            <a:spLocks noChangeArrowheads="1"/>
          </p:cNvSpPr>
          <p:nvPr/>
        </p:nvSpPr>
        <p:spPr bwMode="auto">
          <a:xfrm>
            <a:off x="8534400" y="22098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6</a:t>
            </a:r>
          </a:p>
        </p:txBody>
      </p:sp>
      <p:sp>
        <p:nvSpPr>
          <p:cNvPr id="249874" name="Text Box 18"/>
          <p:cNvSpPr txBox="1">
            <a:spLocks noChangeArrowheads="1"/>
          </p:cNvSpPr>
          <p:nvPr/>
        </p:nvSpPr>
        <p:spPr bwMode="auto">
          <a:xfrm>
            <a:off x="7680325" y="3290888"/>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2</a:t>
            </a:r>
          </a:p>
        </p:txBody>
      </p:sp>
      <p:sp>
        <p:nvSpPr>
          <p:cNvPr id="249875" name="Text Box 19"/>
          <p:cNvSpPr txBox="1">
            <a:spLocks noChangeArrowheads="1"/>
          </p:cNvSpPr>
          <p:nvPr/>
        </p:nvSpPr>
        <p:spPr bwMode="auto">
          <a:xfrm>
            <a:off x="8077200" y="44196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5</a:t>
            </a:r>
          </a:p>
        </p:txBody>
      </p:sp>
      <p:sp>
        <p:nvSpPr>
          <p:cNvPr id="249876" name="Text Box 20"/>
          <p:cNvSpPr txBox="1">
            <a:spLocks noChangeArrowheads="1"/>
          </p:cNvSpPr>
          <p:nvPr/>
        </p:nvSpPr>
        <p:spPr bwMode="auto">
          <a:xfrm>
            <a:off x="9296400" y="34290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9</a:t>
            </a:r>
          </a:p>
        </p:txBody>
      </p:sp>
      <p:sp>
        <p:nvSpPr>
          <p:cNvPr id="249877" name="Text Box 21"/>
          <p:cNvSpPr txBox="1">
            <a:spLocks noChangeArrowheads="1"/>
          </p:cNvSpPr>
          <p:nvPr/>
        </p:nvSpPr>
        <p:spPr bwMode="auto">
          <a:xfrm>
            <a:off x="9067800" y="44196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7</a:t>
            </a:r>
          </a:p>
        </p:txBody>
      </p:sp>
      <p:sp>
        <p:nvSpPr>
          <p:cNvPr id="249878" name="Text Box 22"/>
          <p:cNvSpPr txBox="1">
            <a:spLocks noChangeArrowheads="1"/>
          </p:cNvSpPr>
          <p:nvPr/>
        </p:nvSpPr>
        <p:spPr bwMode="auto">
          <a:xfrm>
            <a:off x="9829800" y="4419600"/>
            <a:ext cx="444352"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10</a:t>
            </a:r>
          </a:p>
        </p:txBody>
      </p:sp>
      <p:sp>
        <p:nvSpPr>
          <p:cNvPr id="249879" name="Text Box 23"/>
          <p:cNvSpPr txBox="1">
            <a:spLocks noChangeArrowheads="1"/>
          </p:cNvSpPr>
          <p:nvPr/>
        </p:nvSpPr>
        <p:spPr bwMode="auto">
          <a:xfrm>
            <a:off x="2362200" y="5257801"/>
            <a:ext cx="6478588" cy="1006475"/>
          </a:xfrm>
          <a:prstGeom prst="rect">
            <a:avLst/>
          </a:prstGeom>
          <a:solidFill>
            <a:schemeClr val="accent1">
              <a:lumMod val="40000"/>
              <a:lumOff val="60000"/>
            </a:schemeClr>
          </a:solidFill>
          <a:ln>
            <a:noFill/>
          </a:ln>
          <a:effectLst/>
        </p:spPr>
        <p:txBody>
          <a:bodyPr wrap="none">
            <a:spAutoFit/>
          </a:bodyPr>
          <a:lstStyle/>
          <a:p>
            <a:r>
              <a:rPr lang="en-US" altLang="en-US" sz="2000" b="1" dirty="0"/>
              <a:t>This function returns a pointer to the node containing the</a:t>
            </a:r>
          </a:p>
          <a:p>
            <a:r>
              <a:rPr lang="en-US" altLang="en-US" sz="2000" b="1" dirty="0"/>
              <a:t>smallest element in the tree. It does so by following the left</a:t>
            </a:r>
          </a:p>
          <a:p>
            <a:r>
              <a:rPr lang="en-US" altLang="en-US" sz="2000" b="1" dirty="0"/>
              <a:t>side of the tree.</a:t>
            </a:r>
          </a:p>
        </p:txBody>
      </p:sp>
    </p:spTree>
    <p:extLst>
      <p:ext uri="{BB962C8B-B14F-4D97-AF65-F5344CB8AC3E}">
        <p14:creationId xmlns:p14="http://schemas.microsoft.com/office/powerpoint/2010/main" val="14686922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0882" name="Rectangle 2"/>
          <p:cNvSpPr>
            <a:spLocks noGrp="1" noChangeArrowheads="1"/>
          </p:cNvSpPr>
          <p:nvPr>
            <p:ph type="title"/>
          </p:nvPr>
        </p:nvSpPr>
        <p:spPr/>
        <p:txBody>
          <a:bodyPr/>
          <a:lstStyle/>
          <a:p>
            <a:r>
              <a:rPr lang="en-US" altLang="en-US"/>
              <a:t>The FindMax Operation…</a:t>
            </a:r>
          </a:p>
        </p:txBody>
      </p:sp>
      <p:sp>
        <p:nvSpPr>
          <p:cNvPr id="250883" name="Text Box 3"/>
          <p:cNvSpPr txBox="1">
            <a:spLocks noChangeArrowheads="1"/>
          </p:cNvSpPr>
          <p:nvPr/>
        </p:nvSpPr>
        <p:spPr bwMode="auto">
          <a:xfrm>
            <a:off x="1524000" y="2286001"/>
            <a:ext cx="5486400" cy="2709863"/>
          </a:xfrm>
          <a:prstGeom prst="rect">
            <a:avLst/>
          </a:prstGeom>
          <a:solidFill>
            <a:schemeClr val="accent4">
              <a:lumMod val="40000"/>
              <a:lumOff val="60000"/>
            </a:schemeClr>
          </a:solidFill>
          <a:ln>
            <a:noFill/>
          </a:ln>
          <a:effectLst/>
        </p:spPr>
        <p:txBody>
          <a:bodyPr>
            <a:spAutoFit/>
          </a:bodyPr>
          <a:lstStyle/>
          <a:p>
            <a:pPr>
              <a:lnSpc>
                <a:spcPct val="75000"/>
              </a:lnSpc>
              <a:spcBef>
                <a:spcPct val="50000"/>
              </a:spcBef>
            </a:pPr>
            <a:r>
              <a:rPr lang="en-US" altLang="en-US" b="1" dirty="0" err="1"/>
              <a:t>BinaryNode</a:t>
            </a:r>
            <a:r>
              <a:rPr lang="en-US" altLang="en-US" b="1" dirty="0"/>
              <a:t>&lt;T&gt; *</a:t>
            </a:r>
            <a:r>
              <a:rPr lang="en-US" altLang="en-US" b="1" dirty="0" err="1"/>
              <a:t>findMax</a:t>
            </a:r>
            <a:r>
              <a:rPr lang="en-US" altLang="en-US" b="1" dirty="0"/>
              <a:t> (</a:t>
            </a:r>
            <a:r>
              <a:rPr lang="en-US" altLang="en-US" b="1" dirty="0" err="1"/>
              <a:t>BinaryNode</a:t>
            </a:r>
            <a:r>
              <a:rPr lang="en-US" altLang="en-US" b="1" dirty="0"/>
              <a:t>&lt;T&gt; *t) </a:t>
            </a:r>
          </a:p>
          <a:p>
            <a:pPr>
              <a:lnSpc>
                <a:spcPct val="75000"/>
              </a:lnSpc>
              <a:spcBef>
                <a:spcPct val="50000"/>
              </a:spcBef>
            </a:pPr>
            <a:r>
              <a:rPr lang="en-US" altLang="en-US" b="1" dirty="0"/>
              <a:t>{</a:t>
            </a:r>
          </a:p>
          <a:p>
            <a:pPr>
              <a:lnSpc>
                <a:spcPct val="75000"/>
              </a:lnSpc>
              <a:spcBef>
                <a:spcPct val="50000"/>
              </a:spcBef>
            </a:pPr>
            <a:r>
              <a:rPr lang="en-US" altLang="en-US" b="1" dirty="0"/>
              <a:t>      if ( t == </a:t>
            </a:r>
            <a:r>
              <a:rPr lang="en-US" altLang="en-US" b="1" dirty="0" err="1"/>
              <a:t>nullptr</a:t>
            </a:r>
            <a:r>
              <a:rPr lang="en-US" altLang="en-US" b="1" dirty="0"/>
              <a:t> )</a:t>
            </a:r>
          </a:p>
          <a:p>
            <a:pPr>
              <a:lnSpc>
                <a:spcPct val="75000"/>
              </a:lnSpc>
              <a:spcBef>
                <a:spcPct val="50000"/>
              </a:spcBef>
            </a:pPr>
            <a:r>
              <a:rPr lang="en-US" altLang="en-US" b="1" dirty="0"/>
              <a:t>            return </a:t>
            </a:r>
            <a:r>
              <a:rPr lang="en-US" altLang="en-US" b="1" dirty="0" err="1"/>
              <a:t>nullptr</a:t>
            </a:r>
            <a:r>
              <a:rPr lang="en-US" altLang="en-US" b="1" dirty="0"/>
              <a:t>;</a:t>
            </a:r>
          </a:p>
          <a:p>
            <a:pPr>
              <a:lnSpc>
                <a:spcPct val="75000"/>
              </a:lnSpc>
              <a:spcBef>
                <a:spcPct val="50000"/>
              </a:spcBef>
            </a:pPr>
            <a:r>
              <a:rPr lang="en-US" altLang="en-US" b="1" dirty="0"/>
              <a:t>      else if ( t </a:t>
            </a:r>
            <a:r>
              <a:rPr lang="en-US" altLang="en-US" b="1" dirty="0">
                <a:sym typeface="Wingdings" panose="05000000000000000000" pitchFamily="2" charset="2"/>
              </a:rPr>
              <a:t>-&gt;</a:t>
            </a:r>
            <a:r>
              <a:rPr lang="en-US" altLang="en-US" b="1" dirty="0"/>
              <a:t> right == </a:t>
            </a:r>
            <a:r>
              <a:rPr lang="en-US" altLang="en-US" b="1" dirty="0" err="1"/>
              <a:t>nullptr</a:t>
            </a:r>
            <a:r>
              <a:rPr lang="en-US" altLang="en-US" b="1" dirty="0"/>
              <a:t> )</a:t>
            </a:r>
          </a:p>
          <a:p>
            <a:pPr>
              <a:lnSpc>
                <a:spcPct val="75000"/>
              </a:lnSpc>
              <a:spcBef>
                <a:spcPct val="50000"/>
              </a:spcBef>
            </a:pPr>
            <a:r>
              <a:rPr lang="en-US" altLang="en-US" b="1" dirty="0"/>
              <a:t>            return t;</a:t>
            </a:r>
          </a:p>
          <a:p>
            <a:pPr>
              <a:lnSpc>
                <a:spcPct val="75000"/>
              </a:lnSpc>
              <a:spcBef>
                <a:spcPct val="50000"/>
              </a:spcBef>
            </a:pPr>
            <a:r>
              <a:rPr lang="en-US" altLang="en-US" b="1" dirty="0"/>
              <a:t>      return </a:t>
            </a:r>
            <a:r>
              <a:rPr lang="en-US" altLang="en-US" b="1" dirty="0" err="1"/>
              <a:t>findMax</a:t>
            </a:r>
            <a:r>
              <a:rPr lang="en-US" altLang="en-US" b="1" dirty="0"/>
              <a:t> (t </a:t>
            </a:r>
            <a:r>
              <a:rPr lang="en-US" altLang="en-US" b="1" dirty="0">
                <a:sym typeface="Wingdings" panose="05000000000000000000" pitchFamily="2" charset="2"/>
              </a:rPr>
              <a:t>-&gt;</a:t>
            </a:r>
            <a:r>
              <a:rPr lang="en-US" altLang="en-US" b="1" dirty="0"/>
              <a:t> right);</a:t>
            </a:r>
          </a:p>
          <a:p>
            <a:pPr>
              <a:lnSpc>
                <a:spcPct val="75000"/>
              </a:lnSpc>
              <a:spcBef>
                <a:spcPct val="50000"/>
              </a:spcBef>
            </a:pPr>
            <a:r>
              <a:rPr lang="en-US" altLang="en-US" b="1" dirty="0"/>
              <a:t>}</a:t>
            </a:r>
          </a:p>
        </p:txBody>
      </p:sp>
      <p:sp>
        <p:nvSpPr>
          <p:cNvPr id="250884" name="Line 4"/>
          <p:cNvSpPr>
            <a:spLocks noChangeShapeType="1"/>
          </p:cNvSpPr>
          <p:nvPr/>
        </p:nvSpPr>
        <p:spPr bwMode="auto">
          <a:xfrm flipH="1">
            <a:off x="7940675" y="2728913"/>
            <a:ext cx="457200" cy="381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0885" name="Line 5"/>
          <p:cNvSpPr>
            <a:spLocks noChangeShapeType="1"/>
          </p:cNvSpPr>
          <p:nvPr/>
        </p:nvSpPr>
        <p:spPr bwMode="auto">
          <a:xfrm>
            <a:off x="8855076" y="2728914"/>
            <a:ext cx="441325" cy="547687"/>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0886" name="Text Box 6"/>
          <p:cNvSpPr txBox="1">
            <a:spLocks noChangeArrowheads="1"/>
          </p:cNvSpPr>
          <p:nvPr/>
        </p:nvSpPr>
        <p:spPr bwMode="auto">
          <a:xfrm>
            <a:off x="9753601" y="1752600"/>
            <a:ext cx="754437"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*root</a:t>
            </a:r>
          </a:p>
        </p:txBody>
      </p:sp>
      <p:sp>
        <p:nvSpPr>
          <p:cNvPr id="250887" name="Oval 7"/>
          <p:cNvSpPr>
            <a:spLocks noChangeArrowheads="1"/>
          </p:cNvSpPr>
          <p:nvPr/>
        </p:nvSpPr>
        <p:spPr bwMode="auto">
          <a:xfrm>
            <a:off x="8305800" y="2057400"/>
            <a:ext cx="762000" cy="685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0888" name="Oval 8"/>
          <p:cNvSpPr>
            <a:spLocks noChangeArrowheads="1"/>
          </p:cNvSpPr>
          <p:nvPr/>
        </p:nvSpPr>
        <p:spPr bwMode="auto">
          <a:xfrm>
            <a:off x="7467600" y="3124200"/>
            <a:ext cx="762000" cy="68580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0889" name="Oval 9"/>
          <p:cNvSpPr>
            <a:spLocks noChangeArrowheads="1"/>
          </p:cNvSpPr>
          <p:nvPr/>
        </p:nvSpPr>
        <p:spPr bwMode="auto">
          <a:xfrm>
            <a:off x="9677400" y="4267200"/>
            <a:ext cx="762000" cy="685800"/>
          </a:xfrm>
          <a:prstGeom prst="ellipse">
            <a:avLst/>
          </a:prstGeom>
          <a:noFill/>
          <a:ln w="2857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0890" name="Line 10"/>
          <p:cNvSpPr>
            <a:spLocks noChangeShapeType="1"/>
          </p:cNvSpPr>
          <p:nvPr/>
        </p:nvSpPr>
        <p:spPr bwMode="auto">
          <a:xfrm flipH="1">
            <a:off x="9067800" y="1981200"/>
            <a:ext cx="762000" cy="304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0891" name="Oval 11"/>
          <p:cNvSpPr>
            <a:spLocks noChangeArrowheads="1"/>
          </p:cNvSpPr>
          <p:nvPr/>
        </p:nvSpPr>
        <p:spPr bwMode="auto">
          <a:xfrm>
            <a:off x="9067800" y="3276600"/>
            <a:ext cx="762000" cy="685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0892" name="Oval 12"/>
          <p:cNvSpPr>
            <a:spLocks noChangeArrowheads="1"/>
          </p:cNvSpPr>
          <p:nvPr/>
        </p:nvSpPr>
        <p:spPr bwMode="auto">
          <a:xfrm>
            <a:off x="8763000" y="4267200"/>
            <a:ext cx="762000" cy="685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0893" name="Oval 13"/>
          <p:cNvSpPr>
            <a:spLocks noChangeArrowheads="1"/>
          </p:cNvSpPr>
          <p:nvPr/>
        </p:nvSpPr>
        <p:spPr bwMode="auto">
          <a:xfrm>
            <a:off x="7848600" y="4267200"/>
            <a:ext cx="762000" cy="685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0894" name="Line 14"/>
          <p:cNvSpPr>
            <a:spLocks noChangeShapeType="1"/>
          </p:cNvSpPr>
          <p:nvPr/>
        </p:nvSpPr>
        <p:spPr bwMode="auto">
          <a:xfrm>
            <a:off x="8001000" y="3810000"/>
            <a:ext cx="152400" cy="457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0895" name="Line 15"/>
          <p:cNvSpPr>
            <a:spLocks noChangeShapeType="1"/>
          </p:cNvSpPr>
          <p:nvPr/>
        </p:nvSpPr>
        <p:spPr bwMode="auto">
          <a:xfrm flipH="1">
            <a:off x="9220200" y="3962400"/>
            <a:ext cx="76200" cy="30480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0896" name="Line 16"/>
          <p:cNvSpPr>
            <a:spLocks noChangeShapeType="1"/>
          </p:cNvSpPr>
          <p:nvPr/>
        </p:nvSpPr>
        <p:spPr bwMode="auto">
          <a:xfrm>
            <a:off x="9677400" y="3962400"/>
            <a:ext cx="152400" cy="304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0897" name="Text Box 17"/>
          <p:cNvSpPr txBox="1">
            <a:spLocks noChangeArrowheads="1"/>
          </p:cNvSpPr>
          <p:nvPr/>
        </p:nvSpPr>
        <p:spPr bwMode="auto">
          <a:xfrm>
            <a:off x="8534400" y="22098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6</a:t>
            </a:r>
          </a:p>
        </p:txBody>
      </p:sp>
      <p:sp>
        <p:nvSpPr>
          <p:cNvPr id="250898" name="Text Box 18"/>
          <p:cNvSpPr txBox="1">
            <a:spLocks noChangeArrowheads="1"/>
          </p:cNvSpPr>
          <p:nvPr/>
        </p:nvSpPr>
        <p:spPr bwMode="auto">
          <a:xfrm>
            <a:off x="7680325" y="3290888"/>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2</a:t>
            </a:r>
          </a:p>
        </p:txBody>
      </p:sp>
      <p:sp>
        <p:nvSpPr>
          <p:cNvPr id="250899" name="Text Box 19"/>
          <p:cNvSpPr txBox="1">
            <a:spLocks noChangeArrowheads="1"/>
          </p:cNvSpPr>
          <p:nvPr/>
        </p:nvSpPr>
        <p:spPr bwMode="auto">
          <a:xfrm>
            <a:off x="8077200" y="44196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5</a:t>
            </a:r>
          </a:p>
        </p:txBody>
      </p:sp>
      <p:sp>
        <p:nvSpPr>
          <p:cNvPr id="250900" name="Text Box 20"/>
          <p:cNvSpPr txBox="1">
            <a:spLocks noChangeArrowheads="1"/>
          </p:cNvSpPr>
          <p:nvPr/>
        </p:nvSpPr>
        <p:spPr bwMode="auto">
          <a:xfrm>
            <a:off x="9296400" y="34290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9</a:t>
            </a:r>
          </a:p>
        </p:txBody>
      </p:sp>
      <p:sp>
        <p:nvSpPr>
          <p:cNvPr id="250901" name="Text Box 21"/>
          <p:cNvSpPr txBox="1">
            <a:spLocks noChangeArrowheads="1"/>
          </p:cNvSpPr>
          <p:nvPr/>
        </p:nvSpPr>
        <p:spPr bwMode="auto">
          <a:xfrm>
            <a:off x="9067800" y="44196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7</a:t>
            </a:r>
          </a:p>
        </p:txBody>
      </p:sp>
      <p:sp>
        <p:nvSpPr>
          <p:cNvPr id="250902" name="Text Box 22"/>
          <p:cNvSpPr txBox="1">
            <a:spLocks noChangeArrowheads="1"/>
          </p:cNvSpPr>
          <p:nvPr/>
        </p:nvSpPr>
        <p:spPr bwMode="auto">
          <a:xfrm>
            <a:off x="9829800" y="4419600"/>
            <a:ext cx="444352"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10</a:t>
            </a:r>
          </a:p>
        </p:txBody>
      </p:sp>
      <p:sp>
        <p:nvSpPr>
          <p:cNvPr id="250903" name="Text Box 23"/>
          <p:cNvSpPr txBox="1">
            <a:spLocks noChangeArrowheads="1"/>
          </p:cNvSpPr>
          <p:nvPr/>
        </p:nvSpPr>
        <p:spPr bwMode="auto">
          <a:xfrm>
            <a:off x="2362200" y="5257801"/>
            <a:ext cx="6523038" cy="1006475"/>
          </a:xfrm>
          <a:prstGeom prst="rect">
            <a:avLst/>
          </a:prstGeom>
          <a:solidFill>
            <a:schemeClr val="accent1">
              <a:lumMod val="40000"/>
              <a:lumOff val="60000"/>
            </a:schemeClr>
          </a:solidFill>
          <a:ln>
            <a:noFill/>
          </a:ln>
          <a:effectLst/>
        </p:spPr>
        <p:txBody>
          <a:bodyPr wrap="none">
            <a:spAutoFit/>
          </a:bodyPr>
          <a:lstStyle/>
          <a:p>
            <a:r>
              <a:rPr lang="en-US" altLang="en-US" sz="2000" b="1" dirty="0"/>
              <a:t>This function returns a pointer to the node containing the</a:t>
            </a:r>
          </a:p>
          <a:p>
            <a:r>
              <a:rPr lang="en-US" altLang="en-US" sz="2000" b="1" dirty="0"/>
              <a:t>largest element in the tree. It does so by following the right</a:t>
            </a:r>
          </a:p>
          <a:p>
            <a:r>
              <a:rPr lang="en-US" altLang="en-US" sz="2000" b="1" dirty="0"/>
              <a:t>side of the tree.</a:t>
            </a:r>
          </a:p>
        </p:txBody>
      </p:sp>
    </p:spTree>
    <p:extLst>
      <p:ext uri="{BB962C8B-B14F-4D97-AF65-F5344CB8AC3E}">
        <p14:creationId xmlns:p14="http://schemas.microsoft.com/office/powerpoint/2010/main" val="15107255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1906" name="Rectangle 2"/>
          <p:cNvSpPr>
            <a:spLocks noGrp="1" noChangeArrowheads="1"/>
          </p:cNvSpPr>
          <p:nvPr>
            <p:ph type="title"/>
          </p:nvPr>
        </p:nvSpPr>
        <p:spPr/>
        <p:txBody>
          <a:bodyPr/>
          <a:lstStyle/>
          <a:p>
            <a:r>
              <a:rPr lang="en-US" altLang="en-US"/>
              <a:t>The Insert Operation</a:t>
            </a:r>
          </a:p>
        </p:txBody>
      </p:sp>
      <p:sp>
        <p:nvSpPr>
          <p:cNvPr id="251907" name="Rectangle 3"/>
          <p:cNvSpPr>
            <a:spLocks noGrp="1" noChangeArrowheads="1"/>
          </p:cNvSpPr>
          <p:nvPr>
            <p:ph type="body" idx="1"/>
          </p:nvPr>
        </p:nvSpPr>
        <p:spPr/>
        <p:txBody>
          <a:bodyPr/>
          <a:lstStyle/>
          <a:p>
            <a:r>
              <a:rPr lang="en-US" altLang="en-US"/>
              <a:t>Insertion is conceptually simple. To insert X into a tree T, proceed down the tree as you would with a find. If X is found, do nothing. Otherwise insert X at the last spot on the path that has been traversed.</a:t>
            </a:r>
          </a:p>
        </p:txBody>
      </p:sp>
      <p:sp>
        <p:nvSpPr>
          <p:cNvPr id="251908" name="Line 4"/>
          <p:cNvSpPr>
            <a:spLocks noChangeShapeType="1"/>
          </p:cNvSpPr>
          <p:nvPr/>
        </p:nvSpPr>
        <p:spPr bwMode="auto">
          <a:xfrm flipH="1">
            <a:off x="7407275" y="4405313"/>
            <a:ext cx="457200" cy="381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1909" name="Line 5"/>
          <p:cNvSpPr>
            <a:spLocks noChangeShapeType="1"/>
          </p:cNvSpPr>
          <p:nvPr/>
        </p:nvSpPr>
        <p:spPr bwMode="auto">
          <a:xfrm>
            <a:off x="8321676" y="4405314"/>
            <a:ext cx="441325" cy="547687"/>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1910" name="Text Box 6"/>
          <p:cNvSpPr txBox="1">
            <a:spLocks noChangeArrowheads="1"/>
          </p:cNvSpPr>
          <p:nvPr/>
        </p:nvSpPr>
        <p:spPr bwMode="auto">
          <a:xfrm>
            <a:off x="9220201" y="3429000"/>
            <a:ext cx="754437"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*root</a:t>
            </a:r>
          </a:p>
        </p:txBody>
      </p:sp>
      <p:sp>
        <p:nvSpPr>
          <p:cNvPr id="251911" name="Oval 7"/>
          <p:cNvSpPr>
            <a:spLocks noChangeArrowheads="1"/>
          </p:cNvSpPr>
          <p:nvPr/>
        </p:nvSpPr>
        <p:spPr bwMode="auto">
          <a:xfrm>
            <a:off x="7772400" y="3733800"/>
            <a:ext cx="762000" cy="685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1912" name="Oval 8"/>
          <p:cNvSpPr>
            <a:spLocks noChangeArrowheads="1"/>
          </p:cNvSpPr>
          <p:nvPr/>
        </p:nvSpPr>
        <p:spPr bwMode="auto">
          <a:xfrm>
            <a:off x="6934200" y="4800600"/>
            <a:ext cx="762000" cy="68580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1913" name="Oval 9"/>
          <p:cNvSpPr>
            <a:spLocks noChangeArrowheads="1"/>
          </p:cNvSpPr>
          <p:nvPr/>
        </p:nvSpPr>
        <p:spPr bwMode="auto">
          <a:xfrm>
            <a:off x="9144000" y="5943600"/>
            <a:ext cx="762000" cy="68580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1914" name="Line 10"/>
          <p:cNvSpPr>
            <a:spLocks noChangeShapeType="1"/>
          </p:cNvSpPr>
          <p:nvPr/>
        </p:nvSpPr>
        <p:spPr bwMode="auto">
          <a:xfrm flipH="1">
            <a:off x="8534400" y="3657600"/>
            <a:ext cx="762000" cy="304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1915" name="Oval 11"/>
          <p:cNvSpPr>
            <a:spLocks noChangeArrowheads="1"/>
          </p:cNvSpPr>
          <p:nvPr/>
        </p:nvSpPr>
        <p:spPr bwMode="auto">
          <a:xfrm>
            <a:off x="8534400" y="4953000"/>
            <a:ext cx="762000" cy="685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1916" name="Oval 12"/>
          <p:cNvSpPr>
            <a:spLocks noChangeArrowheads="1"/>
          </p:cNvSpPr>
          <p:nvPr/>
        </p:nvSpPr>
        <p:spPr bwMode="auto">
          <a:xfrm>
            <a:off x="8229600" y="5943600"/>
            <a:ext cx="762000" cy="685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1917" name="Oval 13"/>
          <p:cNvSpPr>
            <a:spLocks noChangeArrowheads="1"/>
          </p:cNvSpPr>
          <p:nvPr/>
        </p:nvSpPr>
        <p:spPr bwMode="auto">
          <a:xfrm>
            <a:off x="7315200" y="5943600"/>
            <a:ext cx="762000" cy="685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1918" name="Line 14"/>
          <p:cNvSpPr>
            <a:spLocks noChangeShapeType="1"/>
          </p:cNvSpPr>
          <p:nvPr/>
        </p:nvSpPr>
        <p:spPr bwMode="auto">
          <a:xfrm>
            <a:off x="7467600" y="5486400"/>
            <a:ext cx="152400" cy="457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1919" name="Line 15"/>
          <p:cNvSpPr>
            <a:spLocks noChangeShapeType="1"/>
          </p:cNvSpPr>
          <p:nvPr/>
        </p:nvSpPr>
        <p:spPr bwMode="auto">
          <a:xfrm flipH="1">
            <a:off x="8686800" y="5638800"/>
            <a:ext cx="76200" cy="30480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1920" name="Line 16"/>
          <p:cNvSpPr>
            <a:spLocks noChangeShapeType="1"/>
          </p:cNvSpPr>
          <p:nvPr/>
        </p:nvSpPr>
        <p:spPr bwMode="auto">
          <a:xfrm>
            <a:off x="9144000" y="5638800"/>
            <a:ext cx="152400" cy="304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1921" name="Text Box 17"/>
          <p:cNvSpPr txBox="1">
            <a:spLocks noChangeArrowheads="1"/>
          </p:cNvSpPr>
          <p:nvPr/>
        </p:nvSpPr>
        <p:spPr bwMode="auto">
          <a:xfrm>
            <a:off x="8001000" y="38862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6</a:t>
            </a:r>
          </a:p>
        </p:txBody>
      </p:sp>
      <p:sp>
        <p:nvSpPr>
          <p:cNvPr id="251922" name="Text Box 18"/>
          <p:cNvSpPr txBox="1">
            <a:spLocks noChangeArrowheads="1"/>
          </p:cNvSpPr>
          <p:nvPr/>
        </p:nvSpPr>
        <p:spPr bwMode="auto">
          <a:xfrm>
            <a:off x="7146925" y="4967288"/>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2</a:t>
            </a:r>
          </a:p>
        </p:txBody>
      </p:sp>
      <p:sp>
        <p:nvSpPr>
          <p:cNvPr id="251923" name="Text Box 19"/>
          <p:cNvSpPr txBox="1">
            <a:spLocks noChangeArrowheads="1"/>
          </p:cNvSpPr>
          <p:nvPr/>
        </p:nvSpPr>
        <p:spPr bwMode="auto">
          <a:xfrm>
            <a:off x="7543800" y="60960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5</a:t>
            </a:r>
          </a:p>
        </p:txBody>
      </p:sp>
      <p:sp>
        <p:nvSpPr>
          <p:cNvPr id="251924" name="Text Box 20"/>
          <p:cNvSpPr txBox="1">
            <a:spLocks noChangeArrowheads="1"/>
          </p:cNvSpPr>
          <p:nvPr/>
        </p:nvSpPr>
        <p:spPr bwMode="auto">
          <a:xfrm>
            <a:off x="8763000" y="51054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9</a:t>
            </a:r>
          </a:p>
        </p:txBody>
      </p:sp>
      <p:sp>
        <p:nvSpPr>
          <p:cNvPr id="251925" name="Text Box 21"/>
          <p:cNvSpPr txBox="1">
            <a:spLocks noChangeArrowheads="1"/>
          </p:cNvSpPr>
          <p:nvPr/>
        </p:nvSpPr>
        <p:spPr bwMode="auto">
          <a:xfrm>
            <a:off x="8534400" y="60960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7</a:t>
            </a:r>
          </a:p>
        </p:txBody>
      </p:sp>
      <p:sp>
        <p:nvSpPr>
          <p:cNvPr id="251926" name="Text Box 22"/>
          <p:cNvSpPr txBox="1">
            <a:spLocks noChangeArrowheads="1"/>
          </p:cNvSpPr>
          <p:nvPr/>
        </p:nvSpPr>
        <p:spPr bwMode="auto">
          <a:xfrm>
            <a:off x="9296400" y="6096000"/>
            <a:ext cx="444352"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10</a:t>
            </a:r>
          </a:p>
        </p:txBody>
      </p:sp>
      <p:sp>
        <p:nvSpPr>
          <p:cNvPr id="251927" name="Oval 23"/>
          <p:cNvSpPr>
            <a:spLocks noChangeArrowheads="1"/>
          </p:cNvSpPr>
          <p:nvPr/>
        </p:nvSpPr>
        <p:spPr bwMode="auto">
          <a:xfrm>
            <a:off x="6248400" y="5943600"/>
            <a:ext cx="762000" cy="68580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1928" name="Text Box 24"/>
          <p:cNvSpPr txBox="1">
            <a:spLocks noChangeArrowheads="1"/>
          </p:cNvSpPr>
          <p:nvPr/>
        </p:nvSpPr>
        <p:spPr bwMode="auto">
          <a:xfrm>
            <a:off x="6461125" y="6110288"/>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1</a:t>
            </a:r>
          </a:p>
        </p:txBody>
      </p:sp>
      <p:sp>
        <p:nvSpPr>
          <p:cNvPr id="251929" name="Text Box 25"/>
          <p:cNvSpPr txBox="1">
            <a:spLocks noChangeArrowheads="1"/>
          </p:cNvSpPr>
          <p:nvPr/>
        </p:nvSpPr>
        <p:spPr bwMode="auto">
          <a:xfrm>
            <a:off x="2243741" y="3763287"/>
            <a:ext cx="3431773" cy="707886"/>
          </a:xfrm>
          <a:prstGeom prst="rect">
            <a:avLst/>
          </a:prstGeom>
          <a:solidFill>
            <a:schemeClr val="accent4">
              <a:lumMod val="40000"/>
              <a:lumOff val="60000"/>
            </a:schemeClr>
          </a:solidFill>
          <a:ln>
            <a:noFill/>
          </a:ln>
          <a:effectLst/>
        </p:spPr>
        <p:txBody>
          <a:bodyPr wrap="none">
            <a:spAutoFit/>
          </a:bodyPr>
          <a:lstStyle/>
          <a:p>
            <a:r>
              <a:rPr lang="en-US" altLang="en-US" sz="2000" dirty="0"/>
              <a:t>For example, suppose I want to</a:t>
            </a:r>
          </a:p>
          <a:p>
            <a:r>
              <a:rPr lang="en-US" altLang="en-US" sz="2000" dirty="0"/>
              <a:t>insert a 1 into this tree…</a:t>
            </a:r>
          </a:p>
        </p:txBody>
      </p:sp>
      <p:sp>
        <p:nvSpPr>
          <p:cNvPr id="251930" name="Line 26"/>
          <p:cNvSpPr>
            <a:spLocks noChangeShapeType="1"/>
          </p:cNvSpPr>
          <p:nvPr/>
        </p:nvSpPr>
        <p:spPr bwMode="auto">
          <a:xfrm flipH="1">
            <a:off x="6781800" y="5410200"/>
            <a:ext cx="304800" cy="533400"/>
          </a:xfrm>
          <a:prstGeom prst="line">
            <a:avLst/>
          </a:prstGeom>
          <a:noFill/>
          <a:ln w="9525" cap="rnd">
            <a:solidFill>
              <a:schemeClr val="tx1"/>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 name="Text Box 25"/>
          <p:cNvSpPr txBox="1">
            <a:spLocks noChangeArrowheads="1"/>
          </p:cNvSpPr>
          <p:nvPr/>
        </p:nvSpPr>
        <p:spPr bwMode="auto">
          <a:xfrm>
            <a:off x="340468" y="4719689"/>
            <a:ext cx="5450731" cy="1631216"/>
          </a:xfrm>
          <a:prstGeom prst="rect">
            <a:avLst/>
          </a:prstGeom>
          <a:solidFill>
            <a:schemeClr val="accent4">
              <a:lumMod val="40000"/>
              <a:lumOff val="60000"/>
            </a:schemeClr>
          </a:solidFill>
          <a:ln>
            <a:noFill/>
          </a:ln>
          <a:effectLst/>
        </p:spPr>
        <p:txBody>
          <a:bodyPr wrap="square">
            <a:spAutoFit/>
          </a:bodyPr>
          <a:lstStyle/>
          <a:p>
            <a:r>
              <a:rPr lang="en-US" altLang="en-US" sz="2000" dirty="0"/>
              <a:t>The public method would look like this, which calls the private method:</a:t>
            </a:r>
          </a:p>
          <a:p>
            <a:r>
              <a:rPr lang="en-US" altLang="en-US" sz="2000" b="1" dirty="0"/>
              <a:t>void  insert (T item) {</a:t>
            </a:r>
          </a:p>
          <a:p>
            <a:r>
              <a:rPr lang="en-US" altLang="en-US" sz="2000" b="1" dirty="0"/>
              <a:t>     insert(item, root);</a:t>
            </a:r>
          </a:p>
          <a:p>
            <a:r>
              <a:rPr lang="en-US" altLang="en-US" sz="2000" b="1" dirty="0"/>
              <a:t>}</a:t>
            </a:r>
          </a:p>
        </p:txBody>
      </p:sp>
    </p:spTree>
    <p:extLst>
      <p:ext uri="{BB962C8B-B14F-4D97-AF65-F5344CB8AC3E}">
        <p14:creationId xmlns:p14="http://schemas.microsoft.com/office/powerpoint/2010/main" val="32522336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2930" name="Rectangle 2"/>
          <p:cNvSpPr>
            <a:spLocks noGrp="1" noChangeArrowheads="1"/>
          </p:cNvSpPr>
          <p:nvPr>
            <p:ph type="title"/>
          </p:nvPr>
        </p:nvSpPr>
        <p:spPr/>
        <p:txBody>
          <a:bodyPr/>
          <a:lstStyle/>
          <a:p>
            <a:r>
              <a:rPr lang="en-US" altLang="en-US"/>
              <a:t>The Insert Operation</a:t>
            </a:r>
          </a:p>
        </p:txBody>
      </p:sp>
      <p:sp>
        <p:nvSpPr>
          <p:cNvPr id="252931" name="Text Box 3"/>
          <p:cNvSpPr txBox="1">
            <a:spLocks noChangeArrowheads="1"/>
          </p:cNvSpPr>
          <p:nvPr/>
        </p:nvSpPr>
        <p:spPr bwMode="auto">
          <a:xfrm>
            <a:off x="740568" y="1521395"/>
            <a:ext cx="5181600" cy="3762568"/>
          </a:xfrm>
          <a:prstGeom prst="rect">
            <a:avLst/>
          </a:prstGeom>
          <a:solidFill>
            <a:schemeClr val="accent4">
              <a:lumMod val="40000"/>
              <a:lumOff val="60000"/>
            </a:schemeClr>
          </a:solidFill>
          <a:ln>
            <a:noFill/>
          </a:ln>
          <a:effectLst/>
        </p:spPr>
        <p:txBody>
          <a:bodyPr>
            <a:spAutoFit/>
          </a:bodyPr>
          <a:lstStyle/>
          <a:p>
            <a:pPr>
              <a:lnSpc>
                <a:spcPct val="75000"/>
              </a:lnSpc>
              <a:spcBef>
                <a:spcPct val="50000"/>
              </a:spcBef>
            </a:pPr>
            <a:r>
              <a:rPr lang="en-US" altLang="en-US" b="1" dirty="0"/>
              <a:t>//private one.</a:t>
            </a:r>
          </a:p>
          <a:p>
            <a:pPr>
              <a:lnSpc>
                <a:spcPct val="75000"/>
              </a:lnSpc>
              <a:spcBef>
                <a:spcPct val="50000"/>
              </a:spcBef>
            </a:pPr>
            <a:r>
              <a:rPr lang="en-US" altLang="en-US" b="1" dirty="0"/>
              <a:t>void insert (T item, </a:t>
            </a:r>
            <a:r>
              <a:rPr lang="en-US" altLang="en-US" b="1" dirty="0" err="1"/>
              <a:t>BinaryNode</a:t>
            </a:r>
            <a:r>
              <a:rPr lang="en-US" altLang="en-US" b="1" dirty="0"/>
              <a:t>&lt;T&gt; *&amp;t) {</a:t>
            </a:r>
          </a:p>
          <a:p>
            <a:pPr>
              <a:lnSpc>
                <a:spcPct val="75000"/>
              </a:lnSpc>
              <a:spcBef>
                <a:spcPct val="50000"/>
              </a:spcBef>
            </a:pPr>
            <a:r>
              <a:rPr lang="en-US" altLang="en-US" b="1" dirty="0"/>
              <a:t>      if (t == </a:t>
            </a:r>
            <a:r>
              <a:rPr lang="en-US" altLang="en-US" b="1" dirty="0" err="1"/>
              <a:t>nullptr</a:t>
            </a:r>
            <a:r>
              <a:rPr lang="en-US" altLang="en-US" b="1" dirty="0"/>
              <a:t>)</a:t>
            </a:r>
          </a:p>
          <a:p>
            <a:pPr>
              <a:lnSpc>
                <a:spcPct val="75000"/>
              </a:lnSpc>
              <a:spcBef>
                <a:spcPct val="50000"/>
              </a:spcBef>
            </a:pPr>
            <a:r>
              <a:rPr lang="en-US" altLang="en-US" b="1" dirty="0"/>
              <a:t>          t = new </a:t>
            </a:r>
            <a:r>
              <a:rPr lang="en-US" altLang="en-US" b="1" dirty="0" err="1"/>
              <a:t>BinaryNode</a:t>
            </a:r>
            <a:r>
              <a:rPr lang="en-US" altLang="en-US" b="1" dirty="0"/>
              <a:t>&lt;T&gt; (item);</a:t>
            </a:r>
          </a:p>
          <a:p>
            <a:pPr>
              <a:lnSpc>
                <a:spcPct val="75000"/>
              </a:lnSpc>
              <a:spcBef>
                <a:spcPct val="50000"/>
              </a:spcBef>
            </a:pPr>
            <a:r>
              <a:rPr lang="en-US" altLang="en-US" b="1" dirty="0"/>
              <a:t>      else if (item &lt; t </a:t>
            </a:r>
            <a:r>
              <a:rPr lang="en-US" altLang="en-US" b="1" dirty="0">
                <a:sym typeface="Wingdings" panose="05000000000000000000" pitchFamily="2" charset="2"/>
              </a:rPr>
              <a:t>-&gt;</a:t>
            </a:r>
            <a:r>
              <a:rPr lang="en-US" altLang="en-US" b="1" dirty="0"/>
              <a:t> data)</a:t>
            </a:r>
          </a:p>
          <a:p>
            <a:pPr>
              <a:lnSpc>
                <a:spcPct val="75000"/>
              </a:lnSpc>
              <a:spcBef>
                <a:spcPct val="50000"/>
              </a:spcBef>
            </a:pPr>
            <a:r>
              <a:rPr lang="en-US" altLang="en-US" b="1" dirty="0"/>
              <a:t>          insert(item, t </a:t>
            </a:r>
            <a:r>
              <a:rPr lang="en-US" altLang="en-US" b="1" dirty="0">
                <a:sym typeface="Wingdings" panose="05000000000000000000" pitchFamily="2" charset="2"/>
              </a:rPr>
              <a:t>-&gt;</a:t>
            </a:r>
            <a:r>
              <a:rPr lang="en-US" altLang="en-US" b="1" dirty="0"/>
              <a:t> left);</a:t>
            </a:r>
          </a:p>
          <a:p>
            <a:pPr>
              <a:lnSpc>
                <a:spcPct val="75000"/>
              </a:lnSpc>
              <a:spcBef>
                <a:spcPct val="50000"/>
              </a:spcBef>
            </a:pPr>
            <a:r>
              <a:rPr lang="en-US" altLang="en-US" b="1" dirty="0"/>
              <a:t>      else if(item &gt; t </a:t>
            </a:r>
            <a:r>
              <a:rPr lang="en-US" altLang="en-US" b="1" dirty="0">
                <a:sym typeface="Wingdings" panose="05000000000000000000" pitchFamily="2" charset="2"/>
              </a:rPr>
              <a:t>-&gt;</a:t>
            </a:r>
            <a:r>
              <a:rPr lang="en-US" altLang="en-US" b="1" dirty="0"/>
              <a:t> data)</a:t>
            </a:r>
          </a:p>
          <a:p>
            <a:pPr>
              <a:lnSpc>
                <a:spcPct val="75000"/>
              </a:lnSpc>
              <a:spcBef>
                <a:spcPct val="50000"/>
              </a:spcBef>
            </a:pPr>
            <a:r>
              <a:rPr lang="en-US" altLang="en-US" b="1" dirty="0"/>
              <a:t>           insert(item, t </a:t>
            </a:r>
            <a:r>
              <a:rPr lang="en-US" altLang="en-US" b="1" dirty="0">
                <a:sym typeface="Wingdings" panose="05000000000000000000" pitchFamily="2" charset="2"/>
              </a:rPr>
              <a:t>-&gt;</a:t>
            </a:r>
            <a:r>
              <a:rPr lang="en-US" altLang="en-US" b="1" dirty="0"/>
              <a:t> right);</a:t>
            </a:r>
          </a:p>
          <a:p>
            <a:pPr>
              <a:lnSpc>
                <a:spcPct val="75000"/>
              </a:lnSpc>
              <a:spcBef>
                <a:spcPct val="50000"/>
              </a:spcBef>
            </a:pPr>
            <a:r>
              <a:rPr lang="en-US" altLang="en-US" b="1" dirty="0"/>
              <a:t>      else</a:t>
            </a:r>
          </a:p>
          <a:p>
            <a:pPr>
              <a:lnSpc>
                <a:spcPct val="75000"/>
              </a:lnSpc>
              <a:spcBef>
                <a:spcPct val="50000"/>
              </a:spcBef>
            </a:pPr>
            <a:r>
              <a:rPr lang="en-US" altLang="en-US" b="1" dirty="0"/>
              <a:t>           ;  // Duplicate entry; do nothing</a:t>
            </a:r>
          </a:p>
          <a:p>
            <a:pPr>
              <a:lnSpc>
                <a:spcPct val="75000"/>
              </a:lnSpc>
              <a:spcBef>
                <a:spcPct val="50000"/>
              </a:spcBef>
            </a:pPr>
            <a:r>
              <a:rPr lang="en-US" altLang="en-US" b="1" dirty="0"/>
              <a:t>}</a:t>
            </a:r>
          </a:p>
        </p:txBody>
      </p:sp>
      <p:sp>
        <p:nvSpPr>
          <p:cNvPr id="252932" name="Line 4"/>
          <p:cNvSpPr>
            <a:spLocks noChangeShapeType="1"/>
          </p:cNvSpPr>
          <p:nvPr/>
        </p:nvSpPr>
        <p:spPr bwMode="auto">
          <a:xfrm flipH="1">
            <a:off x="7864475" y="2347913"/>
            <a:ext cx="457200" cy="381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2933" name="Line 5"/>
          <p:cNvSpPr>
            <a:spLocks noChangeShapeType="1"/>
          </p:cNvSpPr>
          <p:nvPr/>
        </p:nvSpPr>
        <p:spPr bwMode="auto">
          <a:xfrm>
            <a:off x="8778876" y="2347914"/>
            <a:ext cx="441325" cy="547687"/>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2934" name="Text Box 6"/>
          <p:cNvSpPr txBox="1">
            <a:spLocks noChangeArrowheads="1"/>
          </p:cNvSpPr>
          <p:nvPr/>
        </p:nvSpPr>
        <p:spPr bwMode="auto">
          <a:xfrm>
            <a:off x="9677401" y="1371600"/>
            <a:ext cx="754437"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*root</a:t>
            </a:r>
          </a:p>
        </p:txBody>
      </p:sp>
      <p:sp>
        <p:nvSpPr>
          <p:cNvPr id="252935" name="Oval 7"/>
          <p:cNvSpPr>
            <a:spLocks noChangeArrowheads="1"/>
          </p:cNvSpPr>
          <p:nvPr/>
        </p:nvSpPr>
        <p:spPr bwMode="auto">
          <a:xfrm>
            <a:off x="8229600" y="1676400"/>
            <a:ext cx="762000" cy="685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2936" name="Oval 8"/>
          <p:cNvSpPr>
            <a:spLocks noChangeArrowheads="1"/>
          </p:cNvSpPr>
          <p:nvPr/>
        </p:nvSpPr>
        <p:spPr bwMode="auto">
          <a:xfrm>
            <a:off x="7391400" y="2743200"/>
            <a:ext cx="762000" cy="68580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2937" name="Oval 9"/>
          <p:cNvSpPr>
            <a:spLocks noChangeArrowheads="1"/>
          </p:cNvSpPr>
          <p:nvPr/>
        </p:nvSpPr>
        <p:spPr bwMode="auto">
          <a:xfrm>
            <a:off x="9601200" y="3886200"/>
            <a:ext cx="762000" cy="685800"/>
          </a:xfrm>
          <a:prstGeom prst="ellipse">
            <a:avLst/>
          </a:prstGeom>
          <a:noFill/>
          <a:ln w="2857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2938" name="Line 10"/>
          <p:cNvSpPr>
            <a:spLocks noChangeShapeType="1"/>
          </p:cNvSpPr>
          <p:nvPr/>
        </p:nvSpPr>
        <p:spPr bwMode="auto">
          <a:xfrm flipH="1">
            <a:off x="8991600" y="1600200"/>
            <a:ext cx="762000" cy="304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2939" name="Oval 11"/>
          <p:cNvSpPr>
            <a:spLocks noChangeArrowheads="1"/>
          </p:cNvSpPr>
          <p:nvPr/>
        </p:nvSpPr>
        <p:spPr bwMode="auto">
          <a:xfrm>
            <a:off x="8991600" y="2895600"/>
            <a:ext cx="762000" cy="685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2940" name="Oval 12"/>
          <p:cNvSpPr>
            <a:spLocks noChangeArrowheads="1"/>
          </p:cNvSpPr>
          <p:nvPr/>
        </p:nvSpPr>
        <p:spPr bwMode="auto">
          <a:xfrm>
            <a:off x="8686800" y="3886200"/>
            <a:ext cx="762000" cy="685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2941" name="Oval 13"/>
          <p:cNvSpPr>
            <a:spLocks noChangeArrowheads="1"/>
          </p:cNvSpPr>
          <p:nvPr/>
        </p:nvSpPr>
        <p:spPr bwMode="auto">
          <a:xfrm>
            <a:off x="7772400" y="3886200"/>
            <a:ext cx="762000" cy="685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2942" name="Line 14"/>
          <p:cNvSpPr>
            <a:spLocks noChangeShapeType="1"/>
          </p:cNvSpPr>
          <p:nvPr/>
        </p:nvSpPr>
        <p:spPr bwMode="auto">
          <a:xfrm>
            <a:off x="7924800" y="3429000"/>
            <a:ext cx="152400" cy="457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2943" name="Line 15"/>
          <p:cNvSpPr>
            <a:spLocks noChangeShapeType="1"/>
          </p:cNvSpPr>
          <p:nvPr/>
        </p:nvSpPr>
        <p:spPr bwMode="auto">
          <a:xfrm flipH="1">
            <a:off x="9144000" y="3581400"/>
            <a:ext cx="76200" cy="30480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2944" name="Line 16"/>
          <p:cNvSpPr>
            <a:spLocks noChangeShapeType="1"/>
          </p:cNvSpPr>
          <p:nvPr/>
        </p:nvSpPr>
        <p:spPr bwMode="auto">
          <a:xfrm>
            <a:off x="9601200" y="3581400"/>
            <a:ext cx="152400" cy="304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2945" name="Text Box 17"/>
          <p:cNvSpPr txBox="1">
            <a:spLocks noChangeArrowheads="1"/>
          </p:cNvSpPr>
          <p:nvPr/>
        </p:nvSpPr>
        <p:spPr bwMode="auto">
          <a:xfrm>
            <a:off x="8458200" y="18288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6</a:t>
            </a:r>
          </a:p>
        </p:txBody>
      </p:sp>
      <p:sp>
        <p:nvSpPr>
          <p:cNvPr id="252946" name="Text Box 18"/>
          <p:cNvSpPr txBox="1">
            <a:spLocks noChangeArrowheads="1"/>
          </p:cNvSpPr>
          <p:nvPr/>
        </p:nvSpPr>
        <p:spPr bwMode="auto">
          <a:xfrm>
            <a:off x="7604125" y="2909888"/>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2</a:t>
            </a:r>
          </a:p>
        </p:txBody>
      </p:sp>
      <p:sp>
        <p:nvSpPr>
          <p:cNvPr id="252947" name="Text Box 19"/>
          <p:cNvSpPr txBox="1">
            <a:spLocks noChangeArrowheads="1"/>
          </p:cNvSpPr>
          <p:nvPr/>
        </p:nvSpPr>
        <p:spPr bwMode="auto">
          <a:xfrm>
            <a:off x="8001000" y="40386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5</a:t>
            </a:r>
          </a:p>
        </p:txBody>
      </p:sp>
      <p:sp>
        <p:nvSpPr>
          <p:cNvPr id="252948" name="Text Box 20"/>
          <p:cNvSpPr txBox="1">
            <a:spLocks noChangeArrowheads="1"/>
          </p:cNvSpPr>
          <p:nvPr/>
        </p:nvSpPr>
        <p:spPr bwMode="auto">
          <a:xfrm>
            <a:off x="9220200" y="30480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9</a:t>
            </a:r>
          </a:p>
        </p:txBody>
      </p:sp>
      <p:sp>
        <p:nvSpPr>
          <p:cNvPr id="252949" name="Text Box 21"/>
          <p:cNvSpPr txBox="1">
            <a:spLocks noChangeArrowheads="1"/>
          </p:cNvSpPr>
          <p:nvPr/>
        </p:nvSpPr>
        <p:spPr bwMode="auto">
          <a:xfrm>
            <a:off x="8991600" y="40386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7</a:t>
            </a:r>
          </a:p>
        </p:txBody>
      </p:sp>
      <p:sp>
        <p:nvSpPr>
          <p:cNvPr id="252950" name="Text Box 22"/>
          <p:cNvSpPr txBox="1">
            <a:spLocks noChangeArrowheads="1"/>
          </p:cNvSpPr>
          <p:nvPr/>
        </p:nvSpPr>
        <p:spPr bwMode="auto">
          <a:xfrm>
            <a:off x="9753600" y="4038600"/>
            <a:ext cx="444352"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10</a:t>
            </a:r>
          </a:p>
        </p:txBody>
      </p:sp>
      <p:sp>
        <p:nvSpPr>
          <p:cNvPr id="252952" name="Line 24"/>
          <p:cNvSpPr>
            <a:spLocks noChangeShapeType="1"/>
          </p:cNvSpPr>
          <p:nvPr/>
        </p:nvSpPr>
        <p:spPr bwMode="auto">
          <a:xfrm>
            <a:off x="7467600" y="3276600"/>
            <a:ext cx="0" cy="2209800"/>
          </a:xfrm>
          <a:prstGeom prst="line">
            <a:avLst/>
          </a:prstGeom>
          <a:noFill/>
          <a:ln w="9525" cap="rnd">
            <a:solidFill>
              <a:schemeClr val="tx1"/>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2953" name="Text Box 25"/>
          <p:cNvSpPr txBox="1">
            <a:spLocks noChangeArrowheads="1"/>
          </p:cNvSpPr>
          <p:nvPr/>
        </p:nvSpPr>
        <p:spPr bwMode="auto">
          <a:xfrm>
            <a:off x="7527925" y="4891088"/>
            <a:ext cx="988732"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t </a:t>
            </a:r>
            <a:r>
              <a:rPr lang="en-US" altLang="en-US" sz="2000">
                <a:sym typeface="Wingdings" panose="05000000000000000000" pitchFamily="2" charset="2"/>
              </a:rPr>
              <a:t></a:t>
            </a:r>
            <a:r>
              <a:rPr lang="en-US" altLang="en-US" sz="2000"/>
              <a:t> left</a:t>
            </a:r>
          </a:p>
        </p:txBody>
      </p:sp>
      <p:sp>
        <p:nvSpPr>
          <p:cNvPr id="252954" name="Oval 26"/>
          <p:cNvSpPr>
            <a:spLocks noChangeArrowheads="1"/>
          </p:cNvSpPr>
          <p:nvPr/>
        </p:nvSpPr>
        <p:spPr bwMode="auto">
          <a:xfrm>
            <a:off x="7086600" y="5486400"/>
            <a:ext cx="762000" cy="68580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2955" name="Text Box 27"/>
          <p:cNvSpPr txBox="1">
            <a:spLocks noChangeArrowheads="1"/>
          </p:cNvSpPr>
          <p:nvPr/>
        </p:nvSpPr>
        <p:spPr bwMode="auto">
          <a:xfrm>
            <a:off x="7315200" y="56388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1</a:t>
            </a:r>
          </a:p>
        </p:txBody>
      </p:sp>
      <p:sp>
        <p:nvSpPr>
          <p:cNvPr id="252956" name="Line 28"/>
          <p:cNvSpPr>
            <a:spLocks noChangeShapeType="1"/>
          </p:cNvSpPr>
          <p:nvPr/>
        </p:nvSpPr>
        <p:spPr bwMode="auto">
          <a:xfrm flipH="1">
            <a:off x="6781800" y="6096000"/>
            <a:ext cx="457200" cy="457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2957" name="Line 29"/>
          <p:cNvSpPr>
            <a:spLocks noChangeShapeType="1"/>
          </p:cNvSpPr>
          <p:nvPr/>
        </p:nvSpPr>
        <p:spPr bwMode="auto">
          <a:xfrm>
            <a:off x="7696200" y="6096000"/>
            <a:ext cx="457200" cy="533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2958" name="Text Box 30"/>
          <p:cNvSpPr txBox="1">
            <a:spLocks noChangeArrowheads="1"/>
          </p:cNvSpPr>
          <p:nvPr/>
        </p:nvSpPr>
        <p:spPr bwMode="auto">
          <a:xfrm>
            <a:off x="8366126" y="6338888"/>
            <a:ext cx="882421"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dirty="0" err="1"/>
              <a:t>nullptr</a:t>
            </a:r>
            <a:endParaRPr lang="en-US" altLang="en-US" sz="2000" dirty="0"/>
          </a:p>
        </p:txBody>
      </p:sp>
      <p:sp>
        <p:nvSpPr>
          <p:cNvPr id="252959" name="Text Box 31"/>
          <p:cNvSpPr txBox="1">
            <a:spLocks noChangeArrowheads="1"/>
          </p:cNvSpPr>
          <p:nvPr/>
        </p:nvSpPr>
        <p:spPr bwMode="auto">
          <a:xfrm>
            <a:off x="5791201" y="6248400"/>
            <a:ext cx="882421"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dirty="0" err="1"/>
              <a:t>nullptr</a:t>
            </a:r>
            <a:endParaRPr lang="en-US" altLang="en-US" sz="2000" dirty="0"/>
          </a:p>
        </p:txBody>
      </p:sp>
      <p:sp>
        <p:nvSpPr>
          <p:cNvPr id="252960" name="Line 32"/>
          <p:cNvSpPr>
            <a:spLocks noChangeShapeType="1"/>
          </p:cNvSpPr>
          <p:nvPr/>
        </p:nvSpPr>
        <p:spPr bwMode="auto">
          <a:xfrm flipH="1">
            <a:off x="7848600" y="5791200"/>
            <a:ext cx="8382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2961" name="Text Box 33"/>
          <p:cNvSpPr txBox="1">
            <a:spLocks noChangeArrowheads="1"/>
          </p:cNvSpPr>
          <p:nvPr/>
        </p:nvSpPr>
        <p:spPr bwMode="auto">
          <a:xfrm>
            <a:off x="8213725" y="5348288"/>
            <a:ext cx="271228"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t</a:t>
            </a:r>
          </a:p>
        </p:txBody>
      </p:sp>
      <p:sp>
        <p:nvSpPr>
          <p:cNvPr id="252962" name="Text Box 34"/>
          <p:cNvSpPr txBox="1">
            <a:spLocks noChangeArrowheads="1"/>
          </p:cNvSpPr>
          <p:nvPr/>
        </p:nvSpPr>
        <p:spPr bwMode="auto">
          <a:xfrm>
            <a:off x="740568" y="5558448"/>
            <a:ext cx="4306888" cy="1006475"/>
          </a:xfrm>
          <a:prstGeom prst="rect">
            <a:avLst/>
          </a:prstGeom>
          <a:solidFill>
            <a:schemeClr val="accent1">
              <a:lumMod val="40000"/>
              <a:lumOff val="60000"/>
            </a:schemeClr>
          </a:solidFill>
          <a:ln>
            <a:noFill/>
          </a:ln>
          <a:effectLst/>
        </p:spPr>
        <p:txBody>
          <a:bodyPr wrap="none">
            <a:spAutoFit/>
          </a:bodyPr>
          <a:lstStyle/>
          <a:p>
            <a:r>
              <a:rPr lang="en-US" altLang="en-US" sz="2000" b="1" dirty="0"/>
              <a:t>Note the pointer t is passed</a:t>
            </a:r>
          </a:p>
          <a:p>
            <a:r>
              <a:rPr lang="en-US" altLang="en-US" sz="2000" b="1" dirty="0"/>
              <a:t>using call by reference. In this case</a:t>
            </a:r>
          </a:p>
          <a:p>
            <a:r>
              <a:rPr lang="en-US" altLang="en-US" sz="2000" b="1" dirty="0"/>
              <a:t>this means </a:t>
            </a:r>
            <a:r>
              <a:rPr lang="en-US" altLang="en-US" sz="2000" b="1" dirty="0" err="1"/>
              <a:t>t</a:t>
            </a:r>
            <a:r>
              <a:rPr lang="en-US" altLang="en-US" sz="2000" b="1" dirty="0" err="1">
                <a:sym typeface="Wingdings" panose="05000000000000000000" pitchFamily="2" charset="2"/>
              </a:rPr>
              <a:t>left</a:t>
            </a:r>
            <a:r>
              <a:rPr lang="en-US" altLang="en-US" sz="2000" b="1" dirty="0">
                <a:sym typeface="Wingdings" panose="05000000000000000000" pitchFamily="2" charset="2"/>
              </a:rPr>
              <a:t> will be changed to t</a:t>
            </a:r>
            <a:r>
              <a:rPr lang="en-US" altLang="en-US" sz="2000" dirty="0">
                <a:sym typeface="Wingdings" panose="05000000000000000000" pitchFamily="2" charset="2"/>
              </a:rPr>
              <a:t>.</a:t>
            </a:r>
            <a:endParaRPr lang="en-US" altLang="en-US" sz="2000" dirty="0"/>
          </a:p>
        </p:txBody>
      </p:sp>
    </p:spTree>
    <p:extLst>
      <p:ext uri="{BB962C8B-B14F-4D97-AF65-F5344CB8AC3E}">
        <p14:creationId xmlns:p14="http://schemas.microsoft.com/office/powerpoint/2010/main" val="20806553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3954" name="Rectangle 2"/>
          <p:cNvSpPr>
            <a:spLocks noGrp="1" noChangeArrowheads="1"/>
          </p:cNvSpPr>
          <p:nvPr>
            <p:ph type="title"/>
          </p:nvPr>
        </p:nvSpPr>
        <p:spPr/>
        <p:txBody>
          <a:bodyPr/>
          <a:lstStyle/>
          <a:p>
            <a:r>
              <a:rPr lang="en-US" altLang="en-US"/>
              <a:t>The Removal Operation</a:t>
            </a:r>
          </a:p>
        </p:txBody>
      </p:sp>
      <p:sp>
        <p:nvSpPr>
          <p:cNvPr id="253955" name="Rectangle 3"/>
          <p:cNvSpPr>
            <a:spLocks noGrp="1" noChangeArrowheads="1"/>
          </p:cNvSpPr>
          <p:nvPr>
            <p:ph type="body" idx="1"/>
          </p:nvPr>
        </p:nvSpPr>
        <p:spPr/>
        <p:txBody>
          <a:bodyPr/>
          <a:lstStyle/>
          <a:p>
            <a:r>
              <a:rPr lang="en-US" altLang="en-US"/>
              <a:t>If the node to be removed is a leaf, it can be deleted immediately.</a:t>
            </a:r>
          </a:p>
          <a:p>
            <a:r>
              <a:rPr lang="en-US" altLang="en-US"/>
              <a:t>If the node has one child, the node can be deleted after its parent adjusts a link to bypass the deleted node.</a:t>
            </a:r>
          </a:p>
        </p:txBody>
      </p:sp>
      <p:sp>
        <p:nvSpPr>
          <p:cNvPr id="253956" name="Line 4"/>
          <p:cNvSpPr>
            <a:spLocks noChangeShapeType="1"/>
          </p:cNvSpPr>
          <p:nvPr/>
        </p:nvSpPr>
        <p:spPr bwMode="auto">
          <a:xfrm flipH="1">
            <a:off x="7407275" y="4405313"/>
            <a:ext cx="457200" cy="381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3957" name="Line 5"/>
          <p:cNvSpPr>
            <a:spLocks noChangeShapeType="1"/>
          </p:cNvSpPr>
          <p:nvPr/>
        </p:nvSpPr>
        <p:spPr bwMode="auto">
          <a:xfrm>
            <a:off x="8321676" y="4405314"/>
            <a:ext cx="441325" cy="547687"/>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3958" name="Text Box 6"/>
          <p:cNvSpPr txBox="1">
            <a:spLocks noChangeArrowheads="1"/>
          </p:cNvSpPr>
          <p:nvPr/>
        </p:nvSpPr>
        <p:spPr bwMode="auto">
          <a:xfrm>
            <a:off x="9220201" y="3429000"/>
            <a:ext cx="754437"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*root</a:t>
            </a:r>
          </a:p>
        </p:txBody>
      </p:sp>
      <p:sp>
        <p:nvSpPr>
          <p:cNvPr id="253959" name="Oval 7"/>
          <p:cNvSpPr>
            <a:spLocks noChangeArrowheads="1"/>
          </p:cNvSpPr>
          <p:nvPr/>
        </p:nvSpPr>
        <p:spPr bwMode="auto">
          <a:xfrm>
            <a:off x="7772400" y="3733800"/>
            <a:ext cx="762000" cy="685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3960" name="Oval 8"/>
          <p:cNvSpPr>
            <a:spLocks noChangeArrowheads="1"/>
          </p:cNvSpPr>
          <p:nvPr/>
        </p:nvSpPr>
        <p:spPr bwMode="auto">
          <a:xfrm>
            <a:off x="6934200" y="4800600"/>
            <a:ext cx="762000" cy="685800"/>
          </a:xfrm>
          <a:prstGeom prst="ellipse">
            <a:avLst/>
          </a:prstGeom>
          <a:noFill/>
          <a:ln w="2857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3961" name="Oval 9"/>
          <p:cNvSpPr>
            <a:spLocks noChangeArrowheads="1"/>
          </p:cNvSpPr>
          <p:nvPr/>
        </p:nvSpPr>
        <p:spPr bwMode="auto">
          <a:xfrm>
            <a:off x="9144000" y="5943600"/>
            <a:ext cx="762000" cy="68580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3962" name="Line 10"/>
          <p:cNvSpPr>
            <a:spLocks noChangeShapeType="1"/>
          </p:cNvSpPr>
          <p:nvPr/>
        </p:nvSpPr>
        <p:spPr bwMode="auto">
          <a:xfrm flipH="1">
            <a:off x="8534400" y="3657600"/>
            <a:ext cx="762000" cy="304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3963" name="Oval 11"/>
          <p:cNvSpPr>
            <a:spLocks noChangeArrowheads="1"/>
          </p:cNvSpPr>
          <p:nvPr/>
        </p:nvSpPr>
        <p:spPr bwMode="auto">
          <a:xfrm>
            <a:off x="8534400" y="4953000"/>
            <a:ext cx="762000" cy="685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3964" name="Oval 12"/>
          <p:cNvSpPr>
            <a:spLocks noChangeArrowheads="1"/>
          </p:cNvSpPr>
          <p:nvPr/>
        </p:nvSpPr>
        <p:spPr bwMode="auto">
          <a:xfrm>
            <a:off x="8229600" y="5943600"/>
            <a:ext cx="762000" cy="685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3965" name="Oval 13"/>
          <p:cNvSpPr>
            <a:spLocks noChangeArrowheads="1"/>
          </p:cNvSpPr>
          <p:nvPr/>
        </p:nvSpPr>
        <p:spPr bwMode="auto">
          <a:xfrm>
            <a:off x="7315200" y="5943600"/>
            <a:ext cx="762000" cy="685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3966" name="Line 14"/>
          <p:cNvSpPr>
            <a:spLocks noChangeShapeType="1"/>
          </p:cNvSpPr>
          <p:nvPr/>
        </p:nvSpPr>
        <p:spPr bwMode="auto">
          <a:xfrm>
            <a:off x="7467600" y="5486400"/>
            <a:ext cx="152400" cy="457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3967" name="Line 15"/>
          <p:cNvSpPr>
            <a:spLocks noChangeShapeType="1"/>
          </p:cNvSpPr>
          <p:nvPr/>
        </p:nvSpPr>
        <p:spPr bwMode="auto">
          <a:xfrm flipH="1">
            <a:off x="8686800" y="5638800"/>
            <a:ext cx="76200" cy="30480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3968" name="Line 16"/>
          <p:cNvSpPr>
            <a:spLocks noChangeShapeType="1"/>
          </p:cNvSpPr>
          <p:nvPr/>
        </p:nvSpPr>
        <p:spPr bwMode="auto">
          <a:xfrm>
            <a:off x="9144000" y="5638800"/>
            <a:ext cx="228600" cy="304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3969" name="Text Box 17"/>
          <p:cNvSpPr txBox="1">
            <a:spLocks noChangeArrowheads="1"/>
          </p:cNvSpPr>
          <p:nvPr/>
        </p:nvSpPr>
        <p:spPr bwMode="auto">
          <a:xfrm>
            <a:off x="8001000" y="38862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6</a:t>
            </a:r>
          </a:p>
        </p:txBody>
      </p:sp>
      <p:sp>
        <p:nvSpPr>
          <p:cNvPr id="253970" name="Text Box 18"/>
          <p:cNvSpPr txBox="1">
            <a:spLocks noChangeArrowheads="1"/>
          </p:cNvSpPr>
          <p:nvPr/>
        </p:nvSpPr>
        <p:spPr bwMode="auto">
          <a:xfrm>
            <a:off x="7146925" y="4967288"/>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2</a:t>
            </a:r>
          </a:p>
        </p:txBody>
      </p:sp>
      <p:sp>
        <p:nvSpPr>
          <p:cNvPr id="253971" name="Text Box 19"/>
          <p:cNvSpPr txBox="1">
            <a:spLocks noChangeArrowheads="1"/>
          </p:cNvSpPr>
          <p:nvPr/>
        </p:nvSpPr>
        <p:spPr bwMode="auto">
          <a:xfrm>
            <a:off x="7543800" y="60960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5</a:t>
            </a:r>
          </a:p>
        </p:txBody>
      </p:sp>
      <p:sp>
        <p:nvSpPr>
          <p:cNvPr id="253972" name="Text Box 20"/>
          <p:cNvSpPr txBox="1">
            <a:spLocks noChangeArrowheads="1"/>
          </p:cNvSpPr>
          <p:nvPr/>
        </p:nvSpPr>
        <p:spPr bwMode="auto">
          <a:xfrm>
            <a:off x="8763000" y="51054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9</a:t>
            </a:r>
          </a:p>
        </p:txBody>
      </p:sp>
      <p:sp>
        <p:nvSpPr>
          <p:cNvPr id="253973" name="Text Box 21"/>
          <p:cNvSpPr txBox="1">
            <a:spLocks noChangeArrowheads="1"/>
          </p:cNvSpPr>
          <p:nvPr/>
        </p:nvSpPr>
        <p:spPr bwMode="auto">
          <a:xfrm>
            <a:off x="8534400" y="60960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7</a:t>
            </a:r>
          </a:p>
        </p:txBody>
      </p:sp>
      <p:sp>
        <p:nvSpPr>
          <p:cNvPr id="253974" name="Text Box 22"/>
          <p:cNvSpPr txBox="1">
            <a:spLocks noChangeArrowheads="1"/>
          </p:cNvSpPr>
          <p:nvPr/>
        </p:nvSpPr>
        <p:spPr bwMode="auto">
          <a:xfrm>
            <a:off x="9296400" y="6096000"/>
            <a:ext cx="444352"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10</a:t>
            </a:r>
          </a:p>
        </p:txBody>
      </p:sp>
      <p:sp>
        <p:nvSpPr>
          <p:cNvPr id="253975" name="Text Box 23"/>
          <p:cNvSpPr txBox="1">
            <a:spLocks noChangeArrowheads="1"/>
          </p:cNvSpPr>
          <p:nvPr/>
        </p:nvSpPr>
        <p:spPr bwMode="auto">
          <a:xfrm>
            <a:off x="1844959" y="4608209"/>
            <a:ext cx="2734979" cy="400110"/>
          </a:xfrm>
          <a:prstGeom prst="rect">
            <a:avLst/>
          </a:prstGeom>
          <a:solidFill>
            <a:schemeClr val="accent4">
              <a:lumMod val="40000"/>
              <a:lumOff val="60000"/>
            </a:schemeClr>
          </a:solidFill>
          <a:ln>
            <a:noFill/>
          </a:ln>
          <a:effectLst/>
        </p:spPr>
        <p:txBody>
          <a:bodyPr wrap="none">
            <a:spAutoFit/>
          </a:bodyPr>
          <a:lstStyle/>
          <a:p>
            <a:r>
              <a:rPr lang="en-US" altLang="en-US" sz="2000" dirty="0"/>
              <a:t>What if the 2 is deleted?</a:t>
            </a:r>
          </a:p>
        </p:txBody>
      </p:sp>
    </p:spTree>
    <p:extLst>
      <p:ext uri="{BB962C8B-B14F-4D97-AF65-F5344CB8AC3E}">
        <p14:creationId xmlns:p14="http://schemas.microsoft.com/office/powerpoint/2010/main" val="28566678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4978" name="Rectangle 2"/>
          <p:cNvSpPr>
            <a:spLocks noGrp="1" noChangeArrowheads="1"/>
          </p:cNvSpPr>
          <p:nvPr>
            <p:ph type="title"/>
          </p:nvPr>
        </p:nvSpPr>
        <p:spPr/>
        <p:txBody>
          <a:bodyPr/>
          <a:lstStyle/>
          <a:p>
            <a:r>
              <a:rPr lang="en-US" altLang="en-US"/>
              <a:t>Removal…</a:t>
            </a:r>
          </a:p>
        </p:txBody>
      </p:sp>
      <p:sp>
        <p:nvSpPr>
          <p:cNvPr id="254979" name="Line 3"/>
          <p:cNvSpPr>
            <a:spLocks noChangeShapeType="1"/>
          </p:cNvSpPr>
          <p:nvPr/>
        </p:nvSpPr>
        <p:spPr bwMode="auto">
          <a:xfrm flipH="1">
            <a:off x="2530475" y="3186113"/>
            <a:ext cx="457200" cy="381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4980" name="Line 4"/>
          <p:cNvSpPr>
            <a:spLocks noChangeShapeType="1"/>
          </p:cNvSpPr>
          <p:nvPr/>
        </p:nvSpPr>
        <p:spPr bwMode="auto">
          <a:xfrm>
            <a:off x="3444876" y="3186114"/>
            <a:ext cx="441325" cy="547687"/>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4981" name="Text Box 5"/>
          <p:cNvSpPr txBox="1">
            <a:spLocks noChangeArrowheads="1"/>
          </p:cNvSpPr>
          <p:nvPr/>
        </p:nvSpPr>
        <p:spPr bwMode="auto">
          <a:xfrm>
            <a:off x="4343401" y="2209800"/>
            <a:ext cx="754437"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*root</a:t>
            </a:r>
          </a:p>
        </p:txBody>
      </p:sp>
      <p:sp>
        <p:nvSpPr>
          <p:cNvPr id="254982" name="Oval 6"/>
          <p:cNvSpPr>
            <a:spLocks noChangeArrowheads="1"/>
          </p:cNvSpPr>
          <p:nvPr/>
        </p:nvSpPr>
        <p:spPr bwMode="auto">
          <a:xfrm>
            <a:off x="2895600" y="2514600"/>
            <a:ext cx="762000" cy="685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4983" name="Oval 7"/>
          <p:cNvSpPr>
            <a:spLocks noChangeArrowheads="1"/>
          </p:cNvSpPr>
          <p:nvPr/>
        </p:nvSpPr>
        <p:spPr bwMode="auto">
          <a:xfrm>
            <a:off x="2057400" y="3581400"/>
            <a:ext cx="762000" cy="685800"/>
          </a:xfrm>
          <a:prstGeom prst="ellipse">
            <a:avLst/>
          </a:prstGeom>
          <a:noFill/>
          <a:ln w="2857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4984" name="Oval 8"/>
          <p:cNvSpPr>
            <a:spLocks noChangeArrowheads="1"/>
          </p:cNvSpPr>
          <p:nvPr/>
        </p:nvSpPr>
        <p:spPr bwMode="auto">
          <a:xfrm>
            <a:off x="4267200" y="4724400"/>
            <a:ext cx="762000" cy="68580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4985" name="Line 9"/>
          <p:cNvSpPr>
            <a:spLocks noChangeShapeType="1"/>
          </p:cNvSpPr>
          <p:nvPr/>
        </p:nvSpPr>
        <p:spPr bwMode="auto">
          <a:xfrm flipH="1">
            <a:off x="3657600" y="2438400"/>
            <a:ext cx="762000" cy="304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4986" name="Oval 10"/>
          <p:cNvSpPr>
            <a:spLocks noChangeArrowheads="1"/>
          </p:cNvSpPr>
          <p:nvPr/>
        </p:nvSpPr>
        <p:spPr bwMode="auto">
          <a:xfrm>
            <a:off x="3657600" y="3733800"/>
            <a:ext cx="762000" cy="685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4987" name="Oval 11"/>
          <p:cNvSpPr>
            <a:spLocks noChangeArrowheads="1"/>
          </p:cNvSpPr>
          <p:nvPr/>
        </p:nvSpPr>
        <p:spPr bwMode="auto">
          <a:xfrm>
            <a:off x="3352800" y="4724400"/>
            <a:ext cx="762000" cy="685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4988" name="Oval 12"/>
          <p:cNvSpPr>
            <a:spLocks noChangeArrowheads="1"/>
          </p:cNvSpPr>
          <p:nvPr/>
        </p:nvSpPr>
        <p:spPr bwMode="auto">
          <a:xfrm>
            <a:off x="2438400" y="4724400"/>
            <a:ext cx="762000" cy="685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4989" name="Line 13"/>
          <p:cNvSpPr>
            <a:spLocks noChangeShapeType="1"/>
          </p:cNvSpPr>
          <p:nvPr/>
        </p:nvSpPr>
        <p:spPr bwMode="auto">
          <a:xfrm>
            <a:off x="2590800" y="4267200"/>
            <a:ext cx="152400" cy="457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4990" name="Line 14"/>
          <p:cNvSpPr>
            <a:spLocks noChangeShapeType="1"/>
          </p:cNvSpPr>
          <p:nvPr/>
        </p:nvSpPr>
        <p:spPr bwMode="auto">
          <a:xfrm flipH="1">
            <a:off x="3810000" y="4419600"/>
            <a:ext cx="76200" cy="30480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4991" name="Line 15"/>
          <p:cNvSpPr>
            <a:spLocks noChangeShapeType="1"/>
          </p:cNvSpPr>
          <p:nvPr/>
        </p:nvSpPr>
        <p:spPr bwMode="auto">
          <a:xfrm>
            <a:off x="4267200" y="4419600"/>
            <a:ext cx="152400" cy="304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4992" name="Text Box 16"/>
          <p:cNvSpPr txBox="1">
            <a:spLocks noChangeArrowheads="1"/>
          </p:cNvSpPr>
          <p:nvPr/>
        </p:nvSpPr>
        <p:spPr bwMode="auto">
          <a:xfrm>
            <a:off x="3124200" y="26670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6</a:t>
            </a:r>
          </a:p>
        </p:txBody>
      </p:sp>
      <p:sp>
        <p:nvSpPr>
          <p:cNvPr id="254993" name="Text Box 17"/>
          <p:cNvSpPr txBox="1">
            <a:spLocks noChangeArrowheads="1"/>
          </p:cNvSpPr>
          <p:nvPr/>
        </p:nvSpPr>
        <p:spPr bwMode="auto">
          <a:xfrm>
            <a:off x="2270125" y="3748088"/>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2</a:t>
            </a:r>
          </a:p>
        </p:txBody>
      </p:sp>
      <p:sp>
        <p:nvSpPr>
          <p:cNvPr id="254994" name="Text Box 18"/>
          <p:cNvSpPr txBox="1">
            <a:spLocks noChangeArrowheads="1"/>
          </p:cNvSpPr>
          <p:nvPr/>
        </p:nvSpPr>
        <p:spPr bwMode="auto">
          <a:xfrm>
            <a:off x="2667000" y="48768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5</a:t>
            </a:r>
          </a:p>
        </p:txBody>
      </p:sp>
      <p:sp>
        <p:nvSpPr>
          <p:cNvPr id="254995" name="Text Box 19"/>
          <p:cNvSpPr txBox="1">
            <a:spLocks noChangeArrowheads="1"/>
          </p:cNvSpPr>
          <p:nvPr/>
        </p:nvSpPr>
        <p:spPr bwMode="auto">
          <a:xfrm>
            <a:off x="3886200" y="38862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9</a:t>
            </a:r>
          </a:p>
        </p:txBody>
      </p:sp>
      <p:sp>
        <p:nvSpPr>
          <p:cNvPr id="254996" name="Text Box 20"/>
          <p:cNvSpPr txBox="1">
            <a:spLocks noChangeArrowheads="1"/>
          </p:cNvSpPr>
          <p:nvPr/>
        </p:nvSpPr>
        <p:spPr bwMode="auto">
          <a:xfrm>
            <a:off x="3657600" y="48768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7</a:t>
            </a:r>
          </a:p>
        </p:txBody>
      </p:sp>
      <p:sp>
        <p:nvSpPr>
          <p:cNvPr id="254997" name="Text Box 21"/>
          <p:cNvSpPr txBox="1">
            <a:spLocks noChangeArrowheads="1"/>
          </p:cNvSpPr>
          <p:nvPr/>
        </p:nvSpPr>
        <p:spPr bwMode="auto">
          <a:xfrm>
            <a:off x="4419600" y="4876800"/>
            <a:ext cx="444352"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10</a:t>
            </a:r>
          </a:p>
        </p:txBody>
      </p:sp>
      <p:sp>
        <p:nvSpPr>
          <p:cNvPr id="254998" name="Line 22"/>
          <p:cNvSpPr>
            <a:spLocks noChangeShapeType="1"/>
          </p:cNvSpPr>
          <p:nvPr/>
        </p:nvSpPr>
        <p:spPr bwMode="auto">
          <a:xfrm flipH="1">
            <a:off x="7391400" y="3124200"/>
            <a:ext cx="152400" cy="1600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4999" name="Line 23"/>
          <p:cNvSpPr>
            <a:spLocks noChangeShapeType="1"/>
          </p:cNvSpPr>
          <p:nvPr/>
        </p:nvSpPr>
        <p:spPr bwMode="auto">
          <a:xfrm>
            <a:off x="7940676" y="3186114"/>
            <a:ext cx="441325" cy="547687"/>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5000" name="Text Box 24"/>
          <p:cNvSpPr txBox="1">
            <a:spLocks noChangeArrowheads="1"/>
          </p:cNvSpPr>
          <p:nvPr/>
        </p:nvSpPr>
        <p:spPr bwMode="auto">
          <a:xfrm>
            <a:off x="8839201" y="2209800"/>
            <a:ext cx="754437"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*root</a:t>
            </a:r>
          </a:p>
        </p:txBody>
      </p:sp>
      <p:sp>
        <p:nvSpPr>
          <p:cNvPr id="255001" name="Oval 25"/>
          <p:cNvSpPr>
            <a:spLocks noChangeArrowheads="1"/>
          </p:cNvSpPr>
          <p:nvPr/>
        </p:nvSpPr>
        <p:spPr bwMode="auto">
          <a:xfrm>
            <a:off x="7391400" y="2514600"/>
            <a:ext cx="762000" cy="685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5002" name="Oval 26"/>
          <p:cNvSpPr>
            <a:spLocks noChangeArrowheads="1"/>
          </p:cNvSpPr>
          <p:nvPr/>
        </p:nvSpPr>
        <p:spPr bwMode="auto">
          <a:xfrm>
            <a:off x="6553200" y="3581400"/>
            <a:ext cx="762000" cy="685800"/>
          </a:xfrm>
          <a:prstGeom prst="ellipse">
            <a:avLst/>
          </a:prstGeom>
          <a:noFill/>
          <a:ln w="2857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5003" name="Oval 27"/>
          <p:cNvSpPr>
            <a:spLocks noChangeArrowheads="1"/>
          </p:cNvSpPr>
          <p:nvPr/>
        </p:nvSpPr>
        <p:spPr bwMode="auto">
          <a:xfrm>
            <a:off x="8763000" y="4724400"/>
            <a:ext cx="762000" cy="68580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5004" name="Line 28"/>
          <p:cNvSpPr>
            <a:spLocks noChangeShapeType="1"/>
          </p:cNvSpPr>
          <p:nvPr/>
        </p:nvSpPr>
        <p:spPr bwMode="auto">
          <a:xfrm flipH="1">
            <a:off x="8153400" y="2438400"/>
            <a:ext cx="762000" cy="304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5005" name="Oval 29"/>
          <p:cNvSpPr>
            <a:spLocks noChangeArrowheads="1"/>
          </p:cNvSpPr>
          <p:nvPr/>
        </p:nvSpPr>
        <p:spPr bwMode="auto">
          <a:xfrm>
            <a:off x="8153400" y="3733800"/>
            <a:ext cx="762000" cy="685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5006" name="Oval 30"/>
          <p:cNvSpPr>
            <a:spLocks noChangeArrowheads="1"/>
          </p:cNvSpPr>
          <p:nvPr/>
        </p:nvSpPr>
        <p:spPr bwMode="auto">
          <a:xfrm>
            <a:off x="7848600" y="4724400"/>
            <a:ext cx="762000" cy="685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5007" name="Oval 31"/>
          <p:cNvSpPr>
            <a:spLocks noChangeArrowheads="1"/>
          </p:cNvSpPr>
          <p:nvPr/>
        </p:nvSpPr>
        <p:spPr bwMode="auto">
          <a:xfrm>
            <a:off x="6934200" y="4724400"/>
            <a:ext cx="762000" cy="685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5008" name="Line 32"/>
          <p:cNvSpPr>
            <a:spLocks noChangeShapeType="1"/>
          </p:cNvSpPr>
          <p:nvPr/>
        </p:nvSpPr>
        <p:spPr bwMode="auto">
          <a:xfrm>
            <a:off x="7086600" y="4267200"/>
            <a:ext cx="152400" cy="457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5009" name="Line 33"/>
          <p:cNvSpPr>
            <a:spLocks noChangeShapeType="1"/>
          </p:cNvSpPr>
          <p:nvPr/>
        </p:nvSpPr>
        <p:spPr bwMode="auto">
          <a:xfrm flipH="1">
            <a:off x="8305800" y="4419600"/>
            <a:ext cx="76200" cy="30480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5010" name="Line 34"/>
          <p:cNvSpPr>
            <a:spLocks noChangeShapeType="1"/>
          </p:cNvSpPr>
          <p:nvPr/>
        </p:nvSpPr>
        <p:spPr bwMode="auto">
          <a:xfrm>
            <a:off x="8763000" y="4419600"/>
            <a:ext cx="152400" cy="304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5011" name="Text Box 35"/>
          <p:cNvSpPr txBox="1">
            <a:spLocks noChangeArrowheads="1"/>
          </p:cNvSpPr>
          <p:nvPr/>
        </p:nvSpPr>
        <p:spPr bwMode="auto">
          <a:xfrm>
            <a:off x="7620000" y="26670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6</a:t>
            </a:r>
          </a:p>
        </p:txBody>
      </p:sp>
      <p:sp>
        <p:nvSpPr>
          <p:cNvPr id="255012" name="Text Box 36"/>
          <p:cNvSpPr txBox="1">
            <a:spLocks noChangeArrowheads="1"/>
          </p:cNvSpPr>
          <p:nvPr/>
        </p:nvSpPr>
        <p:spPr bwMode="auto">
          <a:xfrm>
            <a:off x="6765925" y="3748088"/>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2</a:t>
            </a:r>
          </a:p>
        </p:txBody>
      </p:sp>
      <p:sp>
        <p:nvSpPr>
          <p:cNvPr id="255013" name="Text Box 37"/>
          <p:cNvSpPr txBox="1">
            <a:spLocks noChangeArrowheads="1"/>
          </p:cNvSpPr>
          <p:nvPr/>
        </p:nvSpPr>
        <p:spPr bwMode="auto">
          <a:xfrm>
            <a:off x="7162800" y="48768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5</a:t>
            </a:r>
          </a:p>
        </p:txBody>
      </p:sp>
      <p:sp>
        <p:nvSpPr>
          <p:cNvPr id="255014" name="Text Box 38"/>
          <p:cNvSpPr txBox="1">
            <a:spLocks noChangeArrowheads="1"/>
          </p:cNvSpPr>
          <p:nvPr/>
        </p:nvSpPr>
        <p:spPr bwMode="auto">
          <a:xfrm>
            <a:off x="8382000" y="38862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9</a:t>
            </a:r>
          </a:p>
        </p:txBody>
      </p:sp>
      <p:sp>
        <p:nvSpPr>
          <p:cNvPr id="255015" name="Text Box 39"/>
          <p:cNvSpPr txBox="1">
            <a:spLocks noChangeArrowheads="1"/>
          </p:cNvSpPr>
          <p:nvPr/>
        </p:nvSpPr>
        <p:spPr bwMode="auto">
          <a:xfrm>
            <a:off x="8153400" y="48768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7</a:t>
            </a:r>
          </a:p>
        </p:txBody>
      </p:sp>
      <p:sp>
        <p:nvSpPr>
          <p:cNvPr id="255016" name="Text Box 40"/>
          <p:cNvSpPr txBox="1">
            <a:spLocks noChangeArrowheads="1"/>
          </p:cNvSpPr>
          <p:nvPr/>
        </p:nvSpPr>
        <p:spPr bwMode="auto">
          <a:xfrm>
            <a:off x="8915400" y="4876800"/>
            <a:ext cx="444352"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10</a:t>
            </a:r>
          </a:p>
        </p:txBody>
      </p:sp>
      <p:sp>
        <p:nvSpPr>
          <p:cNvPr id="255017" name="Text Box 41"/>
          <p:cNvSpPr txBox="1">
            <a:spLocks noChangeArrowheads="1"/>
          </p:cNvSpPr>
          <p:nvPr/>
        </p:nvSpPr>
        <p:spPr bwMode="auto">
          <a:xfrm>
            <a:off x="2498725" y="2986088"/>
            <a:ext cx="271228"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t</a:t>
            </a:r>
          </a:p>
        </p:txBody>
      </p:sp>
      <p:sp>
        <p:nvSpPr>
          <p:cNvPr id="255018" name="Text Box 42"/>
          <p:cNvSpPr txBox="1">
            <a:spLocks noChangeArrowheads="1"/>
          </p:cNvSpPr>
          <p:nvPr/>
        </p:nvSpPr>
        <p:spPr bwMode="auto">
          <a:xfrm>
            <a:off x="1524000" y="4267200"/>
            <a:ext cx="1126462"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t </a:t>
            </a:r>
            <a:r>
              <a:rPr lang="en-US" altLang="en-US" sz="2000">
                <a:sym typeface="Wingdings" panose="05000000000000000000" pitchFamily="2" charset="2"/>
              </a:rPr>
              <a:t></a:t>
            </a:r>
            <a:r>
              <a:rPr lang="en-US" altLang="en-US" sz="2000"/>
              <a:t> right</a:t>
            </a:r>
          </a:p>
        </p:txBody>
      </p:sp>
      <p:sp>
        <p:nvSpPr>
          <p:cNvPr id="255019" name="Line 43"/>
          <p:cNvSpPr>
            <a:spLocks noChangeShapeType="1"/>
          </p:cNvSpPr>
          <p:nvPr/>
        </p:nvSpPr>
        <p:spPr bwMode="auto">
          <a:xfrm>
            <a:off x="6477000" y="3581400"/>
            <a:ext cx="914400" cy="685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5020" name="Line 44"/>
          <p:cNvSpPr>
            <a:spLocks noChangeShapeType="1"/>
          </p:cNvSpPr>
          <p:nvPr/>
        </p:nvSpPr>
        <p:spPr bwMode="auto">
          <a:xfrm flipH="1">
            <a:off x="6477000" y="3657600"/>
            <a:ext cx="838200" cy="533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5021" name="Text Box 45"/>
          <p:cNvSpPr txBox="1">
            <a:spLocks noChangeArrowheads="1"/>
          </p:cNvSpPr>
          <p:nvPr/>
        </p:nvSpPr>
        <p:spPr bwMode="auto">
          <a:xfrm>
            <a:off x="6705600" y="5791201"/>
            <a:ext cx="1835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Set t = t </a:t>
            </a:r>
            <a:r>
              <a:rPr lang="en-US" altLang="en-US" sz="2000">
                <a:sym typeface="Wingdings" panose="05000000000000000000" pitchFamily="2" charset="2"/>
              </a:rPr>
              <a:t></a:t>
            </a:r>
            <a:r>
              <a:rPr lang="en-US" altLang="en-US" sz="2000"/>
              <a:t> right</a:t>
            </a:r>
          </a:p>
        </p:txBody>
      </p:sp>
    </p:spTree>
    <p:extLst>
      <p:ext uri="{BB962C8B-B14F-4D97-AF65-F5344CB8AC3E}">
        <p14:creationId xmlns:p14="http://schemas.microsoft.com/office/powerpoint/2010/main" val="41980003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Rectangle 2"/>
          <p:cNvSpPr>
            <a:spLocks noGrp="1" noChangeArrowheads="1"/>
          </p:cNvSpPr>
          <p:nvPr>
            <p:ph type="title"/>
          </p:nvPr>
        </p:nvSpPr>
        <p:spPr/>
        <p:txBody>
          <a:bodyPr/>
          <a:lstStyle/>
          <a:p>
            <a:r>
              <a:rPr lang="en-US" altLang="en-US"/>
              <a:t>Removal…</a:t>
            </a:r>
          </a:p>
        </p:txBody>
      </p:sp>
      <p:sp>
        <p:nvSpPr>
          <p:cNvPr id="256003" name="Rectangle 3"/>
          <p:cNvSpPr>
            <a:spLocks noGrp="1" noChangeArrowheads="1"/>
          </p:cNvSpPr>
          <p:nvPr>
            <p:ph type="body" idx="1"/>
          </p:nvPr>
        </p:nvSpPr>
        <p:spPr/>
        <p:txBody>
          <a:bodyPr/>
          <a:lstStyle/>
          <a:p>
            <a:r>
              <a:rPr lang="en-US" altLang="en-US"/>
              <a:t>If the node to be removed has two children, the general strategy is to replace the data of this node with the smallest data of the right subtree.</a:t>
            </a:r>
          </a:p>
          <a:p>
            <a:r>
              <a:rPr lang="en-US" altLang="en-US"/>
              <a:t>Then the node with the smallest data is now removed (this case is easy since this node cannot have two children).</a:t>
            </a:r>
          </a:p>
        </p:txBody>
      </p:sp>
    </p:spTree>
    <p:extLst>
      <p:ext uri="{BB962C8B-B14F-4D97-AF65-F5344CB8AC3E}">
        <p14:creationId xmlns:p14="http://schemas.microsoft.com/office/powerpoint/2010/main" val="37734146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234" name="Rectangle 2"/>
          <p:cNvSpPr>
            <a:spLocks noGrp="1" noChangeArrowheads="1"/>
          </p:cNvSpPr>
          <p:nvPr>
            <p:ph type="title"/>
          </p:nvPr>
        </p:nvSpPr>
        <p:spPr/>
        <p:txBody>
          <a:bodyPr/>
          <a:lstStyle/>
          <a:p>
            <a:r>
              <a:rPr lang="en-US" altLang="en-US"/>
              <a:t>Binary Trees</a:t>
            </a:r>
          </a:p>
        </p:txBody>
      </p:sp>
      <p:sp>
        <p:nvSpPr>
          <p:cNvPr id="223235" name="Rectangle 3"/>
          <p:cNvSpPr>
            <a:spLocks noGrp="1" noChangeArrowheads="1"/>
          </p:cNvSpPr>
          <p:nvPr>
            <p:ph type="body" idx="1"/>
          </p:nvPr>
        </p:nvSpPr>
        <p:spPr/>
        <p:txBody>
          <a:bodyPr/>
          <a:lstStyle/>
          <a:p>
            <a:r>
              <a:rPr lang="en-US" altLang="en-US" dirty="0"/>
              <a:t>A binary tree is a tree in which no node can have more than two children.</a:t>
            </a:r>
          </a:p>
          <a:p>
            <a:pPr lvl="1"/>
            <a:r>
              <a:rPr lang="en-US" altLang="en-US" dirty="0"/>
              <a:t>In this case we can keep direct links to the children:</a:t>
            </a:r>
          </a:p>
        </p:txBody>
      </p:sp>
      <p:sp>
        <p:nvSpPr>
          <p:cNvPr id="223236" name="Text Box 4"/>
          <p:cNvSpPr txBox="1">
            <a:spLocks noChangeArrowheads="1"/>
          </p:cNvSpPr>
          <p:nvPr/>
        </p:nvSpPr>
        <p:spPr bwMode="auto">
          <a:xfrm>
            <a:off x="3433864" y="3446835"/>
            <a:ext cx="4542817" cy="2246769"/>
          </a:xfrm>
          <a:prstGeom prst="rect">
            <a:avLst/>
          </a:prstGeom>
          <a:solidFill>
            <a:schemeClr val="accent4">
              <a:lumMod val="40000"/>
              <a:lumOff val="60000"/>
            </a:schemeClr>
          </a:solidFill>
          <a:ln>
            <a:noFill/>
          </a:ln>
          <a:effectLst/>
        </p:spPr>
        <p:txBody>
          <a:bodyPr wrap="square">
            <a:spAutoFit/>
          </a:bodyPr>
          <a:lstStyle/>
          <a:p>
            <a:r>
              <a:rPr lang="en-US" altLang="en-US" sz="2000" dirty="0"/>
              <a:t>template&lt;class T&gt; </a:t>
            </a:r>
          </a:p>
          <a:p>
            <a:r>
              <a:rPr lang="en-US" altLang="en-US" sz="2000" dirty="0"/>
              <a:t>class </a:t>
            </a:r>
            <a:r>
              <a:rPr lang="en-US" altLang="en-US" sz="2000" dirty="0" err="1"/>
              <a:t>BinaryNode</a:t>
            </a:r>
            <a:r>
              <a:rPr lang="en-US" altLang="en-US" sz="2000" dirty="0"/>
              <a:t> {</a:t>
            </a:r>
          </a:p>
          <a:p>
            <a:r>
              <a:rPr lang="en-US" altLang="en-US" sz="2000" dirty="0"/>
              <a:t>  public: </a:t>
            </a:r>
          </a:p>
          <a:p>
            <a:r>
              <a:rPr lang="en-US" altLang="en-US" sz="2000" dirty="0"/>
              <a:t>      T data;</a:t>
            </a:r>
          </a:p>
          <a:p>
            <a:r>
              <a:rPr lang="en-US" altLang="en-US" sz="2000" dirty="0"/>
              <a:t>      </a:t>
            </a:r>
            <a:r>
              <a:rPr lang="en-US" altLang="en-US" sz="2000" dirty="0" err="1"/>
              <a:t>BinaryNode</a:t>
            </a:r>
            <a:r>
              <a:rPr lang="en-US" altLang="en-US" sz="2000" dirty="0"/>
              <a:t>&lt;T&gt; * left;</a:t>
            </a:r>
          </a:p>
          <a:p>
            <a:r>
              <a:rPr lang="en-US" altLang="en-US" sz="2000" dirty="0"/>
              <a:t>      </a:t>
            </a:r>
            <a:r>
              <a:rPr lang="en-US" altLang="en-US" sz="2000" dirty="0" err="1"/>
              <a:t>BinaryNode</a:t>
            </a:r>
            <a:r>
              <a:rPr lang="en-US" altLang="en-US" sz="2000" dirty="0"/>
              <a:t>&lt;T&gt; * right;</a:t>
            </a:r>
          </a:p>
          <a:p>
            <a:r>
              <a:rPr lang="en-US" altLang="en-US" sz="2000" dirty="0"/>
              <a:t>};</a:t>
            </a:r>
          </a:p>
        </p:txBody>
      </p:sp>
      <p:sp>
        <p:nvSpPr>
          <p:cNvPr id="5" name="Text Box 23"/>
          <p:cNvSpPr txBox="1">
            <a:spLocks noChangeArrowheads="1"/>
          </p:cNvSpPr>
          <p:nvPr/>
        </p:nvSpPr>
        <p:spPr bwMode="auto">
          <a:xfrm>
            <a:off x="2819400" y="6268374"/>
            <a:ext cx="4724370" cy="430887"/>
          </a:xfrm>
          <a:prstGeom prst="rect">
            <a:avLst/>
          </a:prstGeom>
          <a:solidFill>
            <a:schemeClr val="accent1">
              <a:lumMod val="40000"/>
              <a:lumOff val="60000"/>
            </a:schemeClr>
          </a:solidFill>
          <a:ln>
            <a:noFill/>
          </a:ln>
          <a:effectLst/>
        </p:spPr>
        <p:txBody>
          <a:bodyPr wrap="none">
            <a:spAutoFit/>
          </a:bodyPr>
          <a:lstStyle/>
          <a:p>
            <a:r>
              <a:rPr lang="en-US" altLang="en-US" sz="1100" dirty="0"/>
              <a:t>Note, none of the code in these slides are going to be complier perfect and in </a:t>
            </a:r>
          </a:p>
          <a:p>
            <a:r>
              <a:rPr lang="en-US" altLang="en-US" sz="1100" dirty="0"/>
              <a:t>some cases information  has been left for the simple reason of space</a:t>
            </a:r>
          </a:p>
        </p:txBody>
      </p:sp>
    </p:spTree>
    <p:extLst>
      <p:ext uri="{BB962C8B-B14F-4D97-AF65-F5344CB8AC3E}">
        <p14:creationId xmlns:p14="http://schemas.microsoft.com/office/powerpoint/2010/main" val="11796305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026" name="Rectangle 2"/>
          <p:cNvSpPr>
            <a:spLocks noGrp="1" noChangeArrowheads="1"/>
          </p:cNvSpPr>
          <p:nvPr>
            <p:ph type="title"/>
          </p:nvPr>
        </p:nvSpPr>
        <p:spPr/>
        <p:txBody>
          <a:bodyPr/>
          <a:lstStyle/>
          <a:p>
            <a:r>
              <a:rPr lang="en-US" altLang="en-US"/>
              <a:t>Removal…</a:t>
            </a:r>
          </a:p>
        </p:txBody>
      </p:sp>
      <p:sp>
        <p:nvSpPr>
          <p:cNvPr id="257027" name="Line 3"/>
          <p:cNvSpPr>
            <a:spLocks noChangeShapeType="1"/>
          </p:cNvSpPr>
          <p:nvPr/>
        </p:nvSpPr>
        <p:spPr bwMode="auto">
          <a:xfrm flipH="1">
            <a:off x="2835275" y="2805113"/>
            <a:ext cx="457200" cy="381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7028" name="Line 4"/>
          <p:cNvSpPr>
            <a:spLocks noChangeShapeType="1"/>
          </p:cNvSpPr>
          <p:nvPr/>
        </p:nvSpPr>
        <p:spPr bwMode="auto">
          <a:xfrm>
            <a:off x="3749676" y="2805114"/>
            <a:ext cx="441325" cy="547687"/>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7029" name="Text Box 5"/>
          <p:cNvSpPr txBox="1">
            <a:spLocks noChangeArrowheads="1"/>
          </p:cNvSpPr>
          <p:nvPr/>
        </p:nvSpPr>
        <p:spPr bwMode="auto">
          <a:xfrm>
            <a:off x="4648201" y="1828800"/>
            <a:ext cx="754437"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*root</a:t>
            </a:r>
          </a:p>
        </p:txBody>
      </p:sp>
      <p:sp>
        <p:nvSpPr>
          <p:cNvPr id="257030" name="Oval 6"/>
          <p:cNvSpPr>
            <a:spLocks noChangeArrowheads="1"/>
          </p:cNvSpPr>
          <p:nvPr/>
        </p:nvSpPr>
        <p:spPr bwMode="auto">
          <a:xfrm>
            <a:off x="3200400" y="2133600"/>
            <a:ext cx="762000" cy="685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7031" name="Oval 7"/>
          <p:cNvSpPr>
            <a:spLocks noChangeArrowheads="1"/>
          </p:cNvSpPr>
          <p:nvPr/>
        </p:nvSpPr>
        <p:spPr bwMode="auto">
          <a:xfrm>
            <a:off x="2362200" y="3200400"/>
            <a:ext cx="762000" cy="68580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7032" name="Oval 8"/>
          <p:cNvSpPr>
            <a:spLocks noChangeArrowheads="1"/>
          </p:cNvSpPr>
          <p:nvPr/>
        </p:nvSpPr>
        <p:spPr bwMode="auto">
          <a:xfrm>
            <a:off x="4572000" y="4343400"/>
            <a:ext cx="762000" cy="68580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7033" name="Line 9"/>
          <p:cNvSpPr>
            <a:spLocks noChangeShapeType="1"/>
          </p:cNvSpPr>
          <p:nvPr/>
        </p:nvSpPr>
        <p:spPr bwMode="auto">
          <a:xfrm flipH="1">
            <a:off x="3962400" y="2057400"/>
            <a:ext cx="762000" cy="304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7034" name="Oval 10"/>
          <p:cNvSpPr>
            <a:spLocks noChangeArrowheads="1"/>
          </p:cNvSpPr>
          <p:nvPr/>
        </p:nvSpPr>
        <p:spPr bwMode="auto">
          <a:xfrm>
            <a:off x="3962400" y="3352800"/>
            <a:ext cx="762000" cy="685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7035" name="Oval 11"/>
          <p:cNvSpPr>
            <a:spLocks noChangeArrowheads="1"/>
          </p:cNvSpPr>
          <p:nvPr/>
        </p:nvSpPr>
        <p:spPr bwMode="auto">
          <a:xfrm>
            <a:off x="3657600" y="4343400"/>
            <a:ext cx="762000" cy="685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7036" name="Oval 12"/>
          <p:cNvSpPr>
            <a:spLocks noChangeArrowheads="1"/>
          </p:cNvSpPr>
          <p:nvPr/>
        </p:nvSpPr>
        <p:spPr bwMode="auto">
          <a:xfrm>
            <a:off x="2743200" y="4343400"/>
            <a:ext cx="762000" cy="685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7037" name="Line 13"/>
          <p:cNvSpPr>
            <a:spLocks noChangeShapeType="1"/>
          </p:cNvSpPr>
          <p:nvPr/>
        </p:nvSpPr>
        <p:spPr bwMode="auto">
          <a:xfrm>
            <a:off x="2895600" y="3886200"/>
            <a:ext cx="152400" cy="457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7038" name="Line 14"/>
          <p:cNvSpPr>
            <a:spLocks noChangeShapeType="1"/>
          </p:cNvSpPr>
          <p:nvPr/>
        </p:nvSpPr>
        <p:spPr bwMode="auto">
          <a:xfrm flipH="1">
            <a:off x="4114800" y="4038600"/>
            <a:ext cx="76200" cy="30480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7039" name="Line 15"/>
          <p:cNvSpPr>
            <a:spLocks noChangeShapeType="1"/>
          </p:cNvSpPr>
          <p:nvPr/>
        </p:nvSpPr>
        <p:spPr bwMode="auto">
          <a:xfrm>
            <a:off x="4572000" y="4038600"/>
            <a:ext cx="152400" cy="304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7040" name="Text Box 16"/>
          <p:cNvSpPr txBox="1">
            <a:spLocks noChangeArrowheads="1"/>
          </p:cNvSpPr>
          <p:nvPr/>
        </p:nvSpPr>
        <p:spPr bwMode="auto">
          <a:xfrm>
            <a:off x="3429000" y="22860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6</a:t>
            </a:r>
          </a:p>
        </p:txBody>
      </p:sp>
      <p:sp>
        <p:nvSpPr>
          <p:cNvPr id="257041" name="Text Box 17"/>
          <p:cNvSpPr txBox="1">
            <a:spLocks noChangeArrowheads="1"/>
          </p:cNvSpPr>
          <p:nvPr/>
        </p:nvSpPr>
        <p:spPr bwMode="auto">
          <a:xfrm>
            <a:off x="2574925" y="3367088"/>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2</a:t>
            </a:r>
          </a:p>
        </p:txBody>
      </p:sp>
      <p:sp>
        <p:nvSpPr>
          <p:cNvPr id="257042" name="Text Box 18"/>
          <p:cNvSpPr txBox="1">
            <a:spLocks noChangeArrowheads="1"/>
          </p:cNvSpPr>
          <p:nvPr/>
        </p:nvSpPr>
        <p:spPr bwMode="auto">
          <a:xfrm>
            <a:off x="2971800" y="44958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5</a:t>
            </a:r>
          </a:p>
        </p:txBody>
      </p:sp>
      <p:sp>
        <p:nvSpPr>
          <p:cNvPr id="257043" name="Text Box 19"/>
          <p:cNvSpPr txBox="1">
            <a:spLocks noChangeArrowheads="1"/>
          </p:cNvSpPr>
          <p:nvPr/>
        </p:nvSpPr>
        <p:spPr bwMode="auto">
          <a:xfrm>
            <a:off x="4191000" y="35052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9</a:t>
            </a:r>
          </a:p>
        </p:txBody>
      </p:sp>
      <p:sp>
        <p:nvSpPr>
          <p:cNvPr id="257044" name="Text Box 20"/>
          <p:cNvSpPr txBox="1">
            <a:spLocks noChangeArrowheads="1"/>
          </p:cNvSpPr>
          <p:nvPr/>
        </p:nvSpPr>
        <p:spPr bwMode="auto">
          <a:xfrm>
            <a:off x="3962400" y="44958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7</a:t>
            </a:r>
          </a:p>
        </p:txBody>
      </p:sp>
      <p:sp>
        <p:nvSpPr>
          <p:cNvPr id="257045" name="Text Box 21"/>
          <p:cNvSpPr txBox="1">
            <a:spLocks noChangeArrowheads="1"/>
          </p:cNvSpPr>
          <p:nvPr/>
        </p:nvSpPr>
        <p:spPr bwMode="auto">
          <a:xfrm>
            <a:off x="4724400" y="4495800"/>
            <a:ext cx="444352"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10</a:t>
            </a:r>
          </a:p>
        </p:txBody>
      </p:sp>
      <p:sp>
        <p:nvSpPr>
          <p:cNvPr id="257070" name="Oval 46"/>
          <p:cNvSpPr>
            <a:spLocks noChangeArrowheads="1"/>
          </p:cNvSpPr>
          <p:nvPr/>
        </p:nvSpPr>
        <p:spPr bwMode="auto">
          <a:xfrm>
            <a:off x="1524000" y="4329113"/>
            <a:ext cx="762000" cy="68580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7071" name="Line 47"/>
          <p:cNvSpPr>
            <a:spLocks noChangeShapeType="1"/>
          </p:cNvSpPr>
          <p:nvPr/>
        </p:nvSpPr>
        <p:spPr bwMode="auto">
          <a:xfrm flipH="1">
            <a:off x="2133600" y="3810000"/>
            <a:ext cx="381000" cy="609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7072" name="Oval 48"/>
          <p:cNvSpPr>
            <a:spLocks noChangeArrowheads="1"/>
          </p:cNvSpPr>
          <p:nvPr/>
        </p:nvSpPr>
        <p:spPr bwMode="auto">
          <a:xfrm>
            <a:off x="2514600" y="6172200"/>
            <a:ext cx="762000" cy="68580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7073" name="Oval 49"/>
          <p:cNvSpPr>
            <a:spLocks noChangeArrowheads="1"/>
          </p:cNvSpPr>
          <p:nvPr/>
        </p:nvSpPr>
        <p:spPr bwMode="auto">
          <a:xfrm>
            <a:off x="1920875" y="5319713"/>
            <a:ext cx="762000" cy="685800"/>
          </a:xfrm>
          <a:prstGeom prst="ellipse">
            <a:avLst/>
          </a:prstGeom>
          <a:noFill/>
          <a:ln w="2857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7074" name="Line 50"/>
          <p:cNvSpPr>
            <a:spLocks noChangeShapeType="1"/>
          </p:cNvSpPr>
          <p:nvPr/>
        </p:nvSpPr>
        <p:spPr bwMode="auto">
          <a:xfrm flipH="1">
            <a:off x="2514600" y="4953000"/>
            <a:ext cx="381000" cy="381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7075" name="Line 51"/>
          <p:cNvSpPr>
            <a:spLocks noChangeShapeType="1"/>
          </p:cNvSpPr>
          <p:nvPr/>
        </p:nvSpPr>
        <p:spPr bwMode="auto">
          <a:xfrm>
            <a:off x="2514600" y="5943600"/>
            <a:ext cx="304800" cy="228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7076" name="Text Box 52"/>
          <p:cNvSpPr txBox="1">
            <a:spLocks noChangeArrowheads="1"/>
          </p:cNvSpPr>
          <p:nvPr/>
        </p:nvSpPr>
        <p:spPr bwMode="auto">
          <a:xfrm>
            <a:off x="1736725" y="44958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1</a:t>
            </a:r>
          </a:p>
        </p:txBody>
      </p:sp>
      <p:sp>
        <p:nvSpPr>
          <p:cNvPr id="257077" name="Text Box 53"/>
          <p:cNvSpPr txBox="1">
            <a:spLocks noChangeArrowheads="1"/>
          </p:cNvSpPr>
          <p:nvPr/>
        </p:nvSpPr>
        <p:spPr bwMode="auto">
          <a:xfrm>
            <a:off x="2133600" y="54864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3</a:t>
            </a:r>
          </a:p>
        </p:txBody>
      </p:sp>
      <p:sp>
        <p:nvSpPr>
          <p:cNvPr id="257078" name="Text Box 54"/>
          <p:cNvSpPr txBox="1">
            <a:spLocks noChangeArrowheads="1"/>
          </p:cNvSpPr>
          <p:nvPr/>
        </p:nvSpPr>
        <p:spPr bwMode="auto">
          <a:xfrm>
            <a:off x="2743200" y="63246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4</a:t>
            </a:r>
          </a:p>
        </p:txBody>
      </p:sp>
      <p:sp>
        <p:nvSpPr>
          <p:cNvPr id="257079" name="Text Box 55"/>
          <p:cNvSpPr txBox="1">
            <a:spLocks noChangeArrowheads="1"/>
          </p:cNvSpPr>
          <p:nvPr/>
        </p:nvSpPr>
        <p:spPr bwMode="auto">
          <a:xfrm>
            <a:off x="597085" y="1611252"/>
            <a:ext cx="2460625" cy="396875"/>
          </a:xfrm>
          <a:prstGeom prst="rect">
            <a:avLst/>
          </a:prstGeom>
          <a:solidFill>
            <a:schemeClr val="accent4">
              <a:lumMod val="40000"/>
              <a:lumOff val="60000"/>
            </a:schemeClr>
          </a:solidFill>
          <a:ln>
            <a:noFill/>
          </a:ln>
          <a:effectLst/>
        </p:spPr>
        <p:txBody>
          <a:bodyPr wrap="none">
            <a:spAutoFit/>
          </a:bodyPr>
          <a:lstStyle/>
          <a:p>
            <a:r>
              <a:rPr lang="en-US" altLang="en-US" sz="2000" dirty="0"/>
              <a:t>Remove the 2 again…</a:t>
            </a:r>
          </a:p>
        </p:txBody>
      </p:sp>
      <p:sp>
        <p:nvSpPr>
          <p:cNvPr id="257109" name="Line 85"/>
          <p:cNvSpPr>
            <a:spLocks noChangeShapeType="1"/>
          </p:cNvSpPr>
          <p:nvPr/>
        </p:nvSpPr>
        <p:spPr bwMode="auto">
          <a:xfrm flipH="1">
            <a:off x="7331075" y="2805113"/>
            <a:ext cx="457200" cy="381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7110" name="Line 86"/>
          <p:cNvSpPr>
            <a:spLocks noChangeShapeType="1"/>
          </p:cNvSpPr>
          <p:nvPr/>
        </p:nvSpPr>
        <p:spPr bwMode="auto">
          <a:xfrm>
            <a:off x="8245476" y="2805114"/>
            <a:ext cx="441325" cy="547687"/>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7111" name="Text Box 87"/>
          <p:cNvSpPr txBox="1">
            <a:spLocks noChangeArrowheads="1"/>
          </p:cNvSpPr>
          <p:nvPr/>
        </p:nvSpPr>
        <p:spPr bwMode="auto">
          <a:xfrm>
            <a:off x="9144001" y="1828800"/>
            <a:ext cx="754437"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*root</a:t>
            </a:r>
          </a:p>
        </p:txBody>
      </p:sp>
      <p:sp>
        <p:nvSpPr>
          <p:cNvPr id="257112" name="Oval 88"/>
          <p:cNvSpPr>
            <a:spLocks noChangeArrowheads="1"/>
          </p:cNvSpPr>
          <p:nvPr/>
        </p:nvSpPr>
        <p:spPr bwMode="auto">
          <a:xfrm>
            <a:off x="7696200" y="2133600"/>
            <a:ext cx="762000" cy="685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7113" name="Oval 89"/>
          <p:cNvSpPr>
            <a:spLocks noChangeArrowheads="1"/>
          </p:cNvSpPr>
          <p:nvPr/>
        </p:nvSpPr>
        <p:spPr bwMode="auto">
          <a:xfrm>
            <a:off x="6858000" y="3200400"/>
            <a:ext cx="762000" cy="68580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7114" name="Oval 90"/>
          <p:cNvSpPr>
            <a:spLocks noChangeArrowheads="1"/>
          </p:cNvSpPr>
          <p:nvPr/>
        </p:nvSpPr>
        <p:spPr bwMode="auto">
          <a:xfrm>
            <a:off x="9067800" y="4343400"/>
            <a:ext cx="762000" cy="68580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7115" name="Line 91"/>
          <p:cNvSpPr>
            <a:spLocks noChangeShapeType="1"/>
          </p:cNvSpPr>
          <p:nvPr/>
        </p:nvSpPr>
        <p:spPr bwMode="auto">
          <a:xfrm flipH="1">
            <a:off x="8458200" y="2057400"/>
            <a:ext cx="762000" cy="304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7116" name="Oval 92"/>
          <p:cNvSpPr>
            <a:spLocks noChangeArrowheads="1"/>
          </p:cNvSpPr>
          <p:nvPr/>
        </p:nvSpPr>
        <p:spPr bwMode="auto">
          <a:xfrm>
            <a:off x="8458200" y="3352800"/>
            <a:ext cx="762000" cy="685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7117" name="Oval 93"/>
          <p:cNvSpPr>
            <a:spLocks noChangeArrowheads="1"/>
          </p:cNvSpPr>
          <p:nvPr/>
        </p:nvSpPr>
        <p:spPr bwMode="auto">
          <a:xfrm>
            <a:off x="8153400" y="4343400"/>
            <a:ext cx="762000" cy="685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7118" name="Oval 94"/>
          <p:cNvSpPr>
            <a:spLocks noChangeArrowheads="1"/>
          </p:cNvSpPr>
          <p:nvPr/>
        </p:nvSpPr>
        <p:spPr bwMode="auto">
          <a:xfrm>
            <a:off x="7239000" y="4343400"/>
            <a:ext cx="762000" cy="685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7119" name="Line 95"/>
          <p:cNvSpPr>
            <a:spLocks noChangeShapeType="1"/>
          </p:cNvSpPr>
          <p:nvPr/>
        </p:nvSpPr>
        <p:spPr bwMode="auto">
          <a:xfrm>
            <a:off x="7391400" y="3886200"/>
            <a:ext cx="152400" cy="457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7120" name="Line 96"/>
          <p:cNvSpPr>
            <a:spLocks noChangeShapeType="1"/>
          </p:cNvSpPr>
          <p:nvPr/>
        </p:nvSpPr>
        <p:spPr bwMode="auto">
          <a:xfrm flipH="1">
            <a:off x="8610600" y="4038600"/>
            <a:ext cx="76200" cy="30480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7121" name="Line 97"/>
          <p:cNvSpPr>
            <a:spLocks noChangeShapeType="1"/>
          </p:cNvSpPr>
          <p:nvPr/>
        </p:nvSpPr>
        <p:spPr bwMode="auto">
          <a:xfrm>
            <a:off x="9067800" y="4038600"/>
            <a:ext cx="152400" cy="304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7122" name="Text Box 98"/>
          <p:cNvSpPr txBox="1">
            <a:spLocks noChangeArrowheads="1"/>
          </p:cNvSpPr>
          <p:nvPr/>
        </p:nvSpPr>
        <p:spPr bwMode="auto">
          <a:xfrm>
            <a:off x="7924800" y="22860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6</a:t>
            </a:r>
          </a:p>
        </p:txBody>
      </p:sp>
      <p:sp>
        <p:nvSpPr>
          <p:cNvPr id="257123" name="Text Box 99"/>
          <p:cNvSpPr txBox="1">
            <a:spLocks noChangeArrowheads="1"/>
          </p:cNvSpPr>
          <p:nvPr/>
        </p:nvSpPr>
        <p:spPr bwMode="auto">
          <a:xfrm>
            <a:off x="7070725" y="3317875"/>
            <a:ext cx="30168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b="1"/>
              <a:t>3</a:t>
            </a:r>
          </a:p>
        </p:txBody>
      </p:sp>
      <p:sp>
        <p:nvSpPr>
          <p:cNvPr id="257124" name="Text Box 100"/>
          <p:cNvSpPr txBox="1">
            <a:spLocks noChangeArrowheads="1"/>
          </p:cNvSpPr>
          <p:nvPr/>
        </p:nvSpPr>
        <p:spPr bwMode="auto">
          <a:xfrm>
            <a:off x="7467600" y="44958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5</a:t>
            </a:r>
          </a:p>
        </p:txBody>
      </p:sp>
      <p:sp>
        <p:nvSpPr>
          <p:cNvPr id="257125" name="Text Box 101"/>
          <p:cNvSpPr txBox="1">
            <a:spLocks noChangeArrowheads="1"/>
          </p:cNvSpPr>
          <p:nvPr/>
        </p:nvSpPr>
        <p:spPr bwMode="auto">
          <a:xfrm>
            <a:off x="8686800" y="35052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9</a:t>
            </a:r>
          </a:p>
        </p:txBody>
      </p:sp>
      <p:sp>
        <p:nvSpPr>
          <p:cNvPr id="257126" name="Text Box 102"/>
          <p:cNvSpPr txBox="1">
            <a:spLocks noChangeArrowheads="1"/>
          </p:cNvSpPr>
          <p:nvPr/>
        </p:nvSpPr>
        <p:spPr bwMode="auto">
          <a:xfrm>
            <a:off x="8458200" y="44958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7</a:t>
            </a:r>
          </a:p>
        </p:txBody>
      </p:sp>
      <p:sp>
        <p:nvSpPr>
          <p:cNvPr id="257127" name="Text Box 103"/>
          <p:cNvSpPr txBox="1">
            <a:spLocks noChangeArrowheads="1"/>
          </p:cNvSpPr>
          <p:nvPr/>
        </p:nvSpPr>
        <p:spPr bwMode="auto">
          <a:xfrm>
            <a:off x="9220200" y="4495800"/>
            <a:ext cx="444352"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10</a:t>
            </a:r>
          </a:p>
        </p:txBody>
      </p:sp>
      <p:sp>
        <p:nvSpPr>
          <p:cNvPr id="257128" name="Line 104"/>
          <p:cNvSpPr>
            <a:spLocks noChangeShapeType="1"/>
          </p:cNvSpPr>
          <p:nvPr/>
        </p:nvSpPr>
        <p:spPr bwMode="auto">
          <a:xfrm flipH="1">
            <a:off x="6629400" y="3810000"/>
            <a:ext cx="381000" cy="609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7129" name="Oval 105"/>
          <p:cNvSpPr>
            <a:spLocks noChangeArrowheads="1"/>
          </p:cNvSpPr>
          <p:nvPr/>
        </p:nvSpPr>
        <p:spPr bwMode="auto">
          <a:xfrm>
            <a:off x="7010400" y="6172200"/>
            <a:ext cx="762000" cy="68580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7130" name="Oval 106"/>
          <p:cNvSpPr>
            <a:spLocks noChangeArrowheads="1"/>
          </p:cNvSpPr>
          <p:nvPr/>
        </p:nvSpPr>
        <p:spPr bwMode="auto">
          <a:xfrm>
            <a:off x="6416675" y="5319713"/>
            <a:ext cx="762000" cy="685800"/>
          </a:xfrm>
          <a:prstGeom prst="ellipse">
            <a:avLst/>
          </a:prstGeom>
          <a:noFill/>
          <a:ln w="2857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7131" name="Line 107"/>
          <p:cNvSpPr>
            <a:spLocks noChangeShapeType="1"/>
          </p:cNvSpPr>
          <p:nvPr/>
        </p:nvSpPr>
        <p:spPr bwMode="auto">
          <a:xfrm flipH="1">
            <a:off x="7391400" y="4953000"/>
            <a:ext cx="0" cy="1219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7132" name="Line 108"/>
          <p:cNvSpPr>
            <a:spLocks noChangeShapeType="1"/>
          </p:cNvSpPr>
          <p:nvPr/>
        </p:nvSpPr>
        <p:spPr bwMode="auto">
          <a:xfrm>
            <a:off x="7010400" y="5943600"/>
            <a:ext cx="304800" cy="228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7133" name="Text Box 109"/>
          <p:cNvSpPr txBox="1">
            <a:spLocks noChangeArrowheads="1"/>
          </p:cNvSpPr>
          <p:nvPr/>
        </p:nvSpPr>
        <p:spPr bwMode="auto">
          <a:xfrm>
            <a:off x="6232525" y="44958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1</a:t>
            </a:r>
          </a:p>
        </p:txBody>
      </p:sp>
      <p:sp>
        <p:nvSpPr>
          <p:cNvPr id="257134" name="Text Box 110"/>
          <p:cNvSpPr txBox="1">
            <a:spLocks noChangeArrowheads="1"/>
          </p:cNvSpPr>
          <p:nvPr/>
        </p:nvSpPr>
        <p:spPr bwMode="auto">
          <a:xfrm>
            <a:off x="6629400" y="54864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3</a:t>
            </a:r>
          </a:p>
        </p:txBody>
      </p:sp>
      <p:sp>
        <p:nvSpPr>
          <p:cNvPr id="257135" name="Text Box 111"/>
          <p:cNvSpPr txBox="1">
            <a:spLocks noChangeArrowheads="1"/>
          </p:cNvSpPr>
          <p:nvPr/>
        </p:nvSpPr>
        <p:spPr bwMode="auto">
          <a:xfrm>
            <a:off x="7239000" y="63246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4</a:t>
            </a:r>
          </a:p>
        </p:txBody>
      </p:sp>
      <p:sp>
        <p:nvSpPr>
          <p:cNvPr id="257136" name="Oval 112"/>
          <p:cNvSpPr>
            <a:spLocks noChangeArrowheads="1"/>
          </p:cNvSpPr>
          <p:nvPr/>
        </p:nvSpPr>
        <p:spPr bwMode="auto">
          <a:xfrm>
            <a:off x="6019800" y="4343400"/>
            <a:ext cx="762000" cy="68580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7138" name="Line 114"/>
          <p:cNvSpPr>
            <a:spLocks noChangeShapeType="1"/>
          </p:cNvSpPr>
          <p:nvPr/>
        </p:nvSpPr>
        <p:spPr bwMode="auto">
          <a:xfrm flipH="1">
            <a:off x="6477000" y="5257800"/>
            <a:ext cx="609600" cy="762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7139" name="Line 115"/>
          <p:cNvSpPr>
            <a:spLocks noChangeShapeType="1"/>
          </p:cNvSpPr>
          <p:nvPr/>
        </p:nvSpPr>
        <p:spPr bwMode="auto">
          <a:xfrm>
            <a:off x="6400800" y="5257800"/>
            <a:ext cx="609600" cy="838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42274173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050" name="Rectangle 2"/>
          <p:cNvSpPr>
            <a:spLocks noGrp="1" noChangeArrowheads="1"/>
          </p:cNvSpPr>
          <p:nvPr>
            <p:ph type="title"/>
          </p:nvPr>
        </p:nvSpPr>
        <p:spPr/>
        <p:txBody>
          <a:bodyPr/>
          <a:lstStyle/>
          <a:p>
            <a:r>
              <a:rPr lang="en-US" altLang="en-US" dirty="0"/>
              <a:t>The Removal Operation</a:t>
            </a:r>
          </a:p>
        </p:txBody>
      </p:sp>
      <p:sp>
        <p:nvSpPr>
          <p:cNvPr id="3" name="Content Placeholder 2"/>
          <p:cNvSpPr>
            <a:spLocks noGrp="1"/>
          </p:cNvSpPr>
          <p:nvPr>
            <p:ph sz="half" idx="1"/>
          </p:nvPr>
        </p:nvSpPr>
        <p:spPr>
          <a:solidFill>
            <a:schemeClr val="accent4">
              <a:lumMod val="40000"/>
              <a:lumOff val="60000"/>
            </a:schemeClr>
          </a:solidFill>
        </p:spPr>
        <p:txBody>
          <a:bodyPr>
            <a:normAutofit fontScale="55000" lnSpcReduction="20000"/>
          </a:bodyPr>
          <a:lstStyle/>
          <a:p>
            <a:pPr marL="0" indent="0">
              <a:buNone/>
            </a:pPr>
            <a:r>
              <a:rPr lang="en-US" dirty="0"/>
              <a:t>remove (T x, </a:t>
            </a:r>
            <a:r>
              <a:rPr lang="en-US" dirty="0" err="1"/>
              <a:t>BinaryNode</a:t>
            </a:r>
            <a:r>
              <a:rPr lang="en-US" dirty="0"/>
              <a:t>&lt;T&gt; *&amp;t) {</a:t>
            </a:r>
          </a:p>
          <a:p>
            <a:pPr marL="0" indent="0">
              <a:buNone/>
            </a:pPr>
            <a:r>
              <a:rPr lang="en-US" dirty="0"/>
              <a:t>  if ( t == </a:t>
            </a:r>
            <a:r>
              <a:rPr lang="en-US" dirty="0" err="1"/>
              <a:t>nullptr</a:t>
            </a:r>
            <a:r>
              <a:rPr lang="en-US" dirty="0"/>
              <a:t>) return;   // Item not found; do nothing</a:t>
            </a:r>
          </a:p>
          <a:p>
            <a:pPr marL="0" indent="0">
              <a:buNone/>
            </a:pPr>
            <a:r>
              <a:rPr lang="en-US" dirty="0"/>
              <a:t>  if ( x &lt; t-&gt;data )</a:t>
            </a:r>
          </a:p>
          <a:p>
            <a:pPr marL="0" indent="0">
              <a:buNone/>
            </a:pPr>
            <a:r>
              <a:rPr lang="en-US" dirty="0"/>
              <a:t>    </a:t>
            </a:r>
            <a:r>
              <a:rPr lang="en-US" dirty="0">
                <a:solidFill>
                  <a:srgbClr val="FF0000"/>
                </a:solidFill>
              </a:rPr>
              <a:t>remove( x, t-&gt;left );</a:t>
            </a:r>
          </a:p>
          <a:p>
            <a:pPr marL="0" indent="0">
              <a:buNone/>
            </a:pPr>
            <a:r>
              <a:rPr lang="en-US" dirty="0"/>
              <a:t>  else if( x &gt; t -&gt; data  )</a:t>
            </a:r>
          </a:p>
          <a:p>
            <a:pPr marL="0" indent="0">
              <a:buNone/>
            </a:pPr>
            <a:r>
              <a:rPr lang="en-US" dirty="0"/>
              <a:t>    </a:t>
            </a:r>
            <a:r>
              <a:rPr lang="en-US" dirty="0">
                <a:solidFill>
                  <a:srgbClr val="FF0000"/>
                </a:solidFill>
              </a:rPr>
              <a:t>remove( x, t -&gt; right );</a:t>
            </a:r>
          </a:p>
          <a:p>
            <a:pPr marL="0" indent="0">
              <a:buNone/>
            </a:pPr>
            <a:r>
              <a:rPr lang="en-US" dirty="0"/>
              <a:t>  else {</a:t>
            </a:r>
          </a:p>
          <a:p>
            <a:pPr marL="0" indent="0">
              <a:buNone/>
            </a:pPr>
            <a:r>
              <a:rPr lang="en-US" dirty="0"/>
              <a:t>    </a:t>
            </a:r>
            <a:r>
              <a:rPr lang="en-US" dirty="0" err="1"/>
              <a:t>BinaryNode</a:t>
            </a:r>
            <a:r>
              <a:rPr lang="en-US" dirty="0"/>
              <a:t>&lt;T&gt; * </a:t>
            </a:r>
            <a:r>
              <a:rPr lang="en-US" dirty="0" err="1"/>
              <a:t>oldNode</a:t>
            </a:r>
            <a:r>
              <a:rPr lang="en-US" dirty="0"/>
              <a:t>;</a:t>
            </a:r>
          </a:p>
          <a:p>
            <a:pPr marL="0" indent="0">
              <a:buNone/>
            </a:pPr>
            <a:r>
              <a:rPr lang="en-US" dirty="0"/>
              <a:t>    if ( t -&gt; left == </a:t>
            </a:r>
            <a:r>
              <a:rPr lang="en-US" dirty="0" err="1"/>
              <a:t>nullptr</a:t>
            </a:r>
            <a:r>
              <a:rPr lang="en-US" dirty="0"/>
              <a:t>) { // has a right child or no children</a:t>
            </a:r>
          </a:p>
          <a:p>
            <a:pPr marL="0" indent="0">
              <a:buNone/>
            </a:pPr>
            <a:r>
              <a:rPr lang="en-US" dirty="0"/>
              <a:t>      </a:t>
            </a:r>
            <a:r>
              <a:rPr lang="en-US" dirty="0" err="1"/>
              <a:t>oldNode</a:t>
            </a:r>
            <a:r>
              <a:rPr lang="en-US" dirty="0"/>
              <a:t> = t;</a:t>
            </a:r>
          </a:p>
          <a:p>
            <a:pPr marL="0" indent="0">
              <a:buNone/>
            </a:pPr>
            <a:r>
              <a:rPr lang="en-US" dirty="0"/>
              <a:t>      t = t-&gt;right;</a:t>
            </a:r>
          </a:p>
          <a:p>
            <a:pPr marL="0" indent="0">
              <a:buNone/>
            </a:pPr>
            <a:r>
              <a:rPr lang="en-US" dirty="0"/>
              <a:t>      delete </a:t>
            </a:r>
            <a:r>
              <a:rPr lang="en-US" dirty="0" err="1"/>
              <a:t>oldNode</a:t>
            </a:r>
            <a:r>
              <a:rPr lang="en-US" dirty="0"/>
              <a:t>;</a:t>
            </a:r>
          </a:p>
          <a:p>
            <a:pPr marL="0" indent="0">
              <a:buNone/>
            </a:pPr>
            <a:r>
              <a:rPr lang="en-US" dirty="0"/>
              <a:t>      return;</a:t>
            </a:r>
          </a:p>
          <a:p>
            <a:pPr marL="0" indent="0">
              <a:buNone/>
            </a:pPr>
            <a:endParaRPr lang="en-US" dirty="0"/>
          </a:p>
        </p:txBody>
      </p:sp>
      <p:sp>
        <p:nvSpPr>
          <p:cNvPr id="5" name="Content Placeholder 4"/>
          <p:cNvSpPr>
            <a:spLocks noGrp="1"/>
          </p:cNvSpPr>
          <p:nvPr>
            <p:ph sz="half" idx="2"/>
          </p:nvPr>
        </p:nvSpPr>
        <p:spPr>
          <a:solidFill>
            <a:schemeClr val="accent4">
              <a:lumMod val="40000"/>
              <a:lumOff val="60000"/>
            </a:schemeClr>
          </a:solidFill>
        </p:spPr>
        <p:txBody>
          <a:bodyPr>
            <a:normAutofit fontScale="55000" lnSpcReduction="20000"/>
          </a:bodyPr>
          <a:lstStyle/>
          <a:p>
            <a:pPr marL="0" indent="0">
              <a:buNone/>
            </a:pPr>
            <a:r>
              <a:rPr lang="en-US" dirty="0"/>
              <a:t>   } else if( t -&gt; right == </a:t>
            </a:r>
            <a:r>
              <a:rPr lang="en-US" dirty="0" err="1"/>
              <a:t>nullptr</a:t>
            </a:r>
            <a:r>
              <a:rPr lang="en-US" dirty="0"/>
              <a:t>) { //has a left child</a:t>
            </a:r>
          </a:p>
          <a:p>
            <a:pPr marL="0" indent="0">
              <a:buNone/>
            </a:pPr>
            <a:r>
              <a:rPr lang="en-US" dirty="0"/>
              <a:t>      </a:t>
            </a:r>
            <a:r>
              <a:rPr lang="en-US" dirty="0" err="1"/>
              <a:t>oldNode</a:t>
            </a:r>
            <a:r>
              <a:rPr lang="en-US" dirty="0"/>
              <a:t> = t;</a:t>
            </a:r>
          </a:p>
          <a:p>
            <a:pPr marL="0" indent="0">
              <a:buNone/>
            </a:pPr>
            <a:r>
              <a:rPr lang="en-US" dirty="0"/>
              <a:t>      t = t-&gt;left;</a:t>
            </a:r>
          </a:p>
          <a:p>
            <a:pPr marL="0" indent="0">
              <a:buNone/>
            </a:pPr>
            <a:r>
              <a:rPr lang="en-US" dirty="0"/>
              <a:t>      delete </a:t>
            </a:r>
            <a:r>
              <a:rPr lang="en-US" dirty="0" err="1"/>
              <a:t>oldNode</a:t>
            </a:r>
            <a:r>
              <a:rPr lang="en-US" dirty="0"/>
              <a:t>;</a:t>
            </a:r>
          </a:p>
          <a:p>
            <a:pPr marL="0" indent="0">
              <a:buNone/>
            </a:pPr>
            <a:r>
              <a:rPr lang="en-US" dirty="0"/>
              <a:t>      return;</a:t>
            </a:r>
          </a:p>
          <a:p>
            <a:pPr marL="0" indent="0">
              <a:buNone/>
            </a:pPr>
            <a:r>
              <a:rPr lang="en-US" dirty="0"/>
              <a:t>    }</a:t>
            </a:r>
          </a:p>
          <a:p>
            <a:pPr marL="0" indent="0">
              <a:buNone/>
            </a:pPr>
            <a:r>
              <a:rPr lang="en-US" dirty="0"/>
              <a:t>    //has two children</a:t>
            </a:r>
          </a:p>
          <a:p>
            <a:pPr marL="0" indent="0">
              <a:buNone/>
            </a:pPr>
            <a:r>
              <a:rPr lang="en-US" dirty="0"/>
              <a:t>    </a:t>
            </a:r>
            <a:r>
              <a:rPr lang="en-US" dirty="0" err="1"/>
              <a:t>oldNode</a:t>
            </a:r>
            <a:r>
              <a:rPr lang="en-US" dirty="0"/>
              <a:t> = </a:t>
            </a:r>
            <a:r>
              <a:rPr lang="en-US" dirty="0" err="1"/>
              <a:t>findMin</a:t>
            </a:r>
            <a:r>
              <a:rPr lang="en-US" dirty="0"/>
              <a:t>( t -&gt; right );</a:t>
            </a:r>
          </a:p>
          <a:p>
            <a:pPr marL="0" indent="0">
              <a:buNone/>
            </a:pPr>
            <a:r>
              <a:rPr lang="en-US" dirty="0"/>
              <a:t>    t-&gt;data = </a:t>
            </a:r>
            <a:r>
              <a:rPr lang="en-US" dirty="0" err="1"/>
              <a:t>oldNode</a:t>
            </a:r>
            <a:r>
              <a:rPr lang="en-US" dirty="0"/>
              <a:t>-&gt;data;</a:t>
            </a:r>
          </a:p>
          <a:p>
            <a:pPr marL="0" indent="0">
              <a:buNone/>
            </a:pPr>
            <a:r>
              <a:rPr lang="en-US" dirty="0"/>
              <a:t>    </a:t>
            </a:r>
            <a:r>
              <a:rPr lang="en-US" dirty="0">
                <a:solidFill>
                  <a:srgbClr val="FF0000"/>
                </a:solidFill>
              </a:rPr>
              <a:t>remove( t -&gt; data, t -&gt;right );</a:t>
            </a:r>
          </a:p>
          <a:p>
            <a:pPr marL="0" indent="0">
              <a:buNone/>
            </a:pPr>
            <a:r>
              <a:rPr lang="en-US" dirty="0"/>
              <a:t>  }</a:t>
            </a:r>
          </a:p>
          <a:p>
            <a:pPr marL="0" indent="0">
              <a:buNone/>
            </a:pPr>
            <a:r>
              <a:rPr lang="en-US" dirty="0"/>
              <a:t>}</a:t>
            </a:r>
          </a:p>
        </p:txBody>
      </p:sp>
    </p:spTree>
    <p:extLst>
      <p:ext uri="{BB962C8B-B14F-4D97-AF65-F5344CB8AC3E}">
        <p14:creationId xmlns:p14="http://schemas.microsoft.com/office/powerpoint/2010/main" val="34771175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Clear or destructor</a:t>
            </a:r>
          </a:p>
        </p:txBody>
      </p:sp>
      <p:sp>
        <p:nvSpPr>
          <p:cNvPr id="6" name="Content Placeholder 5"/>
          <p:cNvSpPr>
            <a:spLocks noGrp="1"/>
          </p:cNvSpPr>
          <p:nvPr>
            <p:ph sz="half" idx="1"/>
          </p:nvPr>
        </p:nvSpPr>
        <p:spPr/>
        <p:txBody>
          <a:bodyPr>
            <a:normAutofit fontScale="85000" lnSpcReduction="20000"/>
          </a:bodyPr>
          <a:lstStyle/>
          <a:p>
            <a:r>
              <a:rPr lang="en-US" dirty="0"/>
              <a:t>What would a method look like to delete all the nodes in the tree?</a:t>
            </a:r>
          </a:p>
          <a:p>
            <a:r>
              <a:rPr lang="en-US" dirty="0"/>
              <a:t>We have a number of methods already written, but are they efficient enough?</a:t>
            </a:r>
          </a:p>
          <a:p>
            <a:endParaRPr lang="en-US" dirty="0"/>
          </a:p>
          <a:p>
            <a:r>
              <a:rPr lang="en-US" dirty="0"/>
              <a:t>If not, then what?</a:t>
            </a:r>
          </a:p>
          <a:p>
            <a:pPr marL="0" indent="0">
              <a:buNone/>
            </a:pPr>
            <a:endParaRPr lang="en-US" dirty="0"/>
          </a:p>
        </p:txBody>
      </p:sp>
      <p:sp>
        <p:nvSpPr>
          <p:cNvPr id="2" name="Content Placeholder 1"/>
          <p:cNvSpPr>
            <a:spLocks noGrp="1"/>
          </p:cNvSpPr>
          <p:nvPr>
            <p:ph sz="half" idx="2"/>
          </p:nvPr>
        </p:nvSpPr>
        <p:spPr/>
        <p:txBody>
          <a:bodyPr>
            <a:normAutofit fontScale="85000" lnSpcReduction="20000"/>
          </a:bodyPr>
          <a:lstStyle/>
          <a:p>
            <a:pPr marL="0" indent="0">
              <a:buNone/>
            </a:pPr>
            <a:r>
              <a:rPr lang="en-US" dirty="0"/>
              <a:t>void clear(</a:t>
            </a:r>
            <a:r>
              <a:rPr lang="en-US" dirty="0" err="1"/>
              <a:t>BinaryNode</a:t>
            </a:r>
            <a:r>
              <a:rPr lang="en-US" dirty="0"/>
              <a:t>&lt;T&gt; *&amp; t) {</a:t>
            </a:r>
          </a:p>
          <a:p>
            <a:pPr marL="0" indent="0">
              <a:buNone/>
            </a:pPr>
            <a:r>
              <a:rPr lang="en-US" dirty="0"/>
              <a:t>    if (t == </a:t>
            </a:r>
            <a:r>
              <a:rPr lang="en-US" dirty="0" err="1"/>
              <a:t>nullptr</a:t>
            </a:r>
            <a:r>
              <a:rPr lang="en-US" dirty="0"/>
              <a:t>)</a:t>
            </a:r>
          </a:p>
          <a:p>
            <a:pPr marL="0" indent="0">
              <a:buNone/>
            </a:pPr>
            <a:r>
              <a:rPr lang="en-US" dirty="0"/>
              <a:t>          return;</a:t>
            </a:r>
          </a:p>
          <a:p>
            <a:pPr marL="0" indent="0">
              <a:buNone/>
            </a:pPr>
            <a:r>
              <a:rPr lang="en-US" dirty="0"/>
              <a:t>  else {</a:t>
            </a:r>
          </a:p>
          <a:p>
            <a:pPr marL="0" indent="0">
              <a:buNone/>
            </a:pPr>
            <a:r>
              <a:rPr lang="en-US" dirty="0"/>
              <a:t>    clear(t-&gt;left);</a:t>
            </a:r>
          </a:p>
          <a:p>
            <a:pPr marL="0" indent="0">
              <a:buNone/>
            </a:pPr>
            <a:r>
              <a:rPr lang="en-US" dirty="0"/>
              <a:t>    clear(t-&gt;right);</a:t>
            </a:r>
          </a:p>
          <a:p>
            <a:pPr marL="0" indent="0">
              <a:buNone/>
            </a:pPr>
            <a:r>
              <a:rPr lang="en-US" dirty="0"/>
              <a:t>    delete(t);</a:t>
            </a:r>
          </a:p>
          <a:p>
            <a:pPr marL="0" indent="0">
              <a:buNone/>
            </a:pPr>
            <a:r>
              <a:rPr lang="en-US" dirty="0"/>
              <a:t>    t= </a:t>
            </a:r>
            <a:r>
              <a:rPr lang="en-US" dirty="0" err="1"/>
              <a:t>nullptr</a:t>
            </a:r>
            <a:r>
              <a:rPr lang="en-US" dirty="0"/>
              <a:t>;</a:t>
            </a:r>
          </a:p>
          <a:p>
            <a:pPr marL="0" indent="0">
              <a:buNone/>
            </a:pPr>
            <a:r>
              <a:rPr lang="en-US"/>
              <a:t>    size --;</a:t>
            </a:r>
            <a:endParaRPr lang="en-US" dirty="0"/>
          </a:p>
          <a:p>
            <a:pPr marL="0" indent="0">
              <a:buNone/>
            </a:pPr>
            <a:r>
              <a:rPr lang="en-US" dirty="0"/>
              <a:t>  }</a:t>
            </a:r>
          </a:p>
          <a:p>
            <a:pPr marL="0" indent="0">
              <a:buNone/>
            </a:pPr>
            <a:r>
              <a:rPr lang="en-US" dirty="0"/>
              <a:t>}</a:t>
            </a:r>
          </a:p>
          <a:p>
            <a:endParaRPr lang="en-US" dirty="0"/>
          </a:p>
        </p:txBody>
      </p:sp>
    </p:spTree>
    <p:extLst>
      <p:ext uri="{BB962C8B-B14F-4D97-AF65-F5344CB8AC3E}">
        <p14:creationId xmlns:p14="http://schemas.microsoft.com/office/powerpoint/2010/main" val="6875829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And lastly</a:t>
            </a:r>
          </a:p>
        </p:txBody>
      </p:sp>
      <p:sp>
        <p:nvSpPr>
          <p:cNvPr id="3" name="Content Placeholder 2"/>
          <p:cNvSpPr>
            <a:spLocks noGrp="1"/>
          </p:cNvSpPr>
          <p:nvPr>
            <p:ph idx="1"/>
          </p:nvPr>
        </p:nvSpPr>
        <p:spPr/>
        <p:txBody>
          <a:bodyPr/>
          <a:lstStyle/>
          <a:p>
            <a:r>
              <a:rPr lang="en-US" dirty="0"/>
              <a:t>How do we write these?</a:t>
            </a:r>
          </a:p>
          <a:p>
            <a:pPr lvl="1"/>
            <a:r>
              <a:rPr lang="en-US" dirty="0" err="1"/>
              <a:t>getHeight</a:t>
            </a:r>
            <a:r>
              <a:rPr lang="en-US" dirty="0"/>
              <a:t>, </a:t>
            </a:r>
          </a:p>
          <a:p>
            <a:pPr lvl="1"/>
            <a:r>
              <a:rPr lang="en-US" dirty="0" err="1"/>
              <a:t>getMinHeight</a:t>
            </a:r>
            <a:r>
              <a:rPr lang="en-US" dirty="0"/>
              <a:t>, </a:t>
            </a:r>
          </a:p>
          <a:p>
            <a:pPr lvl="1"/>
            <a:r>
              <a:rPr lang="en-US" dirty="0" err="1"/>
              <a:t>getNumberofNodes</a:t>
            </a:r>
            <a:endParaRPr lang="en-US" dirty="0"/>
          </a:p>
          <a:p>
            <a:pPr lvl="1"/>
            <a:endParaRPr lang="en-US" dirty="0"/>
          </a:p>
          <a:p>
            <a:pPr lvl="1"/>
            <a:endParaRPr lang="en-US" dirty="0"/>
          </a:p>
          <a:p>
            <a:r>
              <a:rPr lang="en-US" dirty="0"/>
              <a:t>Can these be calculated as part of another operation, so we can just return the answers, instead of searching?</a:t>
            </a:r>
          </a:p>
        </p:txBody>
      </p:sp>
    </p:spTree>
    <p:extLst>
      <p:ext uri="{BB962C8B-B14F-4D97-AF65-F5344CB8AC3E}">
        <p14:creationId xmlns:p14="http://schemas.microsoft.com/office/powerpoint/2010/main" val="34851563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0098" name="Rectangle 2"/>
          <p:cNvSpPr>
            <a:spLocks noGrp="1" noChangeArrowheads="1"/>
          </p:cNvSpPr>
          <p:nvPr>
            <p:ph type="title"/>
          </p:nvPr>
        </p:nvSpPr>
        <p:spPr/>
        <p:txBody>
          <a:bodyPr/>
          <a:lstStyle/>
          <a:p>
            <a:r>
              <a:rPr lang="en-US" altLang="en-US" dirty="0"/>
              <a:t>efficiently and run time</a:t>
            </a:r>
          </a:p>
        </p:txBody>
      </p:sp>
      <p:sp>
        <p:nvSpPr>
          <p:cNvPr id="260099" name="Rectangle 3"/>
          <p:cNvSpPr>
            <a:spLocks noGrp="1" noChangeArrowheads="1"/>
          </p:cNvSpPr>
          <p:nvPr>
            <p:ph type="body" idx="1"/>
          </p:nvPr>
        </p:nvSpPr>
        <p:spPr/>
        <p:txBody>
          <a:bodyPr/>
          <a:lstStyle/>
          <a:p>
            <a:r>
              <a:rPr lang="en-US" altLang="en-US" dirty="0"/>
              <a:t>The looks at we first need to consider the height/depth of the tree </a:t>
            </a:r>
          </a:p>
          <a:p>
            <a:r>
              <a:rPr lang="en-US" altLang="en-US" dirty="0"/>
              <a:t>What is the average depth of the nodes in a binary search tree? </a:t>
            </a:r>
          </a:p>
          <a:p>
            <a:pPr lvl="1"/>
            <a:r>
              <a:rPr lang="en-US" altLang="en-US" dirty="0"/>
              <a:t>It depends on how well balanced the tree is.</a:t>
            </a:r>
          </a:p>
        </p:txBody>
      </p:sp>
    </p:spTree>
    <p:extLst>
      <p:ext uri="{BB962C8B-B14F-4D97-AF65-F5344CB8AC3E}">
        <p14:creationId xmlns:p14="http://schemas.microsoft.com/office/powerpoint/2010/main" val="20584303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p:cNvSpPr>
            <a:spLocks noGrp="1" noChangeArrowheads="1"/>
          </p:cNvSpPr>
          <p:nvPr>
            <p:ph type="title"/>
          </p:nvPr>
        </p:nvSpPr>
        <p:spPr/>
        <p:txBody>
          <a:bodyPr/>
          <a:lstStyle/>
          <a:p>
            <a:r>
              <a:rPr lang="en-US" altLang="en-US"/>
              <a:t>Average Depth of Nodes</a:t>
            </a:r>
          </a:p>
        </p:txBody>
      </p:sp>
      <p:sp>
        <p:nvSpPr>
          <p:cNvPr id="224259" name="Oval 3"/>
          <p:cNvSpPr>
            <a:spLocks noChangeArrowheads="1"/>
          </p:cNvSpPr>
          <p:nvPr/>
        </p:nvSpPr>
        <p:spPr bwMode="auto">
          <a:xfrm>
            <a:off x="5502275" y="1614488"/>
            <a:ext cx="990600" cy="9144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4260" name="Oval 4"/>
          <p:cNvSpPr>
            <a:spLocks noChangeArrowheads="1"/>
          </p:cNvSpPr>
          <p:nvPr/>
        </p:nvSpPr>
        <p:spPr bwMode="auto">
          <a:xfrm>
            <a:off x="6416675" y="2757488"/>
            <a:ext cx="990600" cy="9144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4261" name="Oval 5"/>
          <p:cNvSpPr>
            <a:spLocks noChangeArrowheads="1"/>
          </p:cNvSpPr>
          <p:nvPr/>
        </p:nvSpPr>
        <p:spPr bwMode="auto">
          <a:xfrm>
            <a:off x="4435475" y="2757488"/>
            <a:ext cx="990600" cy="9144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4262" name="Oval 6"/>
          <p:cNvSpPr>
            <a:spLocks noChangeArrowheads="1"/>
          </p:cNvSpPr>
          <p:nvPr/>
        </p:nvSpPr>
        <p:spPr bwMode="auto">
          <a:xfrm>
            <a:off x="3597275" y="3976688"/>
            <a:ext cx="990600" cy="9144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4263" name="Oval 7"/>
          <p:cNvSpPr>
            <a:spLocks noChangeArrowheads="1"/>
          </p:cNvSpPr>
          <p:nvPr/>
        </p:nvSpPr>
        <p:spPr bwMode="auto">
          <a:xfrm>
            <a:off x="7331075" y="3976688"/>
            <a:ext cx="990600" cy="9144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4265" name="Oval 9"/>
          <p:cNvSpPr>
            <a:spLocks noChangeArrowheads="1"/>
          </p:cNvSpPr>
          <p:nvPr/>
        </p:nvSpPr>
        <p:spPr bwMode="auto">
          <a:xfrm>
            <a:off x="4968875" y="3976688"/>
            <a:ext cx="990600" cy="9144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4266" name="Oval 10"/>
          <p:cNvSpPr>
            <a:spLocks noChangeArrowheads="1"/>
          </p:cNvSpPr>
          <p:nvPr/>
        </p:nvSpPr>
        <p:spPr bwMode="auto">
          <a:xfrm>
            <a:off x="6111875" y="3976688"/>
            <a:ext cx="990600" cy="9144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4268" name="Line 12"/>
          <p:cNvSpPr>
            <a:spLocks noChangeShapeType="1"/>
          </p:cNvSpPr>
          <p:nvPr/>
        </p:nvSpPr>
        <p:spPr bwMode="auto">
          <a:xfrm flipH="1">
            <a:off x="6645275" y="3671888"/>
            <a:ext cx="76200" cy="228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4269" name="Line 13"/>
          <p:cNvSpPr>
            <a:spLocks noChangeShapeType="1"/>
          </p:cNvSpPr>
          <p:nvPr/>
        </p:nvSpPr>
        <p:spPr bwMode="auto">
          <a:xfrm flipH="1">
            <a:off x="5273675" y="2452688"/>
            <a:ext cx="381000" cy="381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4270" name="Line 14"/>
          <p:cNvSpPr>
            <a:spLocks noChangeShapeType="1"/>
          </p:cNvSpPr>
          <p:nvPr/>
        </p:nvSpPr>
        <p:spPr bwMode="auto">
          <a:xfrm>
            <a:off x="6340475" y="2452688"/>
            <a:ext cx="457200" cy="304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4273" name="Line 17"/>
          <p:cNvSpPr>
            <a:spLocks noChangeShapeType="1"/>
          </p:cNvSpPr>
          <p:nvPr/>
        </p:nvSpPr>
        <p:spPr bwMode="auto">
          <a:xfrm flipH="1">
            <a:off x="4283075" y="3595688"/>
            <a:ext cx="381000" cy="457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4274" name="Line 18"/>
          <p:cNvSpPr>
            <a:spLocks noChangeShapeType="1"/>
          </p:cNvSpPr>
          <p:nvPr/>
        </p:nvSpPr>
        <p:spPr bwMode="auto">
          <a:xfrm>
            <a:off x="7254875" y="3595688"/>
            <a:ext cx="381000" cy="457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4275" name="Line 19"/>
          <p:cNvSpPr>
            <a:spLocks noChangeShapeType="1"/>
          </p:cNvSpPr>
          <p:nvPr/>
        </p:nvSpPr>
        <p:spPr bwMode="auto">
          <a:xfrm>
            <a:off x="5197475" y="3671888"/>
            <a:ext cx="228600" cy="304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4276" name="Text Box 20"/>
          <p:cNvSpPr txBox="1">
            <a:spLocks noChangeArrowheads="1"/>
          </p:cNvSpPr>
          <p:nvPr/>
        </p:nvSpPr>
        <p:spPr bwMode="auto">
          <a:xfrm>
            <a:off x="5791200" y="1905000"/>
            <a:ext cx="393056"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t>10</a:t>
            </a:r>
          </a:p>
        </p:txBody>
      </p:sp>
      <p:sp>
        <p:nvSpPr>
          <p:cNvPr id="224277" name="Text Box 21"/>
          <p:cNvSpPr txBox="1">
            <a:spLocks noChangeArrowheads="1"/>
          </p:cNvSpPr>
          <p:nvPr/>
        </p:nvSpPr>
        <p:spPr bwMode="auto">
          <a:xfrm>
            <a:off x="4724400" y="3048000"/>
            <a:ext cx="28886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t>5</a:t>
            </a:r>
          </a:p>
        </p:txBody>
      </p:sp>
      <p:sp>
        <p:nvSpPr>
          <p:cNvPr id="224278" name="Text Box 22"/>
          <p:cNvSpPr txBox="1">
            <a:spLocks noChangeArrowheads="1"/>
          </p:cNvSpPr>
          <p:nvPr/>
        </p:nvSpPr>
        <p:spPr bwMode="auto">
          <a:xfrm>
            <a:off x="6781800" y="3048000"/>
            <a:ext cx="393056"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t>20</a:t>
            </a:r>
          </a:p>
        </p:txBody>
      </p:sp>
      <p:sp>
        <p:nvSpPr>
          <p:cNvPr id="224279" name="Text Box 23"/>
          <p:cNvSpPr txBox="1">
            <a:spLocks noChangeArrowheads="1"/>
          </p:cNvSpPr>
          <p:nvPr/>
        </p:nvSpPr>
        <p:spPr bwMode="auto">
          <a:xfrm>
            <a:off x="3978275" y="4281488"/>
            <a:ext cx="28886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t>1</a:t>
            </a:r>
          </a:p>
        </p:txBody>
      </p:sp>
      <p:sp>
        <p:nvSpPr>
          <p:cNvPr id="224280" name="Text Box 24"/>
          <p:cNvSpPr txBox="1">
            <a:spLocks noChangeArrowheads="1"/>
          </p:cNvSpPr>
          <p:nvPr/>
        </p:nvSpPr>
        <p:spPr bwMode="auto">
          <a:xfrm>
            <a:off x="5349875" y="4281488"/>
            <a:ext cx="28886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t>8</a:t>
            </a:r>
          </a:p>
        </p:txBody>
      </p:sp>
      <p:sp>
        <p:nvSpPr>
          <p:cNvPr id="224281" name="Text Box 25"/>
          <p:cNvSpPr txBox="1">
            <a:spLocks noChangeArrowheads="1"/>
          </p:cNvSpPr>
          <p:nvPr/>
        </p:nvSpPr>
        <p:spPr bwMode="auto">
          <a:xfrm>
            <a:off x="6416675" y="4281488"/>
            <a:ext cx="393056"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t>13</a:t>
            </a:r>
          </a:p>
        </p:txBody>
      </p:sp>
      <p:sp>
        <p:nvSpPr>
          <p:cNvPr id="224282" name="Text Box 26"/>
          <p:cNvSpPr txBox="1">
            <a:spLocks noChangeArrowheads="1"/>
          </p:cNvSpPr>
          <p:nvPr/>
        </p:nvSpPr>
        <p:spPr bwMode="auto">
          <a:xfrm>
            <a:off x="7712075" y="4281488"/>
            <a:ext cx="393056"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t>34</a:t>
            </a:r>
          </a:p>
        </p:txBody>
      </p:sp>
      <p:sp>
        <p:nvSpPr>
          <p:cNvPr id="224285" name="Text Box 29"/>
          <p:cNvSpPr txBox="1">
            <a:spLocks noChangeArrowheads="1"/>
          </p:cNvSpPr>
          <p:nvPr/>
        </p:nvSpPr>
        <p:spPr bwMode="auto">
          <a:xfrm>
            <a:off x="1212510" y="5348288"/>
            <a:ext cx="9197581"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400" dirty="0"/>
              <a:t>This is a balanced tree.  So the operations for find would be about as fast as they could be</a:t>
            </a:r>
          </a:p>
        </p:txBody>
      </p:sp>
      <p:sp>
        <p:nvSpPr>
          <p:cNvPr id="224287" name="Text Box 31"/>
          <p:cNvSpPr txBox="1">
            <a:spLocks noChangeArrowheads="1"/>
          </p:cNvSpPr>
          <p:nvPr/>
        </p:nvSpPr>
        <p:spPr bwMode="auto">
          <a:xfrm>
            <a:off x="8305801" y="2874963"/>
            <a:ext cx="56618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i="1"/>
              <a:t>N=7</a:t>
            </a:r>
          </a:p>
        </p:txBody>
      </p:sp>
      <p:sp>
        <p:nvSpPr>
          <p:cNvPr id="224288" name="Text Box 32"/>
          <p:cNvSpPr txBox="1">
            <a:spLocks noChangeArrowheads="1"/>
          </p:cNvSpPr>
          <p:nvPr/>
        </p:nvSpPr>
        <p:spPr bwMode="auto">
          <a:xfrm>
            <a:off x="1319212" y="1644651"/>
            <a:ext cx="3611563" cy="396875"/>
          </a:xfrm>
          <a:prstGeom prst="rect">
            <a:avLst/>
          </a:prstGeom>
          <a:solidFill>
            <a:schemeClr val="accent1">
              <a:lumMod val="40000"/>
              <a:lumOff val="60000"/>
            </a:schemeClr>
          </a:solidFill>
          <a:ln>
            <a:noFill/>
          </a:ln>
          <a:effectLst/>
        </p:spPr>
        <p:txBody>
          <a:bodyPr wrap="none">
            <a:spAutoFit/>
          </a:bodyPr>
          <a:lstStyle/>
          <a:p>
            <a:r>
              <a:rPr lang="en-US" altLang="en-US" sz="2000"/>
              <a:t>Data Order: 10, 5, 1, 8, 20, 13, 34</a:t>
            </a:r>
          </a:p>
        </p:txBody>
      </p:sp>
    </p:spTree>
    <p:extLst>
      <p:ext uri="{BB962C8B-B14F-4D97-AF65-F5344CB8AC3E}">
        <p14:creationId xmlns:p14="http://schemas.microsoft.com/office/powerpoint/2010/main" val="22672639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2146" name="Rectangle 2"/>
          <p:cNvSpPr>
            <a:spLocks noGrp="1" noChangeArrowheads="1"/>
          </p:cNvSpPr>
          <p:nvPr>
            <p:ph type="title"/>
          </p:nvPr>
        </p:nvSpPr>
        <p:spPr>
          <a:xfrm>
            <a:off x="3429000" y="914400"/>
            <a:ext cx="5105400" cy="1143000"/>
          </a:xfrm>
        </p:spPr>
        <p:txBody>
          <a:bodyPr/>
          <a:lstStyle/>
          <a:p>
            <a:r>
              <a:rPr lang="en-US" altLang="en-US"/>
              <a:t>Effect of Data Order</a:t>
            </a:r>
          </a:p>
        </p:txBody>
      </p:sp>
      <p:sp>
        <p:nvSpPr>
          <p:cNvPr id="262149" name="Oval 5"/>
          <p:cNvSpPr>
            <a:spLocks noChangeArrowheads="1"/>
          </p:cNvSpPr>
          <p:nvPr/>
        </p:nvSpPr>
        <p:spPr bwMode="auto">
          <a:xfrm>
            <a:off x="8915400" y="1447800"/>
            <a:ext cx="762000" cy="685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2150" name="Oval 6"/>
          <p:cNvSpPr>
            <a:spLocks noChangeArrowheads="1"/>
          </p:cNvSpPr>
          <p:nvPr/>
        </p:nvSpPr>
        <p:spPr bwMode="auto">
          <a:xfrm>
            <a:off x="8169275" y="2424113"/>
            <a:ext cx="762000" cy="68580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2152" name="Oval 8"/>
          <p:cNvSpPr>
            <a:spLocks noChangeArrowheads="1"/>
          </p:cNvSpPr>
          <p:nvPr/>
        </p:nvSpPr>
        <p:spPr bwMode="auto">
          <a:xfrm>
            <a:off x="7391400" y="3429000"/>
            <a:ext cx="762000" cy="685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2153" name="Text Box 9"/>
          <p:cNvSpPr txBox="1">
            <a:spLocks noChangeArrowheads="1"/>
          </p:cNvSpPr>
          <p:nvPr/>
        </p:nvSpPr>
        <p:spPr bwMode="auto">
          <a:xfrm>
            <a:off x="9144000" y="16002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4</a:t>
            </a:r>
          </a:p>
        </p:txBody>
      </p:sp>
      <p:sp>
        <p:nvSpPr>
          <p:cNvPr id="262154" name="Text Box 10"/>
          <p:cNvSpPr txBox="1">
            <a:spLocks noChangeArrowheads="1"/>
          </p:cNvSpPr>
          <p:nvPr/>
        </p:nvSpPr>
        <p:spPr bwMode="auto">
          <a:xfrm>
            <a:off x="8382000" y="25908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3</a:t>
            </a:r>
          </a:p>
        </p:txBody>
      </p:sp>
      <p:sp>
        <p:nvSpPr>
          <p:cNvPr id="262155" name="Text Box 11"/>
          <p:cNvSpPr txBox="1">
            <a:spLocks noChangeArrowheads="1"/>
          </p:cNvSpPr>
          <p:nvPr/>
        </p:nvSpPr>
        <p:spPr bwMode="auto">
          <a:xfrm>
            <a:off x="7620000" y="35814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2</a:t>
            </a:r>
          </a:p>
        </p:txBody>
      </p:sp>
      <p:sp>
        <p:nvSpPr>
          <p:cNvPr id="262156" name="Oval 12"/>
          <p:cNvSpPr>
            <a:spLocks noChangeArrowheads="1"/>
          </p:cNvSpPr>
          <p:nvPr/>
        </p:nvSpPr>
        <p:spPr bwMode="auto">
          <a:xfrm>
            <a:off x="6781800" y="4343400"/>
            <a:ext cx="762000" cy="685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2157" name="Text Box 13"/>
          <p:cNvSpPr txBox="1">
            <a:spLocks noChangeArrowheads="1"/>
          </p:cNvSpPr>
          <p:nvPr/>
        </p:nvSpPr>
        <p:spPr bwMode="auto">
          <a:xfrm>
            <a:off x="7010400" y="44958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1</a:t>
            </a:r>
          </a:p>
        </p:txBody>
      </p:sp>
      <p:sp>
        <p:nvSpPr>
          <p:cNvPr id="262158" name="Line 14"/>
          <p:cNvSpPr>
            <a:spLocks noChangeShapeType="1"/>
          </p:cNvSpPr>
          <p:nvPr/>
        </p:nvSpPr>
        <p:spPr bwMode="auto">
          <a:xfrm flipH="1">
            <a:off x="8763000" y="2057400"/>
            <a:ext cx="304800" cy="381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62159" name="Line 15"/>
          <p:cNvSpPr>
            <a:spLocks noChangeShapeType="1"/>
          </p:cNvSpPr>
          <p:nvPr/>
        </p:nvSpPr>
        <p:spPr bwMode="auto">
          <a:xfrm flipH="1">
            <a:off x="8001000" y="3048000"/>
            <a:ext cx="304800" cy="381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62160" name="Line 16"/>
          <p:cNvSpPr>
            <a:spLocks noChangeShapeType="1"/>
          </p:cNvSpPr>
          <p:nvPr/>
        </p:nvSpPr>
        <p:spPr bwMode="auto">
          <a:xfrm flipH="1">
            <a:off x="7315200" y="4038600"/>
            <a:ext cx="228600" cy="304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62161" name="Text Box 17"/>
          <p:cNvSpPr txBox="1">
            <a:spLocks noChangeArrowheads="1"/>
          </p:cNvSpPr>
          <p:nvPr/>
        </p:nvSpPr>
        <p:spPr bwMode="auto">
          <a:xfrm>
            <a:off x="6918326" y="5348289"/>
            <a:ext cx="2938463" cy="396875"/>
          </a:xfrm>
          <a:prstGeom prst="rect">
            <a:avLst/>
          </a:prstGeom>
          <a:solidFill>
            <a:schemeClr val="accent1">
              <a:lumMod val="40000"/>
              <a:lumOff val="60000"/>
            </a:schemeClr>
          </a:solidFill>
          <a:ln>
            <a:noFill/>
          </a:ln>
          <a:effectLst/>
        </p:spPr>
        <p:txBody>
          <a:bodyPr wrap="none">
            <a:spAutoFit/>
          </a:bodyPr>
          <a:lstStyle/>
          <a:p>
            <a:r>
              <a:rPr lang="en-US" altLang="en-US" sz="2000" dirty="0"/>
              <a:t>Obtained if data is 4, 3, 2 1</a:t>
            </a:r>
          </a:p>
        </p:txBody>
      </p:sp>
      <p:sp>
        <p:nvSpPr>
          <p:cNvPr id="262162" name="Oval 18"/>
          <p:cNvSpPr>
            <a:spLocks noChangeArrowheads="1"/>
          </p:cNvSpPr>
          <p:nvPr/>
        </p:nvSpPr>
        <p:spPr bwMode="auto">
          <a:xfrm>
            <a:off x="1905000" y="1371600"/>
            <a:ext cx="762000" cy="685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2163" name="Oval 19"/>
          <p:cNvSpPr>
            <a:spLocks noChangeArrowheads="1"/>
          </p:cNvSpPr>
          <p:nvPr/>
        </p:nvSpPr>
        <p:spPr bwMode="auto">
          <a:xfrm>
            <a:off x="2682875" y="2347913"/>
            <a:ext cx="762000" cy="68580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2164" name="Oval 20"/>
          <p:cNvSpPr>
            <a:spLocks noChangeArrowheads="1"/>
          </p:cNvSpPr>
          <p:nvPr/>
        </p:nvSpPr>
        <p:spPr bwMode="auto">
          <a:xfrm>
            <a:off x="3429000" y="3352800"/>
            <a:ext cx="762000" cy="685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2165" name="Text Box 21"/>
          <p:cNvSpPr txBox="1">
            <a:spLocks noChangeArrowheads="1"/>
          </p:cNvSpPr>
          <p:nvPr/>
        </p:nvSpPr>
        <p:spPr bwMode="auto">
          <a:xfrm>
            <a:off x="2133600" y="15240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1</a:t>
            </a:r>
          </a:p>
        </p:txBody>
      </p:sp>
      <p:sp>
        <p:nvSpPr>
          <p:cNvPr id="262166" name="Text Box 22"/>
          <p:cNvSpPr txBox="1">
            <a:spLocks noChangeArrowheads="1"/>
          </p:cNvSpPr>
          <p:nvPr/>
        </p:nvSpPr>
        <p:spPr bwMode="auto">
          <a:xfrm>
            <a:off x="2895600" y="25146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2</a:t>
            </a:r>
          </a:p>
        </p:txBody>
      </p:sp>
      <p:sp>
        <p:nvSpPr>
          <p:cNvPr id="262167" name="Text Box 23"/>
          <p:cNvSpPr txBox="1">
            <a:spLocks noChangeArrowheads="1"/>
          </p:cNvSpPr>
          <p:nvPr/>
        </p:nvSpPr>
        <p:spPr bwMode="auto">
          <a:xfrm>
            <a:off x="3657600" y="35052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3</a:t>
            </a:r>
          </a:p>
        </p:txBody>
      </p:sp>
      <p:sp>
        <p:nvSpPr>
          <p:cNvPr id="262168" name="Oval 24"/>
          <p:cNvSpPr>
            <a:spLocks noChangeArrowheads="1"/>
          </p:cNvSpPr>
          <p:nvPr/>
        </p:nvSpPr>
        <p:spPr bwMode="auto">
          <a:xfrm>
            <a:off x="4191000" y="4419600"/>
            <a:ext cx="762000" cy="685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2169" name="Text Box 25"/>
          <p:cNvSpPr txBox="1">
            <a:spLocks noChangeArrowheads="1"/>
          </p:cNvSpPr>
          <p:nvPr/>
        </p:nvSpPr>
        <p:spPr bwMode="auto">
          <a:xfrm>
            <a:off x="4419600" y="45720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4</a:t>
            </a:r>
          </a:p>
        </p:txBody>
      </p:sp>
      <p:sp>
        <p:nvSpPr>
          <p:cNvPr id="262173" name="Text Box 29"/>
          <p:cNvSpPr txBox="1">
            <a:spLocks noChangeArrowheads="1"/>
          </p:cNvSpPr>
          <p:nvPr/>
        </p:nvSpPr>
        <p:spPr bwMode="auto">
          <a:xfrm>
            <a:off x="2133601" y="5410201"/>
            <a:ext cx="3001963" cy="396875"/>
          </a:xfrm>
          <a:prstGeom prst="rect">
            <a:avLst/>
          </a:prstGeom>
          <a:solidFill>
            <a:schemeClr val="accent1">
              <a:lumMod val="40000"/>
              <a:lumOff val="60000"/>
            </a:schemeClr>
          </a:solidFill>
          <a:ln>
            <a:noFill/>
          </a:ln>
          <a:effectLst/>
        </p:spPr>
        <p:txBody>
          <a:bodyPr wrap="none">
            <a:spAutoFit/>
          </a:bodyPr>
          <a:lstStyle/>
          <a:p>
            <a:r>
              <a:rPr lang="en-US" altLang="en-US" sz="2000" dirty="0"/>
              <a:t>Obtained if data is 1, 2, 3, 4</a:t>
            </a:r>
          </a:p>
        </p:txBody>
      </p:sp>
      <p:sp>
        <p:nvSpPr>
          <p:cNvPr id="262174" name="Line 30"/>
          <p:cNvSpPr>
            <a:spLocks noChangeShapeType="1"/>
          </p:cNvSpPr>
          <p:nvPr/>
        </p:nvSpPr>
        <p:spPr bwMode="auto">
          <a:xfrm>
            <a:off x="2514600" y="1981200"/>
            <a:ext cx="304800" cy="381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62175" name="Line 31"/>
          <p:cNvSpPr>
            <a:spLocks noChangeShapeType="1"/>
          </p:cNvSpPr>
          <p:nvPr/>
        </p:nvSpPr>
        <p:spPr bwMode="auto">
          <a:xfrm>
            <a:off x="3276600" y="2971800"/>
            <a:ext cx="304800" cy="381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62176" name="Line 32"/>
          <p:cNvSpPr>
            <a:spLocks noChangeShapeType="1"/>
          </p:cNvSpPr>
          <p:nvPr/>
        </p:nvSpPr>
        <p:spPr bwMode="auto">
          <a:xfrm>
            <a:off x="4038600" y="3962400"/>
            <a:ext cx="304800" cy="457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62177" name="Text Box 33"/>
          <p:cNvSpPr txBox="1">
            <a:spLocks noChangeArrowheads="1"/>
          </p:cNvSpPr>
          <p:nvPr/>
        </p:nvSpPr>
        <p:spPr bwMode="auto">
          <a:xfrm>
            <a:off x="1524000" y="6019800"/>
            <a:ext cx="423199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dirty="0"/>
              <a:t>Now the find is no better then a linked list. </a:t>
            </a:r>
          </a:p>
        </p:txBody>
      </p:sp>
    </p:spTree>
    <p:extLst>
      <p:ext uri="{BB962C8B-B14F-4D97-AF65-F5344CB8AC3E}">
        <p14:creationId xmlns:p14="http://schemas.microsoft.com/office/powerpoint/2010/main" val="36997013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7266" name="Rectangle 2"/>
          <p:cNvSpPr>
            <a:spLocks noGrp="1" noChangeArrowheads="1"/>
          </p:cNvSpPr>
          <p:nvPr>
            <p:ph type="title"/>
          </p:nvPr>
        </p:nvSpPr>
        <p:spPr/>
        <p:txBody>
          <a:bodyPr/>
          <a:lstStyle/>
          <a:p>
            <a:r>
              <a:rPr lang="en-US" altLang="en-US"/>
              <a:t>Depth of Nodes</a:t>
            </a:r>
          </a:p>
        </p:txBody>
      </p:sp>
      <p:sp>
        <p:nvSpPr>
          <p:cNvPr id="267267" name="Rectangle 3"/>
          <p:cNvSpPr>
            <a:spLocks noGrp="1" noChangeArrowheads="1"/>
          </p:cNvSpPr>
          <p:nvPr>
            <p:ph type="body" idx="1"/>
          </p:nvPr>
        </p:nvSpPr>
        <p:spPr/>
        <p:txBody>
          <a:bodyPr/>
          <a:lstStyle/>
          <a:p>
            <a:r>
              <a:rPr lang="en-US" altLang="en-US" dirty="0"/>
              <a:t>In the best case the depth will be about of a balanced tree.</a:t>
            </a:r>
          </a:p>
          <a:p>
            <a:r>
              <a:rPr lang="en-US" altLang="en-US" dirty="0"/>
              <a:t>In the worst case, if the data are already ordered, the depth will be about number of nodes.</a:t>
            </a:r>
            <a:endParaRPr lang="en-US" altLang="en-US" i="1" dirty="0"/>
          </a:p>
        </p:txBody>
      </p:sp>
    </p:spTree>
    <p:extLst>
      <p:ext uri="{BB962C8B-B14F-4D97-AF65-F5344CB8AC3E}">
        <p14:creationId xmlns:p14="http://schemas.microsoft.com/office/powerpoint/2010/main" val="156362123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3170" name="Rectangle 2"/>
          <p:cNvSpPr>
            <a:spLocks noGrp="1" noChangeArrowheads="1"/>
          </p:cNvSpPr>
          <p:nvPr>
            <p:ph type="title"/>
          </p:nvPr>
        </p:nvSpPr>
        <p:spPr/>
        <p:txBody>
          <a:bodyPr/>
          <a:lstStyle/>
          <a:p>
            <a:r>
              <a:rPr lang="en-US" altLang="en-US"/>
              <a:t>Effects of Data Order…</a:t>
            </a:r>
          </a:p>
        </p:txBody>
      </p:sp>
      <p:sp>
        <p:nvSpPr>
          <p:cNvPr id="263171" name="Rectangle 3"/>
          <p:cNvSpPr>
            <a:spLocks noGrp="1" noChangeArrowheads="1"/>
          </p:cNvSpPr>
          <p:nvPr>
            <p:ph type="body" idx="1"/>
          </p:nvPr>
        </p:nvSpPr>
        <p:spPr/>
        <p:txBody>
          <a:bodyPr/>
          <a:lstStyle/>
          <a:p>
            <a:r>
              <a:rPr lang="en-US" altLang="en-US" dirty="0"/>
              <a:t>So, if the input data are randomly ordered, what is the average depth of the nodes?</a:t>
            </a:r>
          </a:p>
          <a:p>
            <a:r>
              <a:rPr lang="en-US" altLang="en-US" dirty="0"/>
              <a:t>The analysis is beyond the scope of this course, but it can be shown that the average depth is </a:t>
            </a:r>
            <a:r>
              <a:rPr lang="en-US" altLang="en-US" i="1" dirty="0"/>
              <a:t>log</a:t>
            </a:r>
            <a:r>
              <a:rPr lang="en-US" altLang="en-US" sz="1800" i="1" dirty="0"/>
              <a:t>2</a:t>
            </a:r>
            <a:r>
              <a:rPr lang="en-US" altLang="en-US" i="1" dirty="0"/>
              <a:t> N, </a:t>
            </a:r>
            <a:r>
              <a:rPr lang="en-US" altLang="en-US" dirty="0"/>
              <a:t>which is a very nice result.</a:t>
            </a:r>
          </a:p>
        </p:txBody>
      </p:sp>
    </p:spTree>
    <p:extLst>
      <p:ext uri="{BB962C8B-B14F-4D97-AF65-F5344CB8AC3E}">
        <p14:creationId xmlns:p14="http://schemas.microsoft.com/office/powerpoint/2010/main" val="409185721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one more </a:t>
            </a:r>
            <a:r>
              <a:rPr lang="en-US" dirty="0"/>
              <a:t>question</a:t>
            </a:r>
          </a:p>
        </p:txBody>
      </p:sp>
      <p:sp>
        <p:nvSpPr>
          <p:cNvPr id="3" name="Content Placeholder 2"/>
          <p:cNvSpPr>
            <a:spLocks noGrp="1"/>
          </p:cNvSpPr>
          <p:nvPr>
            <p:ph idx="1"/>
          </p:nvPr>
        </p:nvSpPr>
        <p:spPr/>
        <p:txBody>
          <a:bodyPr/>
          <a:lstStyle/>
          <a:p>
            <a:r>
              <a:rPr lang="en-US" dirty="0"/>
              <a:t>So we wanted to say the tree to a file (</a:t>
            </a:r>
            <a:r>
              <a:rPr lang="en-US"/>
              <a:t>it's called </a:t>
            </a:r>
            <a:r>
              <a:rPr lang="en-US" dirty="0"/>
              <a:t>serialization of object) and then reload back just like it this.</a:t>
            </a:r>
          </a:p>
          <a:p>
            <a:endParaRPr lang="en-US" dirty="0"/>
          </a:p>
          <a:p>
            <a:r>
              <a:rPr lang="en-US" dirty="0"/>
              <a:t>How would we do this?</a:t>
            </a:r>
          </a:p>
          <a:p>
            <a:pPr lvl="2"/>
            <a:r>
              <a:rPr lang="en-US" dirty="0"/>
              <a:t>Hint, think about tree traversal.</a:t>
            </a:r>
          </a:p>
          <a:p>
            <a:endParaRPr lang="en-US" dirty="0"/>
          </a:p>
        </p:txBody>
      </p:sp>
    </p:spTree>
    <p:extLst>
      <p:ext uri="{BB962C8B-B14F-4D97-AF65-F5344CB8AC3E}">
        <p14:creationId xmlns:p14="http://schemas.microsoft.com/office/powerpoint/2010/main" val="28959435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10" name="Rectangle 2"/>
          <p:cNvSpPr>
            <a:spLocks noGrp="1" noChangeArrowheads="1"/>
          </p:cNvSpPr>
          <p:nvPr>
            <p:ph type="title"/>
          </p:nvPr>
        </p:nvSpPr>
        <p:spPr/>
        <p:txBody>
          <a:bodyPr/>
          <a:lstStyle/>
          <a:p>
            <a:r>
              <a:rPr lang="en-US" altLang="en-US"/>
              <a:t>Binary Trees: Recursive Definition</a:t>
            </a:r>
          </a:p>
        </p:txBody>
      </p:sp>
      <p:sp>
        <p:nvSpPr>
          <p:cNvPr id="222211" name="Oval 3"/>
          <p:cNvSpPr>
            <a:spLocks noChangeArrowheads="1"/>
          </p:cNvSpPr>
          <p:nvPr/>
        </p:nvSpPr>
        <p:spPr bwMode="auto">
          <a:xfrm>
            <a:off x="5562600" y="2057400"/>
            <a:ext cx="990600" cy="9144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2213" name="AutoShape 5"/>
          <p:cNvSpPr>
            <a:spLocks noChangeArrowheads="1"/>
          </p:cNvSpPr>
          <p:nvPr/>
        </p:nvSpPr>
        <p:spPr bwMode="auto">
          <a:xfrm>
            <a:off x="6934200" y="4267200"/>
            <a:ext cx="1295400" cy="1143000"/>
          </a:xfrm>
          <a:prstGeom prst="flowChartExtra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2215" name="AutoShape 7"/>
          <p:cNvSpPr>
            <a:spLocks noChangeArrowheads="1"/>
          </p:cNvSpPr>
          <p:nvPr/>
        </p:nvSpPr>
        <p:spPr bwMode="auto">
          <a:xfrm>
            <a:off x="3657600" y="4191000"/>
            <a:ext cx="1295400" cy="1143000"/>
          </a:xfrm>
          <a:prstGeom prst="flowChartExtra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2219" name="Line 11"/>
          <p:cNvSpPr>
            <a:spLocks noChangeShapeType="1"/>
          </p:cNvSpPr>
          <p:nvPr/>
        </p:nvSpPr>
        <p:spPr bwMode="auto">
          <a:xfrm flipH="1">
            <a:off x="4267200" y="2743200"/>
            <a:ext cx="1371600" cy="1447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2220" name="Line 12"/>
          <p:cNvSpPr>
            <a:spLocks noChangeShapeType="1"/>
          </p:cNvSpPr>
          <p:nvPr/>
        </p:nvSpPr>
        <p:spPr bwMode="auto">
          <a:xfrm>
            <a:off x="6477000" y="2743200"/>
            <a:ext cx="1066800" cy="1524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2222" name="Text Box 14"/>
          <p:cNvSpPr txBox="1">
            <a:spLocks noChangeArrowheads="1"/>
          </p:cNvSpPr>
          <p:nvPr/>
        </p:nvSpPr>
        <p:spPr bwMode="auto">
          <a:xfrm>
            <a:off x="5562600" y="2286001"/>
            <a:ext cx="93859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t>ROOT OF</a:t>
            </a:r>
          </a:p>
          <a:p>
            <a:r>
              <a:rPr lang="en-US" altLang="en-US" sz="1600"/>
              <a:t>  TREE T</a:t>
            </a:r>
          </a:p>
        </p:txBody>
      </p:sp>
      <p:sp>
        <p:nvSpPr>
          <p:cNvPr id="222223" name="Text Box 15"/>
          <p:cNvSpPr txBox="1">
            <a:spLocks noChangeArrowheads="1"/>
          </p:cNvSpPr>
          <p:nvPr/>
        </p:nvSpPr>
        <p:spPr bwMode="auto">
          <a:xfrm>
            <a:off x="4114800" y="4800600"/>
            <a:ext cx="388248"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t>T1</a:t>
            </a:r>
          </a:p>
        </p:txBody>
      </p:sp>
      <p:sp>
        <p:nvSpPr>
          <p:cNvPr id="222227" name="Text Box 19"/>
          <p:cNvSpPr txBox="1">
            <a:spLocks noChangeArrowheads="1"/>
          </p:cNvSpPr>
          <p:nvPr/>
        </p:nvSpPr>
        <p:spPr bwMode="auto">
          <a:xfrm>
            <a:off x="7391400" y="4876800"/>
            <a:ext cx="388248"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t>T2</a:t>
            </a:r>
          </a:p>
        </p:txBody>
      </p:sp>
      <p:sp>
        <p:nvSpPr>
          <p:cNvPr id="222228" name="Text Box 20"/>
          <p:cNvSpPr txBox="1">
            <a:spLocks noChangeArrowheads="1"/>
          </p:cNvSpPr>
          <p:nvPr/>
        </p:nvSpPr>
        <p:spPr bwMode="auto">
          <a:xfrm>
            <a:off x="5486401" y="6019800"/>
            <a:ext cx="1024255"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t>SUBTREES</a:t>
            </a:r>
          </a:p>
        </p:txBody>
      </p:sp>
      <p:sp>
        <p:nvSpPr>
          <p:cNvPr id="222229" name="Line 21"/>
          <p:cNvSpPr>
            <a:spLocks noChangeShapeType="1"/>
          </p:cNvSpPr>
          <p:nvPr/>
        </p:nvSpPr>
        <p:spPr bwMode="auto">
          <a:xfrm flipV="1">
            <a:off x="6781800" y="5638800"/>
            <a:ext cx="457200" cy="381000"/>
          </a:xfrm>
          <a:prstGeom prst="line">
            <a:avLst/>
          </a:prstGeom>
          <a:noFill/>
          <a:ln w="9525" cap="rnd">
            <a:solidFill>
              <a:schemeClr val="tx1"/>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2230" name="Line 22"/>
          <p:cNvSpPr>
            <a:spLocks noChangeShapeType="1"/>
          </p:cNvSpPr>
          <p:nvPr/>
        </p:nvSpPr>
        <p:spPr bwMode="auto">
          <a:xfrm flipH="1" flipV="1">
            <a:off x="4572000" y="5562600"/>
            <a:ext cx="838200" cy="533400"/>
          </a:xfrm>
          <a:prstGeom prst="line">
            <a:avLst/>
          </a:prstGeom>
          <a:noFill/>
          <a:ln w="9525" cap="rnd">
            <a:solidFill>
              <a:schemeClr val="tx1"/>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2234" name="Text Box 26"/>
          <p:cNvSpPr txBox="1">
            <a:spLocks noChangeArrowheads="1"/>
          </p:cNvSpPr>
          <p:nvPr/>
        </p:nvSpPr>
        <p:spPr bwMode="auto">
          <a:xfrm>
            <a:off x="3581401" y="2971801"/>
            <a:ext cx="663323"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dirty="0"/>
              <a:t>*left</a:t>
            </a:r>
          </a:p>
        </p:txBody>
      </p:sp>
      <p:sp>
        <p:nvSpPr>
          <p:cNvPr id="222235" name="Text Box 27"/>
          <p:cNvSpPr txBox="1">
            <a:spLocks noChangeArrowheads="1"/>
          </p:cNvSpPr>
          <p:nvPr/>
        </p:nvSpPr>
        <p:spPr bwMode="auto">
          <a:xfrm>
            <a:off x="7010400" y="2895601"/>
            <a:ext cx="801053"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dirty="0"/>
              <a:t>*right</a:t>
            </a:r>
          </a:p>
        </p:txBody>
      </p:sp>
    </p:spTree>
    <p:extLst>
      <p:ext uri="{BB962C8B-B14F-4D97-AF65-F5344CB8AC3E}">
        <p14:creationId xmlns:p14="http://schemas.microsoft.com/office/powerpoint/2010/main" val="34727353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2"/>
          <p:cNvSpPr txBox="1">
            <a:spLocks noChangeArrowheads="1"/>
          </p:cNvSpPr>
          <p:nvPr/>
        </p:nvSpPr>
        <p:spPr bwMode="auto">
          <a:xfrm>
            <a:off x="4243389" y="1676401"/>
            <a:ext cx="1735137" cy="237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0" hangingPunct="0">
              <a:spcBef>
                <a:spcPct val="50000"/>
              </a:spcBef>
            </a:pPr>
            <a:r>
              <a:rPr lang="en-US" altLang="en-US" sz="15000" b="1">
                <a:latin typeface="Tahoma" panose="020B0604030504040204" pitchFamily="34" charset="0"/>
              </a:rPr>
              <a:t>Q</a:t>
            </a:r>
          </a:p>
        </p:txBody>
      </p:sp>
      <p:sp>
        <p:nvSpPr>
          <p:cNvPr id="17411" name="Text Box 3"/>
          <p:cNvSpPr txBox="1">
            <a:spLocks noChangeArrowheads="1"/>
          </p:cNvSpPr>
          <p:nvPr/>
        </p:nvSpPr>
        <p:spPr bwMode="auto">
          <a:xfrm>
            <a:off x="6054725" y="2044701"/>
            <a:ext cx="1735138" cy="237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0" hangingPunct="0">
              <a:spcBef>
                <a:spcPct val="50000"/>
              </a:spcBef>
            </a:pPr>
            <a:r>
              <a:rPr lang="en-US" altLang="en-US" sz="15000" b="1">
                <a:latin typeface="Tahoma" panose="020B0604030504040204" pitchFamily="34" charset="0"/>
              </a:rPr>
              <a:t>A</a:t>
            </a:r>
          </a:p>
        </p:txBody>
      </p:sp>
      <p:sp>
        <p:nvSpPr>
          <p:cNvPr id="17412" name="Text Box 4"/>
          <p:cNvSpPr txBox="1">
            <a:spLocks noChangeArrowheads="1"/>
          </p:cNvSpPr>
          <p:nvPr/>
        </p:nvSpPr>
        <p:spPr bwMode="auto">
          <a:xfrm>
            <a:off x="5334000" y="2679701"/>
            <a:ext cx="1735138" cy="161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0" hangingPunct="0">
              <a:spcBef>
                <a:spcPct val="50000"/>
              </a:spcBef>
            </a:pPr>
            <a:r>
              <a:rPr lang="en-US" altLang="en-US" sz="10000" b="1">
                <a:latin typeface="Tahoma" panose="020B0604030504040204" pitchFamily="34" charset="0"/>
              </a:rPr>
              <a:t>&amp;</a:t>
            </a:r>
            <a:endParaRPr lang="en-US" altLang="en-US" sz="15000" b="1">
              <a:latin typeface="Tahoma" panose="020B0604030504040204" pitchFamily="34" charset="0"/>
            </a:endParaRPr>
          </a:p>
        </p:txBody>
      </p:sp>
    </p:spTree>
    <p:extLst>
      <p:ext uri="{BB962C8B-B14F-4D97-AF65-F5344CB8AC3E}">
        <p14:creationId xmlns:p14="http://schemas.microsoft.com/office/powerpoint/2010/main" val="86597391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9" fill="hold" grpId="0" nodeType="afterEffect">
                                  <p:stCondLst>
                                    <p:cond delay="500"/>
                                  </p:stCondLst>
                                  <p:childTnLst>
                                    <p:set>
                                      <p:cBhvr>
                                        <p:cTn id="6" dur="1" fill="hold">
                                          <p:stCondLst>
                                            <p:cond delay="0"/>
                                          </p:stCondLst>
                                        </p:cTn>
                                        <p:tgtEl>
                                          <p:spTgt spid="17410"/>
                                        </p:tgtEl>
                                        <p:attrNameLst>
                                          <p:attrName>style.visibility</p:attrName>
                                        </p:attrNameLst>
                                      </p:cBhvr>
                                      <p:to>
                                        <p:strVal val="visible"/>
                                      </p:to>
                                    </p:set>
                                    <p:anim calcmode="lin" valueType="num">
                                      <p:cBhvr additive="base">
                                        <p:cTn id="7" dur="500" fill="hold"/>
                                        <p:tgtEl>
                                          <p:spTgt spid="17410"/>
                                        </p:tgtEl>
                                        <p:attrNameLst>
                                          <p:attrName>ppt_x</p:attrName>
                                        </p:attrNameLst>
                                      </p:cBhvr>
                                      <p:tavLst>
                                        <p:tav tm="0">
                                          <p:val>
                                            <p:strVal val="0-#ppt_w/2"/>
                                          </p:val>
                                        </p:tav>
                                        <p:tav tm="100000">
                                          <p:val>
                                            <p:strVal val="#ppt_x"/>
                                          </p:val>
                                        </p:tav>
                                      </p:tavLst>
                                    </p:anim>
                                    <p:anim calcmode="lin" valueType="num">
                                      <p:cBhvr additive="base">
                                        <p:cTn id="8" dur="500" fill="hold"/>
                                        <p:tgtEl>
                                          <p:spTgt spid="17410"/>
                                        </p:tgtEl>
                                        <p:attrNameLst>
                                          <p:attrName>ppt_y</p:attrName>
                                        </p:attrNameLst>
                                      </p:cBhvr>
                                      <p:tavLst>
                                        <p:tav tm="0">
                                          <p:val>
                                            <p:strVal val="0-#ppt_h/2"/>
                                          </p:val>
                                        </p:tav>
                                        <p:tav tm="100000">
                                          <p:val>
                                            <p:strVal val="#ppt_y"/>
                                          </p:val>
                                        </p:tav>
                                      </p:tavLst>
                                    </p:anim>
                                  </p:childTnLst>
                                </p:cTn>
                              </p:par>
                            </p:childTnLst>
                          </p:cTn>
                        </p:par>
                        <p:par>
                          <p:cTn id="9" fill="hold" nodeType="afterGroup">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17412"/>
                                        </p:tgtEl>
                                        <p:attrNameLst>
                                          <p:attrName>style.visibility</p:attrName>
                                        </p:attrNameLst>
                                      </p:cBhvr>
                                      <p:to>
                                        <p:strVal val="visible"/>
                                      </p:to>
                                    </p:set>
                                    <p:anim calcmode="lin" valueType="num">
                                      <p:cBhvr additive="base">
                                        <p:cTn id="12" dur="500" fill="hold"/>
                                        <p:tgtEl>
                                          <p:spTgt spid="17412"/>
                                        </p:tgtEl>
                                        <p:attrNameLst>
                                          <p:attrName>ppt_x</p:attrName>
                                        </p:attrNameLst>
                                      </p:cBhvr>
                                      <p:tavLst>
                                        <p:tav tm="0">
                                          <p:val>
                                            <p:strVal val="#ppt_x"/>
                                          </p:val>
                                        </p:tav>
                                        <p:tav tm="100000">
                                          <p:val>
                                            <p:strVal val="#ppt_x"/>
                                          </p:val>
                                        </p:tav>
                                      </p:tavLst>
                                    </p:anim>
                                    <p:anim calcmode="lin" valueType="num">
                                      <p:cBhvr additive="base">
                                        <p:cTn id="13" dur="500" fill="hold"/>
                                        <p:tgtEl>
                                          <p:spTgt spid="17412"/>
                                        </p:tgtEl>
                                        <p:attrNameLst>
                                          <p:attrName>ppt_y</p:attrName>
                                        </p:attrNameLst>
                                      </p:cBhvr>
                                      <p:tavLst>
                                        <p:tav tm="0">
                                          <p:val>
                                            <p:strVal val="1+#ppt_h/2"/>
                                          </p:val>
                                        </p:tav>
                                        <p:tav tm="100000">
                                          <p:val>
                                            <p:strVal val="#ppt_y"/>
                                          </p:val>
                                        </p:tav>
                                      </p:tavLst>
                                    </p:anim>
                                  </p:childTnLst>
                                </p:cTn>
                              </p:par>
                            </p:childTnLst>
                          </p:cTn>
                        </p:par>
                        <p:par>
                          <p:cTn id="14" fill="hold" nodeType="afterGroup">
                            <p:stCondLst>
                              <p:cond delay="1500"/>
                            </p:stCondLst>
                            <p:childTnLst>
                              <p:par>
                                <p:cTn id="15" presetID="2" presetClass="entr" presetSubtype="6" fill="hold" grpId="0" nodeType="afterEffect">
                                  <p:stCondLst>
                                    <p:cond delay="0"/>
                                  </p:stCondLst>
                                  <p:childTnLst>
                                    <p:set>
                                      <p:cBhvr>
                                        <p:cTn id="16" dur="1" fill="hold">
                                          <p:stCondLst>
                                            <p:cond delay="0"/>
                                          </p:stCondLst>
                                        </p:cTn>
                                        <p:tgtEl>
                                          <p:spTgt spid="17411"/>
                                        </p:tgtEl>
                                        <p:attrNameLst>
                                          <p:attrName>style.visibility</p:attrName>
                                        </p:attrNameLst>
                                      </p:cBhvr>
                                      <p:to>
                                        <p:strVal val="visible"/>
                                      </p:to>
                                    </p:set>
                                    <p:anim calcmode="lin" valueType="num">
                                      <p:cBhvr additive="base">
                                        <p:cTn id="17" dur="500" fill="hold"/>
                                        <p:tgtEl>
                                          <p:spTgt spid="17411"/>
                                        </p:tgtEl>
                                        <p:attrNameLst>
                                          <p:attrName>ppt_x</p:attrName>
                                        </p:attrNameLst>
                                      </p:cBhvr>
                                      <p:tavLst>
                                        <p:tav tm="0">
                                          <p:val>
                                            <p:strVal val="1+#ppt_w/2"/>
                                          </p:val>
                                        </p:tav>
                                        <p:tav tm="100000">
                                          <p:val>
                                            <p:strVal val="#ppt_x"/>
                                          </p:val>
                                        </p:tav>
                                      </p:tavLst>
                                    </p:anim>
                                    <p:anim calcmode="lin" valueType="num">
                                      <p:cBhvr additive="base">
                                        <p:cTn id="18" dur="500" fill="hold"/>
                                        <p:tgtEl>
                                          <p:spTgt spid="174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0" grpId="0" autoUpdateAnimBg="0"/>
      <p:bldP spid="17411" grpId="0" autoUpdateAnimBg="0"/>
      <p:bldP spid="17412" grpId="0"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666" name="Rectangle 2"/>
          <p:cNvSpPr>
            <a:spLocks noGrp="1" noChangeArrowheads="1"/>
          </p:cNvSpPr>
          <p:nvPr>
            <p:ph type="title"/>
          </p:nvPr>
        </p:nvSpPr>
        <p:spPr/>
        <p:txBody>
          <a:bodyPr/>
          <a:lstStyle/>
          <a:p>
            <a:r>
              <a:rPr lang="en-US" altLang="en-US"/>
              <a:t>Binary Search Trees</a:t>
            </a:r>
          </a:p>
        </p:txBody>
      </p:sp>
      <p:sp>
        <p:nvSpPr>
          <p:cNvPr id="241667" name="Rectangle 3"/>
          <p:cNvSpPr>
            <a:spLocks noGrp="1" noChangeArrowheads="1"/>
          </p:cNvSpPr>
          <p:nvPr>
            <p:ph type="body" idx="1"/>
          </p:nvPr>
        </p:nvSpPr>
        <p:spPr/>
        <p:txBody>
          <a:bodyPr/>
          <a:lstStyle/>
          <a:p>
            <a:r>
              <a:rPr lang="en-US" altLang="en-US"/>
              <a:t>Assume that each node in the tree stores an item (e.g., a word from a dictionary). These items can be ordered in some consistent manner.</a:t>
            </a:r>
          </a:p>
          <a:p>
            <a:r>
              <a:rPr lang="en-US" altLang="en-US"/>
              <a:t>A binary search tree is a binary tree where, for every node X in the tree, the values of the items in its left subtree are smaller than the item in X, and the values of the items in its right subtree are larger than the item in X.</a:t>
            </a:r>
          </a:p>
        </p:txBody>
      </p:sp>
    </p:spTree>
    <p:extLst>
      <p:ext uri="{BB962C8B-B14F-4D97-AF65-F5344CB8AC3E}">
        <p14:creationId xmlns:p14="http://schemas.microsoft.com/office/powerpoint/2010/main" val="3059940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690" name="Rectangle 2"/>
          <p:cNvSpPr>
            <a:spLocks noGrp="1" noChangeArrowheads="1"/>
          </p:cNvSpPr>
          <p:nvPr>
            <p:ph type="title"/>
          </p:nvPr>
        </p:nvSpPr>
        <p:spPr/>
        <p:txBody>
          <a:bodyPr/>
          <a:lstStyle/>
          <a:p>
            <a:r>
              <a:rPr lang="en-US" altLang="en-US"/>
              <a:t>Binary Search Tree</a:t>
            </a:r>
          </a:p>
        </p:txBody>
      </p:sp>
      <p:sp>
        <p:nvSpPr>
          <p:cNvPr id="242691" name="Oval 3"/>
          <p:cNvSpPr>
            <a:spLocks noChangeArrowheads="1"/>
          </p:cNvSpPr>
          <p:nvPr/>
        </p:nvSpPr>
        <p:spPr bwMode="auto">
          <a:xfrm>
            <a:off x="5562600" y="2057400"/>
            <a:ext cx="990600" cy="9144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2692" name="AutoShape 4"/>
          <p:cNvSpPr>
            <a:spLocks noChangeArrowheads="1"/>
          </p:cNvSpPr>
          <p:nvPr/>
        </p:nvSpPr>
        <p:spPr bwMode="auto">
          <a:xfrm>
            <a:off x="6934200" y="4267200"/>
            <a:ext cx="1295400" cy="1143000"/>
          </a:xfrm>
          <a:prstGeom prst="flowChartExtra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2693" name="AutoShape 5"/>
          <p:cNvSpPr>
            <a:spLocks noChangeArrowheads="1"/>
          </p:cNvSpPr>
          <p:nvPr/>
        </p:nvSpPr>
        <p:spPr bwMode="auto">
          <a:xfrm>
            <a:off x="3657600" y="4191000"/>
            <a:ext cx="1295400" cy="1143000"/>
          </a:xfrm>
          <a:prstGeom prst="flowChartExtra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2694" name="Line 6"/>
          <p:cNvSpPr>
            <a:spLocks noChangeShapeType="1"/>
          </p:cNvSpPr>
          <p:nvPr/>
        </p:nvSpPr>
        <p:spPr bwMode="auto">
          <a:xfrm flipH="1">
            <a:off x="4267200" y="2743200"/>
            <a:ext cx="1371600" cy="1447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2695" name="Line 7"/>
          <p:cNvSpPr>
            <a:spLocks noChangeShapeType="1"/>
          </p:cNvSpPr>
          <p:nvPr/>
        </p:nvSpPr>
        <p:spPr bwMode="auto">
          <a:xfrm>
            <a:off x="6477000" y="2743200"/>
            <a:ext cx="1066800" cy="1524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2696" name="Text Box 8"/>
          <p:cNvSpPr txBox="1">
            <a:spLocks noChangeArrowheads="1"/>
          </p:cNvSpPr>
          <p:nvPr/>
        </p:nvSpPr>
        <p:spPr bwMode="auto">
          <a:xfrm>
            <a:off x="5562600" y="2286001"/>
            <a:ext cx="93859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t>ROOT OF</a:t>
            </a:r>
          </a:p>
          <a:p>
            <a:r>
              <a:rPr lang="en-US" altLang="en-US" sz="1600"/>
              <a:t>  TREE T</a:t>
            </a:r>
          </a:p>
        </p:txBody>
      </p:sp>
      <p:sp>
        <p:nvSpPr>
          <p:cNvPr id="242697" name="Text Box 9"/>
          <p:cNvSpPr txBox="1">
            <a:spLocks noChangeArrowheads="1"/>
          </p:cNvSpPr>
          <p:nvPr/>
        </p:nvSpPr>
        <p:spPr bwMode="auto">
          <a:xfrm>
            <a:off x="4114800" y="4800600"/>
            <a:ext cx="388248"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t>T1</a:t>
            </a:r>
          </a:p>
        </p:txBody>
      </p:sp>
      <p:sp>
        <p:nvSpPr>
          <p:cNvPr id="242698" name="Text Box 10"/>
          <p:cNvSpPr txBox="1">
            <a:spLocks noChangeArrowheads="1"/>
          </p:cNvSpPr>
          <p:nvPr/>
        </p:nvSpPr>
        <p:spPr bwMode="auto">
          <a:xfrm>
            <a:off x="7391400" y="4876800"/>
            <a:ext cx="388248"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t>T2</a:t>
            </a:r>
          </a:p>
        </p:txBody>
      </p:sp>
      <p:sp>
        <p:nvSpPr>
          <p:cNvPr id="242699" name="Text Box 11"/>
          <p:cNvSpPr txBox="1">
            <a:spLocks noChangeArrowheads="1"/>
          </p:cNvSpPr>
          <p:nvPr/>
        </p:nvSpPr>
        <p:spPr bwMode="auto">
          <a:xfrm>
            <a:off x="5486401" y="6019800"/>
            <a:ext cx="1024255"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t>SUBTREES</a:t>
            </a:r>
          </a:p>
        </p:txBody>
      </p:sp>
      <p:sp>
        <p:nvSpPr>
          <p:cNvPr id="242700" name="Line 12"/>
          <p:cNvSpPr>
            <a:spLocks noChangeShapeType="1"/>
          </p:cNvSpPr>
          <p:nvPr/>
        </p:nvSpPr>
        <p:spPr bwMode="auto">
          <a:xfrm flipV="1">
            <a:off x="6781800" y="5638800"/>
            <a:ext cx="457200" cy="381000"/>
          </a:xfrm>
          <a:prstGeom prst="line">
            <a:avLst/>
          </a:prstGeom>
          <a:noFill/>
          <a:ln w="9525" cap="rnd">
            <a:solidFill>
              <a:schemeClr val="tx1"/>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2701" name="Line 13"/>
          <p:cNvSpPr>
            <a:spLocks noChangeShapeType="1"/>
          </p:cNvSpPr>
          <p:nvPr/>
        </p:nvSpPr>
        <p:spPr bwMode="auto">
          <a:xfrm flipH="1" flipV="1">
            <a:off x="4572000" y="5562600"/>
            <a:ext cx="838200" cy="533400"/>
          </a:xfrm>
          <a:prstGeom prst="line">
            <a:avLst/>
          </a:prstGeom>
          <a:noFill/>
          <a:ln w="9525" cap="rnd">
            <a:solidFill>
              <a:schemeClr val="tx1"/>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2702" name="Text Box 14"/>
          <p:cNvSpPr txBox="1">
            <a:spLocks noChangeArrowheads="1"/>
          </p:cNvSpPr>
          <p:nvPr/>
        </p:nvSpPr>
        <p:spPr bwMode="auto">
          <a:xfrm>
            <a:off x="3581401" y="2971801"/>
            <a:ext cx="663323"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dirty="0"/>
              <a:t>*left</a:t>
            </a:r>
          </a:p>
        </p:txBody>
      </p:sp>
      <p:sp>
        <p:nvSpPr>
          <p:cNvPr id="242703" name="Text Box 15"/>
          <p:cNvSpPr txBox="1">
            <a:spLocks noChangeArrowheads="1"/>
          </p:cNvSpPr>
          <p:nvPr/>
        </p:nvSpPr>
        <p:spPr bwMode="auto">
          <a:xfrm>
            <a:off x="7010400" y="2895601"/>
            <a:ext cx="801053"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dirty="0"/>
              <a:t>*right</a:t>
            </a:r>
          </a:p>
        </p:txBody>
      </p:sp>
      <p:sp>
        <p:nvSpPr>
          <p:cNvPr id="242704" name="Text Box 16"/>
          <p:cNvSpPr txBox="1">
            <a:spLocks noChangeArrowheads="1"/>
          </p:cNvSpPr>
          <p:nvPr/>
        </p:nvSpPr>
        <p:spPr bwMode="auto">
          <a:xfrm>
            <a:off x="5867400" y="3048000"/>
            <a:ext cx="647228" cy="400110"/>
          </a:xfrm>
          <a:prstGeom prst="rect">
            <a:avLst/>
          </a:prstGeom>
          <a:solidFill>
            <a:schemeClr val="accent4">
              <a:lumMod val="40000"/>
              <a:lumOff val="60000"/>
            </a:schemeClr>
          </a:solidFill>
          <a:ln>
            <a:noFill/>
          </a:ln>
          <a:effectLst/>
        </p:spPr>
        <p:txBody>
          <a:bodyPr wrap="none">
            <a:spAutoFit/>
          </a:bodyPr>
          <a:lstStyle/>
          <a:p>
            <a:r>
              <a:rPr lang="en-US" altLang="en-US" sz="2000" dirty="0"/>
              <a:t>data</a:t>
            </a:r>
          </a:p>
        </p:txBody>
      </p:sp>
      <p:sp>
        <p:nvSpPr>
          <p:cNvPr id="242705" name="Text Box 17"/>
          <p:cNvSpPr txBox="1">
            <a:spLocks noChangeArrowheads="1"/>
          </p:cNvSpPr>
          <p:nvPr/>
        </p:nvSpPr>
        <p:spPr bwMode="auto">
          <a:xfrm>
            <a:off x="1828800" y="5562601"/>
            <a:ext cx="2312988" cy="701675"/>
          </a:xfrm>
          <a:prstGeom prst="rect">
            <a:avLst/>
          </a:prstGeom>
          <a:solidFill>
            <a:schemeClr val="accent4">
              <a:lumMod val="40000"/>
              <a:lumOff val="60000"/>
            </a:schemeClr>
          </a:solidFill>
          <a:ln>
            <a:noFill/>
          </a:ln>
          <a:effectLst/>
        </p:spPr>
        <p:txBody>
          <a:bodyPr wrap="none">
            <a:spAutoFit/>
          </a:bodyPr>
          <a:lstStyle/>
          <a:p>
            <a:r>
              <a:rPr lang="en-US" altLang="en-US" sz="2000" dirty="0"/>
              <a:t>All nodes in T1 have</a:t>
            </a:r>
          </a:p>
          <a:p>
            <a:r>
              <a:rPr lang="en-US" altLang="en-US" sz="2000" dirty="0"/>
              <a:t>values &lt; data.</a:t>
            </a:r>
          </a:p>
        </p:txBody>
      </p:sp>
      <p:sp>
        <p:nvSpPr>
          <p:cNvPr id="242706" name="Text Box 18"/>
          <p:cNvSpPr txBox="1">
            <a:spLocks noChangeArrowheads="1"/>
          </p:cNvSpPr>
          <p:nvPr/>
        </p:nvSpPr>
        <p:spPr bwMode="auto">
          <a:xfrm>
            <a:off x="7543800" y="5638801"/>
            <a:ext cx="2312988" cy="701675"/>
          </a:xfrm>
          <a:prstGeom prst="rect">
            <a:avLst/>
          </a:prstGeom>
          <a:solidFill>
            <a:schemeClr val="accent4">
              <a:lumMod val="40000"/>
              <a:lumOff val="60000"/>
            </a:schemeClr>
          </a:solidFill>
          <a:ln>
            <a:noFill/>
          </a:ln>
          <a:effectLst/>
        </p:spPr>
        <p:txBody>
          <a:bodyPr wrap="none">
            <a:spAutoFit/>
          </a:bodyPr>
          <a:lstStyle/>
          <a:p>
            <a:r>
              <a:rPr lang="en-US" altLang="en-US" sz="2000" dirty="0"/>
              <a:t>All nodes in T2 have</a:t>
            </a:r>
          </a:p>
          <a:p>
            <a:r>
              <a:rPr lang="en-US" altLang="en-US" sz="2000" dirty="0"/>
              <a:t>values &gt; data.</a:t>
            </a:r>
          </a:p>
        </p:txBody>
      </p:sp>
    </p:spTree>
    <p:extLst>
      <p:ext uri="{BB962C8B-B14F-4D97-AF65-F5344CB8AC3E}">
        <p14:creationId xmlns:p14="http://schemas.microsoft.com/office/powerpoint/2010/main" val="10030339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714" name="Rectangle 2"/>
          <p:cNvSpPr>
            <a:spLocks noGrp="1" noChangeArrowheads="1"/>
          </p:cNvSpPr>
          <p:nvPr>
            <p:ph type="title"/>
          </p:nvPr>
        </p:nvSpPr>
        <p:spPr/>
        <p:txBody>
          <a:bodyPr/>
          <a:lstStyle/>
          <a:p>
            <a:r>
              <a:rPr lang="en-US" altLang="en-US"/>
              <a:t>Binary Search Trees in C++</a:t>
            </a:r>
          </a:p>
        </p:txBody>
      </p:sp>
      <p:sp>
        <p:nvSpPr>
          <p:cNvPr id="243715" name="Rectangle 3"/>
          <p:cNvSpPr>
            <a:spLocks noGrp="1" noChangeArrowheads="1"/>
          </p:cNvSpPr>
          <p:nvPr>
            <p:ph type="body" idx="1"/>
          </p:nvPr>
        </p:nvSpPr>
        <p:spPr/>
        <p:txBody>
          <a:bodyPr/>
          <a:lstStyle/>
          <a:p>
            <a:r>
              <a:rPr lang="en-US" altLang="en-US"/>
              <a:t>We will use two classes:</a:t>
            </a:r>
          </a:p>
          <a:p>
            <a:pPr lvl="1"/>
            <a:r>
              <a:rPr lang="en-US" altLang="en-US"/>
              <a:t>The class BinaryNode simply constructs individual nodes in the tree.</a:t>
            </a:r>
          </a:p>
          <a:p>
            <a:pPr lvl="1"/>
            <a:r>
              <a:rPr lang="en-US" altLang="en-US"/>
              <a:t>The class BinarySearchTree maintains a pointer to the root of the binary search tree and includes methods for inserting and removing nodes.</a:t>
            </a:r>
          </a:p>
        </p:txBody>
      </p:sp>
    </p:spTree>
    <p:extLst>
      <p:ext uri="{BB962C8B-B14F-4D97-AF65-F5344CB8AC3E}">
        <p14:creationId xmlns:p14="http://schemas.microsoft.com/office/powerpoint/2010/main" val="24675043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738" name="Rectangle 2"/>
          <p:cNvSpPr>
            <a:spLocks noGrp="1" noChangeArrowheads="1"/>
          </p:cNvSpPr>
          <p:nvPr>
            <p:ph type="title"/>
          </p:nvPr>
        </p:nvSpPr>
        <p:spPr/>
        <p:txBody>
          <a:bodyPr/>
          <a:lstStyle/>
          <a:p>
            <a:r>
              <a:rPr lang="en-US" altLang="en-US"/>
              <a:t>Binary Search Trees in C++</a:t>
            </a:r>
          </a:p>
        </p:txBody>
      </p:sp>
      <p:sp>
        <p:nvSpPr>
          <p:cNvPr id="244739" name="Oval 3"/>
          <p:cNvSpPr>
            <a:spLocks noChangeArrowheads="1"/>
          </p:cNvSpPr>
          <p:nvPr/>
        </p:nvSpPr>
        <p:spPr bwMode="auto">
          <a:xfrm>
            <a:off x="1752600" y="2438400"/>
            <a:ext cx="4114800" cy="32004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4740" name="Oval 4"/>
          <p:cNvSpPr>
            <a:spLocks noChangeArrowheads="1"/>
          </p:cNvSpPr>
          <p:nvPr/>
        </p:nvSpPr>
        <p:spPr bwMode="auto">
          <a:xfrm>
            <a:off x="2667000" y="2895600"/>
            <a:ext cx="2286000" cy="838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4741" name="Oval 5"/>
          <p:cNvSpPr>
            <a:spLocks noChangeArrowheads="1"/>
          </p:cNvSpPr>
          <p:nvPr/>
        </p:nvSpPr>
        <p:spPr bwMode="auto">
          <a:xfrm>
            <a:off x="2590800" y="4191000"/>
            <a:ext cx="2438400" cy="1066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4742" name="Text Box 6"/>
          <p:cNvSpPr txBox="1">
            <a:spLocks noChangeArrowheads="1"/>
          </p:cNvSpPr>
          <p:nvPr/>
        </p:nvSpPr>
        <p:spPr bwMode="auto">
          <a:xfrm>
            <a:off x="2971800" y="3048000"/>
            <a:ext cx="1311834"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dirty="0"/>
              <a:t>data, *left,</a:t>
            </a:r>
          </a:p>
          <a:p>
            <a:r>
              <a:rPr lang="en-US" altLang="en-US" sz="2000" dirty="0"/>
              <a:t>       *right</a:t>
            </a:r>
          </a:p>
        </p:txBody>
      </p:sp>
      <p:sp>
        <p:nvSpPr>
          <p:cNvPr id="244743" name="Text Box 7"/>
          <p:cNvSpPr txBox="1">
            <a:spLocks noChangeArrowheads="1"/>
          </p:cNvSpPr>
          <p:nvPr/>
        </p:nvSpPr>
        <p:spPr bwMode="auto">
          <a:xfrm>
            <a:off x="3124201" y="4343400"/>
            <a:ext cx="1445139"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 constructor</a:t>
            </a:r>
          </a:p>
          <a:p>
            <a:r>
              <a:rPr lang="en-US" altLang="en-US" sz="2000"/>
              <a:t>    method</a:t>
            </a:r>
          </a:p>
        </p:txBody>
      </p:sp>
      <p:sp>
        <p:nvSpPr>
          <p:cNvPr id="244744" name="Text Box 8"/>
          <p:cNvSpPr txBox="1">
            <a:spLocks noChangeArrowheads="1"/>
          </p:cNvSpPr>
          <p:nvPr/>
        </p:nvSpPr>
        <p:spPr bwMode="auto">
          <a:xfrm>
            <a:off x="2362201" y="1752600"/>
            <a:ext cx="221041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The BinaryNode Class</a:t>
            </a:r>
          </a:p>
        </p:txBody>
      </p:sp>
      <p:sp>
        <p:nvSpPr>
          <p:cNvPr id="244745" name="Line 9"/>
          <p:cNvSpPr>
            <a:spLocks noChangeShapeType="1"/>
          </p:cNvSpPr>
          <p:nvPr/>
        </p:nvSpPr>
        <p:spPr bwMode="auto">
          <a:xfrm flipV="1">
            <a:off x="3505200" y="3733800"/>
            <a:ext cx="0" cy="457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4746" name="Line 10"/>
          <p:cNvSpPr>
            <a:spLocks noChangeShapeType="1"/>
          </p:cNvSpPr>
          <p:nvPr/>
        </p:nvSpPr>
        <p:spPr bwMode="auto">
          <a:xfrm flipV="1">
            <a:off x="4191000" y="3657600"/>
            <a:ext cx="0" cy="533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4747" name="Text Box 11"/>
          <p:cNvSpPr txBox="1">
            <a:spLocks noChangeArrowheads="1"/>
          </p:cNvSpPr>
          <p:nvPr/>
        </p:nvSpPr>
        <p:spPr bwMode="auto">
          <a:xfrm>
            <a:off x="6019800" y="1752601"/>
            <a:ext cx="4648200" cy="3416320"/>
          </a:xfrm>
          <a:prstGeom prst="rect">
            <a:avLst/>
          </a:prstGeom>
          <a:solidFill>
            <a:schemeClr val="accent4">
              <a:lumMod val="40000"/>
              <a:lumOff val="60000"/>
            </a:schemeClr>
          </a:solidFill>
          <a:ln>
            <a:noFill/>
          </a:ln>
          <a:effectLst/>
        </p:spPr>
        <p:txBody>
          <a:bodyPr>
            <a:spAutoFit/>
          </a:bodyPr>
          <a:lstStyle/>
          <a:p>
            <a:pPr>
              <a:lnSpc>
                <a:spcPct val="75000"/>
              </a:lnSpc>
              <a:spcBef>
                <a:spcPct val="50000"/>
              </a:spcBef>
            </a:pPr>
            <a:r>
              <a:rPr lang="en-US" altLang="en-US" b="1" dirty="0"/>
              <a:t>template&lt;class T&gt; </a:t>
            </a:r>
          </a:p>
          <a:p>
            <a:pPr>
              <a:lnSpc>
                <a:spcPct val="75000"/>
              </a:lnSpc>
              <a:spcBef>
                <a:spcPct val="50000"/>
              </a:spcBef>
            </a:pPr>
            <a:r>
              <a:rPr lang="en-US" altLang="en-US" b="1" dirty="0"/>
              <a:t>class </a:t>
            </a:r>
            <a:r>
              <a:rPr lang="en-US" altLang="en-US" b="1" dirty="0" err="1"/>
              <a:t>BinaryNode</a:t>
            </a:r>
            <a:r>
              <a:rPr lang="en-US" altLang="en-US" b="1" dirty="0"/>
              <a:t>{</a:t>
            </a:r>
          </a:p>
          <a:p>
            <a:pPr>
              <a:lnSpc>
                <a:spcPct val="75000"/>
              </a:lnSpc>
              <a:spcBef>
                <a:spcPct val="50000"/>
              </a:spcBef>
            </a:pPr>
            <a:r>
              <a:rPr lang="en-US" altLang="en-US" b="1" dirty="0"/>
              <a:t>  public: </a:t>
            </a:r>
          </a:p>
          <a:p>
            <a:pPr>
              <a:lnSpc>
                <a:spcPct val="75000"/>
              </a:lnSpc>
              <a:spcBef>
                <a:spcPct val="50000"/>
              </a:spcBef>
            </a:pPr>
            <a:r>
              <a:rPr lang="en-US" altLang="en-US" b="1" dirty="0"/>
              <a:t>     T data;</a:t>
            </a:r>
          </a:p>
          <a:p>
            <a:pPr>
              <a:lnSpc>
                <a:spcPct val="75000"/>
              </a:lnSpc>
              <a:spcBef>
                <a:spcPct val="50000"/>
              </a:spcBef>
            </a:pPr>
            <a:r>
              <a:rPr lang="en-US" altLang="en-US" b="1" dirty="0"/>
              <a:t>     </a:t>
            </a:r>
            <a:r>
              <a:rPr lang="en-US" altLang="en-US" b="1" dirty="0" err="1"/>
              <a:t>BinaryNode</a:t>
            </a:r>
            <a:r>
              <a:rPr lang="en-US" altLang="en-US" b="1" dirty="0"/>
              <a:t>&lt;T&gt; *left;</a:t>
            </a:r>
          </a:p>
          <a:p>
            <a:pPr>
              <a:lnSpc>
                <a:spcPct val="75000"/>
              </a:lnSpc>
              <a:spcBef>
                <a:spcPct val="50000"/>
              </a:spcBef>
            </a:pPr>
            <a:r>
              <a:rPr lang="en-US" altLang="en-US" b="1" dirty="0"/>
              <a:t>     </a:t>
            </a:r>
            <a:r>
              <a:rPr lang="en-US" altLang="en-US" b="1" dirty="0" err="1"/>
              <a:t>BinaryNode</a:t>
            </a:r>
            <a:r>
              <a:rPr lang="en-US" altLang="en-US" b="1" dirty="0"/>
              <a:t>&lt;T&gt; *right;</a:t>
            </a:r>
          </a:p>
          <a:p>
            <a:pPr>
              <a:lnSpc>
                <a:spcPct val="75000"/>
              </a:lnSpc>
              <a:spcBef>
                <a:spcPct val="50000"/>
              </a:spcBef>
            </a:pPr>
            <a:endParaRPr lang="en-US" altLang="en-US" b="1" dirty="0"/>
          </a:p>
          <a:p>
            <a:pPr>
              <a:lnSpc>
                <a:spcPct val="75000"/>
              </a:lnSpc>
              <a:spcBef>
                <a:spcPct val="50000"/>
              </a:spcBef>
            </a:pPr>
            <a:r>
              <a:rPr lang="en-US" altLang="en-US" b="1" dirty="0"/>
              <a:t>     </a:t>
            </a:r>
            <a:r>
              <a:rPr lang="en-US" altLang="en-US" b="1" dirty="0" err="1"/>
              <a:t>BinaryNode</a:t>
            </a:r>
            <a:r>
              <a:rPr lang="en-US" altLang="en-US" b="1" dirty="0"/>
              <a:t> ( T d)</a:t>
            </a:r>
          </a:p>
          <a:p>
            <a:pPr>
              <a:lnSpc>
                <a:spcPct val="75000"/>
              </a:lnSpc>
              <a:spcBef>
                <a:spcPct val="50000"/>
              </a:spcBef>
            </a:pPr>
            <a:r>
              <a:rPr lang="en-US" altLang="en-US" b="1" dirty="0"/>
              <a:t>          : data (d), left (</a:t>
            </a:r>
            <a:r>
              <a:rPr lang="en-US" altLang="en-US" b="1" dirty="0" err="1"/>
              <a:t>nullptr</a:t>
            </a:r>
            <a:r>
              <a:rPr lang="en-US" altLang="en-US" b="1" dirty="0"/>
              <a:t>), right (</a:t>
            </a:r>
            <a:r>
              <a:rPr lang="en-US" altLang="en-US" b="1" dirty="0" err="1"/>
              <a:t>nullptr</a:t>
            </a:r>
            <a:r>
              <a:rPr lang="en-US" altLang="en-US" b="1" dirty="0"/>
              <a:t>) { }</a:t>
            </a:r>
          </a:p>
          <a:p>
            <a:pPr>
              <a:lnSpc>
                <a:spcPct val="75000"/>
              </a:lnSpc>
              <a:spcBef>
                <a:spcPct val="50000"/>
              </a:spcBef>
            </a:pPr>
            <a:r>
              <a:rPr lang="en-US" altLang="en-US" b="1" dirty="0"/>
              <a:t>};</a:t>
            </a:r>
          </a:p>
        </p:txBody>
      </p:sp>
      <p:sp>
        <p:nvSpPr>
          <p:cNvPr id="244752" name="Oval 16"/>
          <p:cNvSpPr>
            <a:spLocks noChangeArrowheads="1"/>
          </p:cNvSpPr>
          <p:nvPr/>
        </p:nvSpPr>
        <p:spPr bwMode="auto">
          <a:xfrm>
            <a:off x="7772400" y="5715000"/>
            <a:ext cx="609600" cy="6096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4753" name="Line 17"/>
          <p:cNvSpPr>
            <a:spLocks noChangeShapeType="1"/>
          </p:cNvSpPr>
          <p:nvPr/>
        </p:nvSpPr>
        <p:spPr bwMode="auto">
          <a:xfrm flipH="1">
            <a:off x="7391400" y="6248400"/>
            <a:ext cx="457200" cy="381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4755" name="Line 19"/>
          <p:cNvSpPr>
            <a:spLocks noChangeShapeType="1"/>
          </p:cNvSpPr>
          <p:nvPr/>
        </p:nvSpPr>
        <p:spPr bwMode="auto">
          <a:xfrm>
            <a:off x="8305800" y="6248400"/>
            <a:ext cx="304800" cy="381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4756" name="Text Box 20"/>
          <p:cNvSpPr txBox="1">
            <a:spLocks noChangeArrowheads="1"/>
          </p:cNvSpPr>
          <p:nvPr/>
        </p:nvSpPr>
        <p:spPr bwMode="auto">
          <a:xfrm>
            <a:off x="6477001" y="6248400"/>
            <a:ext cx="663323"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*left</a:t>
            </a:r>
          </a:p>
        </p:txBody>
      </p:sp>
      <p:sp>
        <p:nvSpPr>
          <p:cNvPr id="244757" name="Text Box 21"/>
          <p:cNvSpPr txBox="1">
            <a:spLocks noChangeArrowheads="1"/>
          </p:cNvSpPr>
          <p:nvPr/>
        </p:nvSpPr>
        <p:spPr bwMode="auto">
          <a:xfrm>
            <a:off x="8839201" y="6248400"/>
            <a:ext cx="801053"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*right</a:t>
            </a:r>
          </a:p>
        </p:txBody>
      </p:sp>
      <p:sp>
        <p:nvSpPr>
          <p:cNvPr id="244758" name="Text Box 22"/>
          <p:cNvSpPr txBox="1">
            <a:spLocks noChangeArrowheads="1"/>
          </p:cNvSpPr>
          <p:nvPr/>
        </p:nvSpPr>
        <p:spPr bwMode="auto">
          <a:xfrm>
            <a:off x="7772400" y="5805488"/>
            <a:ext cx="783753"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000" dirty="0"/>
              <a:t>data</a:t>
            </a:r>
          </a:p>
        </p:txBody>
      </p:sp>
    </p:spTree>
    <p:extLst>
      <p:ext uri="{BB962C8B-B14F-4D97-AF65-F5344CB8AC3E}">
        <p14:creationId xmlns:p14="http://schemas.microsoft.com/office/powerpoint/2010/main" val="7727166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62" name="Rectangle 2"/>
          <p:cNvSpPr>
            <a:spLocks noGrp="1" noChangeArrowheads="1"/>
          </p:cNvSpPr>
          <p:nvPr>
            <p:ph type="title"/>
          </p:nvPr>
        </p:nvSpPr>
        <p:spPr/>
        <p:txBody>
          <a:bodyPr/>
          <a:lstStyle/>
          <a:p>
            <a:r>
              <a:rPr lang="en-US" altLang="en-US"/>
              <a:t>Binary Search Trees in C++</a:t>
            </a:r>
          </a:p>
        </p:txBody>
      </p:sp>
      <p:sp>
        <p:nvSpPr>
          <p:cNvPr id="245763" name="Oval 3"/>
          <p:cNvSpPr>
            <a:spLocks noChangeArrowheads="1"/>
          </p:cNvSpPr>
          <p:nvPr/>
        </p:nvSpPr>
        <p:spPr bwMode="auto">
          <a:xfrm>
            <a:off x="1752600" y="2438400"/>
            <a:ext cx="4114800" cy="32004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5764" name="Oval 4"/>
          <p:cNvSpPr>
            <a:spLocks noChangeArrowheads="1"/>
          </p:cNvSpPr>
          <p:nvPr/>
        </p:nvSpPr>
        <p:spPr bwMode="auto">
          <a:xfrm>
            <a:off x="2667000" y="2895600"/>
            <a:ext cx="2286000" cy="838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5765" name="Oval 5"/>
          <p:cNvSpPr>
            <a:spLocks noChangeArrowheads="1"/>
          </p:cNvSpPr>
          <p:nvPr/>
        </p:nvSpPr>
        <p:spPr bwMode="auto">
          <a:xfrm>
            <a:off x="2590800" y="4191000"/>
            <a:ext cx="2438400" cy="1066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5766" name="Text Box 6"/>
          <p:cNvSpPr txBox="1">
            <a:spLocks noChangeArrowheads="1"/>
          </p:cNvSpPr>
          <p:nvPr/>
        </p:nvSpPr>
        <p:spPr bwMode="auto">
          <a:xfrm>
            <a:off x="3429001" y="3048000"/>
            <a:ext cx="754437"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*root</a:t>
            </a:r>
          </a:p>
        </p:txBody>
      </p:sp>
      <p:sp>
        <p:nvSpPr>
          <p:cNvPr id="245767" name="Text Box 7"/>
          <p:cNvSpPr txBox="1">
            <a:spLocks noChangeArrowheads="1"/>
          </p:cNvSpPr>
          <p:nvPr/>
        </p:nvSpPr>
        <p:spPr bwMode="auto">
          <a:xfrm>
            <a:off x="2819400" y="4343400"/>
            <a:ext cx="2184572"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find/insert/remove</a:t>
            </a:r>
          </a:p>
          <a:p>
            <a:r>
              <a:rPr lang="en-US" altLang="en-US" sz="2000"/>
              <a:t>        methods</a:t>
            </a:r>
          </a:p>
        </p:txBody>
      </p:sp>
      <p:sp>
        <p:nvSpPr>
          <p:cNvPr id="245768" name="Text Box 8"/>
          <p:cNvSpPr txBox="1">
            <a:spLocks noChangeArrowheads="1"/>
          </p:cNvSpPr>
          <p:nvPr/>
        </p:nvSpPr>
        <p:spPr bwMode="auto">
          <a:xfrm>
            <a:off x="1981201" y="1752600"/>
            <a:ext cx="273632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The BinarySearchTree Class</a:t>
            </a:r>
          </a:p>
        </p:txBody>
      </p:sp>
      <p:sp>
        <p:nvSpPr>
          <p:cNvPr id="245769" name="Line 9"/>
          <p:cNvSpPr>
            <a:spLocks noChangeShapeType="1"/>
          </p:cNvSpPr>
          <p:nvPr/>
        </p:nvSpPr>
        <p:spPr bwMode="auto">
          <a:xfrm flipV="1">
            <a:off x="3505200" y="3733800"/>
            <a:ext cx="0" cy="457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5770" name="Line 10"/>
          <p:cNvSpPr>
            <a:spLocks noChangeShapeType="1"/>
          </p:cNvSpPr>
          <p:nvPr/>
        </p:nvSpPr>
        <p:spPr bwMode="auto">
          <a:xfrm flipV="1">
            <a:off x="4191000" y="3657600"/>
            <a:ext cx="0" cy="533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5771" name="Text Box 11"/>
          <p:cNvSpPr txBox="1">
            <a:spLocks noChangeArrowheads="1"/>
          </p:cNvSpPr>
          <p:nvPr/>
        </p:nvSpPr>
        <p:spPr bwMode="auto">
          <a:xfrm>
            <a:off x="6096000" y="1524000"/>
            <a:ext cx="5003260" cy="3762568"/>
          </a:xfrm>
          <a:prstGeom prst="rect">
            <a:avLst/>
          </a:prstGeom>
          <a:solidFill>
            <a:schemeClr val="accent4">
              <a:lumMod val="40000"/>
              <a:lumOff val="60000"/>
            </a:schemeClr>
          </a:solidFill>
          <a:ln>
            <a:noFill/>
          </a:ln>
          <a:effectLst/>
        </p:spPr>
        <p:txBody>
          <a:bodyPr wrap="square">
            <a:spAutoFit/>
          </a:bodyPr>
          <a:lstStyle/>
          <a:p>
            <a:pPr>
              <a:lnSpc>
                <a:spcPct val="75000"/>
              </a:lnSpc>
              <a:spcBef>
                <a:spcPct val="50000"/>
              </a:spcBef>
            </a:pPr>
            <a:r>
              <a:rPr lang="en-US" altLang="en-US" b="1" dirty="0"/>
              <a:t>template&lt;class T&gt; </a:t>
            </a:r>
          </a:p>
          <a:p>
            <a:pPr>
              <a:lnSpc>
                <a:spcPct val="75000"/>
              </a:lnSpc>
              <a:spcBef>
                <a:spcPct val="50000"/>
              </a:spcBef>
            </a:pPr>
            <a:r>
              <a:rPr lang="en-US" altLang="en-US" b="1" dirty="0"/>
              <a:t>class </a:t>
            </a:r>
            <a:r>
              <a:rPr lang="en-US" altLang="en-US" b="1" dirty="0" err="1"/>
              <a:t>BinarySearchTree</a:t>
            </a:r>
            <a:r>
              <a:rPr lang="en-US" altLang="en-US" b="1" dirty="0"/>
              <a:t>  {</a:t>
            </a:r>
          </a:p>
          <a:p>
            <a:pPr>
              <a:lnSpc>
                <a:spcPct val="75000"/>
              </a:lnSpc>
              <a:spcBef>
                <a:spcPct val="50000"/>
              </a:spcBef>
            </a:pPr>
            <a:r>
              <a:rPr lang="en-US" altLang="en-US" b="1" dirty="0"/>
              <a:t>public:  //basic functions</a:t>
            </a:r>
          </a:p>
          <a:p>
            <a:pPr>
              <a:lnSpc>
                <a:spcPct val="75000"/>
              </a:lnSpc>
              <a:spcBef>
                <a:spcPct val="50000"/>
              </a:spcBef>
            </a:pPr>
            <a:r>
              <a:rPr lang="en-US" altLang="en-US" b="1"/>
              <a:t>     void </a:t>
            </a:r>
            <a:r>
              <a:rPr lang="en-US" altLang="en-US" b="1" dirty="0"/>
              <a:t>remove (T item);</a:t>
            </a:r>
          </a:p>
          <a:p>
            <a:pPr>
              <a:lnSpc>
                <a:spcPct val="75000"/>
              </a:lnSpc>
              <a:spcBef>
                <a:spcPct val="50000"/>
              </a:spcBef>
            </a:pPr>
            <a:r>
              <a:rPr lang="en-US" altLang="en-US" b="1" dirty="0"/>
              <a:t>     void insert (T item);</a:t>
            </a:r>
          </a:p>
          <a:p>
            <a:pPr>
              <a:lnSpc>
                <a:spcPct val="75000"/>
              </a:lnSpc>
              <a:spcBef>
                <a:spcPct val="50000"/>
              </a:spcBef>
            </a:pPr>
            <a:r>
              <a:rPr lang="en-US" altLang="en-US" b="1" dirty="0"/>
              <a:t>     </a:t>
            </a:r>
            <a:r>
              <a:rPr lang="en-US" altLang="en-US" b="1" dirty="0" err="1"/>
              <a:t>BinaryNode</a:t>
            </a:r>
            <a:r>
              <a:rPr lang="en-US" altLang="en-US" b="1" dirty="0"/>
              <a:t>&lt;T&gt; * find (T item) ;</a:t>
            </a:r>
          </a:p>
          <a:p>
            <a:pPr>
              <a:lnSpc>
                <a:spcPct val="75000"/>
              </a:lnSpc>
              <a:spcBef>
                <a:spcPct val="50000"/>
              </a:spcBef>
            </a:pPr>
            <a:r>
              <a:rPr lang="en-US" altLang="en-US" b="1" dirty="0"/>
              <a:t>private:</a:t>
            </a:r>
          </a:p>
          <a:p>
            <a:pPr>
              <a:lnSpc>
                <a:spcPct val="75000"/>
              </a:lnSpc>
              <a:spcBef>
                <a:spcPct val="50000"/>
              </a:spcBef>
            </a:pPr>
            <a:r>
              <a:rPr lang="en-US" altLang="en-US" b="1" dirty="0"/>
              <a:t>     </a:t>
            </a:r>
            <a:r>
              <a:rPr lang="en-US" altLang="en-US" b="1" dirty="0" err="1"/>
              <a:t>BinaryNode</a:t>
            </a:r>
            <a:r>
              <a:rPr lang="en-US" altLang="en-US" b="1" dirty="0"/>
              <a:t>&lt;T&gt; *root;</a:t>
            </a:r>
          </a:p>
          <a:p>
            <a:pPr>
              <a:lnSpc>
                <a:spcPct val="75000"/>
              </a:lnSpc>
              <a:spcBef>
                <a:spcPct val="50000"/>
              </a:spcBef>
            </a:pPr>
            <a:r>
              <a:rPr lang="en-US" altLang="en-US" b="1" dirty="0"/>
              <a:t>     </a:t>
            </a:r>
            <a:r>
              <a:rPr lang="en-US" altLang="en-US" b="1" dirty="0" err="1"/>
              <a:t>BinaryNode</a:t>
            </a:r>
            <a:r>
              <a:rPr lang="en-US" altLang="en-US" b="1" dirty="0"/>
              <a:t> *find (T item, </a:t>
            </a:r>
            <a:r>
              <a:rPr lang="en-US" altLang="en-US" b="1" dirty="0" err="1"/>
              <a:t>BinaryNode</a:t>
            </a:r>
            <a:r>
              <a:rPr lang="en-US" altLang="en-US" b="1" dirty="0"/>
              <a:t>&lt;T&gt; *t); </a:t>
            </a:r>
          </a:p>
          <a:p>
            <a:pPr>
              <a:lnSpc>
                <a:spcPct val="75000"/>
              </a:lnSpc>
              <a:spcBef>
                <a:spcPct val="50000"/>
              </a:spcBef>
            </a:pPr>
            <a:r>
              <a:rPr lang="en-US" altLang="en-US" b="1" dirty="0"/>
              <a:t>     void insert (T item, </a:t>
            </a:r>
            <a:r>
              <a:rPr lang="en-US" altLang="en-US" b="1" dirty="0" err="1"/>
              <a:t>BinaryNode</a:t>
            </a:r>
            <a:r>
              <a:rPr lang="en-US" altLang="en-US" b="1" dirty="0"/>
              <a:t>&lt;T&gt; *&amp;t);</a:t>
            </a:r>
          </a:p>
          <a:p>
            <a:pPr>
              <a:lnSpc>
                <a:spcPct val="75000"/>
              </a:lnSpc>
              <a:spcBef>
                <a:spcPct val="50000"/>
              </a:spcBef>
            </a:pPr>
            <a:r>
              <a:rPr lang="en-US" altLang="en-US" b="1" dirty="0"/>
              <a:t>};</a:t>
            </a:r>
          </a:p>
        </p:txBody>
      </p:sp>
      <p:sp>
        <p:nvSpPr>
          <p:cNvPr id="245784" name="Oval 24"/>
          <p:cNvSpPr>
            <a:spLocks noChangeArrowheads="1"/>
          </p:cNvSpPr>
          <p:nvPr/>
        </p:nvSpPr>
        <p:spPr bwMode="auto">
          <a:xfrm>
            <a:off x="7772400" y="5715000"/>
            <a:ext cx="609600" cy="6096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5785" name="Line 25"/>
          <p:cNvSpPr>
            <a:spLocks noChangeShapeType="1"/>
          </p:cNvSpPr>
          <p:nvPr/>
        </p:nvSpPr>
        <p:spPr bwMode="auto">
          <a:xfrm flipH="1">
            <a:off x="7391400" y="6248400"/>
            <a:ext cx="457200" cy="381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5786" name="Line 26"/>
          <p:cNvSpPr>
            <a:spLocks noChangeShapeType="1"/>
          </p:cNvSpPr>
          <p:nvPr/>
        </p:nvSpPr>
        <p:spPr bwMode="auto">
          <a:xfrm>
            <a:off x="8305800" y="6248400"/>
            <a:ext cx="304800" cy="381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5787" name="Text Box 27"/>
          <p:cNvSpPr txBox="1">
            <a:spLocks noChangeArrowheads="1"/>
          </p:cNvSpPr>
          <p:nvPr/>
        </p:nvSpPr>
        <p:spPr bwMode="auto">
          <a:xfrm>
            <a:off x="6477001" y="6248400"/>
            <a:ext cx="663323"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*left</a:t>
            </a:r>
          </a:p>
        </p:txBody>
      </p:sp>
      <p:sp>
        <p:nvSpPr>
          <p:cNvPr id="245788" name="Text Box 28"/>
          <p:cNvSpPr txBox="1">
            <a:spLocks noChangeArrowheads="1"/>
          </p:cNvSpPr>
          <p:nvPr/>
        </p:nvSpPr>
        <p:spPr bwMode="auto">
          <a:xfrm>
            <a:off x="8839201" y="6248400"/>
            <a:ext cx="801053"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*right</a:t>
            </a:r>
          </a:p>
        </p:txBody>
      </p:sp>
      <p:sp>
        <p:nvSpPr>
          <p:cNvPr id="245789" name="Text Box 29"/>
          <p:cNvSpPr txBox="1">
            <a:spLocks noChangeArrowheads="1"/>
          </p:cNvSpPr>
          <p:nvPr/>
        </p:nvSpPr>
        <p:spPr bwMode="auto">
          <a:xfrm>
            <a:off x="7772400" y="5805488"/>
            <a:ext cx="783753"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000" dirty="0"/>
              <a:t>data</a:t>
            </a:r>
          </a:p>
        </p:txBody>
      </p:sp>
      <p:sp>
        <p:nvSpPr>
          <p:cNvPr id="245790" name="Text Box 30"/>
          <p:cNvSpPr txBox="1">
            <a:spLocks noChangeArrowheads="1"/>
          </p:cNvSpPr>
          <p:nvPr/>
        </p:nvSpPr>
        <p:spPr bwMode="auto">
          <a:xfrm>
            <a:off x="5927726" y="5729288"/>
            <a:ext cx="754437"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*root</a:t>
            </a:r>
          </a:p>
        </p:txBody>
      </p:sp>
      <p:sp>
        <p:nvSpPr>
          <p:cNvPr id="245791" name="Line 31"/>
          <p:cNvSpPr>
            <a:spLocks noChangeShapeType="1"/>
          </p:cNvSpPr>
          <p:nvPr/>
        </p:nvSpPr>
        <p:spPr bwMode="auto">
          <a:xfrm>
            <a:off x="6781800" y="5943600"/>
            <a:ext cx="9906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15135563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BinarySearchTree</a:t>
            </a:r>
            <a:r>
              <a:rPr lang="en-US" dirty="0"/>
              <a:t> methods</a:t>
            </a:r>
          </a:p>
        </p:txBody>
      </p:sp>
      <p:sp>
        <p:nvSpPr>
          <p:cNvPr id="3" name="Content Placeholder 2"/>
          <p:cNvSpPr>
            <a:spLocks noGrp="1"/>
          </p:cNvSpPr>
          <p:nvPr>
            <p:ph idx="1"/>
          </p:nvPr>
        </p:nvSpPr>
        <p:spPr/>
        <p:txBody>
          <a:bodyPr>
            <a:normAutofit/>
          </a:bodyPr>
          <a:lstStyle/>
          <a:p>
            <a:r>
              <a:rPr lang="en-US" dirty="0"/>
              <a:t>Besides find/remove/insert  we need many more methods</a:t>
            </a:r>
          </a:p>
          <a:p>
            <a:pPr lvl="1"/>
            <a:r>
              <a:rPr lang="en-US" dirty="0"/>
              <a:t>constructor and destructor</a:t>
            </a:r>
          </a:p>
          <a:p>
            <a:pPr lvl="2"/>
            <a:r>
              <a:rPr lang="en-US" dirty="0"/>
              <a:t>Don't forget in the constructor to set root=</a:t>
            </a:r>
            <a:r>
              <a:rPr lang="en-US" dirty="0" err="1"/>
              <a:t>nullptr</a:t>
            </a:r>
            <a:r>
              <a:rPr lang="en-US" dirty="0"/>
              <a:t>  and size =0  !</a:t>
            </a:r>
          </a:p>
          <a:p>
            <a:pPr lvl="1"/>
            <a:r>
              <a:rPr lang="en-US" dirty="0" err="1"/>
              <a:t>IsEmpty</a:t>
            </a:r>
            <a:r>
              <a:rPr lang="en-US" dirty="0"/>
              <a:t>()</a:t>
            </a:r>
          </a:p>
          <a:p>
            <a:pPr lvl="1"/>
            <a:r>
              <a:rPr lang="en-US" dirty="0"/>
              <a:t>Clear    </a:t>
            </a:r>
          </a:p>
          <a:p>
            <a:pPr lvl="2"/>
            <a:r>
              <a:rPr lang="en-US" dirty="0"/>
              <a:t>which the destructor likely calls too</a:t>
            </a:r>
          </a:p>
          <a:p>
            <a:pPr lvl="1"/>
            <a:r>
              <a:rPr lang="en-US" dirty="0"/>
              <a:t>Prints/Traversals </a:t>
            </a:r>
          </a:p>
          <a:p>
            <a:pPr lvl="2"/>
            <a:r>
              <a:rPr lang="en-US" dirty="0" err="1"/>
              <a:t>preOrderTraverse</a:t>
            </a:r>
            <a:r>
              <a:rPr lang="en-US" dirty="0"/>
              <a:t>, </a:t>
            </a:r>
            <a:r>
              <a:rPr lang="en-US" dirty="0" err="1"/>
              <a:t>inorderTraverse</a:t>
            </a:r>
            <a:r>
              <a:rPr lang="en-US" dirty="0"/>
              <a:t>, </a:t>
            </a:r>
            <a:r>
              <a:rPr lang="en-US" dirty="0" err="1"/>
              <a:t>postorderTraverse</a:t>
            </a:r>
            <a:endParaRPr lang="en-US" dirty="0"/>
          </a:p>
          <a:p>
            <a:pPr lvl="1"/>
            <a:r>
              <a:rPr lang="en-US" dirty="0"/>
              <a:t>Useful methods</a:t>
            </a:r>
          </a:p>
          <a:p>
            <a:pPr lvl="2"/>
            <a:r>
              <a:rPr lang="en-US" dirty="0" err="1"/>
              <a:t>getHeight</a:t>
            </a:r>
            <a:r>
              <a:rPr lang="en-US" dirty="0"/>
              <a:t>, </a:t>
            </a:r>
            <a:r>
              <a:rPr lang="en-US" dirty="0" err="1"/>
              <a:t>getMinHeight</a:t>
            </a:r>
            <a:r>
              <a:rPr lang="en-US" dirty="0"/>
              <a:t>, </a:t>
            </a:r>
            <a:r>
              <a:rPr lang="en-US" dirty="0" err="1"/>
              <a:t>getNumberofNodes</a:t>
            </a:r>
            <a:endParaRPr lang="en-US" dirty="0"/>
          </a:p>
          <a:p>
            <a:pPr lvl="2"/>
            <a:r>
              <a:rPr lang="en-US" dirty="0" err="1"/>
              <a:t>findMin</a:t>
            </a:r>
            <a:r>
              <a:rPr lang="en-US" dirty="0"/>
              <a:t> and </a:t>
            </a:r>
            <a:r>
              <a:rPr lang="en-US" dirty="0" err="1"/>
              <a:t>findMax</a:t>
            </a:r>
            <a:r>
              <a:rPr lang="en-US" dirty="0"/>
              <a:t>  values.</a:t>
            </a:r>
          </a:p>
        </p:txBody>
      </p:sp>
    </p:spTree>
    <p:extLst>
      <p:ext uri="{BB962C8B-B14F-4D97-AF65-F5344CB8AC3E}">
        <p14:creationId xmlns:p14="http://schemas.microsoft.com/office/powerpoint/2010/main" val="34802811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4699</TotalTime>
  <Words>1932</Words>
  <Application>Microsoft Office PowerPoint</Application>
  <PresentationFormat>Widescreen</PresentationFormat>
  <Paragraphs>357</Paragraphs>
  <Slides>30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30</vt:i4>
      </vt:variant>
    </vt:vector>
  </HeadingPairs>
  <TitlesOfParts>
    <vt:vector size="36" baseType="lpstr">
      <vt:lpstr>Arial</vt:lpstr>
      <vt:lpstr>Calibri</vt:lpstr>
      <vt:lpstr>Calibri Light</vt:lpstr>
      <vt:lpstr>Tahoma</vt:lpstr>
      <vt:lpstr>Wingdings</vt:lpstr>
      <vt:lpstr>Office Theme</vt:lpstr>
      <vt:lpstr>Cosc 2030</vt:lpstr>
      <vt:lpstr>Binary Trees</vt:lpstr>
      <vt:lpstr>Binary Trees: Recursive Definition</vt:lpstr>
      <vt:lpstr>Binary Search Trees</vt:lpstr>
      <vt:lpstr>Binary Search Tree</vt:lpstr>
      <vt:lpstr>Binary Search Trees in C++</vt:lpstr>
      <vt:lpstr>Binary Search Trees in C++</vt:lpstr>
      <vt:lpstr>Binary Search Trees in C++</vt:lpstr>
      <vt:lpstr>BinarySearchTree methods</vt:lpstr>
      <vt:lpstr>Binary Search Tree Methods</vt:lpstr>
      <vt:lpstr>The Find Operation</vt:lpstr>
      <vt:lpstr>The Find Operation…</vt:lpstr>
      <vt:lpstr>The FindMin Operation…</vt:lpstr>
      <vt:lpstr>The FindMax Operation…</vt:lpstr>
      <vt:lpstr>The Insert Operation</vt:lpstr>
      <vt:lpstr>The Insert Operation</vt:lpstr>
      <vt:lpstr>The Removal Operation</vt:lpstr>
      <vt:lpstr>Removal…</vt:lpstr>
      <vt:lpstr>Removal…</vt:lpstr>
      <vt:lpstr>Removal…</vt:lpstr>
      <vt:lpstr>The Removal Operation</vt:lpstr>
      <vt:lpstr>Clear or destructor</vt:lpstr>
      <vt:lpstr>And lastly</vt:lpstr>
      <vt:lpstr>efficiently and run time</vt:lpstr>
      <vt:lpstr>Average Depth of Nodes</vt:lpstr>
      <vt:lpstr>Effect of Data Order</vt:lpstr>
      <vt:lpstr>Depth of Nodes</vt:lpstr>
      <vt:lpstr>Effects of Data Order…</vt:lpstr>
      <vt:lpstr>one more question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Cosc 2030</dc:title>
  <dc:creator>James S. Ward</dc:creator>
  <cp:lastModifiedBy>Jim Ward</cp:lastModifiedBy>
  <cp:revision>35</cp:revision>
  <dcterms:created xsi:type="dcterms:W3CDTF">2019-06-25T17:02:21Z</dcterms:created>
  <dcterms:modified xsi:type="dcterms:W3CDTF">2024-08-12T15:27:15Z</dcterms:modified>
</cp:coreProperties>
</file>