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7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5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1D93-45F1-43D6-8061-47B96B12FAC9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9D30-FB91-4B8E-B3CD-56EE6445D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EE15AD-A35B-470F-861E-21425E4F4F0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3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93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B424E94-0EBE-4749-A18C-2E518BDE3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29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7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4C85-A16D-40E3-A316-CF082B04FC2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8A3AC-1A8C-4F2E-A543-63EF9717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2030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trees:</a:t>
            </a:r>
          </a:p>
          <a:p>
            <a:r>
              <a:rPr lang="en-US" dirty="0"/>
              <a:t>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65516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examples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Binary search tree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92484"/>
            <a:ext cx="5157787" cy="330976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Algebraic expression trees</a:t>
            </a:r>
          </a:p>
        </p:txBody>
      </p:sp>
      <p:pic>
        <p:nvPicPr>
          <p:cNvPr id="13" name="Picture 5" descr="KWC08_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09" y="2505075"/>
            <a:ext cx="499417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0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7" descr="KWC0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74" y="1690688"/>
            <a:ext cx="82311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Examples of Binary Trees (2)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250005" y="4991910"/>
            <a:ext cx="3200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Code for b = 100000</a:t>
            </a:r>
          </a:p>
          <a:p>
            <a:pPr algn="ctr" eaLnBrk="1" hangingPunct="1"/>
            <a:r>
              <a:rPr lang="en-US" altLang="en-US" dirty="0"/>
              <a:t>Code for w = 110001</a:t>
            </a:r>
          </a:p>
          <a:p>
            <a:pPr algn="ctr" eaLnBrk="1" hangingPunct="1"/>
            <a:r>
              <a:rPr lang="en-US" altLang="en-US" dirty="0"/>
              <a:t>Code for s = 0011</a:t>
            </a:r>
          </a:p>
          <a:p>
            <a:pPr algn="ctr" eaLnBrk="1" hangingPunct="1"/>
            <a:r>
              <a:rPr lang="en-US" altLang="en-US" dirty="0"/>
              <a:t>Code for e = 010</a:t>
            </a:r>
          </a:p>
        </p:txBody>
      </p:sp>
    </p:spTree>
    <p:extLst>
      <p:ext uri="{BB962C8B-B14F-4D97-AF65-F5344CB8AC3E}">
        <p14:creationId xmlns:p14="http://schemas.microsoft.com/office/powerpoint/2010/main" val="92939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with the same nodes, but different heights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2" y="2020178"/>
            <a:ext cx="9914012" cy="4351338"/>
          </a:xfrm>
        </p:spPr>
      </p:pic>
    </p:spTree>
    <p:extLst>
      <p:ext uri="{BB962C8B-B14F-4D97-AF65-F5344CB8AC3E}">
        <p14:creationId xmlns:p14="http://schemas.microsoft.com/office/powerpoint/2010/main" val="231611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height of a binary tree is n-1, where n is number of nodes</a:t>
            </a:r>
          </a:p>
          <a:p>
            <a:r>
              <a:rPr lang="en-US" dirty="0"/>
              <a:t>minimum height of  a binary tree is  ceiling( log</a:t>
            </a:r>
            <a:r>
              <a:rPr lang="en-US" sz="1600" dirty="0"/>
              <a:t>2</a:t>
            </a:r>
            <a:r>
              <a:rPr lang="en-US" dirty="0"/>
              <a:t>(n+1) ) -1</a:t>
            </a:r>
          </a:p>
          <a:p>
            <a:r>
              <a:rPr lang="en-US" dirty="0"/>
              <a:t>On previous slide there were 7 nodes</a:t>
            </a:r>
          </a:p>
          <a:p>
            <a:pPr lvl="1"/>
            <a:r>
              <a:rPr lang="en-US" dirty="0"/>
              <a:t>example d shows the max of 6</a:t>
            </a:r>
          </a:p>
          <a:p>
            <a:pPr lvl="1"/>
            <a:r>
              <a:rPr lang="en-US" dirty="0"/>
              <a:t>example a shows the mix  of 2   ( log</a:t>
            </a:r>
            <a:r>
              <a:rPr lang="en-US" sz="1400" dirty="0"/>
              <a:t>2</a:t>
            </a:r>
            <a:r>
              <a:rPr lang="en-US" dirty="0"/>
              <a:t>(7) =2.8)</a:t>
            </a:r>
          </a:p>
          <a:p>
            <a:r>
              <a:rPr lang="en-US" dirty="0"/>
              <a:t>8 nodes</a:t>
            </a:r>
          </a:p>
          <a:p>
            <a:pPr lvl="1"/>
            <a:r>
              <a:rPr lang="en-US" dirty="0"/>
              <a:t>max of 7, min of 3  (log</a:t>
            </a:r>
            <a:r>
              <a:rPr lang="en-US" sz="1600" dirty="0"/>
              <a:t>2</a:t>
            </a:r>
            <a:r>
              <a:rPr lang="en-US" dirty="0"/>
              <a:t>(8)=3)</a:t>
            </a:r>
          </a:p>
          <a:p>
            <a:endParaRPr lang="en-US" dirty="0"/>
          </a:p>
          <a:p>
            <a:r>
              <a:rPr lang="en-US" dirty="0"/>
              <a:t>Why do we care about the max and min height of a tree?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binary tree</a:t>
            </a:r>
          </a:p>
          <a:p>
            <a:pPr lvl="1"/>
            <a:r>
              <a:rPr lang="en-US" dirty="0"/>
              <a:t>a binary tree in which every internal node has exactly two children and all leaf nodes are at same level </a:t>
            </a:r>
          </a:p>
          <a:p>
            <a:pPr lvl="2"/>
            <a:r>
              <a:rPr lang="en-US" dirty="0"/>
              <a:t>Which one is complete?</a:t>
            </a:r>
          </a:p>
          <a:p>
            <a:r>
              <a:rPr lang="en-US" dirty="0"/>
              <a:t>Balanced binary tree</a:t>
            </a:r>
          </a:p>
          <a:p>
            <a:pPr lvl="1"/>
            <a:r>
              <a:rPr lang="en-US" dirty="0"/>
              <a:t>a binary tree in which the left and right subtrees of any node have heights that differ by at most 1</a:t>
            </a:r>
          </a:p>
          <a:p>
            <a:pPr lvl="2"/>
            <a:r>
              <a:rPr lang="en-US" dirty="0"/>
              <a:t>Which are balanced?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097" y="4615260"/>
            <a:ext cx="7153071" cy="20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Traversals of Binary Trees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Often want iterate over and process nodes of a tree</a:t>
            </a:r>
          </a:p>
          <a:p>
            <a:pPr lvl="1"/>
            <a:r>
              <a:rPr lang="en-US" altLang="en-US" dirty="0"/>
              <a:t>Can walk the tree and visit the nodes in order</a:t>
            </a:r>
          </a:p>
          <a:p>
            <a:pPr lvl="1"/>
            <a:r>
              <a:rPr lang="en-US" altLang="en-US" dirty="0"/>
              <a:t>This process is called tree traversal</a:t>
            </a:r>
          </a:p>
          <a:p>
            <a:r>
              <a:rPr lang="en-US" altLang="en-US" dirty="0"/>
              <a:t>Three kinds of binary tree traversal:</a:t>
            </a:r>
          </a:p>
          <a:p>
            <a:pPr lvl="1"/>
            <a:r>
              <a:rPr lang="en-US" altLang="en-US" dirty="0"/>
              <a:t>Preorder</a:t>
            </a:r>
          </a:p>
          <a:p>
            <a:pPr lvl="1"/>
            <a:r>
              <a:rPr lang="en-US" altLang="en-US" dirty="0" err="1"/>
              <a:t>Inorder</a:t>
            </a:r>
            <a:endParaRPr lang="en-US" altLang="en-US" dirty="0"/>
          </a:p>
          <a:p>
            <a:pPr lvl="1"/>
            <a:r>
              <a:rPr lang="en-US" altLang="en-US" dirty="0" err="1"/>
              <a:t>Postorder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462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Binary Tree Traversals (2)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7243"/>
            <a:ext cx="9525000" cy="459892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Preorder: Visit root, traverse left, traverse right</a:t>
            </a:r>
          </a:p>
          <a:p>
            <a:pPr eaLnBrk="1" hangingPunct="1"/>
            <a:r>
              <a:rPr lang="en-US" altLang="en-US" sz="2400" dirty="0" err="1"/>
              <a:t>Inorder</a:t>
            </a:r>
            <a:r>
              <a:rPr lang="en-US" altLang="en-US" sz="2400" dirty="0"/>
              <a:t>: Traverse left, visit root, traverse right</a:t>
            </a:r>
          </a:p>
          <a:p>
            <a:pPr eaLnBrk="1" hangingPunct="1"/>
            <a:r>
              <a:rPr lang="en-US" altLang="en-US" sz="2400" dirty="0" err="1"/>
              <a:t>Postorder</a:t>
            </a:r>
            <a:r>
              <a:rPr lang="en-US" altLang="en-US" sz="2400" dirty="0"/>
              <a:t>: Traverse left, traverse right, visit root</a:t>
            </a: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7374299"/>
              </p:ext>
            </p:extLst>
          </p:nvPr>
        </p:nvGraphicFramePr>
        <p:xfrm>
          <a:off x="890081" y="3111231"/>
          <a:ext cx="9868710" cy="347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392961" imgH="2950965" progId="Word.Document.8">
                  <p:embed/>
                </p:oleObj>
              </mc:Choice>
              <mc:Fallback>
                <p:oleObj name="Document" r:id="rId2" imgW="8392961" imgH="2950965" progId="Word.Document.8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081" y="3111231"/>
                        <a:ext cx="9868710" cy="3470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68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Visualizing Tree Traversals (2)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752600" y="3352800"/>
            <a:ext cx="2286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Preorder:</a:t>
            </a:r>
          </a:p>
          <a:p>
            <a:pPr algn="ctr" eaLnBrk="1" hangingPunct="1"/>
            <a:r>
              <a:rPr lang="en-US" altLang="en-US" sz="2400"/>
              <a:t>a, b, d, g, e,</a:t>
            </a:r>
          </a:p>
          <a:p>
            <a:pPr algn="ctr" eaLnBrk="1" hangingPunct="1"/>
            <a:r>
              <a:rPr lang="en-US" altLang="en-US" sz="2400"/>
              <a:t>h, c, f, i, j</a:t>
            </a:r>
          </a:p>
        </p:txBody>
      </p:sp>
      <p:pic>
        <p:nvPicPr>
          <p:cNvPr id="16388" name="Picture 6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5467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Visualizing Tree Traversals (3)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52600" y="3352800"/>
            <a:ext cx="2286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Inorder:</a:t>
            </a:r>
          </a:p>
          <a:p>
            <a:pPr algn="ctr" eaLnBrk="1" hangingPunct="1"/>
            <a:r>
              <a:rPr lang="en-US" altLang="en-US" sz="2400"/>
              <a:t>d, g, b, h, e,</a:t>
            </a:r>
          </a:p>
          <a:p>
            <a:pPr algn="ctr" eaLnBrk="1" hangingPunct="1"/>
            <a:r>
              <a:rPr lang="en-US" altLang="en-US" sz="2400"/>
              <a:t>a, i, f, j, c</a:t>
            </a:r>
          </a:p>
        </p:txBody>
      </p:sp>
      <p:pic>
        <p:nvPicPr>
          <p:cNvPr id="17412" name="Picture 5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5467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1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Visualizing Tree Traversals (4)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752600" y="3352800"/>
            <a:ext cx="2286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Postorder:</a:t>
            </a:r>
          </a:p>
          <a:p>
            <a:pPr algn="ctr" eaLnBrk="1" hangingPunct="1"/>
            <a:r>
              <a:rPr lang="en-US" altLang="en-US" sz="2400"/>
              <a:t>g, d, h, e, b,</a:t>
            </a:r>
          </a:p>
          <a:p>
            <a:pPr algn="ctr" eaLnBrk="1" hangingPunct="1"/>
            <a:r>
              <a:rPr lang="en-US" altLang="en-US" sz="2400"/>
              <a:t>i, j, f, c, a</a:t>
            </a:r>
          </a:p>
        </p:txBody>
      </p:sp>
      <p:pic>
        <p:nvPicPr>
          <p:cNvPr id="18436" name="Picture 5" descr="KWC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5467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3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84" y="1825625"/>
            <a:ext cx="3739431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4" y="1825625"/>
            <a:ext cx="3739431" cy="4351338"/>
          </a:xfrm>
        </p:spPr>
      </p:pic>
    </p:spTree>
    <p:extLst>
      <p:ext uri="{BB962C8B-B14F-4D97-AF65-F5344CB8AC3E}">
        <p14:creationId xmlns:p14="http://schemas.microsoft.com/office/powerpoint/2010/main" val="1823145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Traversals of Binary Search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1"/>
            <a:ext cx="8991600" cy="4525963"/>
          </a:xfrm>
        </p:spPr>
        <p:txBody>
          <a:bodyPr/>
          <a:lstStyle/>
          <a:p>
            <a:pPr eaLnBrk="1" hangingPunct="1"/>
            <a:r>
              <a:rPr lang="en-US" altLang="en-US"/>
              <a:t>Inorder traversal of a binary search tree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Nodes are visited in order of increasing data value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057400" y="5410200"/>
            <a:ext cx="830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Inorder traversal visits in this order: canine, cat, dog, wolf</a:t>
            </a:r>
          </a:p>
        </p:txBody>
      </p:sp>
      <p:pic>
        <p:nvPicPr>
          <p:cNvPr id="19461" name="Picture 7" descr="KWC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64214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2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Traversals of Expression Trees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49030" y="1527243"/>
            <a:ext cx="9918970" cy="4598921"/>
          </a:xfrm>
        </p:spPr>
        <p:txBody>
          <a:bodyPr/>
          <a:lstStyle/>
          <a:p>
            <a:pPr eaLnBrk="1" hangingPunct="1"/>
            <a:r>
              <a:rPr lang="en-US" altLang="en-US" i="1" dirty="0" err="1"/>
              <a:t>Inorder</a:t>
            </a:r>
            <a:r>
              <a:rPr lang="en-US" altLang="en-US" i="1" dirty="0"/>
              <a:t> traversal</a:t>
            </a:r>
            <a:r>
              <a:rPr lang="en-US" altLang="en-US" dirty="0"/>
              <a:t> can insert parentheses where they belong for infix form</a:t>
            </a:r>
          </a:p>
          <a:p>
            <a:pPr eaLnBrk="1" hangingPunct="1"/>
            <a:r>
              <a:rPr lang="en-US" altLang="en-US" i="1" dirty="0" err="1"/>
              <a:t>Postorder</a:t>
            </a:r>
            <a:r>
              <a:rPr lang="en-US" altLang="en-US" i="1" dirty="0"/>
              <a:t> traversal</a:t>
            </a:r>
            <a:r>
              <a:rPr lang="en-US" altLang="en-US" dirty="0"/>
              <a:t> results in postfix form</a:t>
            </a:r>
          </a:p>
          <a:p>
            <a:pPr eaLnBrk="1" hangingPunct="1"/>
            <a:r>
              <a:rPr lang="en-US" altLang="en-US" i="1" dirty="0"/>
              <a:t>Prefix traversal</a:t>
            </a:r>
            <a:r>
              <a:rPr lang="en-US" altLang="en-US" dirty="0"/>
              <a:t> results in prefix form</a:t>
            </a:r>
            <a:endParaRPr lang="en-US" altLang="en-US" i="1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49421" y="4502285"/>
            <a:ext cx="3429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Infix form (x + y) * ((a + b) / c)</a:t>
            </a:r>
          </a:p>
          <a:p>
            <a:pPr algn="ctr" eaLnBrk="1" hangingPunct="1"/>
            <a:r>
              <a:rPr lang="en-US" altLang="en-US" sz="2000" dirty="0"/>
              <a:t>Postfix form: x y + a b + c / *</a:t>
            </a:r>
          </a:p>
          <a:p>
            <a:pPr algn="ctr" eaLnBrk="1" hangingPunct="1"/>
            <a:r>
              <a:rPr lang="en-US" altLang="en-US" sz="2000" dirty="0"/>
              <a:t>Prefix form: * + x y / + a b c</a:t>
            </a:r>
          </a:p>
        </p:txBody>
      </p:sp>
      <p:pic>
        <p:nvPicPr>
          <p:cNvPr id="20485" name="Picture 7" descr="KWC08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4114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61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 Tree Algorithm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Read the postfix expression one symbol at </a:t>
            </a:r>
            <a:r>
              <a:rPr lang="en-US" altLang="en-US" dirty="0" err="1"/>
              <a:t>at</a:t>
            </a:r>
            <a:r>
              <a:rPr lang="en-US" altLang="en-US" dirty="0"/>
              <a:t> time:</a:t>
            </a:r>
          </a:p>
          <a:p>
            <a:pPr lvl="1"/>
            <a:r>
              <a:rPr lang="en-US" altLang="en-US" dirty="0"/>
              <a:t>If the symbol is an operand, create a one-node tree and push a pointer to it onto the stack.</a:t>
            </a:r>
          </a:p>
          <a:p>
            <a:pPr lvl="1"/>
            <a:r>
              <a:rPr lang="en-US" altLang="en-US" dirty="0"/>
              <a:t>If the symbol is an operator, pop two tree pointers T1 and T2 from the stack and form a new tree whose root is the operator, and whose children are T1 and T2.</a:t>
            </a:r>
          </a:p>
          <a:p>
            <a:pPr lvl="1"/>
            <a:r>
              <a:rPr lang="en-US" altLang="en-US" dirty="0"/>
              <a:t>Push the new tree pointer on the stack.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assuming we already have a postfix expression</a:t>
            </a:r>
          </a:p>
          <a:p>
            <a:pPr marL="457200" lvl="1" indent="0">
              <a:buNone/>
            </a:pPr>
            <a:r>
              <a:rPr lang="en-US" altLang="en-US" dirty="0"/>
              <a:t>	a b + c d e + * *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0917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2286000" y="1981201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 b +  :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2133600" y="27432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28194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0" name="Line 6"/>
          <p:cNvSpPr>
            <a:spLocks noChangeShapeType="1"/>
          </p:cNvSpPr>
          <p:nvPr/>
        </p:nvSpPr>
        <p:spPr bwMode="auto">
          <a:xfrm>
            <a:off x="3505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41910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>
            <a:off x="48768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5410201" y="5257800"/>
            <a:ext cx="482003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Note: These stacks are depicted horizontally.</a:t>
            </a:r>
          </a:p>
        </p:txBody>
      </p:sp>
      <p:sp>
        <p:nvSpPr>
          <p:cNvPr id="236554" name="Oval 10"/>
          <p:cNvSpPr>
            <a:spLocks noChangeArrowheads="1"/>
          </p:cNvSpPr>
          <p:nvPr/>
        </p:nvSpPr>
        <p:spPr bwMode="auto">
          <a:xfrm>
            <a:off x="2209800" y="38100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5" name="Oval 11"/>
          <p:cNvSpPr>
            <a:spLocks noChangeArrowheads="1"/>
          </p:cNvSpPr>
          <p:nvPr/>
        </p:nvSpPr>
        <p:spPr bwMode="auto">
          <a:xfrm>
            <a:off x="2895600" y="38100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2270125" y="3824288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2955925" y="3824288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>
            <a:off x="24384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>
            <a:off x="3200400" y="3124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0" name="Rectangle 16"/>
          <p:cNvSpPr>
            <a:spLocks noChangeArrowheads="1"/>
          </p:cNvSpPr>
          <p:nvPr/>
        </p:nvSpPr>
        <p:spPr bwMode="auto">
          <a:xfrm>
            <a:off x="3810000" y="40386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>
            <a:off x="44958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>
            <a:off x="51816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58674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>
            <a:off x="65532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65" name="Oval 21"/>
          <p:cNvSpPr>
            <a:spLocks noChangeArrowheads="1"/>
          </p:cNvSpPr>
          <p:nvPr/>
        </p:nvSpPr>
        <p:spPr bwMode="auto">
          <a:xfrm>
            <a:off x="3886200" y="51054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6" name="Oval 22"/>
          <p:cNvSpPr>
            <a:spLocks noChangeArrowheads="1"/>
          </p:cNvSpPr>
          <p:nvPr/>
        </p:nvSpPr>
        <p:spPr bwMode="auto">
          <a:xfrm>
            <a:off x="4511675" y="5776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3946525" y="511968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4572000" y="57912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6569" name="Line 25"/>
          <p:cNvSpPr>
            <a:spLocks noChangeShapeType="1"/>
          </p:cNvSpPr>
          <p:nvPr/>
        </p:nvSpPr>
        <p:spPr bwMode="auto">
          <a:xfrm>
            <a:off x="41148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1" name="Oval 27"/>
          <p:cNvSpPr>
            <a:spLocks noChangeArrowheads="1"/>
          </p:cNvSpPr>
          <p:nvPr/>
        </p:nvSpPr>
        <p:spPr bwMode="auto">
          <a:xfrm>
            <a:off x="3216275" y="5776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72" name="Text Box 28"/>
          <p:cNvSpPr txBox="1">
            <a:spLocks noChangeArrowheads="1"/>
          </p:cNvSpPr>
          <p:nvPr/>
        </p:nvSpPr>
        <p:spPr bwMode="auto">
          <a:xfrm>
            <a:off x="3276600" y="5791200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6573" name="Line 29"/>
          <p:cNvSpPr>
            <a:spLocks noChangeShapeType="1"/>
          </p:cNvSpPr>
          <p:nvPr/>
        </p:nvSpPr>
        <p:spPr bwMode="auto">
          <a:xfrm flipH="1">
            <a:off x="3657600" y="5486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4" name="Line 30"/>
          <p:cNvSpPr>
            <a:spLocks noChangeShapeType="1"/>
          </p:cNvSpPr>
          <p:nvPr/>
        </p:nvSpPr>
        <p:spPr bwMode="auto">
          <a:xfrm>
            <a:off x="4343400" y="5486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1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772400" cy="11430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209800" y="1600201"/>
            <a:ext cx="1639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 b + c d e +  :</a:t>
            </a:r>
          </a:p>
        </p:txBody>
      </p:sp>
      <p:sp>
        <p:nvSpPr>
          <p:cNvPr id="237584" name="Rectangle 16"/>
          <p:cNvSpPr>
            <a:spLocks noChangeArrowheads="1"/>
          </p:cNvSpPr>
          <p:nvPr/>
        </p:nvSpPr>
        <p:spPr bwMode="auto">
          <a:xfrm>
            <a:off x="3124200" y="22098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5" name="Line 17"/>
          <p:cNvSpPr>
            <a:spLocks noChangeShapeType="1"/>
          </p:cNvSpPr>
          <p:nvPr/>
        </p:nvSpPr>
        <p:spPr bwMode="auto">
          <a:xfrm>
            <a:off x="38100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>
            <a:off x="44958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7" name="Line 19"/>
          <p:cNvSpPr>
            <a:spLocks noChangeShapeType="1"/>
          </p:cNvSpPr>
          <p:nvPr/>
        </p:nvSpPr>
        <p:spPr bwMode="auto">
          <a:xfrm>
            <a:off x="5181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8" name="Line 20"/>
          <p:cNvSpPr>
            <a:spLocks noChangeShapeType="1"/>
          </p:cNvSpPr>
          <p:nvPr/>
        </p:nvSpPr>
        <p:spPr bwMode="auto">
          <a:xfrm>
            <a:off x="58674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89" name="Oval 21"/>
          <p:cNvSpPr>
            <a:spLocks noChangeArrowheads="1"/>
          </p:cNvSpPr>
          <p:nvPr/>
        </p:nvSpPr>
        <p:spPr bwMode="auto">
          <a:xfrm>
            <a:off x="3200400" y="32766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0" name="Oval 22"/>
          <p:cNvSpPr>
            <a:spLocks noChangeArrowheads="1"/>
          </p:cNvSpPr>
          <p:nvPr/>
        </p:nvSpPr>
        <p:spPr bwMode="auto">
          <a:xfrm>
            <a:off x="3825875" y="3948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3260725" y="329088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7592" name="Text Box 24"/>
          <p:cNvSpPr txBox="1">
            <a:spLocks noChangeArrowheads="1"/>
          </p:cNvSpPr>
          <p:nvPr/>
        </p:nvSpPr>
        <p:spPr bwMode="auto">
          <a:xfrm>
            <a:off x="3886200" y="39624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7593" name="Line 25"/>
          <p:cNvSpPr>
            <a:spLocks noChangeShapeType="1"/>
          </p:cNvSpPr>
          <p:nvPr/>
        </p:nvSpPr>
        <p:spPr bwMode="auto">
          <a:xfrm>
            <a:off x="34290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4" name="Oval 26"/>
          <p:cNvSpPr>
            <a:spLocks noChangeArrowheads="1"/>
          </p:cNvSpPr>
          <p:nvPr/>
        </p:nvSpPr>
        <p:spPr bwMode="auto">
          <a:xfrm>
            <a:off x="2530475" y="3948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5" name="Text Box 27"/>
          <p:cNvSpPr txBox="1">
            <a:spLocks noChangeArrowheads="1"/>
          </p:cNvSpPr>
          <p:nvPr/>
        </p:nvSpPr>
        <p:spPr bwMode="auto">
          <a:xfrm>
            <a:off x="2590800" y="3962400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7596" name="Line 28"/>
          <p:cNvSpPr>
            <a:spLocks noChangeShapeType="1"/>
          </p:cNvSpPr>
          <p:nvPr/>
        </p:nvSpPr>
        <p:spPr bwMode="auto">
          <a:xfrm flipH="1">
            <a:off x="29718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7" name="Line 29"/>
          <p:cNvSpPr>
            <a:spLocks noChangeShapeType="1"/>
          </p:cNvSpPr>
          <p:nvPr/>
        </p:nvSpPr>
        <p:spPr bwMode="auto">
          <a:xfrm>
            <a:off x="36576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98" name="Oval 30"/>
          <p:cNvSpPr>
            <a:spLocks noChangeArrowheads="1"/>
          </p:cNvSpPr>
          <p:nvPr/>
        </p:nvSpPr>
        <p:spPr bwMode="auto">
          <a:xfrm>
            <a:off x="3978275" y="3338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9" name="Text Box 31"/>
          <p:cNvSpPr txBox="1">
            <a:spLocks noChangeArrowheads="1"/>
          </p:cNvSpPr>
          <p:nvPr/>
        </p:nvSpPr>
        <p:spPr bwMode="auto">
          <a:xfrm>
            <a:off x="4038601" y="33528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</a:p>
        </p:txBody>
      </p:sp>
      <p:sp>
        <p:nvSpPr>
          <p:cNvPr id="237600" name="Oval 32"/>
          <p:cNvSpPr>
            <a:spLocks noChangeArrowheads="1"/>
          </p:cNvSpPr>
          <p:nvPr/>
        </p:nvSpPr>
        <p:spPr bwMode="auto">
          <a:xfrm>
            <a:off x="4664075" y="3338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1" name="Text Box 33"/>
          <p:cNvSpPr txBox="1">
            <a:spLocks noChangeArrowheads="1"/>
          </p:cNvSpPr>
          <p:nvPr/>
        </p:nvSpPr>
        <p:spPr bwMode="auto">
          <a:xfrm>
            <a:off x="4724400" y="33528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</a:p>
        </p:txBody>
      </p:sp>
      <p:sp>
        <p:nvSpPr>
          <p:cNvPr id="237602" name="Oval 34"/>
          <p:cNvSpPr>
            <a:spLocks noChangeArrowheads="1"/>
          </p:cNvSpPr>
          <p:nvPr/>
        </p:nvSpPr>
        <p:spPr bwMode="auto">
          <a:xfrm>
            <a:off x="5349875" y="3338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3" name="Text Box 35"/>
          <p:cNvSpPr txBox="1">
            <a:spLocks noChangeArrowheads="1"/>
          </p:cNvSpPr>
          <p:nvPr/>
        </p:nvSpPr>
        <p:spPr bwMode="auto">
          <a:xfrm>
            <a:off x="5410200" y="33528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</a:p>
        </p:txBody>
      </p:sp>
      <p:sp>
        <p:nvSpPr>
          <p:cNvPr id="237604" name="Line 36"/>
          <p:cNvSpPr>
            <a:spLocks noChangeShapeType="1"/>
          </p:cNvSpPr>
          <p:nvPr/>
        </p:nvSpPr>
        <p:spPr bwMode="auto">
          <a:xfrm>
            <a:off x="4191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05" name="Line 37"/>
          <p:cNvSpPr>
            <a:spLocks noChangeShapeType="1"/>
          </p:cNvSpPr>
          <p:nvPr/>
        </p:nvSpPr>
        <p:spPr bwMode="auto">
          <a:xfrm>
            <a:off x="4876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06" name="Line 38"/>
          <p:cNvSpPr>
            <a:spLocks noChangeShapeType="1"/>
          </p:cNvSpPr>
          <p:nvPr/>
        </p:nvSpPr>
        <p:spPr bwMode="auto">
          <a:xfrm>
            <a:off x="55626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07" name="Rectangle 39"/>
          <p:cNvSpPr>
            <a:spLocks noChangeArrowheads="1"/>
          </p:cNvSpPr>
          <p:nvPr/>
        </p:nvSpPr>
        <p:spPr bwMode="auto">
          <a:xfrm>
            <a:off x="4724400" y="42672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8" name="Line 40"/>
          <p:cNvSpPr>
            <a:spLocks noChangeShapeType="1"/>
          </p:cNvSpPr>
          <p:nvPr/>
        </p:nvSpPr>
        <p:spPr bwMode="auto">
          <a:xfrm>
            <a:off x="54102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09" name="Line 41"/>
          <p:cNvSpPr>
            <a:spLocks noChangeShapeType="1"/>
          </p:cNvSpPr>
          <p:nvPr/>
        </p:nvSpPr>
        <p:spPr bwMode="auto">
          <a:xfrm>
            <a:off x="60960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10" name="Line 42"/>
          <p:cNvSpPr>
            <a:spLocks noChangeShapeType="1"/>
          </p:cNvSpPr>
          <p:nvPr/>
        </p:nvSpPr>
        <p:spPr bwMode="auto">
          <a:xfrm>
            <a:off x="67818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11" name="Line 43"/>
          <p:cNvSpPr>
            <a:spLocks noChangeShapeType="1"/>
          </p:cNvSpPr>
          <p:nvPr/>
        </p:nvSpPr>
        <p:spPr bwMode="auto">
          <a:xfrm>
            <a:off x="74676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12" name="Oval 44"/>
          <p:cNvSpPr>
            <a:spLocks noChangeArrowheads="1"/>
          </p:cNvSpPr>
          <p:nvPr/>
        </p:nvSpPr>
        <p:spPr bwMode="auto">
          <a:xfrm>
            <a:off x="4800600" y="53340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3" name="Oval 45"/>
          <p:cNvSpPr>
            <a:spLocks noChangeArrowheads="1"/>
          </p:cNvSpPr>
          <p:nvPr/>
        </p:nvSpPr>
        <p:spPr bwMode="auto">
          <a:xfrm>
            <a:off x="5426075" y="6005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4" name="Text Box 46"/>
          <p:cNvSpPr txBox="1">
            <a:spLocks noChangeArrowheads="1"/>
          </p:cNvSpPr>
          <p:nvPr/>
        </p:nvSpPr>
        <p:spPr bwMode="auto">
          <a:xfrm>
            <a:off x="4860925" y="534828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7615" name="Text Box 47"/>
          <p:cNvSpPr txBox="1">
            <a:spLocks noChangeArrowheads="1"/>
          </p:cNvSpPr>
          <p:nvPr/>
        </p:nvSpPr>
        <p:spPr bwMode="auto">
          <a:xfrm>
            <a:off x="5486400" y="60198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7616" name="Line 48"/>
          <p:cNvSpPr>
            <a:spLocks noChangeShapeType="1"/>
          </p:cNvSpPr>
          <p:nvPr/>
        </p:nvSpPr>
        <p:spPr bwMode="auto">
          <a:xfrm>
            <a:off x="5029200" y="4572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17" name="Oval 49"/>
          <p:cNvSpPr>
            <a:spLocks noChangeArrowheads="1"/>
          </p:cNvSpPr>
          <p:nvPr/>
        </p:nvSpPr>
        <p:spPr bwMode="auto">
          <a:xfrm>
            <a:off x="4130675" y="6005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8" name="Text Box 50"/>
          <p:cNvSpPr txBox="1">
            <a:spLocks noChangeArrowheads="1"/>
          </p:cNvSpPr>
          <p:nvPr/>
        </p:nvSpPr>
        <p:spPr bwMode="auto">
          <a:xfrm>
            <a:off x="4191000" y="6019800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7619" name="Line 51"/>
          <p:cNvSpPr>
            <a:spLocks noChangeShapeType="1"/>
          </p:cNvSpPr>
          <p:nvPr/>
        </p:nvSpPr>
        <p:spPr bwMode="auto">
          <a:xfrm flipH="1">
            <a:off x="45720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>
            <a:off x="52578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21" name="Oval 53"/>
          <p:cNvSpPr>
            <a:spLocks noChangeArrowheads="1"/>
          </p:cNvSpPr>
          <p:nvPr/>
        </p:nvSpPr>
        <p:spPr bwMode="auto">
          <a:xfrm>
            <a:off x="5578475" y="5395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2" name="Text Box 54"/>
          <p:cNvSpPr txBox="1">
            <a:spLocks noChangeArrowheads="1"/>
          </p:cNvSpPr>
          <p:nvPr/>
        </p:nvSpPr>
        <p:spPr bwMode="auto">
          <a:xfrm>
            <a:off x="5638801" y="54102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</a:p>
        </p:txBody>
      </p:sp>
      <p:sp>
        <p:nvSpPr>
          <p:cNvPr id="237623" name="Oval 55"/>
          <p:cNvSpPr>
            <a:spLocks noChangeArrowheads="1"/>
          </p:cNvSpPr>
          <p:nvPr/>
        </p:nvSpPr>
        <p:spPr bwMode="auto">
          <a:xfrm>
            <a:off x="6340475" y="6005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4" name="Text Box 56"/>
          <p:cNvSpPr txBox="1">
            <a:spLocks noChangeArrowheads="1"/>
          </p:cNvSpPr>
          <p:nvPr/>
        </p:nvSpPr>
        <p:spPr bwMode="auto">
          <a:xfrm>
            <a:off x="6400800" y="60198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</a:p>
        </p:txBody>
      </p:sp>
      <p:sp>
        <p:nvSpPr>
          <p:cNvPr id="237625" name="Oval 57"/>
          <p:cNvSpPr>
            <a:spLocks noChangeArrowheads="1"/>
          </p:cNvSpPr>
          <p:nvPr/>
        </p:nvSpPr>
        <p:spPr bwMode="auto">
          <a:xfrm>
            <a:off x="7331075" y="6005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6" name="Text Box 58"/>
          <p:cNvSpPr txBox="1">
            <a:spLocks noChangeArrowheads="1"/>
          </p:cNvSpPr>
          <p:nvPr/>
        </p:nvSpPr>
        <p:spPr bwMode="auto">
          <a:xfrm>
            <a:off x="7391400" y="60198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</a:p>
        </p:txBody>
      </p:sp>
      <p:sp>
        <p:nvSpPr>
          <p:cNvPr id="237627" name="Line 59"/>
          <p:cNvSpPr>
            <a:spLocks noChangeShapeType="1"/>
          </p:cNvSpPr>
          <p:nvPr/>
        </p:nvSpPr>
        <p:spPr bwMode="auto">
          <a:xfrm>
            <a:off x="5791200" y="4572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28" name="Line 60"/>
          <p:cNvSpPr>
            <a:spLocks noChangeShapeType="1"/>
          </p:cNvSpPr>
          <p:nvPr/>
        </p:nvSpPr>
        <p:spPr bwMode="auto">
          <a:xfrm>
            <a:off x="6477000" y="4572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30" name="Oval 62"/>
          <p:cNvSpPr>
            <a:spLocks noChangeArrowheads="1"/>
          </p:cNvSpPr>
          <p:nvPr/>
        </p:nvSpPr>
        <p:spPr bwMode="auto">
          <a:xfrm>
            <a:off x="6797675" y="5395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31" name="Text Box 63"/>
          <p:cNvSpPr txBox="1">
            <a:spLocks noChangeArrowheads="1"/>
          </p:cNvSpPr>
          <p:nvPr/>
        </p:nvSpPr>
        <p:spPr bwMode="auto">
          <a:xfrm>
            <a:off x="6858000" y="54102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7632" name="Line 64"/>
          <p:cNvSpPr>
            <a:spLocks noChangeShapeType="1"/>
          </p:cNvSpPr>
          <p:nvPr/>
        </p:nvSpPr>
        <p:spPr bwMode="auto">
          <a:xfrm flipH="1">
            <a:off x="6781800" y="5791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33" name="Line 65"/>
          <p:cNvSpPr>
            <a:spLocks noChangeShapeType="1"/>
          </p:cNvSpPr>
          <p:nvPr/>
        </p:nvSpPr>
        <p:spPr bwMode="auto">
          <a:xfrm>
            <a:off x="7239000" y="5791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3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772400" cy="11430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209800" y="1600201"/>
            <a:ext cx="1830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 b + c d e + *  :</a:t>
            </a:r>
          </a:p>
        </p:txBody>
      </p:sp>
      <p:sp>
        <p:nvSpPr>
          <p:cNvPr id="238619" name="Rectangle 27"/>
          <p:cNvSpPr>
            <a:spLocks noChangeArrowheads="1"/>
          </p:cNvSpPr>
          <p:nvPr/>
        </p:nvSpPr>
        <p:spPr bwMode="auto">
          <a:xfrm>
            <a:off x="3810000" y="22098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0" name="Line 28"/>
          <p:cNvSpPr>
            <a:spLocks noChangeShapeType="1"/>
          </p:cNvSpPr>
          <p:nvPr/>
        </p:nvSpPr>
        <p:spPr bwMode="auto">
          <a:xfrm>
            <a:off x="44958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1" name="Line 29"/>
          <p:cNvSpPr>
            <a:spLocks noChangeShapeType="1"/>
          </p:cNvSpPr>
          <p:nvPr/>
        </p:nvSpPr>
        <p:spPr bwMode="auto">
          <a:xfrm>
            <a:off x="5181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>
            <a:off x="58674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3" name="Line 31"/>
          <p:cNvSpPr>
            <a:spLocks noChangeShapeType="1"/>
          </p:cNvSpPr>
          <p:nvPr/>
        </p:nvSpPr>
        <p:spPr bwMode="auto">
          <a:xfrm>
            <a:off x="6553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4" name="Oval 32"/>
          <p:cNvSpPr>
            <a:spLocks noChangeArrowheads="1"/>
          </p:cNvSpPr>
          <p:nvPr/>
        </p:nvSpPr>
        <p:spPr bwMode="auto">
          <a:xfrm>
            <a:off x="3886200" y="32766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5" name="Oval 33"/>
          <p:cNvSpPr>
            <a:spLocks noChangeArrowheads="1"/>
          </p:cNvSpPr>
          <p:nvPr/>
        </p:nvSpPr>
        <p:spPr bwMode="auto">
          <a:xfrm>
            <a:off x="4511675" y="3948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6" name="Text Box 34"/>
          <p:cNvSpPr txBox="1">
            <a:spLocks noChangeArrowheads="1"/>
          </p:cNvSpPr>
          <p:nvPr/>
        </p:nvSpPr>
        <p:spPr bwMode="auto">
          <a:xfrm>
            <a:off x="3946525" y="329088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8627" name="Text Box 35"/>
          <p:cNvSpPr txBox="1">
            <a:spLocks noChangeArrowheads="1"/>
          </p:cNvSpPr>
          <p:nvPr/>
        </p:nvSpPr>
        <p:spPr bwMode="auto">
          <a:xfrm>
            <a:off x="4572000" y="39624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8628" name="Line 36"/>
          <p:cNvSpPr>
            <a:spLocks noChangeShapeType="1"/>
          </p:cNvSpPr>
          <p:nvPr/>
        </p:nvSpPr>
        <p:spPr bwMode="auto">
          <a:xfrm>
            <a:off x="4114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29" name="Oval 37"/>
          <p:cNvSpPr>
            <a:spLocks noChangeArrowheads="1"/>
          </p:cNvSpPr>
          <p:nvPr/>
        </p:nvSpPr>
        <p:spPr bwMode="auto">
          <a:xfrm>
            <a:off x="3216275" y="3948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0" name="Text Box 38"/>
          <p:cNvSpPr txBox="1">
            <a:spLocks noChangeArrowheads="1"/>
          </p:cNvSpPr>
          <p:nvPr/>
        </p:nvSpPr>
        <p:spPr bwMode="auto">
          <a:xfrm>
            <a:off x="3276600" y="3962400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8631" name="Line 39"/>
          <p:cNvSpPr>
            <a:spLocks noChangeShapeType="1"/>
          </p:cNvSpPr>
          <p:nvPr/>
        </p:nvSpPr>
        <p:spPr bwMode="auto">
          <a:xfrm flipH="1">
            <a:off x="36576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32" name="Line 40"/>
          <p:cNvSpPr>
            <a:spLocks noChangeShapeType="1"/>
          </p:cNvSpPr>
          <p:nvPr/>
        </p:nvSpPr>
        <p:spPr bwMode="auto">
          <a:xfrm>
            <a:off x="43434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33" name="Oval 41"/>
          <p:cNvSpPr>
            <a:spLocks noChangeArrowheads="1"/>
          </p:cNvSpPr>
          <p:nvPr/>
        </p:nvSpPr>
        <p:spPr bwMode="auto">
          <a:xfrm>
            <a:off x="5349875" y="3948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4" name="Text Box 42"/>
          <p:cNvSpPr txBox="1">
            <a:spLocks noChangeArrowheads="1"/>
          </p:cNvSpPr>
          <p:nvPr/>
        </p:nvSpPr>
        <p:spPr bwMode="auto">
          <a:xfrm>
            <a:off x="5410201" y="39624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</a:p>
        </p:txBody>
      </p:sp>
      <p:sp>
        <p:nvSpPr>
          <p:cNvPr id="238635" name="Oval 43"/>
          <p:cNvSpPr>
            <a:spLocks noChangeArrowheads="1"/>
          </p:cNvSpPr>
          <p:nvPr/>
        </p:nvSpPr>
        <p:spPr bwMode="auto">
          <a:xfrm>
            <a:off x="6035675" y="4633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6" name="Text Box 44"/>
          <p:cNvSpPr txBox="1">
            <a:spLocks noChangeArrowheads="1"/>
          </p:cNvSpPr>
          <p:nvPr/>
        </p:nvSpPr>
        <p:spPr bwMode="auto">
          <a:xfrm>
            <a:off x="6096000" y="46482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</a:p>
        </p:txBody>
      </p:sp>
      <p:sp>
        <p:nvSpPr>
          <p:cNvPr id="238637" name="Oval 45"/>
          <p:cNvSpPr>
            <a:spLocks noChangeArrowheads="1"/>
          </p:cNvSpPr>
          <p:nvPr/>
        </p:nvSpPr>
        <p:spPr bwMode="auto">
          <a:xfrm>
            <a:off x="7026275" y="4633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8" name="Text Box 46"/>
          <p:cNvSpPr txBox="1">
            <a:spLocks noChangeArrowheads="1"/>
          </p:cNvSpPr>
          <p:nvPr/>
        </p:nvSpPr>
        <p:spPr bwMode="auto">
          <a:xfrm>
            <a:off x="7086600" y="46482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</a:p>
        </p:txBody>
      </p:sp>
      <p:sp>
        <p:nvSpPr>
          <p:cNvPr id="238639" name="Line 47"/>
          <p:cNvSpPr>
            <a:spLocks noChangeShapeType="1"/>
          </p:cNvSpPr>
          <p:nvPr/>
        </p:nvSpPr>
        <p:spPr bwMode="auto">
          <a:xfrm>
            <a:off x="4876800" y="25146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41" name="Oval 49"/>
          <p:cNvSpPr>
            <a:spLocks noChangeArrowheads="1"/>
          </p:cNvSpPr>
          <p:nvPr/>
        </p:nvSpPr>
        <p:spPr bwMode="auto">
          <a:xfrm>
            <a:off x="6492875" y="40243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2" name="Text Box 50"/>
          <p:cNvSpPr txBox="1">
            <a:spLocks noChangeArrowheads="1"/>
          </p:cNvSpPr>
          <p:nvPr/>
        </p:nvSpPr>
        <p:spPr bwMode="auto">
          <a:xfrm>
            <a:off x="6553200" y="40386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8643" name="Line 51"/>
          <p:cNvSpPr>
            <a:spLocks noChangeShapeType="1"/>
          </p:cNvSpPr>
          <p:nvPr/>
        </p:nvSpPr>
        <p:spPr bwMode="auto">
          <a:xfrm flipH="1">
            <a:off x="6477000" y="4419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44" name="Line 52"/>
          <p:cNvSpPr>
            <a:spLocks noChangeShapeType="1"/>
          </p:cNvSpPr>
          <p:nvPr/>
        </p:nvSpPr>
        <p:spPr bwMode="auto">
          <a:xfrm>
            <a:off x="6934200" y="441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45" name="Oval 53"/>
          <p:cNvSpPr>
            <a:spLocks noChangeArrowheads="1"/>
          </p:cNvSpPr>
          <p:nvPr/>
        </p:nvSpPr>
        <p:spPr bwMode="auto">
          <a:xfrm>
            <a:off x="5883275" y="3338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6" name="Text Box 54"/>
          <p:cNvSpPr txBox="1">
            <a:spLocks noChangeArrowheads="1"/>
          </p:cNvSpPr>
          <p:nvPr/>
        </p:nvSpPr>
        <p:spPr bwMode="auto">
          <a:xfrm>
            <a:off x="5943600" y="3429001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</a:t>
            </a:r>
          </a:p>
        </p:txBody>
      </p:sp>
      <p:sp>
        <p:nvSpPr>
          <p:cNvPr id="238647" name="Line 55"/>
          <p:cNvSpPr>
            <a:spLocks noChangeShapeType="1"/>
          </p:cNvSpPr>
          <p:nvPr/>
        </p:nvSpPr>
        <p:spPr bwMode="auto">
          <a:xfrm flipH="1">
            <a:off x="5791200" y="3733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48" name="Line 56"/>
          <p:cNvSpPr>
            <a:spLocks noChangeShapeType="1"/>
          </p:cNvSpPr>
          <p:nvPr/>
        </p:nvSpPr>
        <p:spPr bwMode="auto">
          <a:xfrm>
            <a:off x="6324600" y="3733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2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7772400" cy="11430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209800" y="1600201"/>
            <a:ext cx="1957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a b + c d e + * * :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810000" y="2209800"/>
            <a:ext cx="502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44958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51816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58674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6553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2987675" y="44053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6" name="Oval 10"/>
          <p:cNvSpPr>
            <a:spLocks noChangeArrowheads="1"/>
          </p:cNvSpPr>
          <p:nvPr/>
        </p:nvSpPr>
        <p:spPr bwMode="auto">
          <a:xfrm>
            <a:off x="3613150" y="5076825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3048000" y="44196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3673475" y="5091113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</a:t>
            </a:r>
          </a:p>
        </p:txBody>
      </p:sp>
      <p:sp>
        <p:nvSpPr>
          <p:cNvPr id="239629" name="Line 13"/>
          <p:cNvSpPr>
            <a:spLocks noChangeShapeType="1"/>
          </p:cNvSpPr>
          <p:nvPr/>
        </p:nvSpPr>
        <p:spPr bwMode="auto">
          <a:xfrm>
            <a:off x="4114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30" name="Oval 14"/>
          <p:cNvSpPr>
            <a:spLocks noChangeArrowheads="1"/>
          </p:cNvSpPr>
          <p:nvPr/>
        </p:nvSpPr>
        <p:spPr bwMode="auto">
          <a:xfrm>
            <a:off x="2317750" y="5076825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2378075" y="5091113"/>
            <a:ext cx="3080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a</a:t>
            </a:r>
          </a:p>
        </p:txBody>
      </p:sp>
      <p:sp>
        <p:nvSpPr>
          <p:cNvPr id="239632" name="Line 16"/>
          <p:cNvSpPr>
            <a:spLocks noChangeShapeType="1"/>
          </p:cNvSpPr>
          <p:nvPr/>
        </p:nvSpPr>
        <p:spPr bwMode="auto">
          <a:xfrm flipH="1">
            <a:off x="2759075" y="478631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3444875" y="478631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34" name="Oval 18"/>
          <p:cNvSpPr>
            <a:spLocks noChangeArrowheads="1"/>
          </p:cNvSpPr>
          <p:nvPr/>
        </p:nvSpPr>
        <p:spPr bwMode="auto">
          <a:xfrm>
            <a:off x="4892675" y="50911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5" name="Text Box 19"/>
          <p:cNvSpPr txBox="1">
            <a:spLocks noChangeArrowheads="1"/>
          </p:cNvSpPr>
          <p:nvPr/>
        </p:nvSpPr>
        <p:spPr bwMode="auto">
          <a:xfrm>
            <a:off x="4953001" y="5105401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</a:t>
            </a:r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5578475" y="5776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5638800" y="5791200"/>
            <a:ext cx="319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</a:t>
            </a:r>
          </a:p>
        </p:txBody>
      </p:sp>
      <p:sp>
        <p:nvSpPr>
          <p:cNvPr id="239638" name="Oval 22"/>
          <p:cNvSpPr>
            <a:spLocks noChangeArrowheads="1"/>
          </p:cNvSpPr>
          <p:nvPr/>
        </p:nvSpPr>
        <p:spPr bwMode="auto">
          <a:xfrm>
            <a:off x="6569075" y="57769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6629400" y="57912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</a:t>
            </a:r>
          </a:p>
        </p:txBody>
      </p:sp>
      <p:sp>
        <p:nvSpPr>
          <p:cNvPr id="239640" name="Line 24"/>
          <p:cNvSpPr>
            <a:spLocks noChangeShapeType="1"/>
          </p:cNvSpPr>
          <p:nvPr/>
        </p:nvSpPr>
        <p:spPr bwMode="auto">
          <a:xfrm>
            <a:off x="4419600" y="3733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41" name="Oval 25"/>
          <p:cNvSpPr>
            <a:spLocks noChangeArrowheads="1"/>
          </p:cNvSpPr>
          <p:nvPr/>
        </p:nvSpPr>
        <p:spPr bwMode="auto">
          <a:xfrm>
            <a:off x="6035675" y="51673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42" name="Text Box 26"/>
          <p:cNvSpPr txBox="1">
            <a:spLocks noChangeArrowheads="1"/>
          </p:cNvSpPr>
          <p:nvPr/>
        </p:nvSpPr>
        <p:spPr bwMode="auto">
          <a:xfrm>
            <a:off x="6096000" y="51816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+</a:t>
            </a:r>
          </a:p>
        </p:txBody>
      </p:sp>
      <p:sp>
        <p:nvSpPr>
          <p:cNvPr id="239643" name="Line 27"/>
          <p:cNvSpPr>
            <a:spLocks noChangeShapeType="1"/>
          </p:cNvSpPr>
          <p:nvPr/>
        </p:nvSpPr>
        <p:spPr bwMode="auto">
          <a:xfrm flipH="1">
            <a:off x="6019800" y="5562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44" name="Line 28"/>
          <p:cNvSpPr>
            <a:spLocks noChangeShapeType="1"/>
          </p:cNvSpPr>
          <p:nvPr/>
        </p:nvSpPr>
        <p:spPr bwMode="auto">
          <a:xfrm>
            <a:off x="6477000" y="5562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45" name="Oval 29"/>
          <p:cNvSpPr>
            <a:spLocks noChangeArrowheads="1"/>
          </p:cNvSpPr>
          <p:nvPr/>
        </p:nvSpPr>
        <p:spPr bwMode="auto">
          <a:xfrm>
            <a:off x="5426075" y="4481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46" name="Text Box 30"/>
          <p:cNvSpPr txBox="1">
            <a:spLocks noChangeArrowheads="1"/>
          </p:cNvSpPr>
          <p:nvPr/>
        </p:nvSpPr>
        <p:spPr bwMode="auto">
          <a:xfrm>
            <a:off x="5486400" y="4572001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</a:t>
            </a:r>
          </a:p>
        </p:txBody>
      </p:sp>
      <p:sp>
        <p:nvSpPr>
          <p:cNvPr id="239647" name="Line 31"/>
          <p:cNvSpPr>
            <a:spLocks noChangeShapeType="1"/>
          </p:cNvSpPr>
          <p:nvPr/>
        </p:nvSpPr>
        <p:spPr bwMode="auto">
          <a:xfrm flipH="1">
            <a:off x="5334000" y="4876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48" name="Line 32"/>
          <p:cNvSpPr>
            <a:spLocks noChangeShapeType="1"/>
          </p:cNvSpPr>
          <p:nvPr/>
        </p:nvSpPr>
        <p:spPr bwMode="auto">
          <a:xfrm>
            <a:off x="5867400" y="4876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649" name="Oval 33"/>
          <p:cNvSpPr>
            <a:spLocks noChangeArrowheads="1"/>
          </p:cNvSpPr>
          <p:nvPr/>
        </p:nvSpPr>
        <p:spPr bwMode="auto">
          <a:xfrm>
            <a:off x="3902075" y="3338513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>
            <a:off x="3962400" y="3429001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</a:t>
            </a:r>
          </a:p>
        </p:txBody>
      </p:sp>
      <p:sp>
        <p:nvSpPr>
          <p:cNvPr id="239651" name="Line 35"/>
          <p:cNvSpPr>
            <a:spLocks noChangeShapeType="1"/>
          </p:cNvSpPr>
          <p:nvPr/>
        </p:nvSpPr>
        <p:spPr bwMode="auto">
          <a:xfrm flipH="1">
            <a:off x="3429000" y="3733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15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structure: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hierarchical tree structure, with a root value and subtrees of children with a parent node, represented as a set of linked nodes. </a:t>
            </a:r>
          </a:p>
          <a:p>
            <a:pPr lvl="2"/>
            <a:r>
              <a:rPr lang="en-US" dirty="0"/>
              <a:t>from Wikipedia. </a:t>
            </a:r>
          </a:p>
          <a:p>
            <a:pPr lvl="1"/>
            <a:r>
              <a:rPr lang="en-US" dirty="0"/>
              <a:t>Tree data structure is a collection of data (Node) which is organized in </a:t>
            </a:r>
            <a:r>
              <a:rPr lang="en-US" dirty="0">
                <a:solidFill>
                  <a:srgbClr val="FF0000"/>
                </a:solidFill>
              </a:rPr>
              <a:t>hierarchical structure recursively</a:t>
            </a:r>
            <a:r>
              <a:rPr lang="en-US" dirty="0"/>
              <a:t>    The structure will have NO cycles.</a:t>
            </a:r>
          </a:p>
          <a:p>
            <a:r>
              <a:rPr lang="en-US" dirty="0"/>
              <a:t>terms:</a:t>
            </a:r>
          </a:p>
          <a:p>
            <a:pPr lvl="1"/>
            <a:r>
              <a:rPr lang="en-US" dirty="0"/>
              <a:t>root</a:t>
            </a:r>
          </a:p>
          <a:p>
            <a:pPr lvl="2"/>
            <a:r>
              <a:rPr lang="en-US" dirty="0"/>
              <a:t>The first node in the tree is.  In this case 2 is the root node.</a:t>
            </a:r>
          </a:p>
          <a:p>
            <a:pPr lvl="1"/>
            <a:r>
              <a:rPr lang="en-US" dirty="0"/>
              <a:t>parent</a:t>
            </a:r>
          </a:p>
          <a:p>
            <a:pPr lvl="2"/>
            <a:r>
              <a:rPr lang="en-US" dirty="0"/>
              <a:t>A node which is a predecessor of any node is called a parent node</a:t>
            </a:r>
          </a:p>
          <a:p>
            <a:pPr lvl="3"/>
            <a:r>
              <a:rPr lang="en-US" dirty="0"/>
              <a:t>basically, 6 is parent node of 5 and 11.   </a:t>
            </a:r>
          </a:p>
          <a:p>
            <a:pPr lvl="3"/>
            <a:r>
              <a:rPr lang="en-US" dirty="0"/>
              <a:t>7 is the parent node of both 2 and 6 and 5 and 11 as well.</a:t>
            </a:r>
          </a:p>
          <a:p>
            <a:pPr lvl="1"/>
            <a:r>
              <a:rPr lang="en-US" dirty="0"/>
              <a:t>child</a:t>
            </a:r>
          </a:p>
          <a:p>
            <a:pPr lvl="2"/>
            <a:r>
              <a:rPr lang="en-US" dirty="0"/>
              <a:t>Any node which is a descendant of any node is a child.</a:t>
            </a:r>
          </a:p>
          <a:p>
            <a:pPr lvl="3"/>
            <a:r>
              <a:rPr lang="en-US" dirty="0"/>
              <a:t>so basically, every node, except 2 is also child node.</a:t>
            </a:r>
            <a:br>
              <a:rPr lang="en-US" dirty="0"/>
            </a:br>
            <a:endParaRPr lang="en-US" dirty="0"/>
          </a:p>
          <a:p>
            <a:pPr lvl="3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90" y="2918568"/>
            <a:ext cx="4071998" cy="33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0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structure: Trees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sibling</a:t>
            </a:r>
          </a:p>
          <a:p>
            <a:pPr lvl="1"/>
            <a:r>
              <a:rPr lang="en-US" dirty="0"/>
              <a:t>Any node that belongs to same parent at the same level</a:t>
            </a:r>
          </a:p>
          <a:p>
            <a:pPr lvl="2"/>
            <a:r>
              <a:rPr lang="en-US" dirty="0"/>
              <a:t>siblings: 7 and 5;  2 and 6;  5 and 11</a:t>
            </a:r>
          </a:p>
          <a:p>
            <a:r>
              <a:rPr lang="en-US" dirty="0"/>
              <a:t>leaf  (also called terminal nodes)</a:t>
            </a:r>
          </a:p>
          <a:p>
            <a:pPr lvl="1"/>
            <a:r>
              <a:rPr lang="en-US" dirty="0"/>
              <a:t>a node which does not have any children is a leaf</a:t>
            </a:r>
          </a:p>
          <a:p>
            <a:pPr lvl="2"/>
            <a:r>
              <a:rPr lang="en-US" dirty="0"/>
              <a:t>2</a:t>
            </a:r>
            <a:r>
              <a:rPr lang="en-US"/>
              <a:t>, 5,11</a:t>
            </a:r>
            <a:r>
              <a:rPr lang="en-US" dirty="0"/>
              <a:t>, and 4 are leaf nodes</a:t>
            </a:r>
          </a:p>
          <a:p>
            <a:r>
              <a:rPr lang="en-US" dirty="0"/>
              <a:t>internal (also called non-terminal)</a:t>
            </a:r>
          </a:p>
          <a:p>
            <a:pPr lvl="1"/>
            <a:r>
              <a:rPr lang="en-US" dirty="0"/>
              <a:t>a node that has at least one child </a:t>
            </a:r>
          </a:p>
          <a:p>
            <a:r>
              <a:rPr lang="en-US" dirty="0"/>
              <a:t>edge</a:t>
            </a:r>
          </a:p>
          <a:p>
            <a:pPr lvl="1"/>
            <a:r>
              <a:rPr lang="en-US" dirty="0"/>
              <a:t>the connection between any two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30" y="2521085"/>
            <a:ext cx="4071998" cy="33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structure: Trees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Level</a:t>
            </a:r>
          </a:p>
          <a:p>
            <a:pPr lvl="1"/>
            <a:r>
              <a:rPr lang="en-US" dirty="0"/>
              <a:t>The root is always level 0</a:t>
            </a:r>
          </a:p>
          <a:p>
            <a:pPr lvl="1"/>
            <a:r>
              <a:rPr lang="en-US" dirty="0"/>
              <a:t>The level of any node is the level above +1</a:t>
            </a:r>
          </a:p>
          <a:p>
            <a:pPr lvl="1"/>
            <a:r>
              <a:rPr lang="en-US" dirty="0"/>
              <a:t>Note, an empty tree has no level</a:t>
            </a:r>
          </a:p>
          <a:p>
            <a:r>
              <a:rPr lang="en-US" dirty="0"/>
              <a:t>Depth</a:t>
            </a:r>
          </a:p>
          <a:p>
            <a:pPr lvl="1"/>
            <a:r>
              <a:rPr lang="en-US" dirty="0"/>
              <a:t>like level, root is depth of 0</a:t>
            </a:r>
          </a:p>
          <a:p>
            <a:pPr lvl="1"/>
            <a:r>
              <a:rPr lang="en-US" dirty="0"/>
              <a:t>Depth of a node is total number of edges from the root to the that node</a:t>
            </a:r>
          </a:p>
          <a:p>
            <a:pPr lvl="2"/>
            <a:r>
              <a:rPr lang="en-US" dirty="0"/>
              <a:t>So node 5 has a depth of 3</a:t>
            </a:r>
          </a:p>
          <a:p>
            <a:pPr lvl="1"/>
            <a:r>
              <a:rPr lang="en-US" dirty="0"/>
              <a:t>Depth of the tree </a:t>
            </a:r>
          </a:p>
          <a:p>
            <a:pPr lvl="2"/>
            <a:r>
              <a:rPr lang="en-US" dirty="0"/>
              <a:t>is the total number of edges from root to leaf in the longest path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0417" y="2224633"/>
            <a:ext cx="5125165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structure: Trees (4)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Height</a:t>
            </a:r>
          </a:p>
          <a:p>
            <a:pPr lvl="1"/>
            <a:r>
              <a:rPr lang="en-US" dirty="0"/>
              <a:t>Height of a node is the total number of Edges </a:t>
            </a:r>
            <a:r>
              <a:rPr lang="en-US"/>
              <a:t>from left </a:t>
            </a:r>
            <a:r>
              <a:rPr lang="en-US" dirty="0"/>
              <a:t>to that node in the longest path</a:t>
            </a:r>
          </a:p>
          <a:p>
            <a:pPr lvl="2"/>
            <a:r>
              <a:rPr lang="en-US" dirty="0"/>
              <a:t>Leaf 11 has a height of 0 (no edges)</a:t>
            </a:r>
          </a:p>
          <a:p>
            <a:pPr lvl="2"/>
            <a:r>
              <a:rPr lang="en-US" dirty="0"/>
              <a:t>node 6 has height of 1</a:t>
            </a:r>
          </a:p>
          <a:p>
            <a:pPr lvl="2"/>
            <a:r>
              <a:rPr lang="en-US" dirty="0"/>
              <a:t>node 5 (not leaf 5) has a height of 2</a:t>
            </a:r>
          </a:p>
          <a:p>
            <a:pPr lvl="1"/>
            <a:r>
              <a:rPr lang="en-US" dirty="0"/>
              <a:t>Height of the tree</a:t>
            </a:r>
          </a:p>
          <a:p>
            <a:pPr lvl="2"/>
            <a:r>
              <a:rPr lang="en-US" dirty="0"/>
              <a:t>the height of the root node</a:t>
            </a:r>
          </a:p>
          <a:p>
            <a:pPr lvl="1"/>
            <a:r>
              <a:rPr lang="en-US" dirty="0"/>
              <a:t>An empty tree has no height, but can be listed as 0.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2918" y="2029344"/>
            <a:ext cx="4220164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42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structure: Trees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Path</a:t>
            </a:r>
          </a:p>
          <a:p>
            <a:pPr lvl="1"/>
            <a:r>
              <a:rPr lang="en-US" dirty="0"/>
              <a:t>the sequence of Nodes and Edges from one node to another node</a:t>
            </a:r>
          </a:p>
          <a:p>
            <a:pPr lvl="2"/>
            <a:r>
              <a:rPr lang="en-US" dirty="0"/>
              <a:t>a path between 4 to 7</a:t>
            </a:r>
          </a:p>
          <a:p>
            <a:pPr lvl="3"/>
            <a:r>
              <a:rPr lang="en-US" dirty="0"/>
              <a:t>4-9-5-2-7</a:t>
            </a:r>
          </a:p>
          <a:p>
            <a:r>
              <a:rPr lang="en-US" dirty="0"/>
              <a:t>Subtree</a:t>
            </a:r>
          </a:p>
          <a:p>
            <a:pPr lvl="1"/>
            <a:r>
              <a:rPr lang="en-US" dirty="0"/>
              <a:t>In a tree data structure, each child from a node forms a subtree recursively. Every child node will form a subtree on its parent node.</a:t>
            </a:r>
          </a:p>
          <a:p>
            <a:pPr lvl="2"/>
            <a:r>
              <a:rPr lang="en-US" dirty="0"/>
              <a:t>node 2 is its own subtree</a:t>
            </a:r>
          </a:p>
          <a:p>
            <a:pPr lvl="2"/>
            <a:r>
              <a:rPr lang="en-US" dirty="0"/>
              <a:t>node 7 forms its own subtree</a:t>
            </a:r>
          </a:p>
          <a:p>
            <a:pPr lvl="2"/>
            <a:r>
              <a:rPr lang="en-US" dirty="0"/>
              <a:t>node 6 also forms its own subtree.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8904" y="1825625"/>
            <a:ext cx="4888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3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Looking only at </a:t>
            </a:r>
            <a:r>
              <a:rPr lang="en-US" dirty="0">
                <a:solidFill>
                  <a:srgbClr val="FF0000"/>
                </a:solidFill>
              </a:rPr>
              <a:t>subtree 7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is the height of the tree?</a:t>
            </a:r>
          </a:p>
          <a:p>
            <a:pPr lvl="1"/>
            <a:r>
              <a:rPr lang="en-US" dirty="0"/>
              <a:t>What is the depth of the tree?</a:t>
            </a:r>
          </a:p>
          <a:p>
            <a:pPr lvl="1"/>
            <a:r>
              <a:rPr lang="en-US" dirty="0"/>
              <a:t>What are the leafs of the tree?</a:t>
            </a:r>
          </a:p>
          <a:p>
            <a:pPr lvl="1"/>
            <a:endParaRPr lang="en-US" dirty="0"/>
          </a:p>
          <a:p>
            <a:r>
              <a:rPr lang="en-US" dirty="0"/>
              <a:t>Looks only at </a:t>
            </a:r>
            <a:r>
              <a:rPr lang="en-US" dirty="0">
                <a:solidFill>
                  <a:srgbClr val="002060"/>
                </a:solidFill>
              </a:rPr>
              <a:t>subtree 6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is the height of the tree?</a:t>
            </a:r>
          </a:p>
          <a:p>
            <a:pPr lvl="1"/>
            <a:r>
              <a:rPr lang="en-US" dirty="0"/>
              <a:t>What is the depth of the tree?</a:t>
            </a:r>
          </a:p>
          <a:p>
            <a:pPr lvl="1"/>
            <a:r>
              <a:rPr lang="en-US" dirty="0"/>
              <a:t>who are the siblings nodes?</a:t>
            </a:r>
          </a:p>
          <a:p>
            <a:r>
              <a:rPr lang="en-US" dirty="0"/>
              <a:t>What is the height of </a:t>
            </a:r>
            <a:r>
              <a:rPr lang="en-US" dirty="0">
                <a:solidFill>
                  <a:srgbClr val="7030A0"/>
                </a:solidFill>
              </a:rPr>
              <a:t>subtree 2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8904" y="1825625"/>
            <a:ext cx="4888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tree </a:t>
            </a:r>
          </a:p>
          <a:p>
            <a:pPr lvl="1"/>
            <a:r>
              <a:rPr lang="en-US" dirty="0"/>
              <a:t>It has a root node and sub nodes.  node has at most two children.</a:t>
            </a:r>
          </a:p>
          <a:p>
            <a:pPr lvl="2"/>
            <a:r>
              <a:rPr lang="en-US" dirty="0"/>
              <a:t>The children are known as left and right</a:t>
            </a:r>
          </a:p>
          <a:p>
            <a:pPr lvl="1"/>
            <a:r>
              <a:rPr lang="en-US" dirty="0"/>
              <a:t>the tree may empty (containing no nodes)</a:t>
            </a:r>
          </a:p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tree</a:t>
            </a:r>
          </a:p>
          <a:p>
            <a:pPr lvl="1"/>
            <a:r>
              <a:rPr lang="en-US" dirty="0"/>
              <a:t>It has a root node and sub nodes.  nodes have n-</a:t>
            </a:r>
            <a:r>
              <a:rPr lang="en-US" dirty="0" err="1"/>
              <a:t>ary</a:t>
            </a:r>
            <a:r>
              <a:rPr lang="en-US" dirty="0"/>
              <a:t> subtrees of the root.</a:t>
            </a:r>
          </a:p>
          <a:p>
            <a:pPr lvl="2"/>
            <a:r>
              <a:rPr lang="en-US" dirty="0"/>
              <a:t>Each node has at most N number of children.</a:t>
            </a:r>
          </a:p>
          <a:p>
            <a:pPr lvl="1"/>
            <a:r>
              <a:rPr lang="en-US" dirty="0"/>
              <a:t>the tree may empty (containing no nodes)</a:t>
            </a:r>
          </a:p>
        </p:txBody>
      </p:sp>
    </p:spTree>
    <p:extLst>
      <p:ext uri="{BB962C8B-B14F-4D97-AF65-F5344CB8AC3E}">
        <p14:creationId xmlns:p14="http://schemas.microsoft.com/office/powerpoint/2010/main" val="1960832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1249</Words>
  <Application>Microsoft Office PowerPoint</Application>
  <PresentationFormat>Widescreen</PresentationFormat>
  <Paragraphs>195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Wingdings</vt:lpstr>
      <vt:lpstr>Office Theme</vt:lpstr>
      <vt:lpstr>Document</vt:lpstr>
      <vt:lpstr>cosc 2030</vt:lpstr>
      <vt:lpstr>PowerPoint Presentation</vt:lpstr>
      <vt:lpstr>data structure: Trees</vt:lpstr>
      <vt:lpstr>data structure: Trees (2)</vt:lpstr>
      <vt:lpstr>data structure: Trees (3)</vt:lpstr>
      <vt:lpstr>data structure: Trees (4)</vt:lpstr>
      <vt:lpstr>data structure: Trees (5)</vt:lpstr>
      <vt:lpstr>Questions</vt:lpstr>
      <vt:lpstr>Types of trees</vt:lpstr>
      <vt:lpstr>Binary tree examples</vt:lpstr>
      <vt:lpstr>Examples of Binary Trees (2)</vt:lpstr>
      <vt:lpstr>binary tree with the same nodes, but different heights</vt:lpstr>
      <vt:lpstr>heights</vt:lpstr>
      <vt:lpstr>Binary Tree</vt:lpstr>
      <vt:lpstr>Traversals of Binary Trees</vt:lpstr>
      <vt:lpstr>Binary Tree Traversals (2)</vt:lpstr>
      <vt:lpstr>Visualizing Tree Traversals (2)</vt:lpstr>
      <vt:lpstr>Visualizing Tree Traversals (3)</vt:lpstr>
      <vt:lpstr>Visualizing Tree Traversals (4)</vt:lpstr>
      <vt:lpstr>Traversals of Binary Search Trees</vt:lpstr>
      <vt:lpstr>Traversals of Expression Trees</vt:lpstr>
      <vt:lpstr>Expression Tree Algorithm</vt:lpstr>
      <vt:lpstr>Example</vt:lpstr>
      <vt:lpstr>Example</vt:lpstr>
      <vt:lpstr>Example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Jim Ward</cp:lastModifiedBy>
  <cp:revision>27</cp:revision>
  <dcterms:created xsi:type="dcterms:W3CDTF">2019-06-21T15:48:03Z</dcterms:created>
  <dcterms:modified xsi:type="dcterms:W3CDTF">2025-02-21T20:52:06Z</dcterms:modified>
</cp:coreProperties>
</file>