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1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B013D5-141A-48E3-9948-98F4BF725266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427200-5360-48CE-ADAD-99A4A87DB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306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By </a:t>
            </a:r>
            <a:r>
              <a:rPr lang="en-US" dirty="0" err="1" smtClean="0"/>
              <a:t>Abloomfi</a:t>
            </a:r>
            <a:r>
              <a:rPr lang="en-US" dirty="0" smtClean="0"/>
              <a:t> - Own work, CC BY-SA 3.0, https://commons.wikimedia.org/w/index.php?curid=31167377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427200-5360-48CE-ADAD-99A4A87DB08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500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https://www.geeksforgeeks.org/red-black-tree-set-2-insert/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427200-5360-48CE-ADAD-99A4A87DB08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755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BAF7-443B-48EB-8954-5B5359993AB9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58F55-509E-4FBB-B6A2-3032B07AE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01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BAF7-443B-48EB-8954-5B5359993AB9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58F55-509E-4FBB-B6A2-3032B07AE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597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BAF7-443B-48EB-8954-5B5359993AB9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58F55-509E-4FBB-B6A2-3032B07AE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205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BAF7-443B-48EB-8954-5B5359993AB9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58F55-509E-4FBB-B6A2-3032B07AE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38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BAF7-443B-48EB-8954-5B5359993AB9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58F55-509E-4FBB-B6A2-3032B07AE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486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BAF7-443B-48EB-8954-5B5359993AB9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58F55-509E-4FBB-B6A2-3032B07AE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177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BAF7-443B-48EB-8954-5B5359993AB9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58F55-509E-4FBB-B6A2-3032B07AE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991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BAF7-443B-48EB-8954-5B5359993AB9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58F55-509E-4FBB-B6A2-3032B07AE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02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BAF7-443B-48EB-8954-5B5359993AB9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58F55-509E-4FBB-B6A2-3032B07AE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42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BAF7-443B-48EB-8954-5B5359993AB9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58F55-509E-4FBB-B6A2-3032B07AE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598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BAF7-443B-48EB-8954-5B5359993AB9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58F55-509E-4FBB-B6A2-3032B07AE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705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5BAF7-443B-48EB-8954-5B5359993AB9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58F55-509E-4FBB-B6A2-3032B07AE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048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cosc</a:t>
            </a:r>
            <a:r>
              <a:rPr lang="en-US" dirty="0" smtClean="0"/>
              <a:t> 2030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trees:</a:t>
            </a:r>
          </a:p>
          <a:p>
            <a:r>
              <a:rPr lang="en-US" dirty="0" smtClean="0"/>
              <a:t>Red-Black trees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601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Red-black trees and efficiency.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Like AVL trees Red-Black trees ensure that the worse case can't happen.</a:t>
            </a:r>
          </a:p>
          <a:p>
            <a:pPr lvl="1"/>
            <a:r>
              <a:rPr lang="en-US" smtClean="0"/>
              <a:t>and unbalanced tree.    The height of a Red-Black tree will always be Log2N</a:t>
            </a:r>
          </a:p>
          <a:p>
            <a:pPr lvl="1"/>
            <a:r>
              <a:rPr lang="en-US" smtClean="0"/>
              <a:t>So a search will take no more then height of the tree </a:t>
            </a:r>
          </a:p>
          <a:p>
            <a:r>
              <a:rPr lang="en-US" smtClean="0"/>
              <a:t>Vs AVL tree</a:t>
            </a:r>
          </a:p>
          <a:p>
            <a:pPr lvl="1"/>
            <a:r>
              <a:rPr lang="en-US" smtClean="0"/>
              <a:t>Red-Black trees are more efficient then AVL trees at insertion and delete.</a:t>
            </a:r>
          </a:p>
          <a:p>
            <a:pPr lvl="1"/>
            <a:r>
              <a:rPr lang="en-US" smtClean="0"/>
              <a:t>Search time should be the same, but red-black trees can be more slightly more unbalanced then AVL trees.</a:t>
            </a:r>
          </a:p>
          <a:p>
            <a:endParaRPr lang="en-US" smtClean="0"/>
          </a:p>
          <a:p>
            <a:r>
              <a:rPr lang="en-US" smtClean="0"/>
              <a:t>if the tree is very stable (few insert and deletes) and lots of searches</a:t>
            </a:r>
          </a:p>
          <a:p>
            <a:pPr lvl="1"/>
            <a:r>
              <a:rPr lang="en-US" smtClean="0"/>
              <a:t>use which?</a:t>
            </a:r>
          </a:p>
          <a:p>
            <a:r>
              <a:rPr lang="en-US" smtClean="0"/>
              <a:t>If there are more inserts and deletes then searches</a:t>
            </a:r>
          </a:p>
          <a:p>
            <a:pPr lvl="1"/>
            <a:r>
              <a:rPr lang="en-US" smtClean="0"/>
              <a:t>use which?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103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AVL and red-black trees to avoid the worse case trees,</a:t>
            </a:r>
          </a:p>
          <a:p>
            <a:pPr lvl="1"/>
            <a:r>
              <a:rPr lang="en-US" dirty="0" smtClean="0"/>
              <a:t>where they are basically just linked lists or a depth of about n</a:t>
            </a:r>
          </a:p>
          <a:p>
            <a:pPr lvl="1"/>
            <a:r>
              <a:rPr lang="en-US" dirty="0" smtClean="0"/>
              <a:t>worse cases for tree happen when the data is sorted or almost sorted.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/>
              <a:t>So, if the input data </a:t>
            </a:r>
            <a:r>
              <a:rPr lang="en-US" dirty="0" smtClean="0"/>
              <a:t>is </a:t>
            </a:r>
            <a:r>
              <a:rPr lang="en-US" dirty="0"/>
              <a:t>randomly ordered, what is the average depth </a:t>
            </a:r>
            <a:r>
              <a:rPr lang="en-US" dirty="0" smtClean="0"/>
              <a:t>of </a:t>
            </a:r>
            <a:r>
              <a:rPr lang="en-US" smtClean="0"/>
              <a:t>the tree?</a:t>
            </a:r>
            <a:endParaRPr lang="en-US" dirty="0"/>
          </a:p>
          <a:p>
            <a:pPr lvl="1"/>
            <a:r>
              <a:rPr lang="en-US" dirty="0"/>
              <a:t>The analysis is beyond the scope of this course, but it can be shown that the average depth is </a:t>
            </a:r>
            <a:r>
              <a:rPr lang="en-US" dirty="0" smtClean="0"/>
              <a:t>around log</a:t>
            </a:r>
            <a:r>
              <a:rPr lang="en-US" baseline="-25000" dirty="0" smtClean="0"/>
              <a:t>2</a:t>
            </a:r>
            <a:r>
              <a:rPr lang="en-US" dirty="0" smtClean="0"/>
              <a:t> N, </a:t>
            </a:r>
            <a:r>
              <a:rPr lang="en-US" dirty="0"/>
              <a:t>which is a very nice result.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7872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5000" b="1">
                <a:latin typeface="Tahoma" panose="020B0604030504040204" pitchFamily="34" charset="0"/>
              </a:rPr>
              <a:t>Q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5000" b="1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0000" b="1">
                <a:latin typeface="Tahoma" panose="020B0604030504040204" pitchFamily="34" charset="0"/>
              </a:rPr>
              <a:t>&amp;</a:t>
            </a:r>
            <a:endParaRPr lang="en-US" altLang="en-US" sz="15000" b="1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064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utoUpdateAnimBg="0"/>
      <p:bldP spid="17411" grpId="0" autoUpdateAnimBg="0"/>
      <p:bldP spid="1741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Red-Black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are a self-balancing Binary Search Tree.</a:t>
            </a:r>
          </a:p>
          <a:p>
            <a:pPr lvl="1"/>
            <a:r>
              <a:rPr lang="en-US" dirty="0" smtClean="0"/>
              <a:t>It's based on  2-3-4 trees (or sometimes 2-4 tree) from Rudolf Bayer in 1972.</a:t>
            </a:r>
          </a:p>
          <a:p>
            <a:r>
              <a:rPr lang="en-US" dirty="0" smtClean="0"/>
              <a:t>Uses the following rules: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Every node has a color attribute:  red or black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Root is always black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if the node is red, then it's parent must be black.</a:t>
            </a:r>
          </a:p>
          <a:p>
            <a:pPr lvl="2"/>
            <a:r>
              <a:rPr lang="en-US" dirty="0" smtClean="0"/>
              <a:t>Also means the a red node can not have a red child.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Every path from root to any leaf node has the same number of black nodes.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Leaf nodes will always be black</a:t>
            </a:r>
          </a:p>
          <a:p>
            <a:pPr lvl="2"/>
            <a:r>
              <a:rPr lang="en-US" dirty="0" smtClean="0"/>
              <a:t>Also a leaf node contains no data.  Sometime called sentinel nodes.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596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red-black tree.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basic red-black tree.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with leaf nodes.</a:t>
            </a:r>
            <a:endParaRPr lang="en-US" dirty="0"/>
          </a:p>
        </p:txBody>
      </p:sp>
      <p:pic>
        <p:nvPicPr>
          <p:cNvPr id="13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29693" y="2715350"/>
            <a:ext cx="4974125" cy="2722411"/>
          </a:xfrm>
          <a:prstGeom prst="rect">
            <a:avLst/>
          </a:prstGeom>
        </p:spPr>
      </p:pic>
      <p:pic>
        <p:nvPicPr>
          <p:cNvPr id="16" name="Content Placeholder 15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7588" y="2684311"/>
            <a:ext cx="5353485" cy="3113374"/>
          </a:xfrm>
        </p:spPr>
      </p:pic>
    </p:spTree>
    <p:extLst>
      <p:ext uri="{BB962C8B-B14F-4D97-AF65-F5344CB8AC3E}">
        <p14:creationId xmlns:p14="http://schemas.microsoft.com/office/powerpoint/2010/main" val="4141989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ones are valid red-black trees?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11765" y="1690688"/>
            <a:ext cx="6995549" cy="4486275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8249054" y="1825625"/>
            <a:ext cx="3104745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not valid</a:t>
            </a:r>
          </a:p>
          <a:p>
            <a:pPr lvl="1"/>
            <a:r>
              <a:rPr lang="en-US" dirty="0" smtClean="0"/>
              <a:t>violates 4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valid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not valid</a:t>
            </a:r>
          </a:p>
          <a:p>
            <a:pPr lvl="1"/>
            <a:r>
              <a:rPr lang="en-US" dirty="0" smtClean="0"/>
              <a:t>violates 3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not valid</a:t>
            </a:r>
          </a:p>
          <a:p>
            <a:pPr lvl="1"/>
            <a:r>
              <a:rPr lang="en-US" dirty="0" smtClean="0"/>
              <a:t>violates 4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valid</a:t>
            </a:r>
          </a:p>
        </p:txBody>
      </p:sp>
    </p:spTree>
    <p:extLst>
      <p:ext uri="{BB962C8B-B14F-4D97-AF65-F5344CB8AC3E}">
        <p14:creationId xmlns:p14="http://schemas.microsoft.com/office/powerpoint/2010/main" val="27585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inserting a node.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inserting new data is always replaces a leaf node.  So first find the leaf node to replace.</a:t>
            </a:r>
          </a:p>
          <a:p>
            <a:pPr lvl="1"/>
            <a:r>
              <a:rPr lang="en-US" dirty="0" smtClean="0"/>
              <a:t>exception is the root node.</a:t>
            </a:r>
          </a:p>
          <a:p>
            <a:r>
              <a:rPr lang="en-US" dirty="0" smtClean="0"/>
              <a:t>Create new node and color it red with black leaves.</a:t>
            </a:r>
          </a:p>
          <a:p>
            <a:r>
              <a:rPr lang="en-US" dirty="0" smtClean="0"/>
              <a:t>case: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if root node, color it black and the tree is valid.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New node's parent is black and the tree is valid.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Parent is red and the uncle node is red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Parent is red and Uncle node is black.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7516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inserting a node, case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Parent is red and the uncle node is red</a:t>
            </a:r>
          </a:p>
          <a:p>
            <a:pPr lvl="1"/>
            <a:r>
              <a:rPr lang="en-US" dirty="0" smtClean="0"/>
              <a:t>Then recolor Parent and Uncle node to black.</a:t>
            </a:r>
            <a:endParaRPr lang="en-US" dirty="0"/>
          </a:p>
          <a:p>
            <a:pPr lvl="1"/>
            <a:r>
              <a:rPr lang="en-US" dirty="0" smtClean="0"/>
              <a:t>Grandparent node is recolored to red.</a:t>
            </a:r>
          </a:p>
          <a:p>
            <a:pPr lvl="2"/>
            <a:r>
              <a:rPr lang="en-US" dirty="0" smtClean="0"/>
              <a:t>If this is the root node, which would then violate rule 2.  Recolor it black.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753" y="4115631"/>
            <a:ext cx="7503268" cy="21962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68940" y="4115631"/>
            <a:ext cx="3600450" cy="242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446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inserting a node, case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Parent is red and Uncle node is black.</a:t>
            </a:r>
          </a:p>
          <a:p>
            <a:pPr lvl="1"/>
            <a:r>
              <a:rPr lang="en-US" dirty="0" smtClean="0"/>
              <a:t>We will rotate the parent into the grand parent spot and recolor.</a:t>
            </a:r>
          </a:p>
          <a:p>
            <a:pPr lvl="1"/>
            <a:r>
              <a:rPr lang="en-US" dirty="0" smtClean="0"/>
              <a:t>There are four possible sub cases (2 are mirror of the tree)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660" y="3398904"/>
            <a:ext cx="5915025" cy="22002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8422" y="3618689"/>
            <a:ext cx="4797642" cy="2183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4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inserting a node, case 4 (2)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721" y="1498060"/>
            <a:ext cx="7743822" cy="3089399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541" y="4587459"/>
            <a:ext cx="5328205" cy="2286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040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Deleting a node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There are similar issues.  with 6 possible cases.</a:t>
            </a:r>
          </a:p>
          <a:p>
            <a:endParaRPr lang="en-US" smtClean="0"/>
          </a:p>
          <a:p>
            <a:r>
              <a:rPr lang="en-US" smtClean="0"/>
              <a:t>I'll leave this for you to look up and other classes to cover.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913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1499</TotalTime>
  <Words>583</Words>
  <Application>Microsoft Office PowerPoint</Application>
  <PresentationFormat>Widescreen</PresentationFormat>
  <Paragraphs>76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Tahoma</vt:lpstr>
      <vt:lpstr>Office Theme</vt:lpstr>
      <vt:lpstr>cosc 2030</vt:lpstr>
      <vt:lpstr>Red-Black Tree</vt:lpstr>
      <vt:lpstr>visual red-black tree.</vt:lpstr>
      <vt:lpstr>Which ones are valid red-black trees?</vt:lpstr>
      <vt:lpstr>inserting a node.</vt:lpstr>
      <vt:lpstr>inserting a node, case 3</vt:lpstr>
      <vt:lpstr>inserting a node, case 4</vt:lpstr>
      <vt:lpstr>inserting a node, case 4 (2)</vt:lpstr>
      <vt:lpstr>Deleting a node</vt:lpstr>
      <vt:lpstr>Red-black trees and efficiency.</vt:lpstr>
      <vt:lpstr>Final Note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2030</dc:title>
  <dc:creator>James S. Ward</dc:creator>
  <cp:lastModifiedBy>James S. Ward</cp:lastModifiedBy>
  <cp:revision>10</cp:revision>
  <dcterms:created xsi:type="dcterms:W3CDTF">2019-07-01T15:47:56Z</dcterms:created>
  <dcterms:modified xsi:type="dcterms:W3CDTF">2020-02-25T21:07:29Z</dcterms:modified>
</cp:coreProperties>
</file>