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3" r:id="rId4"/>
    <p:sldId id="272" r:id="rId5"/>
    <p:sldId id="274" r:id="rId6"/>
    <p:sldId id="257" r:id="rId7"/>
    <p:sldId id="258" r:id="rId8"/>
    <p:sldId id="259" r:id="rId9"/>
    <p:sldId id="260" r:id="rId10"/>
    <p:sldId id="261" r:id="rId11"/>
    <p:sldId id="262" r:id="rId12"/>
    <p:sldId id="263" r:id="rId13"/>
    <p:sldId id="264" r:id="rId14"/>
    <p:sldId id="265" r:id="rId15"/>
    <p:sldId id="266" r:id="rId16"/>
    <p:sldId id="267" r:id="rId17"/>
    <p:sldId id="269" r:id="rId18"/>
    <p:sldId id="268" r:id="rId19"/>
    <p:sldId id="27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78" y="5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19CC820-EF3F-4E06-B010-F8D47AE58BB2}"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74450-EC1D-4C79-9C6B-751F82E450AF}" type="slidenum">
              <a:rPr lang="en-US" smtClean="0"/>
              <a:t>‹#›</a:t>
            </a:fld>
            <a:endParaRPr lang="en-US"/>
          </a:p>
        </p:txBody>
      </p:sp>
    </p:spTree>
    <p:extLst>
      <p:ext uri="{BB962C8B-B14F-4D97-AF65-F5344CB8AC3E}">
        <p14:creationId xmlns:p14="http://schemas.microsoft.com/office/powerpoint/2010/main" val="3352740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9CC820-EF3F-4E06-B010-F8D47AE58BB2}"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74450-EC1D-4C79-9C6B-751F82E450AF}" type="slidenum">
              <a:rPr lang="en-US" smtClean="0"/>
              <a:t>‹#›</a:t>
            </a:fld>
            <a:endParaRPr lang="en-US"/>
          </a:p>
        </p:txBody>
      </p:sp>
    </p:spTree>
    <p:extLst>
      <p:ext uri="{BB962C8B-B14F-4D97-AF65-F5344CB8AC3E}">
        <p14:creationId xmlns:p14="http://schemas.microsoft.com/office/powerpoint/2010/main" val="451090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9CC820-EF3F-4E06-B010-F8D47AE58BB2}"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74450-EC1D-4C79-9C6B-751F82E450AF}" type="slidenum">
              <a:rPr lang="en-US" smtClean="0"/>
              <a:t>‹#›</a:t>
            </a:fld>
            <a:endParaRPr lang="en-US"/>
          </a:p>
        </p:txBody>
      </p:sp>
    </p:spTree>
    <p:extLst>
      <p:ext uri="{BB962C8B-B14F-4D97-AF65-F5344CB8AC3E}">
        <p14:creationId xmlns:p14="http://schemas.microsoft.com/office/powerpoint/2010/main" val="202157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9CC820-EF3F-4E06-B010-F8D47AE58BB2}"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74450-EC1D-4C79-9C6B-751F82E450AF}" type="slidenum">
              <a:rPr lang="en-US" smtClean="0"/>
              <a:t>‹#›</a:t>
            </a:fld>
            <a:endParaRPr lang="en-US"/>
          </a:p>
        </p:txBody>
      </p:sp>
    </p:spTree>
    <p:extLst>
      <p:ext uri="{BB962C8B-B14F-4D97-AF65-F5344CB8AC3E}">
        <p14:creationId xmlns:p14="http://schemas.microsoft.com/office/powerpoint/2010/main" val="4215919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9CC820-EF3F-4E06-B010-F8D47AE58BB2}"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74450-EC1D-4C79-9C6B-751F82E450AF}" type="slidenum">
              <a:rPr lang="en-US" smtClean="0"/>
              <a:t>‹#›</a:t>
            </a:fld>
            <a:endParaRPr lang="en-US"/>
          </a:p>
        </p:txBody>
      </p:sp>
    </p:spTree>
    <p:extLst>
      <p:ext uri="{BB962C8B-B14F-4D97-AF65-F5344CB8AC3E}">
        <p14:creationId xmlns:p14="http://schemas.microsoft.com/office/powerpoint/2010/main" val="286253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9CC820-EF3F-4E06-B010-F8D47AE58BB2}"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74450-EC1D-4C79-9C6B-751F82E450AF}" type="slidenum">
              <a:rPr lang="en-US" smtClean="0"/>
              <a:t>‹#›</a:t>
            </a:fld>
            <a:endParaRPr lang="en-US"/>
          </a:p>
        </p:txBody>
      </p:sp>
    </p:spTree>
    <p:extLst>
      <p:ext uri="{BB962C8B-B14F-4D97-AF65-F5344CB8AC3E}">
        <p14:creationId xmlns:p14="http://schemas.microsoft.com/office/powerpoint/2010/main" val="2181917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9CC820-EF3F-4E06-B010-F8D47AE58BB2}" type="datetimeFigureOut">
              <a:rPr lang="en-US" smtClean="0"/>
              <a:t>3/12/2025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A74450-EC1D-4C79-9C6B-751F82E450AF}" type="slidenum">
              <a:rPr lang="en-US" smtClean="0"/>
              <a:t>‹#›</a:t>
            </a:fld>
            <a:endParaRPr lang="en-US"/>
          </a:p>
        </p:txBody>
      </p:sp>
    </p:spTree>
    <p:extLst>
      <p:ext uri="{BB962C8B-B14F-4D97-AF65-F5344CB8AC3E}">
        <p14:creationId xmlns:p14="http://schemas.microsoft.com/office/powerpoint/2010/main" val="294137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9CC820-EF3F-4E06-B010-F8D47AE58BB2}" type="datetimeFigureOut">
              <a:rPr lang="en-US" smtClean="0"/>
              <a:t>3/12/2025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A74450-EC1D-4C79-9C6B-751F82E450AF}" type="slidenum">
              <a:rPr lang="en-US" smtClean="0"/>
              <a:t>‹#›</a:t>
            </a:fld>
            <a:endParaRPr lang="en-US"/>
          </a:p>
        </p:txBody>
      </p:sp>
    </p:spTree>
    <p:extLst>
      <p:ext uri="{BB962C8B-B14F-4D97-AF65-F5344CB8AC3E}">
        <p14:creationId xmlns:p14="http://schemas.microsoft.com/office/powerpoint/2010/main" val="2945175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CC820-EF3F-4E06-B010-F8D47AE58BB2}" type="datetimeFigureOut">
              <a:rPr lang="en-US" smtClean="0"/>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A74450-EC1D-4C79-9C6B-751F82E450AF}" type="slidenum">
              <a:rPr lang="en-US" smtClean="0"/>
              <a:t>‹#›</a:t>
            </a:fld>
            <a:endParaRPr lang="en-US"/>
          </a:p>
        </p:txBody>
      </p:sp>
    </p:spTree>
    <p:extLst>
      <p:ext uri="{BB962C8B-B14F-4D97-AF65-F5344CB8AC3E}">
        <p14:creationId xmlns:p14="http://schemas.microsoft.com/office/powerpoint/2010/main" val="137734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9CC820-EF3F-4E06-B010-F8D47AE58BB2}"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74450-EC1D-4C79-9C6B-751F82E450AF}" type="slidenum">
              <a:rPr lang="en-US" smtClean="0"/>
              <a:t>‹#›</a:t>
            </a:fld>
            <a:endParaRPr lang="en-US"/>
          </a:p>
        </p:txBody>
      </p:sp>
    </p:spTree>
    <p:extLst>
      <p:ext uri="{BB962C8B-B14F-4D97-AF65-F5344CB8AC3E}">
        <p14:creationId xmlns:p14="http://schemas.microsoft.com/office/powerpoint/2010/main" val="718083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9CC820-EF3F-4E06-B010-F8D47AE58BB2}"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74450-EC1D-4C79-9C6B-751F82E450AF}" type="slidenum">
              <a:rPr lang="en-US" smtClean="0"/>
              <a:t>‹#›</a:t>
            </a:fld>
            <a:endParaRPr lang="en-US"/>
          </a:p>
        </p:txBody>
      </p:sp>
    </p:spTree>
    <p:extLst>
      <p:ext uri="{BB962C8B-B14F-4D97-AF65-F5344CB8AC3E}">
        <p14:creationId xmlns:p14="http://schemas.microsoft.com/office/powerpoint/2010/main" val="124865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CC820-EF3F-4E06-B010-F8D47AE58BB2}" type="datetimeFigureOut">
              <a:rPr lang="en-US" smtClean="0"/>
              <a:t>3/12/2025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A74450-EC1D-4C79-9C6B-751F82E450AF}" type="slidenum">
              <a:rPr lang="en-US" smtClean="0"/>
              <a:t>‹#›</a:t>
            </a:fld>
            <a:endParaRPr lang="en-US"/>
          </a:p>
        </p:txBody>
      </p:sp>
    </p:spTree>
    <p:extLst>
      <p:ext uri="{BB962C8B-B14F-4D97-AF65-F5344CB8AC3E}">
        <p14:creationId xmlns:p14="http://schemas.microsoft.com/office/powerpoint/2010/main" val="4024601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HYrXogLj7vg" TargetMode="External"/><Relationship Id="rId2" Type="http://schemas.openxmlformats.org/officeDocument/2006/relationships/hyperlink" Target="https://www.youtube.com/watch?v=OBz9O3vfXi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rtinfowler.com/bliki/UnitTest.html" TargetMode="External"/><Relationship Id="rId2" Type="http://schemas.openxmlformats.org/officeDocument/2006/relationships/hyperlink" Target="https://dzone.com/articles/unit-testing-best-practices-how-to-get-the-most-ou" TargetMode="External"/><Relationship Id="rId1" Type="http://schemas.openxmlformats.org/officeDocument/2006/relationships/slideLayout" Target="../slideLayouts/slideLayout2.xml"/><Relationship Id="rId4" Type="http://schemas.openxmlformats.org/officeDocument/2006/relationships/hyperlink" Target="https://stackify.com/unit-testing-basics-best-practice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2030</a:t>
            </a:r>
          </a:p>
        </p:txBody>
      </p:sp>
      <p:sp>
        <p:nvSpPr>
          <p:cNvPr id="3" name="Subtitle 2"/>
          <p:cNvSpPr>
            <a:spLocks noGrp="1"/>
          </p:cNvSpPr>
          <p:nvPr>
            <p:ph type="subTitle" idx="1"/>
          </p:nvPr>
        </p:nvSpPr>
        <p:spPr/>
        <p:txBody>
          <a:bodyPr/>
          <a:lstStyle/>
          <a:p>
            <a:r>
              <a:rPr lang="en-US" dirty="0"/>
              <a:t>Unit Testing</a:t>
            </a:r>
          </a:p>
          <a:p>
            <a:r>
              <a:rPr lang="en-US" dirty="0"/>
              <a:t>An Overview</a:t>
            </a:r>
          </a:p>
        </p:txBody>
      </p:sp>
    </p:spTree>
    <p:extLst>
      <p:ext uri="{BB962C8B-B14F-4D97-AF65-F5344CB8AC3E}">
        <p14:creationId xmlns:p14="http://schemas.microsoft.com/office/powerpoint/2010/main" val="3850713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Tests</a:t>
            </a:r>
          </a:p>
        </p:txBody>
      </p:sp>
      <p:sp>
        <p:nvSpPr>
          <p:cNvPr id="3" name="Content Placeholder 2"/>
          <p:cNvSpPr>
            <a:spLocks noGrp="1"/>
          </p:cNvSpPr>
          <p:nvPr>
            <p:ph sz="half" idx="1"/>
          </p:nvPr>
        </p:nvSpPr>
        <p:spPr/>
        <p:txBody>
          <a:bodyPr/>
          <a:lstStyle/>
          <a:p>
            <a:r>
              <a:rPr lang="en-US" dirty="0"/>
              <a:t>Unit tests should be "trustworthy"</a:t>
            </a:r>
          </a:p>
          <a:p>
            <a:pPr lvl="1"/>
            <a:r>
              <a:rPr lang="en-US" dirty="0"/>
              <a:t>They fail when the code is wrong</a:t>
            </a:r>
          </a:p>
          <a:p>
            <a:pPr lvl="1"/>
            <a:r>
              <a:rPr lang="en-US" dirty="0"/>
              <a:t>The success when the code is correct.</a:t>
            </a:r>
          </a:p>
          <a:p>
            <a:pPr lvl="2"/>
            <a:r>
              <a:rPr lang="en-US" dirty="0"/>
              <a:t>No false positives or negatives</a:t>
            </a:r>
          </a:p>
          <a:p>
            <a:pPr lvl="1"/>
            <a:r>
              <a:rPr lang="en-US" dirty="0"/>
              <a:t>If you can't trust the tests, there is really no point in having them.</a:t>
            </a:r>
          </a:p>
        </p:txBody>
      </p:sp>
      <p:pic>
        <p:nvPicPr>
          <p:cNvPr id="6" name="Content Placeholder 5">
            <a:extLst>
              <a:ext uri="{FF2B5EF4-FFF2-40B4-BE49-F238E27FC236}">
                <a16:creationId xmlns:a16="http://schemas.microsoft.com/office/drawing/2014/main" id="{832D6290-557C-E72F-3460-74DDFC201B55}"/>
              </a:ext>
            </a:extLst>
          </p:cNvPr>
          <p:cNvPicPr>
            <a:picLocks noGrp="1" noChangeAspect="1"/>
          </p:cNvPicPr>
          <p:nvPr>
            <p:ph sz="half" idx="2"/>
          </p:nvPr>
        </p:nvPicPr>
        <p:blipFill>
          <a:blip r:embed="rId2"/>
          <a:stretch>
            <a:fillRect/>
          </a:stretch>
        </p:blipFill>
        <p:spPr>
          <a:xfrm>
            <a:off x="6612253" y="1825625"/>
            <a:ext cx="4301494" cy="4351338"/>
          </a:xfrm>
        </p:spPr>
      </p:pic>
    </p:spTree>
    <p:extLst>
      <p:ext uri="{BB962C8B-B14F-4D97-AF65-F5344CB8AC3E}">
        <p14:creationId xmlns:p14="http://schemas.microsoft.com/office/powerpoint/2010/main" val="3868584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Tests (2)</a:t>
            </a:r>
          </a:p>
        </p:txBody>
      </p:sp>
      <p:sp>
        <p:nvSpPr>
          <p:cNvPr id="3" name="Content Placeholder 2"/>
          <p:cNvSpPr>
            <a:spLocks noGrp="1"/>
          </p:cNvSpPr>
          <p:nvPr>
            <p:ph idx="1"/>
          </p:nvPr>
        </p:nvSpPr>
        <p:spPr/>
        <p:txBody>
          <a:bodyPr/>
          <a:lstStyle/>
          <a:p>
            <a:r>
              <a:rPr lang="en-US" dirty="0"/>
              <a:t>Units test need to be easy to maintain</a:t>
            </a:r>
          </a:p>
          <a:p>
            <a:pPr lvl="1"/>
            <a:r>
              <a:rPr lang="en-US" dirty="0"/>
              <a:t>Unit tests need to be well commented and explain what they are testing.</a:t>
            </a:r>
          </a:p>
          <a:p>
            <a:pPr lvl="1"/>
            <a:r>
              <a:rPr lang="en-US" dirty="0"/>
              <a:t>As code changes or project evolves the unit tests will be need to be updated as well.</a:t>
            </a:r>
          </a:p>
        </p:txBody>
      </p:sp>
    </p:spTree>
    <p:extLst>
      <p:ext uri="{BB962C8B-B14F-4D97-AF65-F5344CB8AC3E}">
        <p14:creationId xmlns:p14="http://schemas.microsoft.com/office/powerpoint/2010/main" val="1567154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Tests (3)</a:t>
            </a:r>
          </a:p>
        </p:txBody>
      </p:sp>
      <p:sp>
        <p:nvSpPr>
          <p:cNvPr id="3" name="Content Placeholder 2"/>
          <p:cNvSpPr>
            <a:spLocks noGrp="1"/>
          </p:cNvSpPr>
          <p:nvPr>
            <p:ph idx="1"/>
          </p:nvPr>
        </p:nvSpPr>
        <p:spPr/>
        <p:txBody>
          <a:bodyPr/>
          <a:lstStyle/>
          <a:p>
            <a:r>
              <a:rPr lang="en-US" dirty="0"/>
              <a:t>Each test should validate a single case</a:t>
            </a:r>
          </a:p>
          <a:p>
            <a:pPr lvl="1"/>
            <a:r>
              <a:rPr lang="en-US" dirty="0"/>
              <a:t>This makes the simpler and easier to understand</a:t>
            </a:r>
          </a:p>
          <a:p>
            <a:r>
              <a:rPr lang="en-US" dirty="0"/>
              <a:t>If you tests more then one case (integration testing)</a:t>
            </a:r>
          </a:p>
          <a:p>
            <a:pPr lvl="1"/>
            <a:r>
              <a:rPr lang="en-US" dirty="0"/>
              <a:t>It becomes very complex</a:t>
            </a:r>
          </a:p>
          <a:p>
            <a:pPr lvl="1"/>
            <a:r>
              <a:rPr lang="en-US" dirty="0"/>
              <a:t>Hard to determine where the error is coming from.</a:t>
            </a:r>
          </a:p>
          <a:p>
            <a:r>
              <a:rPr lang="en-US" dirty="0"/>
              <a:t>It possible to have 3 separate tests for a single function.</a:t>
            </a:r>
          </a:p>
          <a:p>
            <a:pPr lvl="1"/>
            <a:r>
              <a:rPr lang="en-US" dirty="0"/>
              <a:t>This may make it easier to debug it when the tests fail.</a:t>
            </a:r>
          </a:p>
        </p:txBody>
      </p:sp>
    </p:spTree>
    <p:extLst>
      <p:ext uri="{BB962C8B-B14F-4D97-AF65-F5344CB8AC3E}">
        <p14:creationId xmlns:p14="http://schemas.microsoft.com/office/powerpoint/2010/main" val="2780479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Test (4)</a:t>
            </a:r>
          </a:p>
        </p:txBody>
      </p:sp>
      <p:sp>
        <p:nvSpPr>
          <p:cNvPr id="3" name="Content Placeholder 2"/>
          <p:cNvSpPr>
            <a:spLocks noGrp="1"/>
          </p:cNvSpPr>
          <p:nvPr>
            <p:ph idx="1"/>
          </p:nvPr>
        </p:nvSpPr>
        <p:spPr/>
        <p:txBody>
          <a:bodyPr/>
          <a:lstStyle/>
          <a:p>
            <a:r>
              <a:rPr lang="en-US" dirty="0"/>
              <a:t>These test should be isolated</a:t>
            </a:r>
          </a:p>
          <a:p>
            <a:r>
              <a:rPr lang="en-US" dirty="0"/>
              <a:t>They could run on any machine</a:t>
            </a:r>
          </a:p>
          <a:p>
            <a:r>
              <a:rPr lang="en-US" dirty="0"/>
              <a:t>They can run in any order</a:t>
            </a:r>
          </a:p>
          <a:p>
            <a:r>
              <a:rPr lang="en-US" dirty="0"/>
              <a:t>One test does not affect another test.</a:t>
            </a:r>
          </a:p>
          <a:p>
            <a:pPr lvl="1"/>
            <a:r>
              <a:rPr lang="en-US" dirty="0"/>
              <a:t>Where every possible tests should not have any dependencies on external or environment factors</a:t>
            </a:r>
          </a:p>
          <a:p>
            <a:pPr lvl="2"/>
            <a:r>
              <a:rPr lang="en-US" dirty="0"/>
              <a:t>Again, these tests can become impossible to debug or tests if they fail one time and work another.  If external factors affect the outcome, they are bad tests.</a:t>
            </a:r>
          </a:p>
        </p:txBody>
      </p:sp>
    </p:spTree>
    <p:extLst>
      <p:ext uri="{BB962C8B-B14F-4D97-AF65-F5344CB8AC3E}">
        <p14:creationId xmlns:p14="http://schemas.microsoft.com/office/powerpoint/2010/main" val="1849677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Testing (5)</a:t>
            </a:r>
          </a:p>
        </p:txBody>
      </p:sp>
      <p:sp>
        <p:nvSpPr>
          <p:cNvPr id="3" name="Content Placeholder 2"/>
          <p:cNvSpPr>
            <a:spLocks noGrp="1"/>
          </p:cNvSpPr>
          <p:nvPr>
            <p:ph idx="1"/>
          </p:nvPr>
        </p:nvSpPr>
        <p:spPr/>
        <p:txBody>
          <a:bodyPr/>
          <a:lstStyle/>
          <a:p>
            <a:r>
              <a:rPr lang="en-US" dirty="0"/>
              <a:t>if a test is not isolated</a:t>
            </a:r>
          </a:p>
          <a:p>
            <a:pPr lvl="1"/>
            <a:r>
              <a:rPr lang="en-US" dirty="0"/>
              <a:t>meaning the are external factors involved</a:t>
            </a:r>
          </a:p>
          <a:p>
            <a:pPr lvl="1"/>
            <a:r>
              <a:rPr lang="en-US" dirty="0"/>
              <a:t>The test must take those the external factors into account.</a:t>
            </a:r>
          </a:p>
          <a:p>
            <a:pPr lvl="1"/>
            <a:r>
              <a:rPr lang="en-US" dirty="0"/>
              <a:t>Example,  x +y = 6, but only a blue moon, otherwise x + y = 7</a:t>
            </a:r>
          </a:p>
          <a:p>
            <a:pPr lvl="2"/>
            <a:r>
              <a:rPr lang="en-US" dirty="0"/>
              <a:t>The test must first check and explain any external factors</a:t>
            </a:r>
          </a:p>
          <a:p>
            <a:pPr lvl="3"/>
            <a:r>
              <a:rPr lang="en-US" dirty="0" err="1"/>
              <a:t>ie</a:t>
            </a:r>
            <a:r>
              <a:rPr lang="en-US" dirty="0"/>
              <a:t> is it a blue moon?   </a:t>
            </a:r>
          </a:p>
          <a:p>
            <a:pPr lvl="2"/>
            <a:r>
              <a:rPr lang="en-US" dirty="0"/>
              <a:t>If possible it must be able to test for multiple external factors</a:t>
            </a:r>
          </a:p>
          <a:p>
            <a:pPr lvl="3"/>
            <a:r>
              <a:rPr lang="en-US" dirty="0"/>
              <a:t>both a blue moon and a not blue moon.</a:t>
            </a:r>
          </a:p>
          <a:p>
            <a:pPr lvl="1"/>
            <a:r>
              <a:rPr lang="en-US" dirty="0"/>
              <a:t>If the tests are back to 1, trustworthy, then external factors may have to be accounted for.</a:t>
            </a:r>
          </a:p>
        </p:txBody>
      </p:sp>
    </p:spTree>
    <p:extLst>
      <p:ext uri="{BB962C8B-B14F-4D97-AF65-F5344CB8AC3E}">
        <p14:creationId xmlns:p14="http://schemas.microsoft.com/office/powerpoint/2010/main" val="2554744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Test (6)</a:t>
            </a:r>
          </a:p>
        </p:txBody>
      </p:sp>
      <p:sp>
        <p:nvSpPr>
          <p:cNvPr id="3" name="Content Placeholder 2"/>
          <p:cNvSpPr>
            <a:spLocks noGrp="1"/>
          </p:cNvSpPr>
          <p:nvPr>
            <p:ph idx="1"/>
          </p:nvPr>
        </p:nvSpPr>
        <p:spPr/>
        <p:txBody>
          <a:bodyPr>
            <a:normAutofit lnSpcReduction="10000"/>
          </a:bodyPr>
          <a:lstStyle/>
          <a:p>
            <a:r>
              <a:rPr lang="en-US" dirty="0"/>
              <a:t>These test should be fulling automated</a:t>
            </a:r>
          </a:p>
          <a:p>
            <a:r>
              <a:rPr lang="en-US" dirty="0"/>
              <a:t>There run "in the background"</a:t>
            </a:r>
          </a:p>
          <a:p>
            <a:pPr lvl="1"/>
            <a:r>
              <a:rPr lang="en-US" dirty="0"/>
              <a:t>They can be run daily, even hourly.  </a:t>
            </a:r>
          </a:p>
          <a:p>
            <a:pPr lvl="1"/>
            <a:r>
              <a:rPr lang="en-US" dirty="0"/>
              <a:t>This could be continuous integrations tasks.</a:t>
            </a:r>
          </a:p>
          <a:p>
            <a:pPr lvl="1"/>
            <a:r>
              <a:rPr lang="en-US" dirty="0"/>
              <a:t>This could be at the check in of any code changes.</a:t>
            </a:r>
          </a:p>
          <a:p>
            <a:pPr lvl="2"/>
            <a:r>
              <a:rPr lang="en-US" dirty="0"/>
              <a:t>In some places you can't check in code that doesn't pass unit tests.</a:t>
            </a:r>
          </a:p>
          <a:p>
            <a:r>
              <a:rPr lang="en-US" dirty="0"/>
              <a:t>These tests results are known readable/reviewed by everyone.</a:t>
            </a:r>
          </a:p>
          <a:p>
            <a:r>
              <a:rPr lang="en-US" dirty="0"/>
              <a:t>These can be metrics, code completion, performance, stages, etc.</a:t>
            </a:r>
          </a:p>
          <a:p>
            <a:r>
              <a:rPr lang="en-US" dirty="0"/>
              <a:t>A big shift backwards could indicate a serious problem in the project.</a:t>
            </a:r>
          </a:p>
          <a:p>
            <a:pPr lvl="1"/>
            <a:r>
              <a:rPr lang="en-US" dirty="0"/>
              <a:t>Or just better unit tests or a shift direction of the project.</a:t>
            </a:r>
          </a:p>
        </p:txBody>
      </p:sp>
    </p:spTree>
    <p:extLst>
      <p:ext uri="{BB962C8B-B14F-4D97-AF65-F5344CB8AC3E}">
        <p14:creationId xmlns:p14="http://schemas.microsoft.com/office/powerpoint/2010/main" val="3238083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Test (7)</a:t>
            </a:r>
          </a:p>
        </p:txBody>
      </p:sp>
      <p:sp>
        <p:nvSpPr>
          <p:cNvPr id="3" name="Content Placeholder 2"/>
          <p:cNvSpPr>
            <a:spLocks noGrp="1"/>
          </p:cNvSpPr>
          <p:nvPr>
            <p:ph idx="1"/>
          </p:nvPr>
        </p:nvSpPr>
        <p:spPr/>
        <p:txBody>
          <a:bodyPr/>
          <a:lstStyle/>
          <a:p>
            <a:r>
              <a:rPr lang="en-US" dirty="0"/>
              <a:t>Lastly,  They are part of the build process.</a:t>
            </a:r>
          </a:p>
          <a:p>
            <a:endParaRPr lang="en-US" dirty="0"/>
          </a:p>
          <a:p>
            <a:r>
              <a:rPr lang="en-US" dirty="0"/>
              <a:t>Don't ignore test results.   Ever.</a:t>
            </a:r>
          </a:p>
          <a:p>
            <a:endParaRPr lang="en-US" dirty="0"/>
          </a:p>
          <a:p>
            <a:r>
              <a:rPr lang="en-US" dirty="0"/>
              <a:t>Once you start ignoring test results, unit testing is useless.</a:t>
            </a:r>
          </a:p>
          <a:p>
            <a:pPr lvl="1"/>
            <a:r>
              <a:rPr lang="en-US" dirty="0"/>
              <a:t>Why run something you are ignoring anyway.</a:t>
            </a:r>
          </a:p>
        </p:txBody>
      </p:sp>
    </p:spTree>
    <p:extLst>
      <p:ext uri="{BB962C8B-B14F-4D97-AF65-F5344CB8AC3E}">
        <p14:creationId xmlns:p14="http://schemas.microsoft.com/office/powerpoint/2010/main" val="1473559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115" y="500062"/>
            <a:ext cx="10515600" cy="1325563"/>
          </a:xfrm>
        </p:spPr>
        <p:txBody>
          <a:bodyPr/>
          <a:lstStyle/>
          <a:p>
            <a:r>
              <a:rPr lang="en-US" dirty="0"/>
              <a:t>Suggested videos to watch.</a:t>
            </a:r>
          </a:p>
        </p:txBody>
      </p:sp>
      <p:sp>
        <p:nvSpPr>
          <p:cNvPr id="3" name="Content Placeholder 2"/>
          <p:cNvSpPr>
            <a:spLocks noGrp="1"/>
          </p:cNvSpPr>
          <p:nvPr>
            <p:ph idx="1"/>
          </p:nvPr>
        </p:nvSpPr>
        <p:spPr/>
        <p:txBody>
          <a:bodyPr/>
          <a:lstStyle/>
          <a:p>
            <a:r>
              <a:rPr lang="en-US" dirty="0"/>
              <a:t>How to do it visual studio</a:t>
            </a:r>
            <a:endParaRPr lang="en-US" dirty="0">
              <a:hlinkClick r:id="rId2"/>
            </a:endParaRPr>
          </a:p>
          <a:p>
            <a:pPr lvl="1"/>
            <a:r>
              <a:rPr lang="en-US" dirty="0">
                <a:hlinkClick r:id="rId2"/>
              </a:rPr>
              <a:t>https://www.youtube.com/watch?v=OBz9O3vfXis</a:t>
            </a:r>
            <a:r>
              <a:rPr lang="en-US" dirty="0"/>
              <a:t> </a:t>
            </a:r>
          </a:p>
          <a:p>
            <a:r>
              <a:rPr lang="en-US" dirty="0"/>
              <a:t>Overview of unit testing (uses </a:t>
            </a:r>
            <a:r>
              <a:rPr lang="en-US" dirty="0" err="1"/>
              <a:t>c#</a:t>
            </a:r>
            <a:r>
              <a:rPr lang="en-US" dirty="0"/>
              <a:t>)</a:t>
            </a:r>
          </a:p>
          <a:p>
            <a:pPr lvl="1"/>
            <a:r>
              <a:rPr lang="en-US" dirty="0">
                <a:hlinkClick r:id="rId3"/>
              </a:rPr>
              <a:t>https://www.youtube.com/watch?v=HYrXogLj7vg</a:t>
            </a:r>
            <a:r>
              <a:rPr lang="en-US" dirty="0"/>
              <a:t> </a:t>
            </a:r>
          </a:p>
        </p:txBody>
      </p:sp>
    </p:spTree>
    <p:extLst>
      <p:ext uri="{BB962C8B-B14F-4D97-AF65-F5344CB8AC3E}">
        <p14:creationId xmlns:p14="http://schemas.microsoft.com/office/powerpoint/2010/main" val="3995660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hlinkClick r:id="rId2"/>
              </a:rPr>
              <a:t>https://dzone.com/articles/unit-testing-best-practices-how-to-get-the-most-ou</a:t>
            </a:r>
            <a:r>
              <a:rPr lang="en-US" dirty="0"/>
              <a:t> </a:t>
            </a:r>
          </a:p>
          <a:p>
            <a:r>
              <a:rPr lang="en-US" dirty="0">
                <a:hlinkClick r:id="rId3"/>
              </a:rPr>
              <a:t>https://www.martinfowler.com/bliki/UnitTest.html</a:t>
            </a:r>
            <a:r>
              <a:rPr lang="en-US" dirty="0"/>
              <a:t> </a:t>
            </a:r>
          </a:p>
          <a:p>
            <a:r>
              <a:rPr lang="en-US" dirty="0">
                <a:hlinkClick r:id="rId4"/>
              </a:rPr>
              <a:t>https://stackify.com/unit-testing-basics-best-practices/</a:t>
            </a:r>
            <a:r>
              <a:rPr lang="en-US" dirty="0"/>
              <a:t> </a:t>
            </a:r>
          </a:p>
        </p:txBody>
      </p:sp>
    </p:spTree>
    <p:extLst>
      <p:ext uri="{BB962C8B-B14F-4D97-AF65-F5344CB8AC3E}">
        <p14:creationId xmlns:p14="http://schemas.microsoft.com/office/powerpoint/2010/main" val="83795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243389" y="1676401"/>
            <a:ext cx="1735137"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Q</a:t>
            </a:r>
          </a:p>
        </p:txBody>
      </p:sp>
      <p:sp>
        <p:nvSpPr>
          <p:cNvPr id="17411" name="Text Box 3"/>
          <p:cNvSpPr txBox="1">
            <a:spLocks noChangeArrowheads="1"/>
          </p:cNvSpPr>
          <p:nvPr/>
        </p:nvSpPr>
        <p:spPr bwMode="auto">
          <a:xfrm>
            <a:off x="6054725" y="2044701"/>
            <a:ext cx="1735138"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A</a:t>
            </a:r>
          </a:p>
        </p:txBody>
      </p:sp>
      <p:sp>
        <p:nvSpPr>
          <p:cNvPr id="17412" name="Text Box 4"/>
          <p:cNvSpPr txBox="1">
            <a:spLocks noChangeArrowheads="1"/>
          </p:cNvSpPr>
          <p:nvPr/>
        </p:nvSpPr>
        <p:spPr bwMode="auto">
          <a:xfrm>
            <a:off x="5334000" y="2679701"/>
            <a:ext cx="173513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2203834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7412"/>
                                        </p:tgtEl>
                                        <p:attrNameLst>
                                          <p:attrName>style.visibility</p:attrName>
                                        </p:attrNameLst>
                                      </p:cBhvr>
                                      <p:to>
                                        <p:strVal val="visible"/>
                                      </p:to>
                                    </p:set>
                                    <p:anim calcmode="lin" valueType="num">
                                      <p:cBhvr additive="base">
                                        <p:cTn id="12" dur="500" fill="hold"/>
                                        <p:tgtEl>
                                          <p:spTgt spid="17412"/>
                                        </p:tgtEl>
                                        <p:attrNameLst>
                                          <p:attrName>ppt_x</p:attrName>
                                        </p:attrNameLst>
                                      </p:cBhvr>
                                      <p:tavLst>
                                        <p:tav tm="0">
                                          <p:val>
                                            <p:strVal val="#ppt_x"/>
                                          </p:val>
                                        </p:tav>
                                        <p:tav tm="100000">
                                          <p:val>
                                            <p:strVal val="#ppt_x"/>
                                          </p:val>
                                        </p:tav>
                                      </p:tavLst>
                                    </p:anim>
                                    <p:anim calcmode="lin" valueType="num">
                                      <p:cBhvr additive="base">
                                        <p:cTn id="13" dur="500" fill="hold"/>
                                        <p:tgtEl>
                                          <p:spTgt spid="1741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17411"/>
                                        </p:tgtEl>
                                        <p:attrNameLst>
                                          <p:attrName>style.visibility</p:attrName>
                                        </p:attrNameLst>
                                      </p:cBhvr>
                                      <p:to>
                                        <p:strVal val="visible"/>
                                      </p:to>
                                    </p:set>
                                    <p:anim calcmode="lin" valueType="num">
                                      <p:cBhvr additive="base">
                                        <p:cTn id="17" dur="500" fill="hold"/>
                                        <p:tgtEl>
                                          <p:spTgt spid="17411"/>
                                        </p:tgtEl>
                                        <p:attrNameLst>
                                          <p:attrName>ppt_x</p:attrName>
                                        </p:attrNameLst>
                                      </p:cBhvr>
                                      <p:tavLst>
                                        <p:tav tm="0">
                                          <p:val>
                                            <p:strVal val="1+#ppt_w/2"/>
                                          </p:val>
                                        </p:tav>
                                        <p:tav tm="100000">
                                          <p:val>
                                            <p:strVal val="#ppt_x"/>
                                          </p:val>
                                        </p:tav>
                                      </p:tavLst>
                                    </p:anim>
                                    <p:anim calcmode="lin" valueType="num">
                                      <p:cBhvr additive="base">
                                        <p:cTn id="18"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utoUpdateAnimBg="0"/>
      <p:bldP spid="1741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with assert</a:t>
            </a:r>
          </a:p>
        </p:txBody>
      </p:sp>
      <p:sp>
        <p:nvSpPr>
          <p:cNvPr id="3" name="Content Placeholder 2"/>
          <p:cNvSpPr>
            <a:spLocks noGrp="1"/>
          </p:cNvSpPr>
          <p:nvPr>
            <p:ph idx="1"/>
          </p:nvPr>
        </p:nvSpPr>
        <p:spPr/>
        <p:txBody>
          <a:bodyPr/>
          <a:lstStyle/>
          <a:p>
            <a:r>
              <a:rPr lang="en-US" dirty="0"/>
              <a:t>#include &lt;</a:t>
            </a:r>
            <a:r>
              <a:rPr lang="en-US" dirty="0" err="1"/>
              <a:t>cassert</a:t>
            </a:r>
            <a:r>
              <a:rPr lang="en-US" dirty="0"/>
              <a:t>&gt;</a:t>
            </a:r>
          </a:p>
          <a:p>
            <a:r>
              <a:rPr lang="en-US" dirty="0"/>
              <a:t>An assert is a statement in C++ which tests for a condition like the one explained above. If the condition is true, the program continues normally and if the condition is false, the program is terminated and an error message is displayed.</a:t>
            </a:r>
          </a:p>
          <a:p>
            <a:r>
              <a:rPr lang="en-US" dirty="0"/>
              <a:t>assert (a &gt; 0);   </a:t>
            </a:r>
          </a:p>
          <a:p>
            <a:pPr lvl="1"/>
            <a:r>
              <a:rPr lang="en-US" dirty="0"/>
              <a:t>if failed output:  Assertion `a &gt;0` failed.  and the program terminates.</a:t>
            </a:r>
          </a:p>
        </p:txBody>
      </p:sp>
    </p:spTree>
    <p:extLst>
      <p:ext uri="{BB962C8B-B14F-4D97-AF65-F5344CB8AC3E}">
        <p14:creationId xmlns:p14="http://schemas.microsoft.com/office/powerpoint/2010/main" val="3576992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example</a:t>
            </a:r>
          </a:p>
        </p:txBody>
      </p:sp>
      <p:pic>
        <p:nvPicPr>
          <p:cNvPr id="4" name="Content Placeholder 3"/>
          <p:cNvPicPr>
            <a:picLocks noGrp="1" noChangeAspect="1"/>
          </p:cNvPicPr>
          <p:nvPr>
            <p:ph idx="1"/>
          </p:nvPr>
        </p:nvPicPr>
        <p:blipFill>
          <a:blip r:embed="rId2"/>
          <a:stretch>
            <a:fillRect/>
          </a:stretch>
        </p:blipFill>
        <p:spPr>
          <a:xfrm>
            <a:off x="2443162" y="2177256"/>
            <a:ext cx="7305675" cy="3648075"/>
          </a:xfrm>
          <a:prstGeom prst="rect">
            <a:avLst/>
          </a:prstGeom>
        </p:spPr>
      </p:pic>
    </p:spTree>
    <p:extLst>
      <p:ext uri="{BB962C8B-B14F-4D97-AF65-F5344CB8AC3E}">
        <p14:creationId xmlns:p14="http://schemas.microsoft.com/office/powerpoint/2010/main" val="2624921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with assert (2)</a:t>
            </a:r>
          </a:p>
        </p:txBody>
      </p:sp>
      <p:sp>
        <p:nvSpPr>
          <p:cNvPr id="3" name="Content Placeholder 2"/>
          <p:cNvSpPr>
            <a:spLocks noGrp="1"/>
          </p:cNvSpPr>
          <p:nvPr>
            <p:ph idx="1"/>
          </p:nvPr>
        </p:nvSpPr>
        <p:spPr/>
        <p:txBody>
          <a:bodyPr/>
          <a:lstStyle/>
          <a:p>
            <a:r>
              <a:rPr lang="en-US" dirty="0"/>
              <a:t>Instead of having to remove all the assert statements later, you can turn it off.</a:t>
            </a:r>
          </a:p>
          <a:p>
            <a:pPr marL="0" indent="0">
              <a:buNone/>
            </a:pPr>
            <a:r>
              <a:rPr lang="en-US" dirty="0"/>
              <a:t>#define NDEBUG</a:t>
            </a:r>
          </a:p>
          <a:p>
            <a:pPr marL="0" indent="0">
              <a:buNone/>
            </a:pPr>
            <a:r>
              <a:rPr lang="en-US" dirty="0"/>
              <a:t>#include &lt;assert&gt;</a:t>
            </a:r>
          </a:p>
          <a:p>
            <a:pPr lvl="1"/>
            <a:r>
              <a:rPr lang="en-US" dirty="0"/>
              <a:t>Not the NDEBUG must be before the include to work.</a:t>
            </a:r>
          </a:p>
        </p:txBody>
      </p:sp>
    </p:spTree>
    <p:extLst>
      <p:ext uri="{BB962C8B-B14F-4D97-AF65-F5344CB8AC3E}">
        <p14:creationId xmlns:p14="http://schemas.microsoft.com/office/powerpoint/2010/main" val="2287420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assert</a:t>
            </a:r>
          </a:p>
        </p:txBody>
      </p:sp>
      <p:sp>
        <p:nvSpPr>
          <p:cNvPr id="3" name="Content Placeholder 2"/>
          <p:cNvSpPr>
            <a:spLocks noGrp="1"/>
          </p:cNvSpPr>
          <p:nvPr>
            <p:ph idx="1"/>
          </p:nvPr>
        </p:nvSpPr>
        <p:spPr/>
        <p:txBody>
          <a:bodyPr/>
          <a:lstStyle/>
          <a:p>
            <a:r>
              <a:rPr lang="en-US" dirty="0"/>
              <a:t>similar, has an out put statement.</a:t>
            </a:r>
          </a:p>
          <a:p>
            <a:endParaRPr lang="en-US" dirty="0"/>
          </a:p>
          <a:p>
            <a:endParaRPr lang="en-US" dirty="0"/>
          </a:p>
          <a:p>
            <a:r>
              <a:rPr lang="en-US" dirty="0"/>
              <a:t>asserts are turned off by default in java.  to run with them enabled</a:t>
            </a:r>
          </a:p>
          <a:p>
            <a:r>
              <a:rPr lang="en-US" dirty="0"/>
              <a:t>java -</a:t>
            </a:r>
            <a:r>
              <a:rPr lang="en-US" dirty="0" err="1"/>
              <a:t>ea</a:t>
            </a:r>
            <a:r>
              <a:rPr lang="en-US" dirty="0"/>
              <a:t> </a:t>
            </a:r>
            <a:r>
              <a:rPr lang="en-US" dirty="0" err="1"/>
              <a:t>HelloWord</a:t>
            </a:r>
            <a:r>
              <a:rPr lang="en-US" dirty="0"/>
              <a:t>  </a:t>
            </a:r>
          </a:p>
          <a:p>
            <a:pPr lvl="1"/>
            <a:r>
              <a:rPr lang="en-US" dirty="0"/>
              <a:t>or java -</a:t>
            </a:r>
            <a:r>
              <a:rPr lang="en-US" dirty="0" err="1"/>
              <a:t>enableassertions</a:t>
            </a:r>
            <a:r>
              <a:rPr lang="en-US" dirty="0"/>
              <a:t> </a:t>
            </a:r>
            <a:r>
              <a:rPr lang="en-US" dirty="0" err="1"/>
              <a:t>HelloWord</a:t>
            </a:r>
            <a:endParaRPr lang="en-US" dirty="0"/>
          </a:p>
          <a:p>
            <a:pPr lvl="1"/>
            <a:r>
              <a:rPr lang="en-US" dirty="0"/>
              <a:t>where </a:t>
            </a:r>
            <a:r>
              <a:rPr lang="en-US" dirty="0" err="1"/>
              <a:t>HelloWord</a:t>
            </a:r>
            <a:r>
              <a:rPr lang="en-US" dirty="0"/>
              <a:t> is the program.</a:t>
            </a:r>
          </a:p>
        </p:txBody>
      </p:sp>
      <p:sp>
        <p:nvSpPr>
          <p:cNvPr id="6" name="Content Placehold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similar, has an out put statement.</a:t>
            </a:r>
          </a:p>
          <a:p>
            <a:pPr lvl="1"/>
            <a:r>
              <a:rPr lang="en-US" dirty="0"/>
              <a:t>assert value &gt;= 20 : " value is to small"; </a:t>
            </a:r>
          </a:p>
          <a:p>
            <a:pPr lvl="1"/>
            <a:endParaRPr lang="en-US" dirty="0"/>
          </a:p>
        </p:txBody>
      </p:sp>
    </p:spTree>
    <p:extLst>
      <p:ext uri="{BB962C8B-B14F-4D97-AF65-F5344CB8AC3E}">
        <p14:creationId xmlns:p14="http://schemas.microsoft.com/office/powerpoint/2010/main" val="1021902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Testing?</a:t>
            </a:r>
          </a:p>
        </p:txBody>
      </p:sp>
      <p:sp>
        <p:nvSpPr>
          <p:cNvPr id="3" name="Content Placeholder 2"/>
          <p:cNvSpPr>
            <a:spLocks noGrp="1"/>
          </p:cNvSpPr>
          <p:nvPr>
            <p:ph idx="1"/>
          </p:nvPr>
        </p:nvSpPr>
        <p:spPr/>
        <p:txBody>
          <a:bodyPr/>
          <a:lstStyle/>
          <a:p>
            <a:r>
              <a:rPr lang="en-US" dirty="0"/>
              <a:t>Unit testing is the practice of testing individual units or components of an application, in order to validate that each of those units is working properly</a:t>
            </a:r>
          </a:p>
          <a:p>
            <a:pPr lvl="1"/>
            <a:r>
              <a:rPr lang="en-US" dirty="0"/>
              <a:t>A unit is a small part of the application</a:t>
            </a:r>
          </a:p>
          <a:p>
            <a:pPr lvl="2"/>
            <a:r>
              <a:rPr lang="en-US" dirty="0"/>
              <a:t>sometimes a single class, maybe a single method/function/subroutine.</a:t>
            </a:r>
          </a:p>
          <a:p>
            <a:pPr lvl="2"/>
            <a:r>
              <a:rPr lang="en-US" dirty="0"/>
              <a:t>It's actually not well defined and up the developer to decide the scope of code to test for each test set.</a:t>
            </a:r>
          </a:p>
          <a:p>
            <a:r>
              <a:rPr lang="en-US" dirty="0"/>
              <a:t>don't mistake end-to-end testing or integration testing</a:t>
            </a:r>
          </a:p>
          <a:p>
            <a:pPr lvl="1"/>
            <a:r>
              <a:rPr lang="en-US" dirty="0"/>
              <a:t>This multiple components tested to see if they work together or the applications as whole.</a:t>
            </a:r>
          </a:p>
        </p:txBody>
      </p:sp>
    </p:spTree>
    <p:extLst>
      <p:ext uri="{BB962C8B-B14F-4D97-AF65-F5344CB8AC3E}">
        <p14:creationId xmlns:p14="http://schemas.microsoft.com/office/powerpoint/2010/main" val="2799635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Testing? (2)</a:t>
            </a:r>
          </a:p>
        </p:txBody>
      </p:sp>
      <p:sp>
        <p:nvSpPr>
          <p:cNvPr id="3" name="Content Placeholder 2"/>
          <p:cNvSpPr>
            <a:spLocks noGrp="1"/>
          </p:cNvSpPr>
          <p:nvPr>
            <p:ph idx="1"/>
          </p:nvPr>
        </p:nvSpPr>
        <p:spPr/>
        <p:txBody>
          <a:bodyPr/>
          <a:lstStyle/>
          <a:p>
            <a:r>
              <a:rPr lang="en-US" dirty="0"/>
              <a:t>Unit testing are pieces of code that are called during testing</a:t>
            </a:r>
          </a:p>
          <a:p>
            <a:pPr lvl="1"/>
            <a:r>
              <a:rPr lang="en-US" dirty="0"/>
              <a:t>and anytime a class/method/unit is changed</a:t>
            </a:r>
          </a:p>
          <a:p>
            <a:r>
              <a:rPr lang="en-US" dirty="0"/>
              <a:t>It then verifies that the code is correctly returning the right results.</a:t>
            </a:r>
          </a:p>
          <a:p>
            <a:endParaRPr lang="en-US" dirty="0"/>
          </a:p>
          <a:p>
            <a:r>
              <a:rPr lang="en-US" dirty="0"/>
              <a:t>The unit tests are supposed to be written FIRST.   </a:t>
            </a:r>
          </a:p>
          <a:p>
            <a:pPr lvl="1"/>
            <a:r>
              <a:rPr lang="en-US" dirty="0"/>
              <a:t>They could call the code to be test with multiple tests</a:t>
            </a:r>
          </a:p>
          <a:p>
            <a:pPr lvl="2"/>
            <a:r>
              <a:rPr lang="en-US" dirty="0"/>
              <a:t>edge case tests, plus normal tests.</a:t>
            </a:r>
          </a:p>
          <a:p>
            <a:r>
              <a:rPr lang="en-US" dirty="0"/>
              <a:t>example if the method was to add to numbers</a:t>
            </a:r>
          </a:p>
          <a:p>
            <a:pPr lvl="1"/>
            <a:r>
              <a:rPr lang="en-US" dirty="0"/>
              <a:t>it would send 2 +4  and already know the result should be 6.</a:t>
            </a:r>
          </a:p>
        </p:txBody>
      </p:sp>
    </p:spTree>
    <p:extLst>
      <p:ext uri="{BB962C8B-B14F-4D97-AF65-F5344CB8AC3E}">
        <p14:creationId xmlns:p14="http://schemas.microsoft.com/office/powerpoint/2010/main" val="2810064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Testing? (3)</a:t>
            </a:r>
          </a:p>
        </p:txBody>
      </p:sp>
      <p:sp>
        <p:nvSpPr>
          <p:cNvPr id="3" name="Content Placeholder 2"/>
          <p:cNvSpPr>
            <a:spLocks noGrp="1"/>
          </p:cNvSpPr>
          <p:nvPr>
            <p:ph idx="1"/>
          </p:nvPr>
        </p:nvSpPr>
        <p:spPr/>
        <p:txBody>
          <a:bodyPr/>
          <a:lstStyle/>
          <a:p>
            <a:r>
              <a:rPr lang="en-US" dirty="0"/>
              <a:t>The tests are for the "API", not the internal code.</a:t>
            </a:r>
          </a:p>
          <a:p>
            <a:pPr lvl="1"/>
            <a:r>
              <a:rPr lang="en-US" dirty="0"/>
              <a:t>does add(4,2) ==6?    Not how it adds 4 and 2 together.</a:t>
            </a:r>
          </a:p>
          <a:p>
            <a:pPr lvl="1"/>
            <a:r>
              <a:rPr lang="en-US" dirty="0"/>
              <a:t>You could include time code in the test, to make sure it's meets a threshold for speed though.</a:t>
            </a:r>
          </a:p>
          <a:p>
            <a:pPr lvl="1"/>
            <a:endParaRPr lang="en-US" dirty="0"/>
          </a:p>
          <a:p>
            <a:pPr lvl="1"/>
            <a:endParaRPr lang="en-US" dirty="0"/>
          </a:p>
        </p:txBody>
      </p:sp>
    </p:spTree>
    <p:extLst>
      <p:ext uri="{BB962C8B-B14F-4D97-AF65-F5344CB8AC3E}">
        <p14:creationId xmlns:p14="http://schemas.microsoft.com/office/powerpoint/2010/main" val="2081814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Unit Test?</a:t>
            </a:r>
          </a:p>
        </p:txBody>
      </p:sp>
      <p:sp>
        <p:nvSpPr>
          <p:cNvPr id="3" name="Content Placeholder 2"/>
          <p:cNvSpPr>
            <a:spLocks noGrp="1"/>
          </p:cNvSpPr>
          <p:nvPr>
            <p:ph idx="1"/>
          </p:nvPr>
        </p:nvSpPr>
        <p:spPr/>
        <p:txBody>
          <a:bodyPr>
            <a:normAutofit fontScale="92500" lnSpcReduction="10000"/>
          </a:bodyPr>
          <a:lstStyle/>
          <a:p>
            <a:r>
              <a:rPr lang="en-US" dirty="0"/>
              <a:t>Validates each piece of software is working</a:t>
            </a:r>
          </a:p>
          <a:p>
            <a:pPr lvl="1"/>
            <a:r>
              <a:rPr lang="en-US" dirty="0"/>
              <a:t>Not just now but continues to work in the feature.</a:t>
            </a:r>
          </a:p>
          <a:p>
            <a:pPr lvl="2"/>
            <a:r>
              <a:rPr lang="en-US" dirty="0"/>
              <a:t>updates, changes, </a:t>
            </a:r>
            <a:r>
              <a:rPr lang="en-US" dirty="0" err="1"/>
              <a:t>etc</a:t>
            </a:r>
            <a:r>
              <a:rPr lang="en-US" dirty="0"/>
              <a:t> and be checks to make sure things are still working.</a:t>
            </a:r>
          </a:p>
          <a:p>
            <a:r>
              <a:rPr lang="en-US" dirty="0"/>
              <a:t>We can generally refactor code "safer".  Since we already have the test code and validate the behavior has not changed.</a:t>
            </a:r>
          </a:p>
          <a:p>
            <a:r>
              <a:rPr lang="en-US" dirty="0"/>
              <a:t>We can identify bugs at the early stages of production, instead of later in the process</a:t>
            </a:r>
          </a:p>
          <a:p>
            <a:r>
              <a:rPr lang="en-US" dirty="0"/>
              <a:t>Encourages developers to think about edge/corner cases and error conditions</a:t>
            </a:r>
          </a:p>
          <a:p>
            <a:pPr lvl="1"/>
            <a:r>
              <a:rPr lang="en-US" dirty="0"/>
              <a:t>including input validation and security features.</a:t>
            </a:r>
          </a:p>
          <a:p>
            <a:r>
              <a:rPr lang="en-US" dirty="0"/>
              <a:t>Reviewers can not just look at the code, but valid the test cases as well.</a:t>
            </a:r>
          </a:p>
        </p:txBody>
      </p:sp>
    </p:spTree>
    <p:extLst>
      <p:ext uri="{BB962C8B-B14F-4D97-AF65-F5344CB8AC3E}">
        <p14:creationId xmlns:p14="http://schemas.microsoft.com/office/powerpoint/2010/main" val="2896951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8439</TotalTime>
  <Words>1122</Words>
  <Application>Microsoft Office PowerPoint</Application>
  <PresentationFormat>Widescreen</PresentationFormat>
  <Paragraphs>119</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Tahoma</vt:lpstr>
      <vt:lpstr>Office Theme</vt:lpstr>
      <vt:lpstr>Cosc 2030</vt:lpstr>
      <vt:lpstr>Testing with assert</vt:lpstr>
      <vt:lpstr>simple example</vt:lpstr>
      <vt:lpstr>Testing with assert (2)</vt:lpstr>
      <vt:lpstr>Java assert</vt:lpstr>
      <vt:lpstr>Unit Testing?</vt:lpstr>
      <vt:lpstr>Unit Testing? (2)</vt:lpstr>
      <vt:lpstr>Unit Testing? (3)</vt:lpstr>
      <vt:lpstr>Why Unit Test?</vt:lpstr>
      <vt:lpstr>Unit Tests</vt:lpstr>
      <vt:lpstr>Unit Tests (2)</vt:lpstr>
      <vt:lpstr>Unit Tests (3)</vt:lpstr>
      <vt:lpstr>Unit Test (4)</vt:lpstr>
      <vt:lpstr>Unit Testing (5)</vt:lpstr>
      <vt:lpstr>Unit Test (6)</vt:lpstr>
      <vt:lpstr>Unit Test (7)</vt:lpstr>
      <vt:lpstr>Suggested videos to watch.</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2030</dc:title>
  <dc:creator>James S. Ward</dc:creator>
  <cp:lastModifiedBy>Jim Ward</cp:lastModifiedBy>
  <cp:revision>16</cp:revision>
  <dcterms:created xsi:type="dcterms:W3CDTF">2019-11-14T19:53:31Z</dcterms:created>
  <dcterms:modified xsi:type="dcterms:W3CDTF">2025-03-12T16:33:02Z</dcterms:modified>
</cp:coreProperties>
</file>