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theme/theme9.xml" ContentType="application/vnd.openxmlformats-officedocument.theme+xml"/>
  <Override PartName="/ppt/slideLayouts/slideLayout20.xml" ContentType="application/vnd.openxmlformats-officedocument.presentationml.slideLayout+xml"/>
  <Override PartName="/ppt/theme/theme10.xml" ContentType="application/vnd.openxmlformats-officedocument.theme+xml"/>
  <Override PartName="/ppt/slideLayouts/slideLayout21.xml" ContentType="application/vnd.openxmlformats-officedocument.presentationml.slideLayout+xml"/>
  <Override PartName="/ppt/theme/theme11.xml" ContentType="application/vnd.openxmlformats-officedocument.theme+xml"/>
  <Override PartName="/ppt/slideLayouts/slideLayout22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  <p:sldMasterId id="2147483664" r:id="rId4"/>
    <p:sldMasterId id="2147483666" r:id="rId5"/>
    <p:sldMasterId id="2147483668" r:id="rId6"/>
    <p:sldMasterId id="2147483670" r:id="rId7"/>
    <p:sldMasterId id="2147483672" r:id="rId8"/>
    <p:sldMasterId id="2147483674" r:id="rId9"/>
    <p:sldMasterId id="2147483676" r:id="rId10"/>
    <p:sldMasterId id="2147483678" r:id="rId11"/>
    <p:sldMasterId id="2147483684" r:id="rId12"/>
  </p:sldMasterIdLst>
  <p:notesMasterIdLst>
    <p:notesMasterId r:id="rId75"/>
  </p:notesMasterIdLst>
  <p:handoutMasterIdLst>
    <p:handoutMasterId r:id="rId76"/>
  </p:handoutMasterIdLst>
  <p:sldIdLst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256" r:id="rId23"/>
    <p:sldId id="257" r:id="rId24"/>
    <p:sldId id="258" r:id="rId25"/>
    <p:sldId id="260" r:id="rId26"/>
    <p:sldId id="287" r:id="rId27"/>
    <p:sldId id="259" r:id="rId28"/>
    <p:sldId id="261" r:id="rId29"/>
    <p:sldId id="262" r:id="rId30"/>
    <p:sldId id="263" r:id="rId31"/>
    <p:sldId id="264" r:id="rId32"/>
    <p:sldId id="265" r:id="rId33"/>
    <p:sldId id="266" r:id="rId34"/>
    <p:sldId id="272" r:id="rId35"/>
    <p:sldId id="273" r:id="rId36"/>
    <p:sldId id="268" r:id="rId37"/>
    <p:sldId id="269" r:id="rId38"/>
    <p:sldId id="270" r:id="rId39"/>
    <p:sldId id="271" r:id="rId40"/>
    <p:sldId id="274" r:id="rId41"/>
    <p:sldId id="275" r:id="rId42"/>
    <p:sldId id="278" r:id="rId43"/>
    <p:sldId id="279" r:id="rId44"/>
    <p:sldId id="280" r:id="rId45"/>
    <p:sldId id="281" r:id="rId46"/>
    <p:sldId id="283" r:id="rId47"/>
    <p:sldId id="284" r:id="rId48"/>
    <p:sldId id="285" r:id="rId49"/>
    <p:sldId id="286" r:id="rId50"/>
    <p:sldId id="276" r:id="rId51"/>
    <p:sldId id="288" r:id="rId52"/>
    <p:sldId id="277" r:id="rId53"/>
    <p:sldId id="289" r:id="rId54"/>
    <p:sldId id="290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04" r:id="rId73"/>
    <p:sldId id="291" r:id="rId74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35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slide" Target="slides/slide27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42" Type="http://schemas.openxmlformats.org/officeDocument/2006/relationships/slide" Target="slides/slide30.xml"/><Relationship Id="rId47" Type="http://schemas.openxmlformats.org/officeDocument/2006/relationships/slide" Target="slides/slide35.xml"/><Relationship Id="rId50" Type="http://schemas.openxmlformats.org/officeDocument/2006/relationships/slide" Target="slides/slide38.xml"/><Relationship Id="rId55" Type="http://schemas.openxmlformats.org/officeDocument/2006/relationships/slide" Target="slides/slide43.xml"/><Relationship Id="rId63" Type="http://schemas.openxmlformats.org/officeDocument/2006/relationships/slide" Target="slides/slide51.xml"/><Relationship Id="rId68" Type="http://schemas.openxmlformats.org/officeDocument/2006/relationships/slide" Target="slides/slide56.xml"/><Relationship Id="rId76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5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9" Type="http://schemas.openxmlformats.org/officeDocument/2006/relationships/slide" Target="slides/slide17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slide" Target="slides/slide28.xml"/><Relationship Id="rId45" Type="http://schemas.openxmlformats.org/officeDocument/2006/relationships/slide" Target="slides/slide33.xml"/><Relationship Id="rId53" Type="http://schemas.openxmlformats.org/officeDocument/2006/relationships/slide" Target="slides/slide41.xml"/><Relationship Id="rId58" Type="http://schemas.openxmlformats.org/officeDocument/2006/relationships/slide" Target="slides/slide46.xml"/><Relationship Id="rId66" Type="http://schemas.openxmlformats.org/officeDocument/2006/relationships/slide" Target="slides/slide54.xml"/><Relationship Id="rId74" Type="http://schemas.openxmlformats.org/officeDocument/2006/relationships/slide" Target="slides/slide62.xml"/><Relationship Id="rId79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4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4" Type="http://schemas.openxmlformats.org/officeDocument/2006/relationships/slide" Target="slides/slide32.xml"/><Relationship Id="rId52" Type="http://schemas.openxmlformats.org/officeDocument/2006/relationships/slide" Target="slides/slide40.xml"/><Relationship Id="rId60" Type="http://schemas.openxmlformats.org/officeDocument/2006/relationships/slide" Target="slides/slide48.xml"/><Relationship Id="rId65" Type="http://schemas.openxmlformats.org/officeDocument/2006/relationships/slide" Target="slides/slide53.xml"/><Relationship Id="rId73" Type="http://schemas.openxmlformats.org/officeDocument/2006/relationships/slide" Target="slides/slide61.xml"/><Relationship Id="rId78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slide" Target="slides/slide31.xml"/><Relationship Id="rId48" Type="http://schemas.openxmlformats.org/officeDocument/2006/relationships/slide" Target="slides/slide36.xml"/><Relationship Id="rId56" Type="http://schemas.openxmlformats.org/officeDocument/2006/relationships/slide" Target="slides/slide44.xml"/><Relationship Id="rId64" Type="http://schemas.openxmlformats.org/officeDocument/2006/relationships/slide" Target="slides/slide52.xml"/><Relationship Id="rId69" Type="http://schemas.openxmlformats.org/officeDocument/2006/relationships/slide" Target="slides/slide57.xml"/><Relationship Id="rId77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9.xml"/><Relationship Id="rId72" Type="http://schemas.openxmlformats.org/officeDocument/2006/relationships/slide" Target="slides/slide60.xml"/><Relationship Id="rId80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slide" Target="slides/slide26.xml"/><Relationship Id="rId46" Type="http://schemas.openxmlformats.org/officeDocument/2006/relationships/slide" Target="slides/slide34.xml"/><Relationship Id="rId59" Type="http://schemas.openxmlformats.org/officeDocument/2006/relationships/slide" Target="slides/slide47.xml"/><Relationship Id="rId67" Type="http://schemas.openxmlformats.org/officeDocument/2006/relationships/slide" Target="slides/slide55.xml"/><Relationship Id="rId20" Type="http://schemas.openxmlformats.org/officeDocument/2006/relationships/slide" Target="slides/slide8.xml"/><Relationship Id="rId41" Type="http://schemas.openxmlformats.org/officeDocument/2006/relationships/slide" Target="slides/slide29.xml"/><Relationship Id="rId54" Type="http://schemas.openxmlformats.org/officeDocument/2006/relationships/slide" Target="slides/slide42.xml"/><Relationship Id="rId62" Type="http://schemas.openxmlformats.org/officeDocument/2006/relationships/slide" Target="slides/slide50.xml"/><Relationship Id="rId70" Type="http://schemas.openxmlformats.org/officeDocument/2006/relationships/slide" Target="slides/slide58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49" Type="http://schemas.openxmlformats.org/officeDocument/2006/relationships/slide" Target="slides/slide37.xml"/><Relationship Id="rId57" Type="http://schemas.openxmlformats.org/officeDocument/2006/relationships/slide" Target="slides/slide4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5DB3442D-34E0-4983-AA81-4442B0813B4E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628D1A67-E9EB-4343-A54F-0DAA4A6E1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764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782CE195-E256-4F92-B292-FB799299D6B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6AD6E797-B317-4F40-988F-259E712B1F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60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F0E1C11-C876-40A1-A025-D588A6439D8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125361" y="696080"/>
            <a:ext cx="4734278" cy="34819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958" tIns="46479" rIns="92958" bIns="46479" anchor="ctr"/>
          <a:lstStyle/>
          <a:p>
            <a:pPr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2400" dirty="0" smtClean="0">
              <a:solidFill>
                <a:srgbClr val="FFFFFF"/>
              </a:solidFill>
              <a:latin typeface="Times New Roman" pitchFamily="16" charset="0"/>
              <a:ea typeface="DejaVu LGC Sans" charset="0"/>
              <a:cs typeface="DejaVu LGC Sans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/>
          </p:nvPr>
        </p:nvSpPr>
        <p:spPr>
          <a:xfrm>
            <a:off x="931334" y="4411146"/>
            <a:ext cx="5122333" cy="4178062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3958167" y="8820705"/>
            <a:ext cx="3026833" cy="4645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94" tIns="47577" rIns="91494" bIns="47577" anchor="b"/>
          <a:lstStyle/>
          <a:p>
            <a:pPr algn="r"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929579" algn="l"/>
                <a:tab pos="1859158" algn="l"/>
                <a:tab pos="2788737" algn="l"/>
                <a:tab pos="3718316" algn="l"/>
                <a:tab pos="4647895" algn="l"/>
                <a:tab pos="5577474" algn="l"/>
                <a:tab pos="6507053" algn="l"/>
                <a:tab pos="7436632" algn="l"/>
                <a:tab pos="8366211" algn="l"/>
                <a:tab pos="9295790" algn="l"/>
                <a:tab pos="10225369" algn="l"/>
              </a:tabLst>
            </a:pPr>
            <a:fld id="{01A204E7-61D0-4DEE-9780-FCA7D7A5EEC4}" type="slidenum">
              <a:rPr lang="en-US" sz="1200" smtClean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pPr algn="r" defTabSz="46479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>
                  <a:tab pos="0" algn="l"/>
                  <a:tab pos="929579" algn="l"/>
                  <a:tab pos="1859158" algn="l"/>
                  <a:tab pos="2788737" algn="l"/>
                  <a:tab pos="3718316" algn="l"/>
                  <a:tab pos="4647895" algn="l"/>
                  <a:tab pos="5577474" algn="l"/>
                  <a:tab pos="6507053" algn="l"/>
                  <a:tab pos="7436632" algn="l"/>
                  <a:tab pos="8366211" algn="l"/>
                  <a:tab pos="9295790" algn="l"/>
                  <a:tab pos="10225369" algn="l"/>
                </a:tabLst>
              </a:pPr>
              <a:t>1</a:t>
            </a:fld>
            <a:endParaRPr lang="en-US" sz="1200" dirty="0" smtClean="0">
              <a:solidFill>
                <a:srgbClr val="000000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6F5E93C-5A03-4DB4-86DB-A96F15A0738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7651" name="Text Box 1"/>
          <p:cNvSpPr txBox="1">
            <a:spLocks noChangeArrowheads="1"/>
          </p:cNvSpPr>
          <p:nvPr/>
        </p:nvSpPr>
        <p:spPr bwMode="auto">
          <a:xfrm>
            <a:off x="1125361" y="696080"/>
            <a:ext cx="4734278" cy="34819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958" tIns="46479" rIns="92958" bIns="46479" anchor="ctr"/>
          <a:lstStyle/>
          <a:p>
            <a:pPr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2400" dirty="0" smtClean="0">
              <a:solidFill>
                <a:srgbClr val="FFFFFF"/>
              </a:solidFill>
              <a:latin typeface="Times New Roman" pitchFamily="16" charset="0"/>
              <a:ea typeface="DejaVu LGC Sans" charset="0"/>
              <a:cs typeface="DejaVu LGC Sans" charset="0"/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body"/>
          </p:nvPr>
        </p:nvSpPr>
        <p:spPr>
          <a:xfrm>
            <a:off x="931334" y="4411146"/>
            <a:ext cx="5122333" cy="4271612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  <p:sp>
        <p:nvSpPr>
          <p:cNvPr id="27653" name="Text Box 3"/>
          <p:cNvSpPr txBox="1">
            <a:spLocks noChangeArrowheads="1"/>
          </p:cNvSpPr>
          <p:nvPr/>
        </p:nvSpPr>
        <p:spPr bwMode="auto">
          <a:xfrm>
            <a:off x="3958167" y="8820705"/>
            <a:ext cx="3026833" cy="4645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94" tIns="47577" rIns="91494" bIns="47577" anchor="b"/>
          <a:lstStyle/>
          <a:p>
            <a:pPr algn="r"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929579" algn="l"/>
                <a:tab pos="1859158" algn="l"/>
                <a:tab pos="2788737" algn="l"/>
                <a:tab pos="3718316" algn="l"/>
                <a:tab pos="4647895" algn="l"/>
                <a:tab pos="5577474" algn="l"/>
                <a:tab pos="6507053" algn="l"/>
                <a:tab pos="7436632" algn="l"/>
                <a:tab pos="8366211" algn="l"/>
                <a:tab pos="9295790" algn="l"/>
                <a:tab pos="10225369" algn="l"/>
              </a:tabLst>
            </a:pPr>
            <a:fld id="{FD215C25-6AFF-4C68-A40D-C37610059F2D}" type="slidenum">
              <a:rPr lang="en-US" sz="1200" smtClean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pPr algn="r" defTabSz="46479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>
                  <a:tab pos="0" algn="l"/>
                  <a:tab pos="929579" algn="l"/>
                  <a:tab pos="1859158" algn="l"/>
                  <a:tab pos="2788737" algn="l"/>
                  <a:tab pos="3718316" algn="l"/>
                  <a:tab pos="4647895" algn="l"/>
                  <a:tab pos="5577474" algn="l"/>
                  <a:tab pos="6507053" algn="l"/>
                  <a:tab pos="7436632" algn="l"/>
                  <a:tab pos="8366211" algn="l"/>
                  <a:tab pos="9295790" algn="l"/>
                  <a:tab pos="10225369" algn="l"/>
                </a:tabLst>
              </a:pPr>
              <a:t>10</a:t>
            </a:fld>
            <a:endParaRPr lang="en-US" sz="1200" dirty="0" smtClean="0">
              <a:solidFill>
                <a:srgbClr val="000000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AF69FA-8F2D-41D5-BC73-0469DBD37D74}" type="slidenum">
              <a:rPr lang="en-US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E683C9A-ED41-4A6F-93F5-162492CD082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125361" y="696080"/>
            <a:ext cx="4734278" cy="34819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958" tIns="46479" rIns="92958" bIns="46479" anchor="ctr"/>
          <a:lstStyle/>
          <a:p>
            <a:pPr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2400" dirty="0" smtClean="0">
              <a:solidFill>
                <a:srgbClr val="FFFFFF"/>
              </a:solidFill>
              <a:latin typeface="Times New Roman" pitchFamily="16" charset="0"/>
              <a:ea typeface="DejaVu LGC Sans" charset="0"/>
              <a:cs typeface="DejaVu LGC Sans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931334" y="4411146"/>
            <a:ext cx="5122333" cy="4271612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3958167" y="8820705"/>
            <a:ext cx="3026833" cy="4645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94" tIns="47577" rIns="91494" bIns="47577" anchor="b"/>
          <a:lstStyle/>
          <a:p>
            <a:pPr algn="r"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929579" algn="l"/>
                <a:tab pos="1859158" algn="l"/>
                <a:tab pos="2788737" algn="l"/>
                <a:tab pos="3718316" algn="l"/>
                <a:tab pos="4647895" algn="l"/>
                <a:tab pos="5577474" algn="l"/>
                <a:tab pos="6507053" algn="l"/>
                <a:tab pos="7436632" algn="l"/>
                <a:tab pos="8366211" algn="l"/>
                <a:tab pos="9295790" algn="l"/>
                <a:tab pos="10225369" algn="l"/>
              </a:tabLst>
            </a:pPr>
            <a:fld id="{B78364F1-CD81-4869-A6D2-C1CB3C407C13}" type="slidenum">
              <a:rPr lang="en-US" sz="1200" smtClean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pPr algn="r" defTabSz="46479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>
                  <a:tab pos="0" algn="l"/>
                  <a:tab pos="929579" algn="l"/>
                  <a:tab pos="1859158" algn="l"/>
                  <a:tab pos="2788737" algn="l"/>
                  <a:tab pos="3718316" algn="l"/>
                  <a:tab pos="4647895" algn="l"/>
                  <a:tab pos="5577474" algn="l"/>
                  <a:tab pos="6507053" algn="l"/>
                  <a:tab pos="7436632" algn="l"/>
                  <a:tab pos="8366211" algn="l"/>
                  <a:tab pos="9295790" algn="l"/>
                  <a:tab pos="10225369" algn="l"/>
                </a:tabLst>
              </a:pPr>
              <a:t>2</a:t>
            </a:fld>
            <a:endParaRPr lang="en-US" sz="1200" dirty="0" smtClean="0">
              <a:solidFill>
                <a:srgbClr val="000000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46BE207-7DDA-4EB6-A871-5D23EA2FB89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3958167" y="8820705"/>
            <a:ext cx="3026833" cy="4645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94" tIns="47577" rIns="91494" bIns="47577" anchor="b"/>
          <a:lstStyle/>
          <a:p>
            <a:pPr algn="r"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929579" algn="l"/>
                <a:tab pos="1859158" algn="l"/>
                <a:tab pos="2788737" algn="l"/>
                <a:tab pos="3718316" algn="l"/>
                <a:tab pos="4647895" algn="l"/>
                <a:tab pos="5577474" algn="l"/>
                <a:tab pos="6507053" algn="l"/>
                <a:tab pos="7436632" algn="l"/>
                <a:tab pos="8366211" algn="l"/>
                <a:tab pos="9295790" algn="l"/>
                <a:tab pos="10225369" algn="l"/>
              </a:tabLst>
            </a:pPr>
            <a:fld id="{C8BC7533-D26A-4C3A-B7FE-0CCFF0D92B5F}" type="slidenum">
              <a:rPr lang="en-US" sz="1200" smtClean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pPr algn="r" defTabSz="46479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>
                  <a:tab pos="0" algn="l"/>
                  <a:tab pos="929579" algn="l"/>
                  <a:tab pos="1859158" algn="l"/>
                  <a:tab pos="2788737" algn="l"/>
                  <a:tab pos="3718316" algn="l"/>
                  <a:tab pos="4647895" algn="l"/>
                  <a:tab pos="5577474" algn="l"/>
                  <a:tab pos="6507053" algn="l"/>
                  <a:tab pos="7436632" algn="l"/>
                  <a:tab pos="8366211" algn="l"/>
                  <a:tab pos="9295790" algn="l"/>
                  <a:tab pos="10225369" algn="l"/>
                </a:tabLst>
              </a:pPr>
              <a:t>3</a:t>
            </a:fld>
            <a:endParaRPr lang="en-US" sz="1200" dirty="0" smtClean="0">
              <a:solidFill>
                <a:srgbClr val="000000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20484" name="Text Box 2"/>
          <p:cNvSpPr txBox="1">
            <a:spLocks noChangeArrowheads="1"/>
          </p:cNvSpPr>
          <p:nvPr/>
        </p:nvSpPr>
        <p:spPr bwMode="auto">
          <a:xfrm>
            <a:off x="1125361" y="696080"/>
            <a:ext cx="4734278" cy="34819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958" tIns="46479" rIns="92958" bIns="46479" anchor="ctr"/>
          <a:lstStyle/>
          <a:p>
            <a:pPr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2400" dirty="0" smtClean="0">
              <a:solidFill>
                <a:srgbClr val="FFFFFF"/>
              </a:solidFill>
              <a:latin typeface="Times New Roman" pitchFamily="16" charset="0"/>
              <a:ea typeface="DejaVu LGC Sans" charset="0"/>
              <a:cs typeface="DejaVu LGC Sans" charset="0"/>
            </a:endParaRP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/>
          </p:nvPr>
        </p:nvSpPr>
        <p:spPr>
          <a:xfrm>
            <a:off x="931334" y="4411146"/>
            <a:ext cx="5122333" cy="4271612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D663B18-E593-43EA-94D9-7A5D3A998D8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7" name="Text Box 1"/>
          <p:cNvSpPr txBox="1">
            <a:spLocks noChangeArrowheads="1"/>
          </p:cNvSpPr>
          <p:nvPr/>
        </p:nvSpPr>
        <p:spPr bwMode="auto">
          <a:xfrm>
            <a:off x="1125361" y="696080"/>
            <a:ext cx="4734278" cy="34819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958" tIns="46479" rIns="92958" bIns="46479" anchor="ctr"/>
          <a:lstStyle/>
          <a:p>
            <a:pPr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2400" dirty="0" smtClean="0">
              <a:solidFill>
                <a:srgbClr val="FFFFFF"/>
              </a:solidFill>
              <a:latin typeface="Times New Roman" pitchFamily="16" charset="0"/>
              <a:ea typeface="DejaVu LGC Sans" charset="0"/>
              <a:cs typeface="DejaVu LGC Sans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body"/>
          </p:nvPr>
        </p:nvSpPr>
        <p:spPr>
          <a:xfrm>
            <a:off x="931334" y="4411146"/>
            <a:ext cx="5122333" cy="4271612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3958167" y="8820705"/>
            <a:ext cx="3026833" cy="4645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94" tIns="47577" rIns="91494" bIns="47577" anchor="b"/>
          <a:lstStyle/>
          <a:p>
            <a:pPr algn="r"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929579" algn="l"/>
                <a:tab pos="1859158" algn="l"/>
                <a:tab pos="2788737" algn="l"/>
                <a:tab pos="3718316" algn="l"/>
                <a:tab pos="4647895" algn="l"/>
                <a:tab pos="5577474" algn="l"/>
                <a:tab pos="6507053" algn="l"/>
                <a:tab pos="7436632" algn="l"/>
                <a:tab pos="8366211" algn="l"/>
                <a:tab pos="9295790" algn="l"/>
                <a:tab pos="10225369" algn="l"/>
              </a:tabLst>
            </a:pPr>
            <a:fld id="{662FCE78-F47C-48B1-9A8A-23B307628868}" type="slidenum">
              <a:rPr lang="en-US" sz="1200" smtClean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pPr algn="r" defTabSz="46479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>
                  <a:tab pos="0" algn="l"/>
                  <a:tab pos="929579" algn="l"/>
                  <a:tab pos="1859158" algn="l"/>
                  <a:tab pos="2788737" algn="l"/>
                  <a:tab pos="3718316" algn="l"/>
                  <a:tab pos="4647895" algn="l"/>
                  <a:tab pos="5577474" algn="l"/>
                  <a:tab pos="6507053" algn="l"/>
                  <a:tab pos="7436632" algn="l"/>
                  <a:tab pos="8366211" algn="l"/>
                  <a:tab pos="9295790" algn="l"/>
                  <a:tab pos="10225369" algn="l"/>
                </a:tabLst>
              </a:pPr>
              <a:t>4</a:t>
            </a:fld>
            <a:endParaRPr lang="en-US" sz="1200" dirty="0" smtClean="0">
              <a:solidFill>
                <a:srgbClr val="000000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8223EF1-DF95-4695-8DF5-35E55C28A85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5325"/>
            <a:ext cx="4645025" cy="3482975"/>
          </a:xfrm>
          <a:solidFill>
            <a:srgbClr val="FFFFFF"/>
          </a:solidFill>
          <a:ln/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1334" y="4411144"/>
            <a:ext cx="5122333" cy="4181233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BCE9CC4-3419-4517-BDBC-AF6017E77C9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1125361" y="696080"/>
            <a:ext cx="4734278" cy="34819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958" tIns="46479" rIns="92958" bIns="46479" anchor="ctr"/>
          <a:lstStyle/>
          <a:p>
            <a:pPr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2400" dirty="0" smtClean="0">
              <a:solidFill>
                <a:srgbClr val="FFFFFF"/>
              </a:solidFill>
              <a:latin typeface="Times New Roman" pitchFamily="16" charset="0"/>
              <a:ea typeface="DejaVu LGC Sans" charset="0"/>
              <a:cs typeface="DejaVu LGC Sans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body"/>
          </p:nvPr>
        </p:nvSpPr>
        <p:spPr>
          <a:xfrm>
            <a:off x="931334" y="4411146"/>
            <a:ext cx="5122333" cy="4271612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958167" y="8820705"/>
            <a:ext cx="3026833" cy="4645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94" tIns="47577" rIns="91494" bIns="47577" anchor="b"/>
          <a:lstStyle/>
          <a:p>
            <a:pPr algn="r"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929579" algn="l"/>
                <a:tab pos="1859158" algn="l"/>
                <a:tab pos="2788737" algn="l"/>
                <a:tab pos="3718316" algn="l"/>
                <a:tab pos="4647895" algn="l"/>
                <a:tab pos="5577474" algn="l"/>
                <a:tab pos="6507053" algn="l"/>
                <a:tab pos="7436632" algn="l"/>
                <a:tab pos="8366211" algn="l"/>
                <a:tab pos="9295790" algn="l"/>
                <a:tab pos="10225369" algn="l"/>
              </a:tabLst>
            </a:pPr>
            <a:fld id="{50EB7A3E-083D-47E4-97DA-17EB17C1937F}" type="slidenum">
              <a:rPr lang="en-US" sz="1200" smtClean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pPr algn="r" defTabSz="46479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>
                  <a:tab pos="0" algn="l"/>
                  <a:tab pos="929579" algn="l"/>
                  <a:tab pos="1859158" algn="l"/>
                  <a:tab pos="2788737" algn="l"/>
                  <a:tab pos="3718316" algn="l"/>
                  <a:tab pos="4647895" algn="l"/>
                  <a:tab pos="5577474" algn="l"/>
                  <a:tab pos="6507053" algn="l"/>
                  <a:tab pos="7436632" algn="l"/>
                  <a:tab pos="8366211" algn="l"/>
                  <a:tab pos="9295790" algn="l"/>
                  <a:tab pos="10225369" algn="l"/>
                </a:tabLst>
              </a:pPr>
              <a:t>6</a:t>
            </a:fld>
            <a:endParaRPr lang="en-US" sz="1200" dirty="0" smtClean="0">
              <a:solidFill>
                <a:srgbClr val="000000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1B87EB4-2CF9-42C2-A287-64AFE3C5C70B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1125361" y="696080"/>
            <a:ext cx="4734278" cy="34819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958" tIns="46479" rIns="92958" bIns="46479" anchor="ctr"/>
          <a:lstStyle/>
          <a:p>
            <a:pPr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2400" dirty="0" smtClean="0">
              <a:solidFill>
                <a:srgbClr val="FFFFFF"/>
              </a:solidFill>
              <a:latin typeface="Times New Roman" pitchFamily="16" charset="0"/>
              <a:ea typeface="DejaVu LGC Sans" charset="0"/>
              <a:cs typeface="DejaVu LGC Sans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body"/>
          </p:nvPr>
        </p:nvSpPr>
        <p:spPr>
          <a:xfrm>
            <a:off x="931334" y="4411146"/>
            <a:ext cx="5122333" cy="4271612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3958167" y="8820705"/>
            <a:ext cx="3026833" cy="4645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94" tIns="47577" rIns="91494" bIns="47577" anchor="b"/>
          <a:lstStyle/>
          <a:p>
            <a:pPr algn="r"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929579" algn="l"/>
                <a:tab pos="1859158" algn="l"/>
                <a:tab pos="2788737" algn="l"/>
                <a:tab pos="3718316" algn="l"/>
                <a:tab pos="4647895" algn="l"/>
                <a:tab pos="5577474" algn="l"/>
                <a:tab pos="6507053" algn="l"/>
                <a:tab pos="7436632" algn="l"/>
                <a:tab pos="8366211" algn="l"/>
                <a:tab pos="9295790" algn="l"/>
                <a:tab pos="10225369" algn="l"/>
              </a:tabLst>
            </a:pPr>
            <a:fld id="{5A560FB6-A557-41DE-84FF-AA898977F6AF}" type="slidenum">
              <a:rPr lang="en-US" sz="1200" smtClean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pPr algn="r" defTabSz="46479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>
                  <a:tab pos="0" algn="l"/>
                  <a:tab pos="929579" algn="l"/>
                  <a:tab pos="1859158" algn="l"/>
                  <a:tab pos="2788737" algn="l"/>
                  <a:tab pos="3718316" algn="l"/>
                  <a:tab pos="4647895" algn="l"/>
                  <a:tab pos="5577474" algn="l"/>
                  <a:tab pos="6507053" algn="l"/>
                  <a:tab pos="7436632" algn="l"/>
                  <a:tab pos="8366211" algn="l"/>
                  <a:tab pos="9295790" algn="l"/>
                  <a:tab pos="10225369" algn="l"/>
                </a:tabLst>
              </a:pPr>
              <a:t>7</a:t>
            </a:fld>
            <a:endParaRPr lang="en-US" sz="1200" dirty="0" smtClean="0">
              <a:solidFill>
                <a:srgbClr val="000000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47BB03B-9862-4473-9F35-BF7BF46BEE2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25361" y="696080"/>
            <a:ext cx="4734278" cy="34819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958" tIns="46479" rIns="92958" bIns="46479" anchor="ctr"/>
          <a:lstStyle/>
          <a:p>
            <a:pPr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2400" dirty="0" smtClean="0">
              <a:solidFill>
                <a:srgbClr val="FFFFFF"/>
              </a:solidFill>
              <a:latin typeface="Times New Roman" pitchFamily="16" charset="0"/>
              <a:ea typeface="DejaVu LGC Sans" charset="0"/>
              <a:cs typeface="DejaVu LGC Sans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931334" y="4411146"/>
            <a:ext cx="5122333" cy="4271612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  <p:sp>
        <p:nvSpPr>
          <p:cNvPr id="25605" name="Text Box 3"/>
          <p:cNvSpPr txBox="1">
            <a:spLocks noChangeArrowheads="1"/>
          </p:cNvSpPr>
          <p:nvPr/>
        </p:nvSpPr>
        <p:spPr bwMode="auto">
          <a:xfrm>
            <a:off x="3958167" y="8820705"/>
            <a:ext cx="3026833" cy="4645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94" tIns="47577" rIns="91494" bIns="47577" anchor="b"/>
          <a:lstStyle/>
          <a:p>
            <a:pPr algn="r"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929579" algn="l"/>
                <a:tab pos="1859158" algn="l"/>
                <a:tab pos="2788737" algn="l"/>
                <a:tab pos="3718316" algn="l"/>
                <a:tab pos="4647895" algn="l"/>
                <a:tab pos="5577474" algn="l"/>
                <a:tab pos="6507053" algn="l"/>
                <a:tab pos="7436632" algn="l"/>
                <a:tab pos="8366211" algn="l"/>
                <a:tab pos="9295790" algn="l"/>
                <a:tab pos="10225369" algn="l"/>
              </a:tabLst>
            </a:pPr>
            <a:fld id="{A34E1437-4D03-4E46-A1C7-8A4627963E93}" type="slidenum">
              <a:rPr lang="en-US" sz="1200" smtClean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pPr algn="r" defTabSz="46479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>
                  <a:tab pos="0" algn="l"/>
                  <a:tab pos="929579" algn="l"/>
                  <a:tab pos="1859158" algn="l"/>
                  <a:tab pos="2788737" algn="l"/>
                  <a:tab pos="3718316" algn="l"/>
                  <a:tab pos="4647895" algn="l"/>
                  <a:tab pos="5577474" algn="l"/>
                  <a:tab pos="6507053" algn="l"/>
                  <a:tab pos="7436632" algn="l"/>
                  <a:tab pos="8366211" algn="l"/>
                  <a:tab pos="9295790" algn="l"/>
                  <a:tab pos="10225369" algn="l"/>
                </a:tabLst>
              </a:pPr>
              <a:t>8</a:t>
            </a:fld>
            <a:endParaRPr lang="en-US" sz="1200" dirty="0" smtClean="0">
              <a:solidFill>
                <a:srgbClr val="000000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9E850A3-F9E6-4CB0-8EFD-DEDE7970EC15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1125361" y="696080"/>
            <a:ext cx="4734278" cy="34819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958" tIns="46479" rIns="92958" bIns="46479" anchor="ctr"/>
          <a:lstStyle/>
          <a:p>
            <a:pPr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2400" dirty="0" smtClean="0">
              <a:solidFill>
                <a:srgbClr val="FFFFFF"/>
              </a:solidFill>
              <a:latin typeface="Times New Roman" pitchFamily="16" charset="0"/>
              <a:ea typeface="DejaVu LGC Sans" charset="0"/>
              <a:cs typeface="DejaVu LGC Sans" charset="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body"/>
          </p:nvPr>
        </p:nvSpPr>
        <p:spPr>
          <a:xfrm>
            <a:off x="931334" y="4411146"/>
            <a:ext cx="5122333" cy="4271612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  <p:sp>
        <p:nvSpPr>
          <p:cNvPr id="26629" name="Text Box 3"/>
          <p:cNvSpPr txBox="1">
            <a:spLocks noChangeArrowheads="1"/>
          </p:cNvSpPr>
          <p:nvPr/>
        </p:nvSpPr>
        <p:spPr bwMode="auto">
          <a:xfrm>
            <a:off x="3958167" y="8820705"/>
            <a:ext cx="3026833" cy="4645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94" tIns="47577" rIns="91494" bIns="47577" anchor="b"/>
          <a:lstStyle/>
          <a:p>
            <a:pPr algn="r" defTabSz="4647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929579" algn="l"/>
                <a:tab pos="1859158" algn="l"/>
                <a:tab pos="2788737" algn="l"/>
                <a:tab pos="3718316" algn="l"/>
                <a:tab pos="4647895" algn="l"/>
                <a:tab pos="5577474" algn="l"/>
                <a:tab pos="6507053" algn="l"/>
                <a:tab pos="7436632" algn="l"/>
                <a:tab pos="8366211" algn="l"/>
                <a:tab pos="9295790" algn="l"/>
                <a:tab pos="10225369" algn="l"/>
              </a:tabLst>
            </a:pPr>
            <a:fld id="{84A8C5D2-8889-483A-B93A-8FDCAF80B8CB}" type="slidenum">
              <a:rPr lang="en-US" sz="1200" smtClean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pPr algn="r" defTabSz="46479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>
                  <a:tab pos="0" algn="l"/>
                  <a:tab pos="929579" algn="l"/>
                  <a:tab pos="1859158" algn="l"/>
                  <a:tab pos="2788737" algn="l"/>
                  <a:tab pos="3718316" algn="l"/>
                  <a:tab pos="4647895" algn="l"/>
                  <a:tab pos="5577474" algn="l"/>
                  <a:tab pos="6507053" algn="l"/>
                  <a:tab pos="7436632" algn="l"/>
                  <a:tab pos="8366211" algn="l"/>
                  <a:tab pos="9295790" algn="l"/>
                  <a:tab pos="10225369" algn="l"/>
                </a:tabLst>
              </a:pPr>
              <a:t>9</a:t>
            </a:fld>
            <a:endParaRPr lang="en-US" sz="1200" dirty="0" smtClean="0">
              <a:solidFill>
                <a:srgbClr val="000000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BCB7B-2295-4427-98BF-DC154FAC33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6F062-94D2-4866-9927-AA8FC67CD643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6BAA2-98AD-4203-8D51-56476BD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0813"/>
            <a:ext cx="8202613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177213" cy="563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457200" y="990600"/>
            <a:ext cx="8153400" cy="1588"/>
          </a:xfrm>
          <a:prstGeom prst="line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0813"/>
            <a:ext cx="8202613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177213" cy="563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457200" y="990600"/>
            <a:ext cx="8153400" cy="1588"/>
          </a:xfrm>
          <a:prstGeom prst="line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0813"/>
            <a:ext cx="8202613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177213" cy="563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457200" y="990600"/>
            <a:ext cx="8153400" cy="1588"/>
          </a:xfrm>
          <a:prstGeom prst="line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Line 1"/>
          <p:cNvSpPr>
            <a:spLocks noChangeShapeType="1"/>
          </p:cNvSpPr>
          <p:nvPr/>
        </p:nvSpPr>
        <p:spPr bwMode="auto">
          <a:xfrm>
            <a:off x="457200" y="2514600"/>
            <a:ext cx="8153400" cy="1588"/>
          </a:xfrm>
          <a:prstGeom prst="line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0813"/>
            <a:ext cx="8202613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177213" cy="563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149600" y="6229350"/>
            <a:ext cx="2844800" cy="514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604000" y="6229350"/>
            <a:ext cx="1827213" cy="512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>
              <a:spcBef>
                <a:spcPts val="875"/>
              </a:spcBef>
              <a:tabLst>
                <a:tab pos="723900" algn="l"/>
                <a:tab pos="1447800" algn="l"/>
              </a:tabLst>
              <a:defRPr sz="1400">
                <a:solidFill>
                  <a:srgbClr val="5E574E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defTabSz="457200" fontAlgn="base" hangingPunct="0"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fld id="{50CF10E8-CFE6-4549-88F9-666F2D3730A7}" type="slidenum">
              <a:rPr lang="en-GB"/>
              <a:pPr defTabSz="457200" fontAlgn="base" hangingPunct="0"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0813"/>
            <a:ext cx="8202613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177213" cy="563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457200" y="990600"/>
            <a:ext cx="8153400" cy="1588"/>
          </a:xfrm>
          <a:prstGeom prst="line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0813"/>
            <a:ext cx="8202613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177213" cy="563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457200" y="990600"/>
            <a:ext cx="8153400" cy="1588"/>
          </a:xfrm>
          <a:prstGeom prst="line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0813"/>
            <a:ext cx="8202613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177213" cy="563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457200" y="990600"/>
            <a:ext cx="8153400" cy="1588"/>
          </a:xfrm>
          <a:prstGeom prst="line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0813"/>
            <a:ext cx="8202613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177213" cy="563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457200" y="990600"/>
            <a:ext cx="8153400" cy="1588"/>
          </a:xfrm>
          <a:prstGeom prst="line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0813"/>
            <a:ext cx="8202613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177213" cy="563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457200" y="990600"/>
            <a:ext cx="8153400" cy="1588"/>
          </a:xfrm>
          <a:prstGeom prst="line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0813"/>
            <a:ext cx="8202613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177213" cy="563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457200" y="990600"/>
            <a:ext cx="8153400" cy="1588"/>
          </a:xfrm>
          <a:prstGeom prst="line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0813"/>
            <a:ext cx="8202613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177213" cy="563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457200" y="990600"/>
            <a:ext cx="8153400" cy="1588"/>
          </a:xfrm>
          <a:prstGeom prst="line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 Black" pitchFamily="32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914400" y="735013"/>
            <a:ext cx="7721600" cy="148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smtClean="0">
                <a:solidFill>
                  <a:srgbClr val="000000"/>
                </a:solidFill>
                <a:latin typeface="Arial Black" pitchFamily="32" charset="0"/>
              </a:rPr>
              <a:t>cosc 2150</a:t>
            </a: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914400" y="3028950"/>
            <a:ext cx="6400800" cy="177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defTabSz="45720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smtClean="0">
                <a:solidFill>
                  <a:srgbClr val="000000"/>
                </a:solidFill>
                <a:latin typeface="Arial Black" pitchFamily="32" charset="0"/>
              </a:rPr>
              <a:t>Subroutines in ARC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406400" y="150813"/>
            <a:ext cx="8204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smtClean="0">
                <a:solidFill>
                  <a:srgbClr val="000000"/>
                </a:solidFill>
                <a:latin typeface="Arial Black" pitchFamily="32" charset="0"/>
              </a:rPr>
              <a:t>Recursion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178800" cy="563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defTabSz="45720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Is recursion possible in ARC code?</a:t>
            </a:r>
          </a:p>
          <a:p>
            <a:pPr marL="741363" lvl="1" indent="-28416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Yes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741363" lvl="1" indent="-28416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We store return address on the stack, then move the stack pointer, so the next time we call that code, it works.</a:t>
            </a:r>
          </a:p>
          <a:p>
            <a:pPr marL="741363" lvl="1" indent="-28416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741363" lvl="1" indent="-28416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We have not spent any time on return values or parameters, so first we'll look at how the stack works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the Stack 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stack holds the all the data for the program</a:t>
            </a:r>
          </a:p>
          <a:p>
            <a:pPr lvl="1"/>
            <a:r>
              <a:rPr lang="en-US" dirty="0" smtClean="0"/>
              <a:t>Code and data kept separate so that the we can easily reuse the code</a:t>
            </a:r>
          </a:p>
          <a:p>
            <a:pPr lvl="1"/>
            <a:r>
              <a:rPr lang="en-US" dirty="0" smtClean="0"/>
              <a:t>When the program is called or a subroutine is called, a new stack frame is created to hold the data.</a:t>
            </a:r>
          </a:p>
          <a:p>
            <a:pPr lvl="2"/>
            <a:r>
              <a:rPr lang="en-US" dirty="0" smtClean="0"/>
              <a:t>Local variables, parameters to, and the return pointer.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heap, which is not to be confused with the stack, is memory to dynamically allocate memory</a:t>
            </a:r>
          </a:p>
          <a:p>
            <a:pPr lvl="1"/>
            <a:r>
              <a:rPr lang="en-US" dirty="0" smtClean="0"/>
              <a:t>A new operation allocates memory from the heap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 of memory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Classic representation</a:t>
            </a:r>
          </a:p>
          <a:p>
            <a:pPr lvl="1"/>
            <a:r>
              <a:rPr lang="en-US" dirty="0" smtClean="0"/>
              <a:t>Program code at the top of memory</a:t>
            </a:r>
          </a:p>
          <a:p>
            <a:pPr lvl="1"/>
            <a:r>
              <a:rPr lang="en-US" dirty="0" smtClean="0"/>
              <a:t>Heap section of memory after the programs</a:t>
            </a:r>
          </a:p>
          <a:p>
            <a:pPr lvl="2"/>
            <a:r>
              <a:rPr lang="en-US" dirty="0" smtClean="0"/>
              <a:t>Goes down as more memory is needed for new operations</a:t>
            </a:r>
          </a:p>
          <a:p>
            <a:pPr lvl="1"/>
            <a:r>
              <a:rPr lang="en-US" dirty="0" smtClean="0"/>
              <a:t>Stack section of memory</a:t>
            </a:r>
          </a:p>
          <a:p>
            <a:pPr lvl="2"/>
            <a:r>
              <a:rPr lang="en-US" dirty="0" smtClean="0"/>
              <a:t>Grows up from the bottom of memory</a:t>
            </a:r>
          </a:p>
          <a:p>
            <a:r>
              <a:rPr lang="en-US" dirty="0" smtClean="0"/>
              <a:t>Most modern OSs, reverse the stack and heap, so that heap grows up and the stack grows down.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7421" y="1600200"/>
            <a:ext cx="288015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 of memory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note</a:t>
            </a:r>
          </a:p>
          <a:p>
            <a:pPr lvl="1"/>
            <a:r>
              <a:rPr lang="en-US" dirty="0" smtClean="0"/>
              <a:t>The lecture is covering the stack similar to the c/</a:t>
            </a:r>
            <a:r>
              <a:rPr lang="en-US" dirty="0" err="1" smtClean="0"/>
              <a:t>c++</a:t>
            </a:r>
            <a:r>
              <a:rPr lang="en-US" dirty="0" smtClean="0"/>
              <a:t> model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Take </a:t>
            </a:r>
            <a:r>
              <a:rPr lang="en-US" dirty="0" err="1" smtClean="0"/>
              <a:t>cosc</a:t>
            </a:r>
            <a:r>
              <a:rPr lang="en-US" dirty="0" smtClean="0"/>
              <a:t> 4785 compiler construction or </a:t>
            </a:r>
            <a:r>
              <a:rPr lang="en-US" dirty="0" err="1" smtClean="0"/>
              <a:t>Cosc</a:t>
            </a:r>
            <a:r>
              <a:rPr lang="en-US" dirty="0" smtClean="0"/>
              <a:t> 4740 Operating Systems</a:t>
            </a:r>
          </a:p>
          <a:p>
            <a:pPr lvl="2"/>
            <a:r>
              <a:rPr lang="en-US" dirty="0" smtClean="0"/>
              <a:t>To learn how to do this 100% correctly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q;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q =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5825" y="2305844"/>
            <a:ext cx="394335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ght Arrow 8"/>
          <p:cNvSpPr/>
          <p:nvPr/>
        </p:nvSpPr>
        <p:spPr>
          <a:xfrm>
            <a:off x="228600" y="1295400"/>
            <a:ext cx="609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2743200" y="4724400"/>
            <a:ext cx="2133600" cy="369332"/>
            <a:chOff x="3124200" y="6248400"/>
            <a:chExt cx="2133600" cy="369332"/>
          </a:xfrm>
        </p:grpSpPr>
        <p:sp>
          <p:nvSpPr>
            <p:cNvPr id="6" name="Right Arrow 5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q;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q =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28600" y="26670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9400" y="2306638"/>
            <a:ext cx="3776199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3581400" y="35814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q;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q =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0" y="53340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1981200"/>
            <a:ext cx="3962638" cy="344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3352800" y="24384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q;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q =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28600" y="33528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362200"/>
            <a:ext cx="3776199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3657600" y="36576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406400" y="150813"/>
            <a:ext cx="8204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smtClean="0">
                <a:solidFill>
                  <a:srgbClr val="000000"/>
                </a:solidFill>
                <a:latin typeface="Arial Black" pitchFamily="32" charset="0"/>
              </a:rPr>
              <a:t>Assembly code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178800" cy="563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defTabSz="4572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smtClean="0">
                <a:solidFill>
                  <a:srgbClr val="000000"/>
                </a:solidFill>
              </a:rPr>
              <a:t>There are two instructions used for subroutine calls</a:t>
            </a:r>
          </a:p>
          <a:p>
            <a:pPr marL="341313" indent="-341313" defTabSz="4572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smtClean="0">
                <a:solidFill>
                  <a:srgbClr val="000000"/>
                </a:solidFill>
              </a:rPr>
              <a:t>call label</a:t>
            </a:r>
          </a:p>
          <a:p>
            <a:pPr marL="741363" lvl="1" indent="-284163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smtClean="0">
                <a:solidFill>
                  <a:srgbClr val="000000"/>
                </a:solidFill>
              </a:rPr>
              <a:t>This will change the PC to where the label’s address and put the current address into %r15</a:t>
            </a:r>
          </a:p>
          <a:p>
            <a:pPr marL="341313" indent="-341313" defTabSz="4572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smtClean="0">
                <a:solidFill>
                  <a:srgbClr val="000000"/>
                </a:solidFill>
              </a:rPr>
              <a:t>jmpl %rX+4, %rY</a:t>
            </a:r>
          </a:p>
          <a:p>
            <a:pPr marL="741363" lvl="1" indent="-284163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smtClean="0">
                <a:solidFill>
                  <a:srgbClr val="000000"/>
                </a:solidFill>
              </a:rPr>
              <a:t>will jump to the address %rX and put the current address in %rY</a:t>
            </a:r>
          </a:p>
          <a:p>
            <a:pPr marL="741363" lvl="1" indent="-284163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smtClean="0">
                <a:solidFill>
                  <a:srgbClr val="000000"/>
                </a:solidFill>
              </a:rPr>
              <a:t>Normally %rX is %r15, the +4 is because you would return the call instruction, instead of the next instruction.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q;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q =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0" y="53340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362200"/>
            <a:ext cx="3662234" cy="356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3581400" y="27432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q;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q =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0" y="39624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9400" y="2306638"/>
            <a:ext cx="3776199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3657600" y="35814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q;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q =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5825" y="2305844"/>
            <a:ext cx="394335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ght Arrow 8"/>
          <p:cNvSpPr/>
          <p:nvPr/>
        </p:nvSpPr>
        <p:spPr>
          <a:xfrm>
            <a:off x="228600" y="4343400"/>
            <a:ext cx="609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743200" y="4724400"/>
            <a:ext cx="2133600" cy="369332"/>
            <a:chOff x="3124200" y="6248400"/>
            <a:chExt cx="2133600" cy="369332"/>
          </a:xfrm>
        </p:grpSpPr>
        <p:sp>
          <p:nvSpPr>
            <p:cNvPr id="7" name="Right Arrow 6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Code in ARC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.begin</a:t>
            </a:r>
          </a:p>
          <a:p>
            <a:pPr>
              <a:buNone/>
            </a:pPr>
            <a:r>
              <a:rPr lang="en-US" dirty="0" smtClean="0"/>
              <a:t>.org 2048</a:t>
            </a:r>
          </a:p>
          <a:p>
            <a:pPr>
              <a:buNone/>
            </a:pPr>
            <a:r>
              <a:rPr lang="en-US" dirty="0" smtClean="0"/>
              <a:t>main: add %r0, 4092, %r14 ! stack pointer </a:t>
            </a:r>
          </a:p>
          <a:p>
            <a:pPr>
              <a:buNone/>
            </a:pPr>
            <a:r>
              <a:rPr lang="en-US" dirty="0" smtClean="0"/>
              <a:t>! create stack for main</a:t>
            </a:r>
          </a:p>
          <a:p>
            <a:pPr>
              <a:buNone/>
            </a:pPr>
            <a:r>
              <a:rPr lang="en-US" dirty="0" smtClean="0"/>
              <a:t>! %r14+8  return address</a:t>
            </a:r>
          </a:p>
          <a:p>
            <a:pPr>
              <a:buNone/>
            </a:pPr>
            <a:r>
              <a:rPr lang="en-US" dirty="0" smtClean="0"/>
              <a:t>! %r14+4  is variable a</a:t>
            </a:r>
          </a:p>
          <a:p>
            <a:pPr>
              <a:buNone/>
            </a:pPr>
            <a:r>
              <a:rPr lang="en-US" dirty="0" smtClean="0"/>
              <a:t>! %r14+0  is variable b</a:t>
            </a:r>
          </a:p>
          <a:p>
            <a:pPr>
              <a:buNone/>
            </a:pPr>
            <a:r>
              <a:rPr lang="en-US" dirty="0" smtClean="0"/>
              <a:t>sub %r14, 8, %r14 ! move stack pointer</a:t>
            </a:r>
          </a:p>
          <a:p>
            <a:pPr>
              <a:buNone/>
            </a:pPr>
            <a:r>
              <a:rPr lang="en-US" dirty="0" smtClean="0"/>
              <a:t>add %r0, 1, %r1  ! a variable</a:t>
            </a:r>
          </a:p>
          <a:p>
            <a:pPr>
              <a:buNone/>
            </a:pPr>
            <a:r>
              <a:rPr lang="en-US" dirty="0" smtClean="0"/>
              <a:t>add %r0, 2, %r2  ! b variable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%r0, %r14+8 !bogus return address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%r1, %r14+4 !put a on the stack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%r2, %r14+0 !put b on the stack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! prep to call sub1, put a on stack</a:t>
            </a:r>
          </a:p>
          <a:p>
            <a:pPr>
              <a:buNone/>
            </a:pPr>
            <a:r>
              <a:rPr lang="en-US" dirty="0" smtClean="0"/>
              <a:t>! move stack pointer for the parameter</a:t>
            </a:r>
          </a:p>
          <a:p>
            <a:pPr>
              <a:buNone/>
            </a:pPr>
            <a:r>
              <a:rPr lang="en-US" dirty="0" smtClean="0"/>
              <a:t>sub %r14, 4, %r14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%r1, %r14+0</a:t>
            </a:r>
          </a:p>
          <a:p>
            <a:pPr>
              <a:buNone/>
            </a:pPr>
            <a:r>
              <a:rPr lang="en-US" dirty="0" smtClean="0"/>
              <a:t>call sub1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! return from sub y and restore stack pointer </a:t>
            </a:r>
          </a:p>
          <a:p>
            <a:pPr>
              <a:buNone/>
            </a:pPr>
            <a:r>
              <a:rPr lang="en-US" dirty="0" smtClean="0"/>
              <a:t>! back to correct spot</a:t>
            </a:r>
          </a:p>
          <a:p>
            <a:pPr>
              <a:buNone/>
            </a:pPr>
            <a:r>
              <a:rPr lang="en-US" dirty="0" smtClean="0"/>
              <a:t>add %r14, 4, %r14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! prep to call y, put b on stack</a:t>
            </a:r>
          </a:p>
          <a:p>
            <a:pPr>
              <a:buNone/>
            </a:pPr>
            <a:r>
              <a:rPr lang="en-US" dirty="0" smtClean="0"/>
              <a:t>! move stack pointer for the parameter</a:t>
            </a:r>
          </a:p>
          <a:p>
            <a:pPr>
              <a:buNone/>
            </a:pPr>
            <a:r>
              <a:rPr lang="en-US" dirty="0" smtClean="0"/>
              <a:t>sub %r14, 4, %r14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%r2, %r14+0</a:t>
            </a:r>
          </a:p>
          <a:p>
            <a:pPr>
              <a:buNone/>
            </a:pPr>
            <a:r>
              <a:rPr lang="en-US" dirty="0" smtClean="0"/>
              <a:t>call sub1</a:t>
            </a:r>
          </a:p>
          <a:p>
            <a:pPr>
              <a:buNone/>
            </a:pPr>
            <a:r>
              <a:rPr lang="en-US" dirty="0" smtClean="0"/>
              <a:t>! return from sub y and restore stack pointer</a:t>
            </a:r>
          </a:p>
          <a:p>
            <a:pPr>
              <a:buNone/>
            </a:pPr>
            <a:r>
              <a:rPr lang="en-US" dirty="0" smtClean="0"/>
              <a:t>add %r14, 4, %r14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! restore stack pointer and ready to return from main…</a:t>
            </a:r>
          </a:p>
          <a:p>
            <a:pPr>
              <a:buNone/>
            </a:pPr>
            <a:r>
              <a:rPr lang="en-US" dirty="0" smtClean="0"/>
              <a:t>! except we won't</a:t>
            </a:r>
          </a:p>
          <a:p>
            <a:pPr>
              <a:buNone/>
            </a:pPr>
            <a:r>
              <a:rPr lang="en-US" dirty="0" smtClean="0"/>
              <a:t>halt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Code in ARC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! subroutine sub1</a:t>
            </a:r>
          </a:p>
          <a:p>
            <a:pPr>
              <a:buNone/>
            </a:pPr>
            <a:r>
              <a:rPr lang="en-US" dirty="0" smtClean="0"/>
              <a:t>! move stack pointer, store return address and create q variable</a:t>
            </a:r>
          </a:p>
          <a:p>
            <a:pPr>
              <a:buNone/>
            </a:pPr>
            <a:r>
              <a:rPr lang="en-US" dirty="0" smtClean="0"/>
              <a:t>sub1: sub %r14, 8, %r14 !remember stacked  moved by main for parameter already</a:t>
            </a:r>
          </a:p>
          <a:p>
            <a:pPr>
              <a:buNone/>
            </a:pPr>
            <a:r>
              <a:rPr lang="en-US" dirty="0" smtClean="0"/>
              <a:t>! %r14+8  is p parameter</a:t>
            </a:r>
          </a:p>
          <a:p>
            <a:pPr>
              <a:buNone/>
            </a:pPr>
            <a:r>
              <a:rPr lang="en-US" dirty="0" smtClean="0"/>
              <a:t>! %r14+4  is return address</a:t>
            </a:r>
          </a:p>
          <a:p>
            <a:pPr>
              <a:buNone/>
            </a:pPr>
            <a:r>
              <a:rPr lang="en-US" dirty="0" smtClean="0"/>
              <a:t>! %r14+0  is variable q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%r15, %r14 + 4 !store return address</a:t>
            </a:r>
          </a:p>
          <a:p>
            <a:pPr>
              <a:buNone/>
            </a:pPr>
            <a:r>
              <a:rPr lang="en-US" dirty="0" smtClean="0"/>
              <a:t>add %r0, 0, %r4  ! variable q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%r4, %r14+0 ! store q on the stack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! q = p +2</a:t>
            </a:r>
          </a:p>
          <a:p>
            <a:pPr>
              <a:buNone/>
            </a:pPr>
            <a:r>
              <a:rPr lang="en-US" dirty="0" smtClean="0"/>
              <a:t>ld %r14+8, %r5 !load p into register 5</a:t>
            </a:r>
          </a:p>
          <a:p>
            <a:pPr>
              <a:buNone/>
            </a:pPr>
            <a:r>
              <a:rPr lang="en-US" dirty="0" smtClean="0"/>
              <a:t>add %r5, 2, %r4 ! q = p +2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%r4, %r14+0  !store q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!now return and change stack pointer</a:t>
            </a:r>
          </a:p>
          <a:p>
            <a:pPr>
              <a:buNone/>
            </a:pPr>
            <a:r>
              <a:rPr lang="en-US" dirty="0" smtClean="0"/>
              <a:t>ld %r14+4, %r15  !reload %r15 to correct pointer</a:t>
            </a:r>
          </a:p>
          <a:p>
            <a:pPr>
              <a:buNone/>
            </a:pPr>
            <a:r>
              <a:rPr lang="en-US" dirty="0" smtClean="0"/>
              <a:t>add %r14, 8, %r14</a:t>
            </a:r>
          </a:p>
          <a:p>
            <a:pPr>
              <a:buNone/>
            </a:pPr>
            <a:r>
              <a:rPr lang="en-US" dirty="0" err="1" smtClean="0"/>
              <a:t>jmpl</a:t>
            </a:r>
            <a:r>
              <a:rPr lang="en-US" dirty="0" smtClean="0"/>
              <a:t> %r15 +4, %r0</a:t>
            </a:r>
          </a:p>
          <a:p>
            <a:pPr>
              <a:buNone/>
            </a:pPr>
            <a:r>
              <a:rPr lang="en-US" dirty="0" smtClean="0"/>
              <a:t>.end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by Reference, Call by Value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previous example, all the parameters were call by value.</a:t>
            </a:r>
          </a:p>
          <a:p>
            <a:r>
              <a:rPr lang="en-US" dirty="0" smtClean="0"/>
              <a:t>With call by reference, the address of the variable is placed on the stack, instead of the value.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Call by Reference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sub(&amp;a);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sub( </a:t>
            </a:r>
            <a:r>
              <a:rPr lang="en-US" dirty="0" err="1" smtClean="0"/>
              <a:t>int</a:t>
            </a:r>
            <a:r>
              <a:rPr lang="en-US" dirty="0" smtClean="0"/>
              <a:t> *p) 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*p = *p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28600" y="29718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0112" y="2248694"/>
            <a:ext cx="3914775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3505200" y="3581400"/>
            <a:ext cx="2133600" cy="369332"/>
            <a:chOff x="3124200" y="6248400"/>
            <a:chExt cx="2133600" cy="369332"/>
          </a:xfrm>
        </p:grpSpPr>
        <p:sp>
          <p:nvSpPr>
            <p:cNvPr id="12" name="Right Arrow 11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Call by Reference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sub(&amp;a);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sub( </a:t>
            </a:r>
            <a:r>
              <a:rPr lang="en-US" dirty="0" err="1" smtClean="0"/>
              <a:t>int</a:t>
            </a:r>
            <a:r>
              <a:rPr lang="en-US" dirty="0" smtClean="0"/>
              <a:t> *p) 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*p = *p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0" y="51816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286000"/>
            <a:ext cx="38481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3429000" y="2819400"/>
            <a:ext cx="2133600" cy="369332"/>
            <a:chOff x="3124200" y="6248400"/>
            <a:chExt cx="2133600" cy="369332"/>
          </a:xfrm>
        </p:grpSpPr>
        <p:sp>
          <p:nvSpPr>
            <p:cNvPr id="11" name="Right Arrow 10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Call by Reference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sub(&amp;a);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sub( </a:t>
            </a:r>
            <a:r>
              <a:rPr lang="en-US" dirty="0" err="1" smtClean="0"/>
              <a:t>int</a:t>
            </a:r>
            <a:r>
              <a:rPr lang="en-US" dirty="0" smtClean="0"/>
              <a:t> *p) 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*p = *p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0" y="36576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19650" y="2167731"/>
            <a:ext cx="3695700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3810000" y="3657600"/>
            <a:ext cx="2133600" cy="369332"/>
            <a:chOff x="3124200" y="6248400"/>
            <a:chExt cx="2133600" cy="369332"/>
          </a:xfrm>
        </p:grpSpPr>
        <p:sp>
          <p:nvSpPr>
            <p:cNvPr id="11" name="Right Arrow 10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 Example, call by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200" dirty="0" smtClean="0"/>
              <a:t>.begin</a:t>
            </a:r>
          </a:p>
          <a:p>
            <a:pPr>
              <a:buNone/>
            </a:pPr>
            <a:r>
              <a:rPr lang="en-US" sz="1200" dirty="0" smtClean="0"/>
              <a:t>.org 2048</a:t>
            </a:r>
          </a:p>
          <a:p>
            <a:pPr>
              <a:buNone/>
            </a:pPr>
            <a:r>
              <a:rPr lang="en-US" sz="1200" dirty="0" smtClean="0"/>
              <a:t>main: add %r0, 4092, %r14 ! stack pointer </a:t>
            </a:r>
          </a:p>
          <a:p>
            <a:pPr>
              <a:buNone/>
            </a:pPr>
            <a:r>
              <a:rPr lang="en-US" sz="1200" dirty="0" smtClean="0"/>
              <a:t>! create stack for main</a:t>
            </a:r>
          </a:p>
          <a:p>
            <a:pPr>
              <a:buNone/>
            </a:pPr>
            <a:r>
              <a:rPr lang="en-US" sz="1200" dirty="0" smtClean="0"/>
              <a:t>! %r14+8  return address</a:t>
            </a:r>
          </a:p>
          <a:p>
            <a:pPr>
              <a:buNone/>
            </a:pPr>
            <a:r>
              <a:rPr lang="en-US" sz="1200" dirty="0" smtClean="0"/>
              <a:t>! %r14+4  is variable a</a:t>
            </a:r>
          </a:p>
          <a:p>
            <a:pPr>
              <a:buNone/>
            </a:pPr>
            <a:r>
              <a:rPr lang="en-US" sz="1200" dirty="0" smtClean="0"/>
              <a:t>! %r14+0  is variable b</a:t>
            </a:r>
          </a:p>
          <a:p>
            <a:pPr>
              <a:buNone/>
            </a:pPr>
            <a:r>
              <a:rPr lang="en-US" sz="1200" dirty="0" smtClean="0"/>
              <a:t>sub %r14, 8, %r14 ! move stack pointer</a:t>
            </a:r>
          </a:p>
          <a:p>
            <a:pPr>
              <a:buNone/>
            </a:pPr>
            <a:r>
              <a:rPr lang="en-US" sz="1200" dirty="0" smtClean="0"/>
              <a:t>add %r0, 1, %r1  ! a variable</a:t>
            </a:r>
          </a:p>
          <a:p>
            <a:pPr>
              <a:buNone/>
            </a:pPr>
            <a:r>
              <a:rPr lang="en-US" sz="1200" dirty="0" smtClean="0"/>
              <a:t>add %r0, 2, %r2  ! b variable</a:t>
            </a:r>
          </a:p>
          <a:p>
            <a:pPr>
              <a:buNone/>
            </a:pPr>
            <a:r>
              <a:rPr lang="en-US" sz="1200" dirty="0" err="1" smtClean="0"/>
              <a:t>st</a:t>
            </a:r>
            <a:r>
              <a:rPr lang="en-US" sz="1200" dirty="0" smtClean="0"/>
              <a:t> %r0, %r14+8 !bogus return address</a:t>
            </a:r>
          </a:p>
          <a:p>
            <a:pPr>
              <a:buNone/>
            </a:pPr>
            <a:r>
              <a:rPr lang="en-US" sz="1200" dirty="0" err="1" smtClean="0"/>
              <a:t>st</a:t>
            </a:r>
            <a:r>
              <a:rPr lang="en-US" sz="1200" dirty="0" smtClean="0"/>
              <a:t> %r1, %r14+4 !put a on the stack</a:t>
            </a:r>
          </a:p>
          <a:p>
            <a:pPr>
              <a:buNone/>
            </a:pPr>
            <a:r>
              <a:rPr lang="en-US" sz="1200" dirty="0" err="1" smtClean="0"/>
              <a:t>st</a:t>
            </a:r>
            <a:r>
              <a:rPr lang="en-US" sz="1200" dirty="0" smtClean="0"/>
              <a:t> %r2, %r14+0 !put b on the stack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! prep to call y, put pointer to a on stack</a:t>
            </a:r>
          </a:p>
          <a:p>
            <a:pPr>
              <a:buNone/>
            </a:pPr>
            <a:r>
              <a:rPr lang="en-US" sz="1200" dirty="0" smtClean="0"/>
              <a:t>! move stack pointer for the parameter</a:t>
            </a:r>
          </a:p>
          <a:p>
            <a:pPr>
              <a:buNone/>
            </a:pPr>
            <a:r>
              <a:rPr lang="en-US" sz="1200" dirty="0" smtClean="0"/>
              <a:t>add %r14, 4, %r10  ! pointer for a </a:t>
            </a:r>
          </a:p>
          <a:p>
            <a:pPr>
              <a:buNone/>
            </a:pPr>
            <a:r>
              <a:rPr lang="en-US" sz="1200" dirty="0" smtClean="0"/>
              <a:t>sub %r14, 4, %r14</a:t>
            </a:r>
          </a:p>
          <a:p>
            <a:pPr>
              <a:buNone/>
            </a:pPr>
            <a:r>
              <a:rPr lang="en-US" sz="1200" dirty="0" err="1" smtClean="0"/>
              <a:t>st</a:t>
            </a:r>
            <a:r>
              <a:rPr lang="en-US" sz="1200" dirty="0" smtClean="0"/>
              <a:t> %r10, %r14+0</a:t>
            </a:r>
          </a:p>
          <a:p>
            <a:pPr>
              <a:buNone/>
            </a:pPr>
            <a:r>
              <a:rPr lang="en-US" sz="1200" dirty="0" smtClean="0"/>
              <a:t>call sub1</a:t>
            </a:r>
          </a:p>
          <a:p>
            <a:pPr>
              <a:buNone/>
            </a:pPr>
            <a:r>
              <a:rPr lang="en-US" sz="1200" dirty="0" smtClean="0"/>
              <a:t>! return from sub y and restore stack pointer </a:t>
            </a:r>
          </a:p>
          <a:p>
            <a:pPr>
              <a:buNone/>
            </a:pPr>
            <a:r>
              <a:rPr lang="en-US" sz="1200" dirty="0" smtClean="0"/>
              <a:t>! back to correct spot</a:t>
            </a:r>
          </a:p>
          <a:p>
            <a:pPr>
              <a:buNone/>
            </a:pPr>
            <a:r>
              <a:rPr lang="en-US" sz="1200" dirty="0" smtClean="0"/>
              <a:t>add %r14, 4, %r14</a:t>
            </a:r>
          </a:p>
          <a:p>
            <a:pPr>
              <a:buNone/>
            </a:pPr>
            <a:r>
              <a:rPr lang="en-US" sz="1200" dirty="0" smtClean="0"/>
              <a:t>halt</a:t>
            </a:r>
            <a:endParaRPr lang="en-US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400" dirty="0" smtClean="0"/>
              <a:t>! subroutine sub1</a:t>
            </a:r>
          </a:p>
          <a:p>
            <a:pPr>
              <a:buNone/>
            </a:pPr>
            <a:r>
              <a:rPr lang="en-US" sz="1400" dirty="0" smtClean="0"/>
              <a:t>! move stack pointer, store return address and create q variable</a:t>
            </a:r>
          </a:p>
          <a:p>
            <a:pPr>
              <a:buNone/>
            </a:pPr>
            <a:r>
              <a:rPr lang="en-US" sz="1400" dirty="0" smtClean="0"/>
              <a:t>! %r14+4  is p parameter pointer</a:t>
            </a:r>
          </a:p>
          <a:p>
            <a:pPr>
              <a:buNone/>
            </a:pPr>
            <a:r>
              <a:rPr lang="en-US" sz="1400" dirty="0" smtClean="0"/>
              <a:t>! %r14+0  is return address</a:t>
            </a:r>
          </a:p>
          <a:p>
            <a:pPr>
              <a:buNone/>
            </a:pPr>
            <a:r>
              <a:rPr lang="en-US" sz="1400" dirty="0" smtClean="0"/>
              <a:t>sub1: sub %r14, 4, %r14 !remember stack moved by main for parameter already</a:t>
            </a:r>
          </a:p>
          <a:p>
            <a:pPr>
              <a:buNone/>
            </a:pPr>
            <a:r>
              <a:rPr lang="en-US" sz="1400" dirty="0" err="1" smtClean="0"/>
              <a:t>st</a:t>
            </a:r>
            <a:r>
              <a:rPr lang="en-US" sz="1400" dirty="0" smtClean="0"/>
              <a:t> %r15, %r14 + 0 !store return address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! *p = *p +2</a:t>
            </a:r>
          </a:p>
          <a:p>
            <a:pPr>
              <a:buNone/>
            </a:pPr>
            <a:r>
              <a:rPr lang="en-US" sz="1400" dirty="0" smtClean="0"/>
              <a:t>ld %r14 +4, %r20  !load pointer to p</a:t>
            </a:r>
          </a:p>
          <a:p>
            <a:pPr>
              <a:buNone/>
            </a:pPr>
            <a:r>
              <a:rPr lang="en-US" sz="1400" dirty="0" smtClean="0"/>
              <a:t>ld %r20+0, %r5 !load p into register 5</a:t>
            </a:r>
          </a:p>
          <a:p>
            <a:pPr>
              <a:buNone/>
            </a:pPr>
            <a:r>
              <a:rPr lang="en-US" sz="1400" dirty="0" smtClean="0"/>
              <a:t>add %r5, 2, %r5 ! q = p +2</a:t>
            </a:r>
          </a:p>
          <a:p>
            <a:pPr>
              <a:buNone/>
            </a:pPr>
            <a:r>
              <a:rPr lang="en-US" sz="1400" dirty="0" err="1" smtClean="0"/>
              <a:t>st</a:t>
            </a:r>
            <a:r>
              <a:rPr lang="en-US" sz="1400" dirty="0" smtClean="0"/>
              <a:t> %r5, %r20+0  !store p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!now return and change stack pointer</a:t>
            </a:r>
          </a:p>
          <a:p>
            <a:pPr>
              <a:buNone/>
            </a:pPr>
            <a:r>
              <a:rPr lang="en-US" sz="1400" dirty="0" smtClean="0"/>
              <a:t>ld %r14+0, %r15  !reload %r15 to correct pointer</a:t>
            </a:r>
          </a:p>
          <a:p>
            <a:pPr>
              <a:buNone/>
            </a:pPr>
            <a:r>
              <a:rPr lang="en-US" sz="1400" dirty="0" smtClean="0"/>
              <a:t>add %r14, 4, %r14</a:t>
            </a:r>
          </a:p>
          <a:p>
            <a:pPr>
              <a:buNone/>
            </a:pPr>
            <a:r>
              <a:rPr lang="en-US" sz="1400" dirty="0" err="1" smtClean="0"/>
              <a:t>jmpl</a:t>
            </a:r>
            <a:r>
              <a:rPr lang="en-US" sz="1400" dirty="0" smtClean="0"/>
              <a:t> %r15 +4, %r0</a:t>
            </a:r>
          </a:p>
          <a:p>
            <a:pPr>
              <a:buNone/>
            </a:pPr>
            <a:r>
              <a:rPr lang="en-US" sz="1400" dirty="0" smtClean="0"/>
              <a:t>.end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06400" y="150813"/>
            <a:ext cx="8204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smtClean="0">
                <a:solidFill>
                  <a:srgbClr val="000000"/>
                </a:solidFill>
                <a:latin typeface="Arial Black" pitchFamily="32" charset="0"/>
              </a:rPr>
              <a:t>example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178800" cy="563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smtClean="0">
                <a:solidFill>
                  <a:srgbClr val="000000"/>
                </a:solidFill>
              </a:rPr>
              <a:t> …. (instructions)</a:t>
            </a:r>
          </a:p>
          <a:p>
            <a:pPr marL="341313" indent="-34131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smtClean="0">
                <a:solidFill>
                  <a:srgbClr val="000000"/>
                </a:solidFill>
              </a:rPr>
              <a:t>call sub_r  ! call subroutine sub_r</a:t>
            </a:r>
          </a:p>
          <a:p>
            <a:pPr marL="341313" indent="-34131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smtClean="0">
                <a:solidFill>
                  <a:srgbClr val="000000"/>
                </a:solidFill>
              </a:rPr>
              <a:t>sub %r2, 2,%r1</a:t>
            </a:r>
          </a:p>
          <a:p>
            <a:pPr marL="341313" indent="-34131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smtClean="0">
                <a:solidFill>
                  <a:srgbClr val="000000"/>
                </a:solidFill>
              </a:rPr>
              <a:t>…. (more instructions)</a:t>
            </a:r>
          </a:p>
          <a:p>
            <a:pPr marL="341313" indent="-34131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smtClean="0">
                <a:solidFill>
                  <a:srgbClr val="000000"/>
                </a:solidFill>
              </a:rPr>
              <a:t>halt</a:t>
            </a:r>
          </a:p>
          <a:p>
            <a:pPr marL="341313" indent="-34131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smtClean="0">
              <a:solidFill>
                <a:srgbClr val="000000"/>
              </a:solidFill>
            </a:endParaRPr>
          </a:p>
          <a:p>
            <a:pPr marL="341313" indent="-34131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smtClean="0">
                <a:solidFill>
                  <a:srgbClr val="000000"/>
                </a:solidFill>
              </a:rPr>
              <a:t>sub_r: addcc %r1, 2, %r2</a:t>
            </a:r>
          </a:p>
          <a:p>
            <a:pPr marL="341313" indent="-34131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smtClean="0">
                <a:solidFill>
                  <a:srgbClr val="000000"/>
                </a:solidFill>
              </a:rPr>
              <a:t>jmpl %r15+4, %r0 !go back to sub instruction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Return values work like parameters.  The "code" calling subroutine allocates the space needed on the stack</a:t>
            </a:r>
          </a:p>
          <a:p>
            <a:pPr lvl="1"/>
            <a:r>
              <a:rPr lang="en-US" dirty="0" smtClean="0"/>
              <a:t>The subroutine then places the value or pointer into the return value location so it can be used by the subroutine that this subroutine was called by.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This can get complex when doing operations like</a:t>
            </a:r>
          </a:p>
          <a:p>
            <a:pPr lvl="2"/>
            <a:r>
              <a:rPr lang="en-US" dirty="0" smtClean="0"/>
              <a:t>x = sub(a) / (sub(a-1) *2)  !because maybe need to use "temp" variables to deal with math precedence operators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Return 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return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52400" y="27432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514600"/>
            <a:ext cx="3662363" cy="2919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/>
          <p:nvPr/>
        </p:nvGrpSpPr>
        <p:grpSpPr>
          <a:xfrm>
            <a:off x="3429000" y="37338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Return 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return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52400" y="31242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63727" y="2514600"/>
            <a:ext cx="3526508" cy="291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/>
          <p:nvPr/>
        </p:nvGrpSpPr>
        <p:grpSpPr>
          <a:xfrm>
            <a:off x="3352800" y="32766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Return 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return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0" y="54864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6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45830" y="2565399"/>
            <a:ext cx="3331369" cy="296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/>
          <p:nvPr/>
        </p:nvGrpSpPr>
        <p:grpSpPr>
          <a:xfrm>
            <a:off x="3276600" y="28956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Return 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return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52400" y="31242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2019" y="2555081"/>
            <a:ext cx="320992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/>
          <p:nvPr/>
        </p:nvGrpSpPr>
        <p:grpSpPr>
          <a:xfrm>
            <a:off x="3352800" y="32766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Return 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return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28600" y="34290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590800"/>
            <a:ext cx="3352800" cy="295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/>
          <p:nvPr/>
        </p:nvGrpSpPr>
        <p:grpSpPr>
          <a:xfrm>
            <a:off x="3352800" y="38100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Return 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return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52400" y="38862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5356" y="2597944"/>
            <a:ext cx="314325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/>
          <p:nvPr/>
        </p:nvGrpSpPr>
        <p:grpSpPr>
          <a:xfrm>
            <a:off x="3352800" y="32766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Return 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return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0" y="54864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0276" y="2590800"/>
            <a:ext cx="3363124" cy="2973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/>
          <p:nvPr/>
        </p:nvGrpSpPr>
        <p:grpSpPr>
          <a:xfrm>
            <a:off x="3276600" y="29718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Return 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main()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 =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 = 2;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sub(a);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 = sub(b);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sub( </a:t>
            </a:r>
            <a:r>
              <a:rPr lang="en-US" dirty="0" err="1" smtClean="0"/>
              <a:t>int</a:t>
            </a:r>
            <a:r>
              <a:rPr lang="en-US" dirty="0" smtClean="0"/>
              <a:t> p) {</a:t>
            </a:r>
          </a:p>
          <a:p>
            <a:pPr>
              <a:buNone/>
            </a:pPr>
            <a:r>
              <a:rPr lang="en-US" dirty="0" smtClean="0"/>
              <a:t>	return p +2;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52400" y="40386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75" y="2724976"/>
            <a:ext cx="2971800" cy="249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/>
          <p:nvPr/>
        </p:nvGrpSpPr>
        <p:grpSpPr>
          <a:xfrm>
            <a:off x="3352800" y="3810000"/>
            <a:ext cx="2133600" cy="369332"/>
            <a:chOff x="3124200" y="6248400"/>
            <a:chExt cx="2133600" cy="369332"/>
          </a:xfrm>
        </p:grpSpPr>
        <p:sp>
          <p:nvSpPr>
            <p:cNvPr id="8" name="Right Arrow 7"/>
            <p:cNvSpPr/>
            <p:nvPr/>
          </p:nvSpPr>
          <p:spPr>
            <a:xfrm>
              <a:off x="4648200" y="6324600"/>
              <a:ext cx="6096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24200" y="6248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pointer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 Example Return Values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.begin</a:t>
            </a:r>
          </a:p>
          <a:p>
            <a:pPr>
              <a:buNone/>
            </a:pPr>
            <a:r>
              <a:rPr lang="en-US" dirty="0" smtClean="0"/>
              <a:t>.org 2048</a:t>
            </a:r>
          </a:p>
          <a:p>
            <a:pPr>
              <a:buNone/>
            </a:pPr>
            <a:r>
              <a:rPr lang="en-US" dirty="0" smtClean="0"/>
              <a:t>main: add %r0, 4092, %r14 ! stack pointer </a:t>
            </a:r>
          </a:p>
          <a:p>
            <a:pPr>
              <a:buNone/>
            </a:pPr>
            <a:r>
              <a:rPr lang="en-US" dirty="0" smtClean="0"/>
              <a:t>! create stack for main</a:t>
            </a:r>
          </a:p>
          <a:p>
            <a:pPr>
              <a:buNone/>
            </a:pPr>
            <a:r>
              <a:rPr lang="en-US" dirty="0" smtClean="0"/>
              <a:t>! %r14+8  return address</a:t>
            </a:r>
          </a:p>
          <a:p>
            <a:pPr>
              <a:buNone/>
            </a:pPr>
            <a:r>
              <a:rPr lang="en-US" dirty="0" smtClean="0"/>
              <a:t>! %r14+4  is variable a</a:t>
            </a:r>
          </a:p>
          <a:p>
            <a:pPr>
              <a:buNone/>
            </a:pPr>
            <a:r>
              <a:rPr lang="en-US" dirty="0" smtClean="0"/>
              <a:t>! %r14+0  is variable b</a:t>
            </a:r>
          </a:p>
          <a:p>
            <a:pPr>
              <a:buNone/>
            </a:pPr>
            <a:r>
              <a:rPr lang="en-US" dirty="0" smtClean="0"/>
              <a:t>sub %r14, 8, %r14 ! move stack pointer</a:t>
            </a:r>
          </a:p>
          <a:p>
            <a:pPr>
              <a:buNone/>
            </a:pPr>
            <a:r>
              <a:rPr lang="en-US" dirty="0" smtClean="0"/>
              <a:t>add %r0, 1, %r1  ! a variable</a:t>
            </a:r>
          </a:p>
          <a:p>
            <a:pPr>
              <a:buNone/>
            </a:pPr>
            <a:r>
              <a:rPr lang="en-US" dirty="0" smtClean="0"/>
              <a:t>add %r0, 2, %r2  ! b variable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%r0, %r14+8 !bogus return address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%r1, %r14+4 !put a on the stack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%r2, %r14+0 !put b on the stack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! prep to call sub1, put a on stack</a:t>
            </a:r>
          </a:p>
          <a:p>
            <a:pPr>
              <a:buNone/>
            </a:pPr>
            <a:r>
              <a:rPr lang="en-US" dirty="0" smtClean="0"/>
              <a:t>! move stack pointer for the parameter and return value</a:t>
            </a:r>
          </a:p>
          <a:p>
            <a:pPr>
              <a:buNone/>
            </a:pPr>
            <a:r>
              <a:rPr lang="en-US" dirty="0" smtClean="0"/>
              <a:t>sub %r14, 8, %r14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%r1, %r14+0  !put p on stack</a:t>
            </a:r>
          </a:p>
          <a:p>
            <a:pPr>
              <a:buNone/>
            </a:pPr>
            <a:r>
              <a:rPr lang="en-US" dirty="0" smtClean="0"/>
              <a:t>call sub1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! return from sub sub1 put return value in b</a:t>
            </a:r>
          </a:p>
          <a:p>
            <a:pPr>
              <a:buNone/>
            </a:pPr>
            <a:r>
              <a:rPr lang="en-US" dirty="0" smtClean="0"/>
              <a:t>ld %r14+4, %r2</a:t>
            </a:r>
          </a:p>
          <a:p>
            <a:pPr>
              <a:buNone/>
            </a:pPr>
            <a:r>
              <a:rPr lang="en-US" dirty="0" smtClean="0"/>
              <a:t>!and restore stack pointer back to correct spot</a:t>
            </a:r>
          </a:p>
          <a:p>
            <a:pPr>
              <a:buNone/>
            </a:pPr>
            <a:r>
              <a:rPr lang="en-US" dirty="0" smtClean="0"/>
              <a:t>add %r14, 8, %r14</a:t>
            </a:r>
          </a:p>
          <a:p>
            <a:pPr>
              <a:buNone/>
            </a:pPr>
            <a:r>
              <a:rPr lang="en-US" dirty="0" smtClean="0"/>
              <a:t>! store b back on the stack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%r2, %r14+0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! prep to call sub1, put b on stack</a:t>
            </a:r>
          </a:p>
          <a:p>
            <a:pPr>
              <a:buNone/>
            </a:pPr>
            <a:r>
              <a:rPr lang="en-US" dirty="0" smtClean="0"/>
              <a:t>! move stack pointer for the parameter and return value</a:t>
            </a:r>
          </a:p>
          <a:p>
            <a:pPr>
              <a:buNone/>
            </a:pPr>
            <a:r>
              <a:rPr lang="en-US" dirty="0" smtClean="0"/>
              <a:t>sub %r14, 8, %r14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%r2, %r14+0</a:t>
            </a:r>
          </a:p>
          <a:p>
            <a:pPr>
              <a:buNone/>
            </a:pPr>
            <a:r>
              <a:rPr lang="en-US" dirty="0" smtClean="0"/>
              <a:t>call sub1</a:t>
            </a:r>
          </a:p>
          <a:p>
            <a:pPr>
              <a:buNone/>
            </a:pPr>
            <a:r>
              <a:rPr lang="en-US" dirty="0" smtClean="0"/>
              <a:t>! return from sub sub1 put return value in b</a:t>
            </a:r>
          </a:p>
          <a:p>
            <a:pPr>
              <a:buNone/>
            </a:pPr>
            <a:r>
              <a:rPr lang="en-US" dirty="0" smtClean="0"/>
              <a:t>ld %r14+4, %r2</a:t>
            </a:r>
          </a:p>
          <a:p>
            <a:pPr>
              <a:buNone/>
            </a:pPr>
            <a:r>
              <a:rPr lang="en-US" dirty="0" smtClean="0"/>
              <a:t>!and restore stack pointer back to correct spot</a:t>
            </a:r>
          </a:p>
          <a:p>
            <a:pPr>
              <a:buNone/>
            </a:pPr>
            <a:r>
              <a:rPr lang="en-US" dirty="0" smtClean="0"/>
              <a:t>add %r14, 8, %r14</a:t>
            </a:r>
          </a:p>
          <a:p>
            <a:pPr>
              <a:buNone/>
            </a:pPr>
            <a:r>
              <a:rPr lang="en-US" dirty="0" smtClean="0"/>
              <a:t>! </a:t>
            </a:r>
            <a:r>
              <a:rPr lang="en-US" dirty="0" err="1" smtClean="0"/>
              <a:t>st</a:t>
            </a:r>
            <a:r>
              <a:rPr lang="en-US" dirty="0" smtClean="0"/>
              <a:t> b back on the stack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%r2, %r14+0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halt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06400" y="150813"/>
            <a:ext cx="8204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smtClean="0">
                <a:solidFill>
                  <a:srgbClr val="000000"/>
                </a:solidFill>
                <a:latin typeface="Arial Black" pitchFamily="32" charset="0"/>
              </a:rPr>
              <a:t>Code style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178800" cy="563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defTabSz="45720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Subroutines are written so that you execute a piece of code and then return back.</a:t>
            </a:r>
          </a:p>
          <a:p>
            <a:pPr marL="741363" lvl="1" indent="-28416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You can not branch out of a subroutine back to the "main" code.</a:t>
            </a:r>
          </a:p>
          <a:p>
            <a:pPr marL="741363" lvl="1" indent="-28416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Your subroutines are not be "inside" the main code either.</a:t>
            </a:r>
          </a:p>
          <a:p>
            <a:pPr marL="1198563" lvl="2" indent="-28416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IE, you can not branch over </a:t>
            </a:r>
            <a:r>
              <a:rPr lang="en-US" sz="2400" smtClean="0">
                <a:solidFill>
                  <a:srgbClr val="000000"/>
                </a:solidFill>
              </a:rPr>
              <a:t>a subroutine.</a:t>
            </a:r>
          </a:p>
          <a:p>
            <a:pPr marL="741363" lvl="1" indent="-284163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Call places the return address in %r15.  We MUST store this value into the stack so we have the value later. </a:t>
            </a:r>
          </a:p>
          <a:p>
            <a:pPr marL="1141413" lvl="2" indent="-227013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Tahoma" pitchFamily="32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Because if the code makes another call, the register will be over written.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 Example Return Values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/>
              <a:t>! subroutine sub1</a:t>
            </a:r>
          </a:p>
          <a:p>
            <a:pPr>
              <a:buNone/>
            </a:pPr>
            <a:r>
              <a:rPr lang="en-US" sz="1600" dirty="0" smtClean="0"/>
              <a:t>! move stack pointer, store return address and create q variable</a:t>
            </a:r>
          </a:p>
          <a:p>
            <a:pPr>
              <a:buNone/>
            </a:pPr>
            <a:r>
              <a:rPr lang="en-US" sz="1600" dirty="0" smtClean="0"/>
              <a:t>! %r14+8  is return value</a:t>
            </a:r>
          </a:p>
          <a:p>
            <a:pPr>
              <a:buNone/>
            </a:pPr>
            <a:r>
              <a:rPr lang="en-US" sz="1600" dirty="0" smtClean="0"/>
              <a:t>! %r14+4  is the p parameter </a:t>
            </a:r>
          </a:p>
          <a:p>
            <a:pPr>
              <a:buNone/>
            </a:pPr>
            <a:r>
              <a:rPr lang="en-US" sz="1600" dirty="0" smtClean="0"/>
              <a:t>! %r14+0  is return address</a:t>
            </a:r>
          </a:p>
          <a:p>
            <a:pPr>
              <a:buNone/>
            </a:pPr>
            <a:r>
              <a:rPr lang="en-US" sz="1600" dirty="0" smtClean="0"/>
              <a:t>sub1: sub %r14, 4, %r14 !</a:t>
            </a:r>
            <a:r>
              <a:rPr lang="en-US" sz="1600" dirty="0" err="1" smtClean="0"/>
              <a:t>remeber</a:t>
            </a:r>
            <a:r>
              <a:rPr lang="en-US" sz="1600" dirty="0" smtClean="0"/>
              <a:t> moved by main already</a:t>
            </a:r>
          </a:p>
          <a:p>
            <a:pPr>
              <a:buNone/>
            </a:pPr>
            <a:r>
              <a:rPr lang="en-US" sz="1600" dirty="0" err="1" smtClean="0"/>
              <a:t>st</a:t>
            </a:r>
            <a:r>
              <a:rPr lang="en-US" sz="1600" dirty="0" smtClean="0"/>
              <a:t> %r15, %r14 + 0 !store return address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! return = p +2</a:t>
            </a:r>
          </a:p>
          <a:p>
            <a:pPr>
              <a:buNone/>
            </a:pPr>
            <a:r>
              <a:rPr lang="en-US" sz="1600" dirty="0" smtClean="0"/>
              <a:t>ld %r14+4, %r5 !load p into register 5</a:t>
            </a:r>
          </a:p>
          <a:p>
            <a:pPr>
              <a:buNone/>
            </a:pPr>
            <a:r>
              <a:rPr lang="en-US" sz="1600" dirty="0" smtClean="0"/>
              <a:t>add %r5, 2, %r5 ! p +2</a:t>
            </a:r>
          </a:p>
          <a:p>
            <a:pPr>
              <a:buNone/>
            </a:pPr>
            <a:r>
              <a:rPr lang="en-US" sz="1600" dirty="0" err="1" smtClean="0"/>
              <a:t>st</a:t>
            </a:r>
            <a:r>
              <a:rPr lang="en-US" sz="1600" dirty="0" smtClean="0"/>
              <a:t> %r5, %r14+8  !store in return value spot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!now return and change stack pointer</a:t>
            </a:r>
          </a:p>
          <a:p>
            <a:pPr>
              <a:buNone/>
            </a:pPr>
            <a:r>
              <a:rPr lang="en-US" sz="1600" dirty="0" smtClean="0"/>
              <a:t>ld %r14+0, %r15  !reload %r15 to correct pointer</a:t>
            </a:r>
          </a:p>
          <a:p>
            <a:pPr>
              <a:buNone/>
            </a:pPr>
            <a:r>
              <a:rPr lang="en-US" sz="1600" dirty="0" smtClean="0"/>
              <a:t>add %r14, 4, %r14</a:t>
            </a:r>
          </a:p>
          <a:p>
            <a:pPr>
              <a:buNone/>
            </a:pPr>
            <a:r>
              <a:rPr lang="en-US" sz="1600" dirty="0" err="1" smtClean="0"/>
              <a:t>jmpl</a:t>
            </a:r>
            <a:r>
              <a:rPr lang="en-US" sz="1600" dirty="0" smtClean="0"/>
              <a:t> %r15 +4, %r0</a:t>
            </a:r>
          </a:p>
          <a:p>
            <a:pPr>
              <a:buNone/>
            </a:pPr>
            <a:r>
              <a:rPr lang="en-US" sz="1600" dirty="0" smtClean="0"/>
              <a:t>.end</a:t>
            </a:r>
            <a:endParaRPr lang="en-US" sz="16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 The Fibonacci example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endParaRPr lang="en-US" sz="5000" dirty="0" smtClean="0"/>
          </a:p>
          <a:p>
            <a:pPr>
              <a:buNone/>
            </a:pPr>
            <a:r>
              <a:rPr lang="en-US" sz="5000" dirty="0" smtClean="0"/>
              <a:t>main() {</a:t>
            </a:r>
          </a:p>
          <a:p>
            <a:pPr>
              <a:buNone/>
            </a:pPr>
            <a:r>
              <a:rPr lang="en-US" sz="5000" dirty="0" smtClean="0"/>
              <a:t>  </a:t>
            </a:r>
            <a:r>
              <a:rPr lang="en-US" sz="5000" dirty="0" err="1" smtClean="0"/>
              <a:t>int</a:t>
            </a:r>
            <a:r>
              <a:rPr lang="en-US" sz="5000" dirty="0" smtClean="0"/>
              <a:t> x=0;</a:t>
            </a:r>
          </a:p>
          <a:p>
            <a:pPr>
              <a:buNone/>
            </a:pPr>
            <a:r>
              <a:rPr lang="en-US" sz="5000" dirty="0" smtClean="0"/>
              <a:t>   x = fib(5);</a:t>
            </a:r>
          </a:p>
          <a:p>
            <a:pPr>
              <a:buNone/>
            </a:pPr>
            <a:r>
              <a:rPr lang="en-US" sz="5000" dirty="0" smtClean="0"/>
              <a:t>}</a:t>
            </a:r>
          </a:p>
          <a:p>
            <a:pPr>
              <a:buNone/>
            </a:pPr>
            <a:endParaRPr lang="en-US" sz="5000" dirty="0" smtClean="0"/>
          </a:p>
          <a:p>
            <a:pPr>
              <a:buNone/>
            </a:pPr>
            <a:r>
              <a:rPr lang="en-US" sz="5000" dirty="0" err="1" smtClean="0"/>
              <a:t>int</a:t>
            </a:r>
            <a:r>
              <a:rPr lang="en-US" sz="5000" dirty="0" smtClean="0"/>
              <a:t> fib(</a:t>
            </a:r>
            <a:r>
              <a:rPr lang="en-US" sz="5000" dirty="0" err="1" smtClean="0"/>
              <a:t>int</a:t>
            </a:r>
            <a:r>
              <a:rPr lang="en-US" sz="5000" dirty="0" smtClean="0"/>
              <a:t> f) {</a:t>
            </a:r>
          </a:p>
          <a:p>
            <a:pPr>
              <a:buNone/>
            </a:pPr>
            <a:r>
              <a:rPr lang="en-US" sz="5000" dirty="0" smtClean="0"/>
              <a:t>  if (f ==1) {</a:t>
            </a:r>
          </a:p>
          <a:p>
            <a:pPr>
              <a:buNone/>
            </a:pPr>
            <a:r>
              <a:rPr lang="en-US" sz="5000" dirty="0" smtClean="0"/>
              <a:t>      return 1;</a:t>
            </a:r>
          </a:p>
          <a:p>
            <a:pPr>
              <a:buNone/>
            </a:pPr>
            <a:r>
              <a:rPr lang="en-US" sz="5000" dirty="0" smtClean="0"/>
              <a:t>  } else if (f ==2) {</a:t>
            </a:r>
          </a:p>
          <a:p>
            <a:pPr>
              <a:buNone/>
            </a:pPr>
            <a:r>
              <a:rPr lang="en-US" sz="5000" dirty="0" smtClean="0"/>
              <a:t>      return 1;</a:t>
            </a:r>
          </a:p>
          <a:p>
            <a:pPr>
              <a:buNone/>
            </a:pPr>
            <a:r>
              <a:rPr lang="en-US" sz="5000" dirty="0" smtClean="0"/>
              <a:t>  } else {</a:t>
            </a:r>
          </a:p>
          <a:p>
            <a:pPr>
              <a:buNone/>
            </a:pPr>
            <a:r>
              <a:rPr lang="en-US" sz="5000" dirty="0" smtClean="0"/>
              <a:t>      return fib(f-1) + fib(f-2);</a:t>
            </a:r>
          </a:p>
          <a:p>
            <a:pPr>
              <a:buNone/>
            </a:pPr>
            <a:r>
              <a:rPr lang="en-US" sz="5000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.begin</a:t>
            </a:r>
          </a:p>
          <a:p>
            <a:pPr>
              <a:buNone/>
            </a:pPr>
            <a:r>
              <a:rPr lang="en-US" dirty="0" smtClean="0"/>
              <a:t>.org 2048</a:t>
            </a:r>
          </a:p>
          <a:p>
            <a:pPr>
              <a:buNone/>
            </a:pPr>
            <a:r>
              <a:rPr lang="en-US" dirty="0" smtClean="0"/>
              <a:t>main: add %r0, 4092, %r14 ! stack pointer </a:t>
            </a:r>
          </a:p>
          <a:p>
            <a:pPr>
              <a:buNone/>
            </a:pPr>
            <a:r>
              <a:rPr lang="en-US" dirty="0" smtClean="0"/>
              <a:t>! create stack for main</a:t>
            </a:r>
          </a:p>
          <a:p>
            <a:pPr>
              <a:buNone/>
            </a:pPr>
            <a:r>
              <a:rPr lang="en-US" dirty="0" smtClean="0"/>
              <a:t>! %r14+4  return address</a:t>
            </a:r>
          </a:p>
          <a:p>
            <a:pPr>
              <a:buNone/>
            </a:pPr>
            <a:r>
              <a:rPr lang="en-US" dirty="0" smtClean="0"/>
              <a:t>! %r14+0  is variable x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sub %r14, 8, %r14 ! move stack pointer for variable x and return address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%r0, %r14+4 !bogus return address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%r0, %r14+0 !put x on the stack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! prep to call fib, put a on stack</a:t>
            </a:r>
          </a:p>
          <a:p>
            <a:pPr>
              <a:buNone/>
            </a:pPr>
            <a:r>
              <a:rPr lang="en-US" dirty="0" smtClean="0"/>
              <a:t>! move stack pointer for the parameter and return value</a:t>
            </a:r>
          </a:p>
          <a:p>
            <a:pPr>
              <a:buNone/>
            </a:pPr>
            <a:r>
              <a:rPr lang="en-US" dirty="0" smtClean="0"/>
              <a:t>sub %r14, 8, %r14</a:t>
            </a:r>
          </a:p>
          <a:p>
            <a:pPr>
              <a:buNone/>
            </a:pPr>
            <a:r>
              <a:rPr lang="en-US" dirty="0" smtClean="0"/>
              <a:t>add %r0,5, %r1  !parameter 5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%r1, %r14+0  !put parameter on stack</a:t>
            </a:r>
          </a:p>
          <a:p>
            <a:pPr>
              <a:buNone/>
            </a:pPr>
            <a:r>
              <a:rPr lang="en-US" dirty="0" smtClean="0"/>
              <a:t>call fib</a:t>
            </a:r>
          </a:p>
          <a:p>
            <a:pPr>
              <a:buNone/>
            </a:pPr>
            <a:r>
              <a:rPr lang="en-US" dirty="0" smtClean="0"/>
              <a:t>! return from fib(5) put return value in x</a:t>
            </a:r>
          </a:p>
          <a:p>
            <a:pPr>
              <a:buNone/>
            </a:pPr>
            <a:r>
              <a:rPr lang="en-US" dirty="0" smtClean="0"/>
              <a:t>ld %r14+4, %r1</a:t>
            </a:r>
          </a:p>
          <a:p>
            <a:pPr>
              <a:buNone/>
            </a:pPr>
            <a:r>
              <a:rPr lang="en-US" dirty="0" smtClean="0"/>
              <a:t>!and restore stack pointer back to correct spot</a:t>
            </a:r>
          </a:p>
          <a:p>
            <a:pPr>
              <a:buNone/>
            </a:pPr>
            <a:r>
              <a:rPr lang="en-US" dirty="0" smtClean="0"/>
              <a:t>add %r14, 8, %r14</a:t>
            </a:r>
          </a:p>
          <a:p>
            <a:pPr>
              <a:buNone/>
            </a:pPr>
            <a:r>
              <a:rPr lang="en-US" dirty="0" smtClean="0"/>
              <a:t>! </a:t>
            </a:r>
            <a:r>
              <a:rPr lang="en-US" dirty="0" err="1" smtClean="0"/>
              <a:t>st</a:t>
            </a:r>
            <a:r>
              <a:rPr lang="en-US" dirty="0" smtClean="0"/>
              <a:t> x back on the stack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%r1, %r14+0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dd %</a:t>
            </a:r>
            <a:r>
              <a:rPr lang="en-US" smtClean="0"/>
              <a:t>r14,8</a:t>
            </a:r>
            <a:r>
              <a:rPr lang="en-US" smtClean="0"/>
              <a:t>,%r14 </a:t>
            </a:r>
            <a:r>
              <a:rPr lang="en-US" dirty="0" smtClean="0"/>
              <a:t>!put the stack back to where we </a:t>
            </a:r>
            <a:r>
              <a:rPr lang="en-US" smtClean="0"/>
              <a:t>found it.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halt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 The Fibonacci example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! subroutine fib</a:t>
            </a:r>
          </a:p>
          <a:p>
            <a:pPr>
              <a:buNone/>
            </a:pPr>
            <a:r>
              <a:rPr lang="en-US" dirty="0" smtClean="0"/>
              <a:t>! move stack pointer, store return address and create temp variable</a:t>
            </a:r>
          </a:p>
          <a:p>
            <a:pPr>
              <a:buNone/>
            </a:pPr>
            <a:r>
              <a:rPr lang="en-US" dirty="0" smtClean="0"/>
              <a:t>! %r14+12  is return value</a:t>
            </a:r>
          </a:p>
          <a:p>
            <a:pPr>
              <a:buNone/>
            </a:pPr>
            <a:r>
              <a:rPr lang="en-US" dirty="0" smtClean="0"/>
              <a:t>! %r14+8  is the f parameter </a:t>
            </a:r>
          </a:p>
          <a:p>
            <a:pPr>
              <a:buNone/>
            </a:pPr>
            <a:r>
              <a:rPr lang="en-US" dirty="0" smtClean="0"/>
              <a:t>! %r14+4  is return address</a:t>
            </a:r>
          </a:p>
          <a:p>
            <a:pPr>
              <a:buNone/>
            </a:pPr>
            <a:r>
              <a:rPr lang="en-US" dirty="0" smtClean="0"/>
              <a:t>! %r14+0 is a temp value needed return f() + f()</a:t>
            </a:r>
          </a:p>
          <a:p>
            <a:pPr>
              <a:buNone/>
            </a:pPr>
            <a:r>
              <a:rPr lang="en-US" dirty="0" smtClean="0"/>
              <a:t>fib: sub %r14, 8, %r14 !remember moved by main already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%r15, %r14 + 4 !store return address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!load f into a register 5 for use</a:t>
            </a:r>
          </a:p>
          <a:p>
            <a:pPr>
              <a:buNone/>
            </a:pPr>
            <a:r>
              <a:rPr lang="en-US" dirty="0" smtClean="0"/>
              <a:t>ld %r14+8, %r5</a:t>
            </a:r>
          </a:p>
          <a:p>
            <a:pPr>
              <a:buNone/>
            </a:pPr>
            <a:r>
              <a:rPr lang="en-US" dirty="0" smtClean="0"/>
              <a:t>! if (f ==1) {</a:t>
            </a:r>
          </a:p>
          <a:p>
            <a:pPr>
              <a:buNone/>
            </a:pPr>
            <a:r>
              <a:rPr lang="en-US" dirty="0" err="1" smtClean="0"/>
              <a:t>subcc</a:t>
            </a:r>
            <a:r>
              <a:rPr lang="en-US" dirty="0" smtClean="0"/>
              <a:t> %r5, 1, %r0</a:t>
            </a:r>
          </a:p>
          <a:p>
            <a:pPr>
              <a:buNone/>
            </a:pPr>
            <a:r>
              <a:rPr lang="en-US" dirty="0" err="1" smtClean="0"/>
              <a:t>bne</a:t>
            </a:r>
            <a:r>
              <a:rPr lang="en-US" dirty="0" smtClean="0"/>
              <a:t> </a:t>
            </a:r>
            <a:r>
              <a:rPr lang="en-US" dirty="0" err="1" smtClean="0"/>
              <a:t>elseif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! f==1, just return 1</a:t>
            </a:r>
          </a:p>
          <a:p>
            <a:pPr>
              <a:buNone/>
            </a:pPr>
            <a:r>
              <a:rPr lang="en-US" dirty="0" smtClean="0"/>
              <a:t>	add %r0, 1, %r6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</a:t>
            </a:r>
            <a:r>
              <a:rPr lang="en-US" dirty="0" smtClean="0"/>
              <a:t> %r6, %r14+12</a:t>
            </a:r>
          </a:p>
          <a:p>
            <a:pPr>
              <a:buNone/>
            </a:pP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endsub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elseif</a:t>
            </a:r>
            <a:r>
              <a:rPr lang="en-US" dirty="0" smtClean="0"/>
              <a:t>:  </a:t>
            </a:r>
            <a:r>
              <a:rPr lang="en-US" dirty="0" err="1" smtClean="0"/>
              <a:t>subcc</a:t>
            </a:r>
            <a:r>
              <a:rPr lang="en-US" dirty="0" smtClean="0"/>
              <a:t> %r5, 2, %r0</a:t>
            </a:r>
          </a:p>
          <a:p>
            <a:pPr>
              <a:buNone/>
            </a:pPr>
            <a:r>
              <a:rPr lang="en-US" dirty="0" err="1" smtClean="0"/>
              <a:t>bne</a:t>
            </a:r>
            <a:r>
              <a:rPr lang="en-US" dirty="0" smtClean="0"/>
              <a:t> else</a:t>
            </a:r>
          </a:p>
          <a:p>
            <a:pPr>
              <a:buNone/>
            </a:pPr>
            <a:r>
              <a:rPr lang="en-US" dirty="0" smtClean="0"/>
              <a:t>	! f==2, just return 1</a:t>
            </a:r>
          </a:p>
          <a:p>
            <a:pPr>
              <a:buNone/>
            </a:pPr>
            <a:r>
              <a:rPr lang="en-US" dirty="0" smtClean="0"/>
              <a:t>	add %r0, 1, %r6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</a:t>
            </a:r>
            <a:r>
              <a:rPr lang="en-US" dirty="0" smtClean="0"/>
              <a:t> %r6, %r14+12</a:t>
            </a:r>
          </a:p>
          <a:p>
            <a:pPr>
              <a:buNone/>
            </a:pP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endsub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!call fib(f-1)</a:t>
            </a:r>
          </a:p>
          <a:p>
            <a:pPr>
              <a:buNone/>
            </a:pPr>
            <a:r>
              <a:rPr lang="en-US" dirty="0" smtClean="0"/>
              <a:t>! move stack pointer for the parameter and return value</a:t>
            </a:r>
          </a:p>
          <a:p>
            <a:pPr>
              <a:buNone/>
            </a:pPr>
            <a:r>
              <a:rPr lang="en-US" dirty="0" smtClean="0"/>
              <a:t>else: sub %r14, 8, %r14</a:t>
            </a:r>
          </a:p>
          <a:p>
            <a:pPr>
              <a:buNone/>
            </a:pPr>
            <a:r>
              <a:rPr lang="en-US" dirty="0" smtClean="0"/>
              <a:t>sub %r5,1, %r1  !parameter f-1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%r1, %r14+0  !put parameter on stack</a:t>
            </a:r>
          </a:p>
          <a:p>
            <a:pPr>
              <a:buNone/>
            </a:pPr>
            <a:r>
              <a:rPr lang="en-US" dirty="0" smtClean="0"/>
              <a:t>call fib</a:t>
            </a:r>
          </a:p>
          <a:p>
            <a:pPr>
              <a:buNone/>
            </a:pPr>
            <a:r>
              <a:rPr lang="en-US" dirty="0" smtClean="0"/>
              <a:t>! return from fib(f-1) put return value in temp</a:t>
            </a:r>
          </a:p>
          <a:p>
            <a:pPr>
              <a:buNone/>
            </a:pPr>
            <a:r>
              <a:rPr lang="en-US" dirty="0" smtClean="0"/>
              <a:t>ld %r14+4, %r6</a:t>
            </a:r>
          </a:p>
          <a:p>
            <a:pPr>
              <a:buNone/>
            </a:pPr>
            <a:r>
              <a:rPr lang="en-US" dirty="0" smtClean="0"/>
              <a:t>!restore stack pointer</a:t>
            </a:r>
          </a:p>
          <a:p>
            <a:pPr>
              <a:buNone/>
            </a:pPr>
            <a:r>
              <a:rPr lang="en-US" dirty="0" smtClean="0"/>
              <a:t>add %r14, 8, %r14</a:t>
            </a:r>
          </a:p>
          <a:p>
            <a:pPr>
              <a:buNone/>
            </a:pPr>
            <a:r>
              <a:rPr lang="en-US" dirty="0" smtClean="0"/>
              <a:t>!Now store that value in the stack in "temp" spot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%r6, %r14+0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!reload f, into register 5</a:t>
            </a:r>
          </a:p>
          <a:p>
            <a:pPr>
              <a:buNone/>
            </a:pPr>
            <a:r>
              <a:rPr lang="en-US" dirty="0" smtClean="0"/>
              <a:t>ld %r14+8, %r5</a:t>
            </a:r>
          </a:p>
          <a:p>
            <a:pPr>
              <a:buNone/>
            </a:pPr>
            <a:r>
              <a:rPr lang="en-US" dirty="0" smtClean="0"/>
              <a:t>!call fib(f-2)</a:t>
            </a:r>
          </a:p>
          <a:p>
            <a:pPr>
              <a:buNone/>
            </a:pPr>
            <a:r>
              <a:rPr lang="en-US" dirty="0" smtClean="0"/>
              <a:t>! move stack pointer for the parameter and return value</a:t>
            </a:r>
          </a:p>
          <a:p>
            <a:pPr>
              <a:buNone/>
            </a:pPr>
            <a:r>
              <a:rPr lang="en-US" dirty="0" smtClean="0"/>
              <a:t>sub %r14, 8, %r14</a:t>
            </a:r>
          </a:p>
          <a:p>
            <a:pPr>
              <a:buNone/>
            </a:pPr>
            <a:r>
              <a:rPr lang="en-US" dirty="0" smtClean="0"/>
              <a:t>sub %r5,2, %r1  !parameter f-2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%r1, %r14+0  !put parameter on stack</a:t>
            </a:r>
          </a:p>
          <a:p>
            <a:pPr>
              <a:buNone/>
            </a:pPr>
            <a:r>
              <a:rPr lang="en-US" dirty="0" smtClean="0"/>
              <a:t>call fib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 The Fibonacci example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! return from fib(f-2)put return value in register for addition.</a:t>
            </a:r>
          </a:p>
          <a:p>
            <a:pPr>
              <a:buNone/>
            </a:pPr>
            <a:r>
              <a:rPr lang="en-US" dirty="0" smtClean="0"/>
              <a:t>ld %r14+4, %r6</a:t>
            </a:r>
          </a:p>
          <a:p>
            <a:pPr>
              <a:buNone/>
            </a:pPr>
            <a:r>
              <a:rPr lang="en-US" dirty="0" smtClean="0"/>
              <a:t>!restore stack pointer</a:t>
            </a:r>
          </a:p>
          <a:p>
            <a:pPr>
              <a:buNone/>
            </a:pPr>
            <a:r>
              <a:rPr lang="en-US" dirty="0" smtClean="0"/>
              <a:t>add %r14, 8, %r14</a:t>
            </a:r>
          </a:p>
          <a:p>
            <a:pPr>
              <a:buNone/>
            </a:pPr>
            <a:r>
              <a:rPr lang="en-US" dirty="0" smtClean="0"/>
              <a:t>!Now get the "temp" add them, and return the return value</a:t>
            </a:r>
          </a:p>
          <a:p>
            <a:pPr>
              <a:buNone/>
            </a:pPr>
            <a:r>
              <a:rPr lang="en-US" dirty="0" smtClean="0"/>
              <a:t>ld %r14+0, %r7  !load temp</a:t>
            </a:r>
          </a:p>
          <a:p>
            <a:pPr>
              <a:buNone/>
            </a:pPr>
            <a:r>
              <a:rPr lang="en-US" dirty="0" smtClean="0"/>
              <a:t>add %r7, %r6, %r7  !fib(f-1) + fib(f-2)</a:t>
            </a:r>
          </a:p>
          <a:p>
            <a:pPr>
              <a:buNone/>
            </a:pPr>
            <a:r>
              <a:rPr lang="en-US" dirty="0" err="1" smtClean="0"/>
              <a:t>st</a:t>
            </a:r>
            <a:r>
              <a:rPr lang="en-US" dirty="0" smtClean="0"/>
              <a:t> %r7, %r14+12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endsub</a:t>
            </a:r>
            <a:r>
              <a:rPr lang="en-US" dirty="0" smtClean="0"/>
              <a:t>: !now return and change stack pointer</a:t>
            </a:r>
          </a:p>
          <a:p>
            <a:pPr>
              <a:buNone/>
            </a:pPr>
            <a:r>
              <a:rPr lang="en-US" dirty="0" smtClean="0"/>
              <a:t>ld %r14+4, %r15  !reload %r15 to correct pointer</a:t>
            </a:r>
          </a:p>
          <a:p>
            <a:pPr>
              <a:buNone/>
            </a:pPr>
            <a:r>
              <a:rPr lang="en-US" dirty="0" smtClean="0"/>
              <a:t>add %r14, 8, %r14</a:t>
            </a:r>
          </a:p>
          <a:p>
            <a:pPr>
              <a:buNone/>
            </a:pPr>
            <a:r>
              <a:rPr lang="en-US" dirty="0" err="1" smtClean="0"/>
              <a:t>jmpl</a:t>
            </a:r>
            <a:r>
              <a:rPr lang="en-US" dirty="0" smtClean="0"/>
              <a:t> %r15 +4, %r0</a:t>
            </a:r>
          </a:p>
          <a:p>
            <a:pPr>
              <a:buNone/>
            </a:pPr>
            <a:r>
              <a:rPr lang="en-US" dirty="0" smtClean="0"/>
              <a:t>.end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explanation of </a:t>
            </a:r>
            <a:r>
              <a:rPr lang="en-US" dirty="0"/>
              <a:t>Fibonacci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599"/>
          </a:xfrm>
        </p:spPr>
        <p:txBody>
          <a:bodyPr/>
          <a:lstStyle/>
          <a:p>
            <a:r>
              <a:rPr lang="en-US" dirty="0" smtClean="0"/>
              <a:t>Starting up and execute the following code.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2514599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en-US" dirty="0"/>
              <a:t>.begin</a:t>
            </a:r>
          </a:p>
          <a:p>
            <a:pPr>
              <a:buNone/>
            </a:pPr>
            <a:r>
              <a:rPr lang="en-US" dirty="0"/>
              <a:t>.org 2048</a:t>
            </a:r>
          </a:p>
          <a:p>
            <a:pPr>
              <a:buNone/>
            </a:pPr>
            <a:r>
              <a:rPr lang="en-US" dirty="0"/>
              <a:t>main: add %r0, 4092, %r14 ! stack pointer </a:t>
            </a:r>
          </a:p>
          <a:p>
            <a:pPr>
              <a:buNone/>
            </a:pPr>
            <a:r>
              <a:rPr lang="en-US" dirty="0"/>
              <a:t>! create stack for main</a:t>
            </a:r>
          </a:p>
          <a:p>
            <a:pPr>
              <a:buNone/>
            </a:pPr>
            <a:r>
              <a:rPr lang="en-US" dirty="0"/>
              <a:t>! %r14+4  return address</a:t>
            </a:r>
          </a:p>
          <a:p>
            <a:pPr>
              <a:buNone/>
            </a:pPr>
            <a:r>
              <a:rPr lang="en-US" dirty="0"/>
              <a:t>! %r14+0  is variable x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sub %r14, </a:t>
            </a:r>
            <a:r>
              <a:rPr lang="en-US" dirty="0" smtClean="0"/>
              <a:t>8, </a:t>
            </a:r>
            <a:r>
              <a:rPr lang="en-US" dirty="0"/>
              <a:t>%r14 ! move stack pointer for variable </a:t>
            </a:r>
            <a:r>
              <a:rPr lang="en-US" dirty="0" smtClean="0"/>
              <a:t>x and return address</a:t>
            </a:r>
            <a:endParaRPr lang="en-US" dirty="0"/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%r0, %r14+4 !bogus return address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%r0, %r14+0 !put x on the stack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876800"/>
            <a:ext cx="49530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856729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 explanation of Fibonacci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38200"/>
          </a:xfrm>
        </p:spPr>
        <p:txBody>
          <a:bodyPr/>
          <a:lstStyle/>
          <a:p>
            <a:r>
              <a:rPr lang="en-US" dirty="0" smtClean="0"/>
              <a:t>Setup to call Fib</a:t>
            </a:r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304800" y="2743201"/>
            <a:ext cx="3810000" cy="25146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en-US" sz="1400" dirty="0" smtClean="0"/>
          </a:p>
          <a:p>
            <a:pPr>
              <a:buFont typeface="Arial" pitchFamily="34" charset="0"/>
              <a:buNone/>
            </a:pPr>
            <a:r>
              <a:rPr lang="en-US" sz="1400" dirty="0" smtClean="0"/>
              <a:t>! prep to call fib, put a on stack</a:t>
            </a:r>
          </a:p>
          <a:p>
            <a:pPr>
              <a:buFont typeface="Arial" pitchFamily="34" charset="0"/>
              <a:buNone/>
            </a:pPr>
            <a:r>
              <a:rPr lang="en-US" sz="1400" dirty="0" smtClean="0"/>
              <a:t>! move stack pointer for the parameter and return value</a:t>
            </a:r>
          </a:p>
          <a:p>
            <a:pPr>
              <a:buFont typeface="Arial" pitchFamily="34" charset="0"/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sub %r14, 8, %r14</a:t>
            </a:r>
          </a:p>
          <a:p>
            <a:pPr>
              <a:buFont typeface="Arial" pitchFamily="34" charset="0"/>
              <a:buNone/>
            </a:pPr>
            <a:r>
              <a:rPr lang="en-US" sz="1400" dirty="0" smtClean="0"/>
              <a:t>add %r0,5, %r1  !parameter 5</a:t>
            </a:r>
          </a:p>
          <a:p>
            <a:pPr>
              <a:buFont typeface="Arial" pitchFamily="34" charset="0"/>
              <a:buNone/>
            </a:pPr>
            <a:r>
              <a:rPr lang="en-US" sz="1400" dirty="0" err="1" smtClean="0"/>
              <a:t>st</a:t>
            </a:r>
            <a:r>
              <a:rPr lang="en-US" sz="1400" dirty="0" smtClean="0"/>
              <a:t> %r1, %r14+0  !put parameter on stack</a:t>
            </a:r>
          </a:p>
          <a:p>
            <a:pPr>
              <a:buFont typeface="Arial" pitchFamily="34" charset="0"/>
              <a:buNone/>
            </a:pPr>
            <a:r>
              <a:rPr lang="en-US" sz="1400" dirty="0" smtClean="0"/>
              <a:t>call fib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123424"/>
            <a:ext cx="4818020" cy="166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07097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2819400"/>
            <a:ext cx="4038600" cy="33067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! subroutine fib</a:t>
            </a:r>
          </a:p>
          <a:p>
            <a:pPr>
              <a:buNone/>
            </a:pPr>
            <a:r>
              <a:rPr lang="en-US" dirty="0"/>
              <a:t>! move stack pointer, store return address and create temp variable</a:t>
            </a:r>
          </a:p>
          <a:p>
            <a:pPr>
              <a:buNone/>
            </a:pPr>
            <a:r>
              <a:rPr lang="en-US" dirty="0"/>
              <a:t>! %r14+12  is return value</a:t>
            </a:r>
          </a:p>
          <a:p>
            <a:pPr>
              <a:buNone/>
            </a:pPr>
            <a:r>
              <a:rPr lang="en-US" dirty="0"/>
              <a:t>! %r14+8  is the f parameter </a:t>
            </a:r>
          </a:p>
          <a:p>
            <a:pPr>
              <a:buNone/>
            </a:pPr>
            <a:r>
              <a:rPr lang="en-US" dirty="0"/>
              <a:t>! %r14+4  is return address</a:t>
            </a:r>
          </a:p>
          <a:p>
            <a:pPr>
              <a:buNone/>
            </a:pPr>
            <a:r>
              <a:rPr lang="en-US" dirty="0"/>
              <a:t>! %r14+0 is a temp value needed return f() + f()</a:t>
            </a:r>
          </a:p>
          <a:p>
            <a:pPr>
              <a:buNone/>
            </a:pPr>
            <a:r>
              <a:rPr lang="en-US" dirty="0"/>
              <a:t>fib: </a:t>
            </a:r>
            <a:r>
              <a:rPr lang="en-US" dirty="0">
                <a:solidFill>
                  <a:srgbClr val="FF0000"/>
                </a:solidFill>
              </a:rPr>
              <a:t>sub %r14, 8, %r14 </a:t>
            </a:r>
            <a:r>
              <a:rPr lang="en-US" dirty="0"/>
              <a:t>!remember moved by main already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%r15, %r14 + 4 !store return address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!load f into a register 5 for use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%r14+8, %r5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09600" y="1600201"/>
            <a:ext cx="8077200" cy="533399"/>
          </a:xfrm>
        </p:spPr>
        <p:txBody>
          <a:bodyPr>
            <a:normAutofit/>
          </a:bodyPr>
          <a:lstStyle/>
          <a:p>
            <a:r>
              <a:rPr lang="en-US" dirty="0" smtClean="0"/>
              <a:t>Setup at the start of the fib function.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886200"/>
            <a:ext cx="375285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76708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3001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So moving down the code to </a:t>
            </a:r>
          </a:p>
          <a:p>
            <a:pPr>
              <a:buNone/>
            </a:pPr>
            <a:r>
              <a:rPr lang="en-US" dirty="0"/>
              <a:t>!call fib(f-1)</a:t>
            </a:r>
          </a:p>
          <a:p>
            <a:pPr>
              <a:buNone/>
            </a:pPr>
            <a:r>
              <a:rPr lang="en-US" dirty="0"/>
              <a:t>! move stack pointer for the parameter and return value</a:t>
            </a:r>
          </a:p>
          <a:p>
            <a:pPr>
              <a:buNone/>
            </a:pPr>
            <a:r>
              <a:rPr lang="en-US" dirty="0"/>
              <a:t>else: </a:t>
            </a:r>
            <a:r>
              <a:rPr lang="en-US" dirty="0">
                <a:solidFill>
                  <a:srgbClr val="FF0000"/>
                </a:solidFill>
              </a:rPr>
              <a:t>sub %r14, 8, %r14</a:t>
            </a:r>
          </a:p>
          <a:p>
            <a:pPr>
              <a:buNone/>
            </a:pPr>
            <a:r>
              <a:rPr lang="en-US" dirty="0"/>
              <a:t>sub %r5,1, %r1  !parameter f-1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%r1, %r14+0  !put parameter on stack</a:t>
            </a:r>
          </a:p>
          <a:p>
            <a:pPr>
              <a:buNone/>
            </a:pPr>
            <a:r>
              <a:rPr lang="en-US" dirty="0"/>
              <a:t>call fib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600201"/>
            <a:ext cx="8077200" cy="53339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 not ==1 or </a:t>
            </a:r>
            <a:r>
              <a:rPr lang="en-US" dirty="0" smtClean="0"/>
              <a:t>2, so call fib(f-1) again setup to call fib.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667000"/>
            <a:ext cx="376237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860720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/>
              <a:t>! subroutine fib</a:t>
            </a:r>
          </a:p>
          <a:p>
            <a:pPr>
              <a:buNone/>
            </a:pPr>
            <a:r>
              <a:rPr lang="en-US" dirty="0"/>
              <a:t>! move stack pointer, store return address and create temp variable</a:t>
            </a:r>
          </a:p>
          <a:p>
            <a:pPr>
              <a:buNone/>
            </a:pPr>
            <a:r>
              <a:rPr lang="en-US" dirty="0"/>
              <a:t>! %r14+12  is return value</a:t>
            </a:r>
          </a:p>
          <a:p>
            <a:pPr>
              <a:buNone/>
            </a:pPr>
            <a:r>
              <a:rPr lang="en-US" dirty="0"/>
              <a:t>! %r14+8  is the f parameter </a:t>
            </a:r>
          </a:p>
          <a:p>
            <a:pPr>
              <a:buNone/>
            </a:pPr>
            <a:r>
              <a:rPr lang="en-US" dirty="0"/>
              <a:t>! %r14+4  is return address</a:t>
            </a:r>
          </a:p>
          <a:p>
            <a:pPr>
              <a:buNone/>
            </a:pPr>
            <a:r>
              <a:rPr lang="en-US" dirty="0"/>
              <a:t>! %r14+0 is a temp value needed return f() + f()</a:t>
            </a:r>
          </a:p>
          <a:p>
            <a:pPr>
              <a:buNone/>
            </a:pPr>
            <a:r>
              <a:rPr lang="en-US" dirty="0"/>
              <a:t>fib: </a:t>
            </a:r>
            <a:r>
              <a:rPr lang="en-US" dirty="0">
                <a:solidFill>
                  <a:srgbClr val="FF0000"/>
                </a:solidFill>
              </a:rPr>
              <a:t>sub %r14, 8, %r14 </a:t>
            </a:r>
            <a:r>
              <a:rPr lang="en-US" dirty="0"/>
              <a:t>!remember moved by main already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%r15, %r14 + 4 !store return address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!load f into a register 5 for use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%r14+8, %r5</a:t>
            </a:r>
          </a:p>
          <a:p>
            <a:pPr>
              <a:buNone/>
            </a:pPr>
            <a:r>
              <a:rPr lang="en-US" dirty="0" smtClean="0"/>
              <a:t>… ! Not f=1 or f=2</a:t>
            </a:r>
          </a:p>
          <a:p>
            <a:pPr>
              <a:buNone/>
            </a:pPr>
            <a:r>
              <a:rPr lang="en-US" dirty="0" smtClean="0"/>
              <a:t>!</a:t>
            </a:r>
            <a:r>
              <a:rPr lang="en-US" dirty="0"/>
              <a:t>call fib(f-1)</a:t>
            </a:r>
          </a:p>
          <a:p>
            <a:pPr>
              <a:buNone/>
            </a:pPr>
            <a:r>
              <a:rPr lang="en-US" dirty="0"/>
              <a:t>! move stack pointer for the parameter and return value</a:t>
            </a:r>
          </a:p>
          <a:p>
            <a:pPr>
              <a:buNone/>
            </a:pPr>
            <a:r>
              <a:rPr lang="en-US" dirty="0"/>
              <a:t>else: </a:t>
            </a:r>
            <a:r>
              <a:rPr lang="en-US" dirty="0">
                <a:solidFill>
                  <a:srgbClr val="FF0000"/>
                </a:solidFill>
              </a:rPr>
              <a:t>sub %r14, 8, %r14</a:t>
            </a:r>
          </a:p>
          <a:p>
            <a:pPr>
              <a:buNone/>
            </a:pPr>
            <a:r>
              <a:rPr lang="en-US" dirty="0"/>
              <a:t>sub %r5,1, %r1  !parameter f-1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%r1, %r14+0  !put parameter on stack</a:t>
            </a:r>
          </a:p>
          <a:p>
            <a:pPr>
              <a:buNone/>
            </a:pPr>
            <a:r>
              <a:rPr lang="en-US" dirty="0"/>
              <a:t>call fib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01040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Setup when fib(4),  f is still not 1 or 2, so call fib(f-1)</a:t>
            </a:r>
            <a:endParaRPr lang="en-US" sz="20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590800"/>
            <a:ext cx="36861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57215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/>
              <a:t>! subroutine fib</a:t>
            </a:r>
          </a:p>
          <a:p>
            <a:pPr>
              <a:buNone/>
            </a:pPr>
            <a:r>
              <a:rPr lang="en-US" dirty="0"/>
              <a:t>! move stack pointer, store return address and create temp variable</a:t>
            </a:r>
          </a:p>
          <a:p>
            <a:pPr>
              <a:buNone/>
            </a:pPr>
            <a:r>
              <a:rPr lang="en-US" dirty="0"/>
              <a:t>! %r14+12  is return value</a:t>
            </a:r>
          </a:p>
          <a:p>
            <a:pPr>
              <a:buNone/>
            </a:pPr>
            <a:r>
              <a:rPr lang="en-US" dirty="0"/>
              <a:t>! %r14+8  is the f parameter </a:t>
            </a:r>
          </a:p>
          <a:p>
            <a:pPr>
              <a:buNone/>
            </a:pPr>
            <a:r>
              <a:rPr lang="en-US" dirty="0"/>
              <a:t>! %r14+4  is return address</a:t>
            </a:r>
          </a:p>
          <a:p>
            <a:pPr>
              <a:buNone/>
            </a:pPr>
            <a:r>
              <a:rPr lang="en-US" dirty="0"/>
              <a:t>! %r14+0 is a temp value needed return f() + f()</a:t>
            </a:r>
          </a:p>
          <a:p>
            <a:pPr>
              <a:buNone/>
            </a:pPr>
            <a:r>
              <a:rPr lang="en-US" dirty="0"/>
              <a:t>fib: </a:t>
            </a:r>
            <a:r>
              <a:rPr lang="en-US" dirty="0">
                <a:solidFill>
                  <a:srgbClr val="FF0000"/>
                </a:solidFill>
              </a:rPr>
              <a:t>sub %r14, 8, %r14 </a:t>
            </a:r>
            <a:r>
              <a:rPr lang="en-US" dirty="0"/>
              <a:t>!remember moved by main already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%r15, %r14 + 4 !store return address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!load f into a register 5 for use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%r14+8, %r5</a:t>
            </a:r>
          </a:p>
          <a:p>
            <a:pPr>
              <a:buNone/>
            </a:pPr>
            <a:r>
              <a:rPr lang="en-US" dirty="0" smtClean="0"/>
              <a:t>… ! Not f=1 or f=2</a:t>
            </a:r>
          </a:p>
          <a:p>
            <a:pPr>
              <a:buNone/>
            </a:pPr>
            <a:r>
              <a:rPr lang="en-US" dirty="0" smtClean="0"/>
              <a:t>!</a:t>
            </a:r>
            <a:r>
              <a:rPr lang="en-US" dirty="0"/>
              <a:t>call fib(f-1)</a:t>
            </a:r>
          </a:p>
          <a:p>
            <a:pPr>
              <a:buNone/>
            </a:pPr>
            <a:r>
              <a:rPr lang="en-US" dirty="0"/>
              <a:t>! move stack pointer for the parameter and return value</a:t>
            </a:r>
          </a:p>
          <a:p>
            <a:pPr>
              <a:buNone/>
            </a:pPr>
            <a:r>
              <a:rPr lang="en-US" dirty="0"/>
              <a:t>else: </a:t>
            </a:r>
            <a:r>
              <a:rPr lang="en-US" dirty="0">
                <a:solidFill>
                  <a:srgbClr val="FF0000"/>
                </a:solidFill>
              </a:rPr>
              <a:t>sub %r14, 8, %r14</a:t>
            </a:r>
          </a:p>
          <a:p>
            <a:pPr>
              <a:buNone/>
            </a:pPr>
            <a:r>
              <a:rPr lang="en-US" dirty="0"/>
              <a:t>sub %r5,1, %r1  !parameter f-1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%r1, %r14+0  !put parameter on stack</a:t>
            </a:r>
          </a:p>
          <a:p>
            <a:pPr>
              <a:buNone/>
            </a:pPr>
            <a:r>
              <a:rPr lang="en-US" dirty="0"/>
              <a:t>call fib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01040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Setup when fib(3),  f is still not 1 or 2, so call fib(f-1)</a:t>
            </a:r>
            <a:endParaRPr lang="en-US" sz="20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366319"/>
            <a:ext cx="3743325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612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6400" y="104775"/>
            <a:ext cx="8204200" cy="933450"/>
          </a:xfrm>
        </p:spPr>
        <p:txBody>
          <a:bodyPr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mtClean="0"/>
              <a:t>The stack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66800"/>
            <a:ext cx="8178800" cy="5643563"/>
          </a:xfrm>
        </p:spPr>
        <p:txBody>
          <a:bodyPr/>
          <a:lstStyle/>
          <a:p>
            <a:pPr marL="341313" indent="-341313">
              <a:buClr>
                <a:srgbClr val="FF0000"/>
              </a:buClr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mtClean="0"/>
              <a:t>The stack is not fully implemented in the simulator, so we need to do a few things </a:t>
            </a:r>
          </a:p>
          <a:p>
            <a:pPr marL="741363" lvl="1" indent="-284163">
              <a:buClr>
                <a:srgbClr val="FF0000"/>
              </a:buClr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mtClean="0"/>
              <a:t>The stack pointer's value when the simulator starts up is zero.  </a:t>
            </a:r>
          </a:p>
          <a:p>
            <a:pPr marL="1141413" lvl="2" indent="-227013">
              <a:buClr>
                <a:srgbClr val="FF0000"/>
              </a:buClr>
              <a:buFont typeface="Tahoma" pitchFamily="32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mtClean="0"/>
              <a:t>We will need to change it</a:t>
            </a:r>
          </a:p>
          <a:p>
            <a:pPr marL="1141413" lvl="2" indent="-227013">
              <a:buClr>
                <a:srgbClr val="FF0000"/>
              </a:buClr>
              <a:buFont typeface="Tahoma" pitchFamily="32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mtClean="0"/>
              <a:t>At the top of the code, give the stack pointer a reasonable value</a:t>
            </a:r>
          </a:p>
          <a:p>
            <a:pPr marL="1598613" lvl="3" indent="-227013">
              <a:buClr>
                <a:srgbClr val="FF0000"/>
              </a:buClr>
              <a:buFont typeface="Tahoma" pitchFamily="32" charset="0"/>
              <a:buChar char="+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mtClean="0"/>
              <a:t>Add %r0, 4092, %r14</a:t>
            </a:r>
          </a:p>
          <a:p>
            <a:pPr marL="1141413" lvl="2" indent="-227013">
              <a:buClr>
                <a:srgbClr val="FF0000"/>
              </a:buClr>
              <a:buFont typeface="Tahoma" pitchFamily="32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mtClean="0"/>
              <a:t>So the stack will start at memory location 4092</a:t>
            </a:r>
          </a:p>
          <a:p>
            <a:pPr marL="741363" lvl="1" indent="-284163">
              <a:buClr>
                <a:srgbClr val="FF0000"/>
              </a:buClr>
              <a:buFont typeface="Tahoma" pitchFamily="32" charset="0"/>
              <a:buChar char="—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mtClean="0"/>
              <a:t>When we place a value on the stack, we must decrement it by 4 as well.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/>
              <a:t>! subroutine fib</a:t>
            </a:r>
          </a:p>
          <a:p>
            <a:pPr>
              <a:buNone/>
            </a:pPr>
            <a:r>
              <a:rPr lang="en-US" dirty="0"/>
              <a:t>! move stack pointer, store return address and create temp variable</a:t>
            </a:r>
          </a:p>
          <a:p>
            <a:pPr>
              <a:buNone/>
            </a:pPr>
            <a:r>
              <a:rPr lang="en-US" dirty="0"/>
              <a:t>! %r14+12  is return value</a:t>
            </a:r>
          </a:p>
          <a:p>
            <a:pPr>
              <a:buNone/>
            </a:pPr>
            <a:r>
              <a:rPr lang="en-US" dirty="0"/>
              <a:t>! %r14+8  is the f parameter </a:t>
            </a:r>
          </a:p>
          <a:p>
            <a:pPr>
              <a:buNone/>
            </a:pPr>
            <a:r>
              <a:rPr lang="en-US" dirty="0"/>
              <a:t>! %r14+4  is return address</a:t>
            </a:r>
          </a:p>
          <a:p>
            <a:pPr>
              <a:buNone/>
            </a:pPr>
            <a:r>
              <a:rPr lang="en-US" dirty="0"/>
              <a:t>! %r14+0 is a temp value needed return f() + f()</a:t>
            </a:r>
          </a:p>
          <a:p>
            <a:pPr>
              <a:buNone/>
            </a:pPr>
            <a:r>
              <a:rPr lang="en-US" dirty="0"/>
              <a:t>fib: </a:t>
            </a:r>
            <a:r>
              <a:rPr lang="en-US" dirty="0">
                <a:solidFill>
                  <a:srgbClr val="FF0000"/>
                </a:solidFill>
              </a:rPr>
              <a:t>sub %r14, 8, %r14 </a:t>
            </a:r>
            <a:r>
              <a:rPr lang="en-US" dirty="0"/>
              <a:t>!remember moved by main already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%r15, %r14 + 4 !store return address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!load f into a register 5 for use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%r14+8, %</a:t>
            </a:r>
            <a:r>
              <a:rPr lang="en-US" dirty="0" smtClean="0"/>
              <a:t>r5</a:t>
            </a:r>
          </a:p>
          <a:p>
            <a:pPr>
              <a:buNone/>
            </a:pPr>
            <a:r>
              <a:rPr lang="en-US" dirty="0" err="1"/>
              <a:t>bne</a:t>
            </a:r>
            <a:r>
              <a:rPr lang="en-US" dirty="0"/>
              <a:t> </a:t>
            </a:r>
            <a:r>
              <a:rPr lang="en-US" dirty="0" err="1"/>
              <a:t>elseif</a:t>
            </a:r>
            <a:endParaRPr lang="en-US" dirty="0"/>
          </a:p>
          <a:p>
            <a:pPr>
              <a:buNone/>
            </a:pPr>
            <a:r>
              <a:rPr lang="en-US" dirty="0"/>
              <a:t>	! f==1, just return 1</a:t>
            </a:r>
          </a:p>
          <a:p>
            <a:pPr>
              <a:buNone/>
            </a:pPr>
            <a:r>
              <a:rPr lang="en-US" dirty="0"/>
              <a:t>	add %r0, 1, %r6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st</a:t>
            </a:r>
            <a:r>
              <a:rPr lang="en-US" dirty="0"/>
              <a:t> %r6, %r14+12</a:t>
            </a:r>
          </a:p>
          <a:p>
            <a:pPr>
              <a:buNone/>
            </a:pPr>
            <a:r>
              <a:rPr lang="en-US" dirty="0" err="1"/>
              <a:t>ba</a:t>
            </a:r>
            <a:r>
              <a:rPr lang="en-US" dirty="0"/>
              <a:t> </a:t>
            </a:r>
            <a:r>
              <a:rPr lang="en-US" dirty="0" err="1"/>
              <a:t>endsub</a:t>
            </a:r>
            <a:endParaRPr lang="en-US" dirty="0"/>
          </a:p>
          <a:p>
            <a:pPr>
              <a:buNone/>
            </a:pPr>
            <a:r>
              <a:rPr lang="en-US" dirty="0" err="1"/>
              <a:t>elseif</a:t>
            </a:r>
            <a:r>
              <a:rPr lang="en-US" dirty="0"/>
              <a:t>:  </a:t>
            </a:r>
            <a:r>
              <a:rPr lang="en-US" dirty="0" err="1"/>
              <a:t>subcc</a:t>
            </a:r>
            <a:r>
              <a:rPr lang="en-US" dirty="0"/>
              <a:t> %r5, 2, %r0</a:t>
            </a:r>
          </a:p>
          <a:p>
            <a:pPr>
              <a:buNone/>
            </a:pPr>
            <a:r>
              <a:rPr lang="en-US" dirty="0" err="1"/>
              <a:t>bne</a:t>
            </a:r>
            <a:r>
              <a:rPr lang="en-US" dirty="0"/>
              <a:t> else</a:t>
            </a:r>
          </a:p>
          <a:p>
            <a:pPr>
              <a:buNone/>
            </a:pPr>
            <a:r>
              <a:rPr lang="en-US" dirty="0"/>
              <a:t>	! f==2, just return 1</a:t>
            </a:r>
          </a:p>
          <a:p>
            <a:pPr>
              <a:buNone/>
            </a:pPr>
            <a:r>
              <a:rPr lang="en-US" dirty="0"/>
              <a:t>	add %r0, 1, %r6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00B050"/>
                </a:solidFill>
              </a:rPr>
              <a:t>st</a:t>
            </a:r>
            <a:r>
              <a:rPr lang="en-US" dirty="0">
                <a:solidFill>
                  <a:srgbClr val="00B050"/>
                </a:solidFill>
              </a:rPr>
              <a:t> %r6, %r14+12</a:t>
            </a:r>
          </a:p>
          <a:p>
            <a:pPr>
              <a:buNone/>
            </a:pPr>
            <a:r>
              <a:rPr lang="en-US" dirty="0" err="1"/>
              <a:t>ba</a:t>
            </a:r>
            <a:r>
              <a:rPr lang="en-US" dirty="0"/>
              <a:t> </a:t>
            </a:r>
            <a:r>
              <a:rPr lang="en-US" dirty="0" err="1"/>
              <a:t>endsub</a:t>
            </a:r>
            <a:endParaRPr lang="en-US" dirty="0"/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01040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Setup when fib(2),  f is 2, so store 1 in the return value.</a:t>
            </a:r>
            <a:endParaRPr lang="en-US" sz="20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86000"/>
            <a:ext cx="3733800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1905000" y="3048000"/>
            <a:ext cx="3657600" cy="25908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0241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1"/>
            <a:ext cx="4038600" cy="22860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 err="1"/>
              <a:t>endsub</a:t>
            </a:r>
            <a:r>
              <a:rPr lang="en-US" sz="1600" dirty="0"/>
              <a:t>: !now return and change stack pointer</a:t>
            </a:r>
          </a:p>
          <a:p>
            <a:pPr>
              <a:buNone/>
            </a:pPr>
            <a:r>
              <a:rPr lang="en-US" sz="1600" dirty="0" err="1"/>
              <a:t>ld</a:t>
            </a:r>
            <a:r>
              <a:rPr lang="en-US" sz="1600" dirty="0"/>
              <a:t> %r14+4, %r15  !reload %r15 to correct pointer</a:t>
            </a:r>
          </a:p>
          <a:p>
            <a:pPr>
              <a:buNone/>
            </a:pPr>
            <a:r>
              <a:rPr lang="en-US" sz="1600" dirty="0">
                <a:solidFill>
                  <a:srgbClr val="FF0000"/>
                </a:solidFill>
              </a:rPr>
              <a:t>add %r14, 8, %r14</a:t>
            </a:r>
          </a:p>
          <a:p>
            <a:pPr>
              <a:buNone/>
            </a:pPr>
            <a:r>
              <a:rPr lang="en-US" sz="1600" dirty="0" err="1"/>
              <a:t>jmpl</a:t>
            </a:r>
            <a:r>
              <a:rPr lang="en-US" sz="1600" dirty="0"/>
              <a:t> %r15 +4, %r0</a:t>
            </a:r>
          </a:p>
          <a:p>
            <a:pPr>
              <a:buNone/>
            </a:pPr>
            <a:endParaRPr lang="en-US" sz="11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01040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Finish the subroutine</a:t>
            </a:r>
            <a:endParaRPr lang="en-US" sz="20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209800"/>
            <a:ext cx="3733800" cy="397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16344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! return from fib(f-1) put return value in temp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%r14+4, %r6</a:t>
            </a:r>
          </a:p>
          <a:p>
            <a:pPr>
              <a:buNone/>
            </a:pPr>
            <a:r>
              <a:rPr lang="en-US" dirty="0"/>
              <a:t>!restore stack pointer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add %r14, 8, %r14</a:t>
            </a:r>
          </a:p>
          <a:p>
            <a:pPr>
              <a:buNone/>
            </a:pPr>
            <a:r>
              <a:rPr lang="en-US" dirty="0"/>
              <a:t>!Now store that value in the stack in "temp" spot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%r6, %r14+0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00B050"/>
                </a:solidFill>
              </a:rPr>
              <a:t>!Stop here for stack.</a:t>
            </a:r>
            <a:endParaRPr lang="en-US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/>
              <a:t>!reload f, into register 5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%r14+8, %r5</a:t>
            </a:r>
          </a:p>
          <a:p>
            <a:pPr>
              <a:buNone/>
            </a:pPr>
            <a:r>
              <a:rPr lang="en-US" dirty="0"/>
              <a:t>!call fib(f-2)</a:t>
            </a:r>
          </a:p>
          <a:p>
            <a:pPr>
              <a:buNone/>
            </a:pPr>
            <a:r>
              <a:rPr lang="en-US" dirty="0"/>
              <a:t>! move stack pointer for the parameter and return value</a:t>
            </a:r>
          </a:p>
          <a:p>
            <a:pPr>
              <a:buNone/>
            </a:pPr>
            <a:r>
              <a:rPr lang="en-US" dirty="0"/>
              <a:t>sub %r14, 8, %r14</a:t>
            </a:r>
          </a:p>
          <a:p>
            <a:pPr>
              <a:buNone/>
            </a:pPr>
            <a:r>
              <a:rPr lang="en-US" dirty="0"/>
              <a:t>sub %r5,2, %r1  !parameter f-2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%r1, %r14+0  !put parameter on stack</a:t>
            </a:r>
          </a:p>
          <a:p>
            <a:pPr>
              <a:buNone/>
            </a:pPr>
            <a:r>
              <a:rPr lang="en-US" dirty="0"/>
              <a:t>call fib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01040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Back to F(3) with return value, store return value in temp.</a:t>
            </a:r>
            <a:endParaRPr lang="en-US" sz="20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362200"/>
            <a:ext cx="37242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3200400" y="2971800"/>
            <a:ext cx="2514600" cy="6858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83052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! return from fib(f-1) put return value in temp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%r14+4, %r6</a:t>
            </a:r>
          </a:p>
          <a:p>
            <a:pPr>
              <a:buNone/>
            </a:pPr>
            <a:r>
              <a:rPr lang="en-US" dirty="0"/>
              <a:t>!restore stack pointer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add %r14, 8, %r14</a:t>
            </a:r>
          </a:p>
          <a:p>
            <a:pPr>
              <a:buNone/>
            </a:pPr>
            <a:r>
              <a:rPr lang="en-US" dirty="0"/>
              <a:t>!Now store that value in the stack in "temp" spot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%r6, %r14+0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!reload f, into register 5</a:t>
            </a:r>
          </a:p>
          <a:p>
            <a:pPr>
              <a:buNone/>
            </a:pPr>
            <a:r>
              <a:rPr lang="en-US" dirty="0" err="1" smtClean="0"/>
              <a:t>ld</a:t>
            </a:r>
            <a:r>
              <a:rPr lang="en-US" dirty="0" smtClean="0"/>
              <a:t> </a:t>
            </a:r>
            <a:r>
              <a:rPr lang="en-US" dirty="0"/>
              <a:t>%r14+8, %r5</a:t>
            </a:r>
          </a:p>
          <a:p>
            <a:pPr>
              <a:buNone/>
            </a:pPr>
            <a:r>
              <a:rPr lang="en-US" dirty="0"/>
              <a:t>!call fib(f-2)</a:t>
            </a:r>
          </a:p>
          <a:p>
            <a:pPr>
              <a:buNone/>
            </a:pPr>
            <a:r>
              <a:rPr lang="en-US" dirty="0"/>
              <a:t>! move stack pointer for the parameter and return value</a:t>
            </a:r>
          </a:p>
          <a:p>
            <a:pPr>
              <a:buNone/>
            </a:pPr>
            <a:r>
              <a:rPr lang="en-US" dirty="0"/>
              <a:t>sub %r14, 8, %r14</a:t>
            </a:r>
          </a:p>
          <a:p>
            <a:pPr>
              <a:buNone/>
            </a:pPr>
            <a:r>
              <a:rPr lang="en-US" dirty="0"/>
              <a:t>sub %r5,2, %r1  !parameter f-2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%r1, %r14+0  !put parameter on stack</a:t>
            </a:r>
          </a:p>
          <a:p>
            <a:pPr>
              <a:buNone/>
            </a:pPr>
            <a:r>
              <a:rPr lang="en-US" dirty="0"/>
              <a:t>call fib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01040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Now setup for the + fib(f-2)</a:t>
            </a:r>
            <a:endParaRPr lang="en-US" sz="2000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09800"/>
            <a:ext cx="3686175" cy="355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08672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/>
              <a:t>! subroutine fib</a:t>
            </a:r>
          </a:p>
          <a:p>
            <a:pPr>
              <a:buNone/>
            </a:pPr>
            <a:r>
              <a:rPr lang="en-US" dirty="0"/>
              <a:t>! move stack pointer, store return address and create temp variable</a:t>
            </a:r>
          </a:p>
          <a:p>
            <a:pPr>
              <a:buNone/>
            </a:pPr>
            <a:r>
              <a:rPr lang="en-US" dirty="0"/>
              <a:t>! %r14+12  is return value</a:t>
            </a:r>
          </a:p>
          <a:p>
            <a:pPr>
              <a:buNone/>
            </a:pPr>
            <a:r>
              <a:rPr lang="en-US" dirty="0"/>
              <a:t>! %r14+8  is the f parameter </a:t>
            </a:r>
          </a:p>
          <a:p>
            <a:pPr>
              <a:buNone/>
            </a:pPr>
            <a:r>
              <a:rPr lang="en-US" dirty="0"/>
              <a:t>! %r14+4  is return address</a:t>
            </a:r>
          </a:p>
          <a:p>
            <a:pPr>
              <a:buNone/>
            </a:pPr>
            <a:r>
              <a:rPr lang="en-US" dirty="0"/>
              <a:t>! %r14+0 is a temp value needed return f() + f()</a:t>
            </a:r>
          </a:p>
          <a:p>
            <a:pPr>
              <a:buNone/>
            </a:pPr>
            <a:r>
              <a:rPr lang="en-US" dirty="0"/>
              <a:t>fib: </a:t>
            </a:r>
            <a:r>
              <a:rPr lang="en-US" dirty="0">
                <a:solidFill>
                  <a:srgbClr val="FF0000"/>
                </a:solidFill>
              </a:rPr>
              <a:t>sub %r14, 8, %r14 </a:t>
            </a:r>
            <a:r>
              <a:rPr lang="en-US" dirty="0"/>
              <a:t>!remember moved by main already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%r15, %r14 + 4 !store return address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!load f into a register 5 for use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%r14+8, %</a:t>
            </a:r>
            <a:r>
              <a:rPr lang="en-US" dirty="0" smtClean="0"/>
              <a:t>r5</a:t>
            </a:r>
          </a:p>
          <a:p>
            <a:pPr>
              <a:buNone/>
            </a:pPr>
            <a:r>
              <a:rPr lang="en-US" dirty="0" err="1"/>
              <a:t>bne</a:t>
            </a:r>
            <a:r>
              <a:rPr lang="en-US" dirty="0"/>
              <a:t> </a:t>
            </a:r>
            <a:r>
              <a:rPr lang="en-US" dirty="0" err="1"/>
              <a:t>elseif</a:t>
            </a:r>
            <a:endParaRPr lang="en-US" dirty="0"/>
          </a:p>
          <a:p>
            <a:pPr>
              <a:buNone/>
            </a:pPr>
            <a:r>
              <a:rPr lang="en-US" dirty="0"/>
              <a:t>	! f==1, just return 1</a:t>
            </a:r>
          </a:p>
          <a:p>
            <a:pPr>
              <a:buNone/>
            </a:pPr>
            <a:r>
              <a:rPr lang="en-US" dirty="0"/>
              <a:t>	add %r0, 1, %r6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00B050"/>
                </a:solidFill>
              </a:rPr>
              <a:t>st</a:t>
            </a:r>
            <a:r>
              <a:rPr lang="en-US" dirty="0">
                <a:solidFill>
                  <a:srgbClr val="00B050"/>
                </a:solidFill>
              </a:rPr>
              <a:t> %r6, %r14+12</a:t>
            </a:r>
          </a:p>
          <a:p>
            <a:pPr>
              <a:buNone/>
            </a:pPr>
            <a:r>
              <a:rPr lang="en-US" dirty="0" err="1"/>
              <a:t>ba</a:t>
            </a:r>
            <a:r>
              <a:rPr lang="en-US" dirty="0"/>
              <a:t> </a:t>
            </a:r>
            <a:r>
              <a:rPr lang="en-US" dirty="0" err="1"/>
              <a:t>endsub</a:t>
            </a:r>
            <a:endParaRPr lang="en-US" dirty="0"/>
          </a:p>
          <a:p>
            <a:pPr>
              <a:buNone/>
            </a:pPr>
            <a:r>
              <a:rPr lang="en-US" dirty="0" err="1"/>
              <a:t>elseif</a:t>
            </a:r>
            <a:r>
              <a:rPr lang="en-US" dirty="0"/>
              <a:t>:  </a:t>
            </a:r>
            <a:r>
              <a:rPr lang="en-US" dirty="0" err="1"/>
              <a:t>subcc</a:t>
            </a:r>
            <a:r>
              <a:rPr lang="en-US" dirty="0"/>
              <a:t> %r5, 2, %r0</a:t>
            </a:r>
          </a:p>
          <a:p>
            <a:pPr>
              <a:buNone/>
            </a:pPr>
            <a:r>
              <a:rPr lang="en-US" dirty="0" err="1"/>
              <a:t>bne</a:t>
            </a:r>
            <a:r>
              <a:rPr lang="en-US" dirty="0"/>
              <a:t> else</a:t>
            </a:r>
          </a:p>
          <a:p>
            <a:pPr>
              <a:buNone/>
            </a:pPr>
            <a:r>
              <a:rPr lang="en-US" dirty="0"/>
              <a:t>	! f==2, just return 1</a:t>
            </a:r>
          </a:p>
          <a:p>
            <a:pPr>
              <a:buNone/>
            </a:pPr>
            <a:r>
              <a:rPr lang="en-US" dirty="0"/>
              <a:t>	add %r0, 1, %r6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st</a:t>
            </a:r>
            <a:r>
              <a:rPr lang="en-US" dirty="0"/>
              <a:t> %r6, %r14+12</a:t>
            </a:r>
          </a:p>
          <a:p>
            <a:pPr>
              <a:buNone/>
            </a:pPr>
            <a:r>
              <a:rPr lang="en-US" dirty="0" err="1"/>
              <a:t>ba</a:t>
            </a:r>
            <a:r>
              <a:rPr lang="en-US" dirty="0"/>
              <a:t> </a:t>
            </a:r>
            <a:r>
              <a:rPr lang="en-US" dirty="0" err="1"/>
              <a:t>endsub</a:t>
            </a:r>
            <a:endParaRPr lang="en-US" dirty="0"/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01040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Setup when fib(1),  f is 1, so store 1 in the return value.</a:t>
            </a:r>
            <a:endParaRPr lang="en-US" sz="2000" dirty="0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2347269"/>
            <a:ext cx="36576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1981200" y="3200400"/>
            <a:ext cx="3886200" cy="14478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86845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1"/>
            <a:ext cx="4038600" cy="22860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 err="1"/>
              <a:t>endsub</a:t>
            </a:r>
            <a:r>
              <a:rPr lang="en-US" sz="1600" dirty="0"/>
              <a:t>: !now return and change stack pointer</a:t>
            </a:r>
          </a:p>
          <a:p>
            <a:pPr>
              <a:buNone/>
            </a:pPr>
            <a:r>
              <a:rPr lang="en-US" sz="1600" dirty="0" err="1"/>
              <a:t>ld</a:t>
            </a:r>
            <a:r>
              <a:rPr lang="en-US" sz="1600" dirty="0"/>
              <a:t> %r14+4, %r15  !reload %r15 to correct pointer</a:t>
            </a:r>
          </a:p>
          <a:p>
            <a:pPr>
              <a:buNone/>
            </a:pPr>
            <a:r>
              <a:rPr lang="en-US" sz="1600" dirty="0">
                <a:solidFill>
                  <a:srgbClr val="FF0000"/>
                </a:solidFill>
              </a:rPr>
              <a:t>add %r14, 8, %r14</a:t>
            </a:r>
          </a:p>
          <a:p>
            <a:pPr>
              <a:buNone/>
            </a:pPr>
            <a:r>
              <a:rPr lang="en-US" sz="1600" dirty="0" err="1"/>
              <a:t>jmpl</a:t>
            </a:r>
            <a:r>
              <a:rPr lang="en-US" sz="1600" dirty="0"/>
              <a:t> %r15 +4, %r0</a:t>
            </a:r>
          </a:p>
          <a:p>
            <a:pPr>
              <a:buNone/>
            </a:pPr>
            <a:endParaRPr lang="en-US" sz="11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01040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Finish the subroutine</a:t>
            </a:r>
            <a:endParaRPr lang="en-US" sz="2000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133600"/>
            <a:ext cx="373380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119521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! return from fib(f-2)put return value in register for addition.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%r14+4, %r6</a:t>
            </a:r>
          </a:p>
          <a:p>
            <a:pPr>
              <a:buNone/>
            </a:pPr>
            <a:r>
              <a:rPr lang="en-US" dirty="0"/>
              <a:t>!restore stack pointer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add %r14, 8, %r14</a:t>
            </a:r>
          </a:p>
          <a:p>
            <a:pPr>
              <a:buNone/>
            </a:pPr>
            <a:r>
              <a:rPr lang="en-US" dirty="0"/>
              <a:t>!Now get the "temp" add them, and return the return value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%r14+0, %r7  !load temp</a:t>
            </a:r>
          </a:p>
          <a:p>
            <a:pPr>
              <a:buNone/>
            </a:pPr>
            <a:r>
              <a:rPr lang="en-US" dirty="0"/>
              <a:t>add %r7, %r6, %r7  !fib(f-1) + fib(f-2)</a:t>
            </a:r>
          </a:p>
          <a:p>
            <a:pPr>
              <a:buNone/>
            </a:pPr>
            <a:r>
              <a:rPr lang="en-US" dirty="0" err="1">
                <a:solidFill>
                  <a:srgbClr val="00B050"/>
                </a:solidFill>
              </a:rPr>
              <a:t>st</a:t>
            </a:r>
            <a:r>
              <a:rPr lang="en-US" dirty="0">
                <a:solidFill>
                  <a:srgbClr val="00B050"/>
                </a:solidFill>
              </a:rPr>
              <a:t> %r7, %r14+12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endsub</a:t>
            </a:r>
            <a:r>
              <a:rPr lang="en-US" dirty="0"/>
              <a:t>: !now return and change stack pointer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%r14+4, %r15  !reload %r15 to correct pointer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add %r14, 8, %r14</a:t>
            </a:r>
          </a:p>
          <a:p>
            <a:pPr>
              <a:buNone/>
            </a:pPr>
            <a:r>
              <a:rPr lang="en-US" dirty="0" err="1"/>
              <a:t>jmpl</a:t>
            </a:r>
            <a:r>
              <a:rPr lang="en-US" dirty="0"/>
              <a:t> %r15 +4, %r0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86765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Back to fib(3) with return value of fib(F-1), store return value in temp.</a:t>
            </a:r>
            <a:endParaRPr lang="en-US" sz="2000" dirty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362200"/>
            <a:ext cx="36957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2057400" y="3429000"/>
            <a:ext cx="3733800" cy="8382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63731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! return from fib(f-2)put return value in register for addition.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%r14+4, %r6</a:t>
            </a:r>
          </a:p>
          <a:p>
            <a:pPr>
              <a:buNone/>
            </a:pPr>
            <a:r>
              <a:rPr lang="en-US" dirty="0"/>
              <a:t>!restore stack pointer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add %r14, 8, %r14</a:t>
            </a:r>
          </a:p>
          <a:p>
            <a:pPr>
              <a:buNone/>
            </a:pPr>
            <a:r>
              <a:rPr lang="en-US" dirty="0"/>
              <a:t>!Now get the "temp" add them, and return the return value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%r14+0, %r7  !load temp</a:t>
            </a:r>
          </a:p>
          <a:p>
            <a:pPr>
              <a:buNone/>
            </a:pPr>
            <a:r>
              <a:rPr lang="en-US" dirty="0"/>
              <a:t>add %r7, %r6, %r7  !fib(f-1) + fib(f-2)</a:t>
            </a:r>
          </a:p>
          <a:p>
            <a:pPr>
              <a:buNone/>
            </a:pPr>
            <a:r>
              <a:rPr lang="en-US" dirty="0" err="1"/>
              <a:t>st</a:t>
            </a:r>
            <a:r>
              <a:rPr lang="en-US" dirty="0"/>
              <a:t> %r7, %r14+12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endsub</a:t>
            </a:r>
            <a:r>
              <a:rPr lang="en-US" dirty="0"/>
              <a:t>: !now return and change stack pointer</a:t>
            </a:r>
          </a:p>
          <a:p>
            <a:pPr>
              <a:buNone/>
            </a:pPr>
            <a:r>
              <a:rPr lang="en-US" dirty="0" err="1"/>
              <a:t>ld</a:t>
            </a:r>
            <a:r>
              <a:rPr lang="en-US" dirty="0"/>
              <a:t> %r14+4, %r15  !reload %r15 to correct pointer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add %r14, 8, %r14</a:t>
            </a:r>
          </a:p>
          <a:p>
            <a:pPr>
              <a:buNone/>
            </a:pPr>
            <a:r>
              <a:rPr lang="en-US" dirty="0" err="1"/>
              <a:t>jmpl</a:t>
            </a:r>
            <a:r>
              <a:rPr lang="en-US" dirty="0"/>
              <a:t> %r15 +4, %r0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86765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And finish fib(3) and return back to fib(4)</a:t>
            </a:r>
            <a:endParaRPr lang="en-US" sz="2000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819400"/>
            <a:ext cx="3829050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99291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then in f(4), with start up +fib(f-2)</a:t>
            </a:r>
          </a:p>
          <a:p>
            <a:pPr lvl="1"/>
            <a:r>
              <a:rPr lang="en-US" dirty="0" smtClean="0"/>
              <a:t>Which is fib(2), which falls back and finishes fib(4)</a:t>
            </a:r>
          </a:p>
          <a:p>
            <a:r>
              <a:rPr lang="en-US" dirty="0" smtClean="0"/>
              <a:t>And falls back to fib(5)</a:t>
            </a:r>
          </a:p>
          <a:p>
            <a:pPr lvl="1"/>
            <a:r>
              <a:rPr lang="en-US" dirty="0" smtClean="0"/>
              <a:t>When then call +fib(f-2) which is fib(3)</a:t>
            </a:r>
          </a:p>
          <a:p>
            <a:pPr lvl="2"/>
            <a:r>
              <a:rPr lang="en-US" dirty="0" smtClean="0"/>
              <a:t>That then calls fib(2) + fib(1)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85990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/>
              <a:t>call </a:t>
            </a:r>
            <a:r>
              <a:rPr lang="en-US" sz="1600" dirty="0" smtClean="0"/>
              <a:t>fib</a:t>
            </a:r>
          </a:p>
          <a:p>
            <a:pPr>
              <a:buNone/>
            </a:pPr>
            <a:r>
              <a:rPr lang="en-US" sz="1600" dirty="0">
                <a:solidFill>
                  <a:srgbClr val="00B050"/>
                </a:solidFill>
              </a:rPr>
              <a:t> </a:t>
            </a:r>
            <a:r>
              <a:rPr lang="en-US" sz="1600" dirty="0" smtClean="0">
                <a:solidFill>
                  <a:srgbClr val="00B050"/>
                </a:solidFill>
              </a:rPr>
              <a:t>  !at this point the stack looks like</a:t>
            </a:r>
            <a:endParaRPr lang="en-US" sz="1600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1600" dirty="0"/>
              <a:t>! return from fib(5) put return value in x</a:t>
            </a:r>
          </a:p>
          <a:p>
            <a:pPr>
              <a:buNone/>
            </a:pPr>
            <a:r>
              <a:rPr lang="en-US" sz="1600" dirty="0" err="1"/>
              <a:t>ld</a:t>
            </a:r>
            <a:r>
              <a:rPr lang="en-US" sz="1600" dirty="0"/>
              <a:t> %r14+4, %r1</a:t>
            </a:r>
          </a:p>
          <a:p>
            <a:pPr>
              <a:buNone/>
            </a:pPr>
            <a:r>
              <a:rPr lang="en-US" sz="1600" dirty="0"/>
              <a:t>!and restore stack pointer back to correct spot</a:t>
            </a:r>
          </a:p>
          <a:p>
            <a:pPr>
              <a:buNone/>
            </a:pPr>
            <a:r>
              <a:rPr lang="en-US" sz="1600" dirty="0">
                <a:solidFill>
                  <a:srgbClr val="FF0000"/>
                </a:solidFill>
              </a:rPr>
              <a:t>add %r14, 8, %r14</a:t>
            </a:r>
          </a:p>
          <a:p>
            <a:pPr>
              <a:buNone/>
            </a:pPr>
            <a:r>
              <a:rPr lang="en-US" sz="1600" dirty="0"/>
              <a:t>! </a:t>
            </a:r>
            <a:r>
              <a:rPr lang="en-US" sz="1600" dirty="0" err="1"/>
              <a:t>st</a:t>
            </a:r>
            <a:r>
              <a:rPr lang="en-US" sz="1600" dirty="0"/>
              <a:t> x back on the stack</a:t>
            </a:r>
          </a:p>
          <a:p>
            <a:pPr>
              <a:buNone/>
            </a:pPr>
            <a:r>
              <a:rPr lang="en-US" sz="1600" dirty="0" err="1"/>
              <a:t>st</a:t>
            </a:r>
            <a:r>
              <a:rPr lang="en-US" sz="1600" dirty="0"/>
              <a:t> %r1, %r14+0</a:t>
            </a:r>
          </a:p>
          <a:p>
            <a:pPr>
              <a:buNone/>
            </a:pPr>
            <a:r>
              <a:rPr lang="en-US" sz="1600" dirty="0"/>
              <a:t>halt</a:t>
            </a:r>
          </a:p>
          <a:p>
            <a:pPr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86765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And return to main.</a:t>
            </a:r>
            <a:endParaRPr lang="en-US" sz="2000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05000"/>
            <a:ext cx="381000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429000" y="2667000"/>
            <a:ext cx="914400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3778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406400" y="150813"/>
            <a:ext cx="8204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smtClean="0">
                <a:solidFill>
                  <a:srgbClr val="000000"/>
                </a:solidFill>
                <a:latin typeface="Arial Black" pitchFamily="32" charset="0"/>
              </a:rPr>
              <a:t>Example 1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4013200" cy="563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err="1">
                <a:solidFill>
                  <a:srgbClr val="000000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a =</a:t>
            </a:r>
            <a:r>
              <a:rPr lang="en-US" sz="2000" dirty="0" smtClean="0">
                <a:solidFill>
                  <a:srgbClr val="000000"/>
                </a:solidFill>
              </a:rPr>
              <a:t>2;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main () {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  	a = a +3;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 	</a:t>
            </a:r>
            <a:r>
              <a:rPr lang="en-US" sz="2000" dirty="0" err="1" smtClean="0">
                <a:solidFill>
                  <a:srgbClr val="000000"/>
                </a:solidFill>
              </a:rPr>
              <a:t>sub_r</a:t>
            </a:r>
            <a:r>
              <a:rPr lang="en-US" sz="2000" dirty="0" smtClean="0">
                <a:solidFill>
                  <a:srgbClr val="000000"/>
                </a:solidFill>
              </a:rPr>
              <a:t>();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void </a:t>
            </a:r>
            <a:r>
              <a:rPr lang="en-US" sz="2000" dirty="0" err="1" smtClean="0">
                <a:solidFill>
                  <a:srgbClr val="000000"/>
                </a:solidFill>
              </a:rPr>
              <a:t>sub_r</a:t>
            </a:r>
            <a:r>
              <a:rPr lang="en-US" sz="2000" dirty="0" smtClean="0">
                <a:solidFill>
                  <a:srgbClr val="000000"/>
                </a:solidFill>
              </a:rPr>
              <a:t>() {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 	a = a +1;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3962400" y="990600"/>
            <a:ext cx="4673600" cy="556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.begin</a:t>
            </a: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.org 2048</a:t>
            </a: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main: add %r0, 4092, %r14</a:t>
            </a: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ld [a],%r1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 %r1,3, %r1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%r1, [a]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call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sub_r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!call sub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sub_r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halt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! subroutine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sub_r</a:t>
            </a: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sub_r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: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%r15, %r14+0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return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addr</a:t>
            </a: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sub %r14, 4, %r14 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dec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sp pointer</a:t>
            </a: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ld [a],%r1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add %r1,1,%r1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%r1, [a]</a:t>
            </a: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</a:t>
            </a: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add %r14, 4, %r14 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incr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sp pointer</a:t>
            </a: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ld %r14+0, %r15  !ld the return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jmpl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%r15+4,%r0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a:2</a:t>
            </a:r>
          </a:p>
          <a:p>
            <a:pPr defTabSz="457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.end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/>
              <a:t>call </a:t>
            </a:r>
            <a:r>
              <a:rPr lang="en-US" sz="1600" dirty="0" smtClean="0"/>
              <a:t>fib</a:t>
            </a:r>
          </a:p>
          <a:p>
            <a:pPr>
              <a:buNone/>
            </a:pPr>
            <a:r>
              <a:rPr lang="en-US" sz="1600" dirty="0" smtClean="0"/>
              <a:t>! </a:t>
            </a:r>
            <a:r>
              <a:rPr lang="en-US" sz="1600" dirty="0"/>
              <a:t>return from fib(5) put return value in x</a:t>
            </a:r>
          </a:p>
          <a:p>
            <a:pPr>
              <a:buNone/>
            </a:pPr>
            <a:r>
              <a:rPr lang="en-US" sz="1600" dirty="0" err="1"/>
              <a:t>ld</a:t>
            </a:r>
            <a:r>
              <a:rPr lang="en-US" sz="1600" dirty="0"/>
              <a:t> %r14+4, %r1</a:t>
            </a:r>
          </a:p>
          <a:p>
            <a:pPr>
              <a:buNone/>
            </a:pPr>
            <a:r>
              <a:rPr lang="en-US" sz="1600" dirty="0"/>
              <a:t>!and restore stack pointer back to correct spot</a:t>
            </a:r>
          </a:p>
          <a:p>
            <a:pPr>
              <a:buNone/>
            </a:pPr>
            <a:r>
              <a:rPr lang="en-US" sz="1600" dirty="0">
                <a:solidFill>
                  <a:srgbClr val="FF0000"/>
                </a:solidFill>
              </a:rPr>
              <a:t>add %r14, 8, %r14</a:t>
            </a:r>
          </a:p>
          <a:p>
            <a:pPr>
              <a:buNone/>
            </a:pPr>
            <a:r>
              <a:rPr lang="en-US" sz="1600" dirty="0"/>
              <a:t>! </a:t>
            </a:r>
            <a:r>
              <a:rPr lang="en-US" sz="1600" dirty="0" err="1"/>
              <a:t>st</a:t>
            </a:r>
            <a:r>
              <a:rPr lang="en-US" sz="1600" dirty="0"/>
              <a:t> x back on the stack</a:t>
            </a:r>
          </a:p>
          <a:p>
            <a:pPr>
              <a:buNone/>
            </a:pPr>
            <a:r>
              <a:rPr lang="en-US" sz="1600" dirty="0" err="1"/>
              <a:t>st</a:t>
            </a:r>
            <a:r>
              <a:rPr lang="en-US" sz="1600" dirty="0"/>
              <a:t> %r1, %</a:t>
            </a:r>
            <a:r>
              <a:rPr lang="en-US" sz="1600" dirty="0" smtClean="0"/>
              <a:t>r14+0</a:t>
            </a:r>
          </a:p>
          <a:p>
            <a:pPr>
              <a:buNone/>
            </a:pPr>
            <a:r>
              <a:rPr lang="en-US" sz="1600" dirty="0">
                <a:solidFill>
                  <a:srgbClr val="FF0000"/>
                </a:solidFill>
              </a:rPr>
              <a:t>a</a:t>
            </a:r>
            <a:r>
              <a:rPr lang="en-US" sz="1600" dirty="0" smtClean="0">
                <a:solidFill>
                  <a:srgbClr val="FF0000"/>
                </a:solidFill>
              </a:rPr>
              <a:t>dd %r14, 8, %r14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dirty="0"/>
              <a:t>halt</a:t>
            </a:r>
          </a:p>
          <a:p>
            <a:pPr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7867650" cy="45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And at the finally store.</a:t>
            </a:r>
            <a:endParaRPr lang="en-US" sz="20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048000" y="4114800"/>
            <a:ext cx="914400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657600"/>
            <a:ext cx="402907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37476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dirty="0" smtClean="0"/>
              <a:t>Make sure you </a:t>
            </a:r>
            <a:r>
              <a:rPr lang="en-US" smtClean="0"/>
              <a:t>understand the </a:t>
            </a:r>
            <a:r>
              <a:rPr lang="en-US" dirty="0" smtClean="0"/>
              <a:t>examples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You will be expected to do something similar in the homework.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2719388" y="1676400"/>
            <a:ext cx="173513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Q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4530725" y="2044700"/>
            <a:ext cx="173513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A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3810000" y="2679700"/>
            <a:ext cx="17351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0" b="1">
                <a:latin typeface="Tahoma" pitchFamily="34" charset="0"/>
              </a:rPr>
              <a:t>&amp;</a:t>
            </a:r>
            <a:endParaRPr lang="en-US" sz="15000" b="1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utoUpdateAnimBg="0"/>
      <p:bldP spid="75779" grpId="0" autoUpdateAnimBg="0"/>
      <p:bldP spid="7578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406400" y="150813"/>
            <a:ext cx="8204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smtClean="0">
                <a:solidFill>
                  <a:srgbClr val="000000"/>
                </a:solidFill>
                <a:latin typeface="Arial Black" pitchFamily="32" charset="0"/>
              </a:rPr>
              <a:t>Example 2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4008438" cy="563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err="1" smtClean="0">
                <a:solidFill>
                  <a:srgbClr val="000000"/>
                </a:solidFill>
              </a:rPr>
              <a:t>int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a=2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main () {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	sub1();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 	sub2();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 	sub1();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sub1 () { 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	a = a +1;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	sub2();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sub2 () { 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	a = a +2; </a:t>
            </a:r>
          </a:p>
          <a:p>
            <a:pPr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4627563" y="1066800"/>
            <a:ext cx="4008437" cy="563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.begin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.org 2048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main: add %r0, 4092, %r14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ld [a], %r1 !load A into %r1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call sub1  !call sub sub1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call sub2  !call sub sub2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call sub1  !call sub sub1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halt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1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sub1: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%r15, %r14+0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rtrn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addr</a:t>
            </a: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subcc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%r14, 4, %r14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dec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sp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ptr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add %r1, 1, %r1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%r1, [a]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call sub2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add %r14, 4, %r14  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incr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sp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ptr</a:t>
            </a: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ld %r14+0, %r15     !ld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rtrn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jmpl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%r15+4, %r0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sub2: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%r15, %r14+0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rtrn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addr</a:t>
            </a: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sub %r14, 4, %r14   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dec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sp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ptr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add %r1, 2, %r1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%r1, [a]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add %r14, 4, %r14  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incr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sp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prt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ld %r14+0, %r15     !ld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rtrn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jmpl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%r15+4, %r0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1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a: 2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.end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406400" y="150813"/>
            <a:ext cx="8204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smtClean="0">
                <a:solidFill>
                  <a:srgbClr val="000000"/>
                </a:solidFill>
                <a:latin typeface="Arial Black" pitchFamily="32" charset="0"/>
              </a:rPr>
              <a:t>Example 3</a:t>
            </a: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4008438" cy="563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err="1">
                <a:solidFill>
                  <a:srgbClr val="000000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a=1, b =2;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main () {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 	a = a + b;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 	sub1();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 	b = b + a;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sub1 () {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 	a = b –1;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 	b = a + 2;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4627563" y="1066800"/>
            <a:ext cx="4008437" cy="5646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.begin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.org 2048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main: add %r0, 4092, %r14 !sp value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ld [a], %r1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ld [b], %r2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 %r1,%r2, %r1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%r1, [a]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call sub1  !call subroutine sub1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 %r1, %r2, %r2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%r2, [b]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halt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! subroutine sub1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sub1: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%r15, %r14+0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rtrn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addr</a:t>
            </a: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sub %r14, 4, %r14    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dec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sp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ptr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sub %r2,1,%r1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%r1, [a]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 %r1, 2, %r2</a:t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%r2, [b]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 %r14, 4, %r14     !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incr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sp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ptr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ld %r14+0, %r15       !ld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rtrn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addr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1400" b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jmpl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%r15+4,%r0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a: 1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b: 2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.end</a:t>
            </a:r>
          </a:p>
          <a:p>
            <a:pPr defTabSz="4572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1400" b="1" dirty="0" smtClean="0">
              <a:solidFill>
                <a:srgbClr val="000000"/>
              </a:solidFill>
              <a:latin typeface="Courier New" pitchFamily="49" charset="0"/>
              <a:ea typeface="MS Mincho" pitchFamily="49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406400" y="150813"/>
            <a:ext cx="8204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smtClean="0">
                <a:solidFill>
                  <a:srgbClr val="000000"/>
                </a:solidFill>
                <a:latin typeface="Arial Black" pitchFamily="32" charset="0"/>
              </a:rPr>
              <a:t>Example 4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4013200" cy="563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err="1">
                <a:solidFill>
                  <a:srgbClr val="000000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a[3], </a:t>
            </a:r>
            <a:r>
              <a:rPr lang="en-US" sz="2400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=0;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main() {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for (</a:t>
            </a:r>
            <a:r>
              <a:rPr lang="en-US" sz="2400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; </a:t>
            </a:r>
            <a:r>
              <a:rPr lang="en-US" sz="2400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&lt;3; </a:t>
            </a:r>
            <a:r>
              <a:rPr lang="en-US" sz="2400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++) {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     if (</a:t>
            </a:r>
            <a:r>
              <a:rPr lang="en-US" sz="2400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 &gt;0) {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        sub1();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     } else {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        a[</a:t>
            </a:r>
            <a:r>
              <a:rPr lang="en-US" sz="2400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] = </a:t>
            </a:r>
            <a:r>
              <a:rPr lang="en-US" sz="2400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 + 1;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  }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}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2400" dirty="0" smtClean="0">
              <a:solidFill>
                <a:srgbClr val="000000"/>
              </a:solidFill>
            </a:endParaRP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sub1 () {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  a[</a:t>
            </a:r>
            <a:r>
              <a:rPr lang="en-US" sz="2400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] = </a:t>
            </a:r>
            <a:r>
              <a:rPr lang="en-US" sz="2400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 - 1;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4622800" y="304800"/>
            <a:ext cx="4013200" cy="6507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.begin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.org 2048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main: add %r0, 4092, %r14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12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ld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[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], %r1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top: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subcc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%r1, 3, %r0 !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&lt;3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bpos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done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 !if (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&gt;0)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subcc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%r1, 1, %r0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bneg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else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 call sub1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ba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incr</a:t>
            </a:r>
            <a:endParaRPr lang="en-US" sz="12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else: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sll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%r1, 2, %r2 !a[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] =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-1;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addcc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%r1, 1, %r3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%r3, %r2+a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incr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: add %r1, 1, %r1  !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++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Courier New" pitchFamily="49" charset="0"/>
              </a:rPr>
              <a:t>%r1, [</a:t>
            </a:r>
            <a:r>
              <a:rPr lang="en-US" sz="1200" b="1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]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ba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top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done: halt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12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sub1: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%r15, %r14+0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sub %r14, 4, %r14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sll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%r1, 2, %r2 !a[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] =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+1;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subcc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%r1, 1, %r3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%r3, %r2+a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add %r14, 4, %r14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ld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%r14+0, %r15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200" b="1" dirty="0" err="1" smtClean="0">
                <a:solidFill>
                  <a:srgbClr val="000000"/>
                </a:solidFill>
                <a:latin typeface="Courier New" pitchFamily="49" charset="0"/>
              </a:rPr>
              <a:t>jmpl</a:t>
            </a: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%r15+4, %r0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12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i:0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a:0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0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  0</a:t>
            </a:r>
          </a:p>
          <a:p>
            <a:pPr defTabSz="457200" eaLnBrk="0" fontAlgn="base" hangingPunct="0">
              <a:lnSpc>
                <a:spcPct val="8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200" b="1" dirty="0" smtClean="0">
                <a:solidFill>
                  <a:srgbClr val="000000"/>
                </a:solidFill>
                <a:latin typeface="Courier New" pitchFamily="49" charset="0"/>
              </a:rPr>
              <a:t>.end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DejaVu LGC Sans"/>
        <a:cs typeface="DejaVu LGC Sans"/>
      </a:majorFont>
      <a:minorFont>
        <a:latin typeface="Tahoma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DejaVu LGC Sans"/>
        <a:cs typeface="DejaVu LGC Sans"/>
      </a:majorFont>
      <a:minorFont>
        <a:latin typeface="Tahoma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DejaVu LGC Sans"/>
        <a:cs typeface="DejaVu LGC Sans"/>
      </a:majorFont>
      <a:minorFont>
        <a:latin typeface="Tahoma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DejaVu LGC Sans"/>
        <a:cs typeface="DejaVu LGC Sans"/>
      </a:majorFont>
      <a:minorFont>
        <a:latin typeface="Tahoma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DejaVu LGC Sans"/>
        <a:cs typeface="DejaVu LGC Sans"/>
      </a:majorFont>
      <a:minorFont>
        <a:latin typeface="Tahoma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DejaVu LGC Sans"/>
        <a:cs typeface="DejaVu LGC Sans"/>
      </a:majorFont>
      <a:minorFont>
        <a:latin typeface="Tahoma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DejaVu LGC Sans"/>
        <a:cs typeface="DejaVu LGC Sans"/>
      </a:majorFont>
      <a:minorFont>
        <a:latin typeface="Tahoma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DejaVu LGC Sans"/>
        <a:cs typeface="DejaVu LGC Sans"/>
      </a:majorFont>
      <a:minorFont>
        <a:latin typeface="Tahoma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DejaVu LGC Sans"/>
        <a:cs typeface="DejaVu LGC Sans"/>
      </a:majorFont>
      <a:minorFont>
        <a:latin typeface="Tahoma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DejaVu LGC Sans"/>
        <a:cs typeface="DejaVu LGC Sans"/>
      </a:majorFont>
      <a:minorFont>
        <a:latin typeface="Tahoma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DejaVu LGC Sans"/>
        <a:cs typeface="DejaVu LGC Sans"/>
      </a:majorFont>
      <a:minorFont>
        <a:latin typeface="Tahoma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4547</Words>
  <Application>Microsoft Office PowerPoint</Application>
  <PresentationFormat>On-screen Show (4:3)</PresentationFormat>
  <Paragraphs>960</Paragraphs>
  <Slides>62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62</vt:i4>
      </vt:variant>
    </vt:vector>
  </HeadingPairs>
  <TitlesOfParts>
    <vt:vector size="82" baseType="lpstr">
      <vt:lpstr>Arial</vt:lpstr>
      <vt:lpstr>Arial Black</vt:lpstr>
      <vt:lpstr>Calibri</vt:lpstr>
      <vt:lpstr>Courier New</vt:lpstr>
      <vt:lpstr>DejaVu LGC Sans</vt:lpstr>
      <vt:lpstr>MS Mincho</vt:lpstr>
      <vt:lpstr>Tahoma</vt:lpstr>
      <vt:lpstr>Times New Roman</vt:lpstr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13_Office Theme</vt:lpstr>
      <vt:lpstr>PowerPoint Presentation</vt:lpstr>
      <vt:lpstr>PowerPoint Presentation</vt:lpstr>
      <vt:lpstr>PowerPoint Presentation</vt:lpstr>
      <vt:lpstr>PowerPoint Presentation</vt:lpstr>
      <vt:lpstr>The stack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the Stack works</vt:lpstr>
      <vt:lpstr>The Stack</vt:lpstr>
      <vt:lpstr>The Heap</vt:lpstr>
      <vt:lpstr>Representation of memory</vt:lpstr>
      <vt:lpstr>Representation of memory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 Code in ARC</vt:lpstr>
      <vt:lpstr>Example Code in ARC (2)</vt:lpstr>
      <vt:lpstr>Call by Reference, Call by Value</vt:lpstr>
      <vt:lpstr>Example Call by Reference</vt:lpstr>
      <vt:lpstr>Example Call by Reference</vt:lpstr>
      <vt:lpstr>Example Call by Reference</vt:lpstr>
      <vt:lpstr>ARC Example, call by reference</vt:lpstr>
      <vt:lpstr>Return values</vt:lpstr>
      <vt:lpstr>Example Return values</vt:lpstr>
      <vt:lpstr>Example Return values</vt:lpstr>
      <vt:lpstr>Example Return values</vt:lpstr>
      <vt:lpstr>Example Return values</vt:lpstr>
      <vt:lpstr>Example Return values</vt:lpstr>
      <vt:lpstr>Example Return values</vt:lpstr>
      <vt:lpstr>Example Return values</vt:lpstr>
      <vt:lpstr>Example Return values</vt:lpstr>
      <vt:lpstr>ARC Example Return Values</vt:lpstr>
      <vt:lpstr>ARC Example Return Values (2)</vt:lpstr>
      <vt:lpstr>Finally The Fibonacci example</vt:lpstr>
      <vt:lpstr>Finally The Fibonacci example (2)</vt:lpstr>
      <vt:lpstr>Finally The Fibonacci example (3)</vt:lpstr>
      <vt:lpstr>Visual explanation of Fibonacci</vt:lpstr>
      <vt:lpstr>Visual explanation of Fibonacci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  <vt:lpstr>PowerPoint Presentation</vt:lpstr>
    </vt:vector>
  </TitlesOfParts>
  <Company>University of Wyoming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2150</dc:title>
  <dc:creator>seker</dc:creator>
  <cp:lastModifiedBy>James S. Ward</cp:lastModifiedBy>
  <cp:revision>58</cp:revision>
  <dcterms:created xsi:type="dcterms:W3CDTF">2010-03-26T20:25:14Z</dcterms:created>
  <dcterms:modified xsi:type="dcterms:W3CDTF">2019-04-11T20:00:01Z</dcterms:modified>
</cp:coreProperties>
</file>