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68" r:id="rId13"/>
    <p:sldId id="267" r:id="rId14"/>
    <p:sldId id="269" r:id="rId15"/>
    <p:sldId id="271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5081B-D944-4A91-B34F-1BE5B9DDEB48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56ED7-44FA-488D-B059-DCCCF7A9D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23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69FA-8F2D-41D5-BC73-0469DBD37D74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42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F050-DD6F-4B96-931B-7E135A61468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842C5-7123-4BCA-BA90-C13DDF21C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25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F050-DD6F-4B96-931B-7E135A61468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842C5-7123-4BCA-BA90-C13DDF21C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4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F050-DD6F-4B96-931B-7E135A61468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842C5-7123-4BCA-BA90-C13DDF21C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9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F050-DD6F-4B96-931B-7E135A61468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842C5-7123-4BCA-BA90-C13DDF21C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0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F050-DD6F-4B96-931B-7E135A61468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842C5-7123-4BCA-BA90-C13DDF21C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99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F050-DD6F-4B96-931B-7E135A61468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842C5-7123-4BCA-BA90-C13DDF21C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5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F050-DD6F-4B96-931B-7E135A61468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842C5-7123-4BCA-BA90-C13DDF21C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98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F050-DD6F-4B96-931B-7E135A61468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842C5-7123-4BCA-BA90-C13DDF21C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399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F050-DD6F-4B96-931B-7E135A61468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842C5-7123-4BCA-BA90-C13DDF21C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63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F050-DD6F-4B96-931B-7E135A61468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842C5-7123-4BCA-BA90-C13DDF21C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05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F050-DD6F-4B96-931B-7E135A61468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842C5-7123-4BCA-BA90-C13DDF21C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326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6F050-DD6F-4B96-931B-7E135A61468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842C5-7123-4BCA-BA90-C13DDF21C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9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android.com/topic/libraries/architecture/adding-components" TargetMode="External"/><Relationship Id="rId2" Type="http://schemas.openxmlformats.org/officeDocument/2006/relationships/hyperlink" Target="https://developer.android.com/topic/libraries/architecture/navigation/navigation-pass-data#Safe-arg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dium.com/deemaze-software/android-jetpack-navigation-architecture-component-b603c9a8100c" TargetMode="External"/><Relationship Id="rId5" Type="http://schemas.openxmlformats.org/officeDocument/2006/relationships/hyperlink" Target="https://developer.android.com/topic/libraries/architecture/navigation/navigation-implementing" TargetMode="External"/><Relationship Id="rId4" Type="http://schemas.openxmlformats.org/officeDocument/2006/relationships/hyperlink" Target="https://developer.android.com/guide/topics/resources/animation-resource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topic/libraries/architecture/navigation/navigation-implement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topic/libraries/architecture/navigation/navigation-implementi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/>
              <a:t> 5/4730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Architecture components</a:t>
            </a:r>
          </a:p>
          <a:p>
            <a:r>
              <a:rPr lang="en-US" dirty="0"/>
              <a:t>Navigation</a:t>
            </a:r>
          </a:p>
        </p:txBody>
      </p:sp>
    </p:spTree>
    <p:extLst>
      <p:ext uri="{BB962C8B-B14F-4D97-AF65-F5344CB8AC3E}">
        <p14:creationId xmlns:p14="http://schemas.microsoft.com/office/powerpoint/2010/main" val="2527702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transition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dirty="0" err="1"/>
              <a:t>fragment_two</a:t>
            </a:r>
            <a:r>
              <a:rPr lang="en-US" dirty="0"/>
              <a:t>, two things are setup.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back button, will return to </a:t>
            </a:r>
            <a:r>
              <a:rPr lang="en-US" dirty="0" err="1"/>
              <a:t>fragmentMain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err="1"/>
              <a:t>Navigation.findNavController</a:t>
            </a:r>
            <a:r>
              <a:rPr lang="en-US" dirty="0"/>
              <a:t>(view).</a:t>
            </a:r>
            <a:r>
              <a:rPr lang="en-US" dirty="0" err="1"/>
              <a:t>navigateUp</a:t>
            </a:r>
            <a:r>
              <a:rPr lang="en-US" dirty="0"/>
              <a:t>();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Assumes a button for the view.  </a:t>
            </a:r>
            <a:r>
              <a:rPr lang="en-US" dirty="0" err="1"/>
              <a:t>navigateUp</a:t>
            </a:r>
            <a:r>
              <a:rPr lang="en-US" dirty="0"/>
              <a:t>() will also go back to </a:t>
            </a:r>
            <a:r>
              <a:rPr lang="en-US" dirty="0" err="1"/>
              <a:t>fragmentMain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0670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</a:t>
            </a:r>
            <a:r>
              <a:rPr lang="en-US" dirty="0" err="1"/>
              <a:t>safetype</a:t>
            </a:r>
            <a:r>
              <a:rPr lang="en-US" dirty="0"/>
              <a:t> parameters (google rec way)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Note, you should really be using a </a:t>
            </a:r>
            <a:r>
              <a:rPr lang="en-US" dirty="0" err="1"/>
              <a:t>viewmodel</a:t>
            </a:r>
            <a:r>
              <a:rPr lang="en-US" dirty="0"/>
              <a:t> to hold the data, so the only thing you are passing it a reference to the model.  BUT… </a:t>
            </a:r>
          </a:p>
          <a:p>
            <a:r>
              <a:rPr lang="en-US" dirty="0"/>
              <a:t>Passing parameters.  First in the nav_graph.xml file.</a:t>
            </a:r>
          </a:p>
          <a:p>
            <a:pPr lvl="1"/>
            <a:r>
              <a:rPr lang="en-US" dirty="0"/>
              <a:t>You need to setup the parameters names, </a:t>
            </a:r>
            <a:r>
              <a:rPr lang="en-US" dirty="0" err="1"/>
              <a:t>argType</a:t>
            </a:r>
            <a:r>
              <a:rPr lang="en-US" dirty="0"/>
              <a:t>, and default values for each parameter to the receiving fragment and in the action to that fragment.</a:t>
            </a:r>
          </a:p>
          <a:p>
            <a:r>
              <a:rPr lang="en-US" dirty="0" err="1"/>
              <a:t>fragment_three</a:t>
            </a:r>
            <a:r>
              <a:rPr lang="en-US" dirty="0"/>
              <a:t> has this: and </a:t>
            </a:r>
            <a:r>
              <a:rPr lang="en-US" dirty="0" err="1">
                <a:solidFill>
                  <a:srgbClr val="FF0000"/>
                </a:solidFill>
              </a:rPr>
              <a:t>action_fragment_two_to_fragment_Three</a:t>
            </a:r>
            <a:r>
              <a:rPr lang="en-US" dirty="0"/>
              <a:t> has them listed too.</a:t>
            </a:r>
          </a:p>
          <a:p>
            <a:pPr marL="0" indent="0">
              <a:buNone/>
            </a:pPr>
            <a:r>
              <a:rPr lang="en-US" dirty="0"/>
              <a:t> &lt;fragment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android:id</a:t>
            </a:r>
            <a:r>
              <a:rPr lang="en-US" dirty="0"/>
              <a:t>="@+id/</a:t>
            </a:r>
            <a:r>
              <a:rPr lang="en-US" dirty="0" err="1"/>
              <a:t>fragment_Three</a:t>
            </a:r>
            <a:r>
              <a:rPr lang="en-US" dirty="0"/>
              <a:t>  </a:t>
            </a:r>
            <a:r>
              <a:rPr lang="en-US" dirty="0" err="1"/>
              <a:t>android:name</a:t>
            </a:r>
            <a:r>
              <a:rPr lang="en-US" dirty="0"/>
              <a:t>="edu.cs4730.archnavigationdemo.Fragment_Three"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android:label</a:t>
            </a:r>
            <a:r>
              <a:rPr lang="en-US" dirty="0"/>
              <a:t>="</a:t>
            </a:r>
            <a:r>
              <a:rPr lang="en-US" dirty="0" err="1"/>
              <a:t>fragment__three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tools:layout</a:t>
            </a:r>
            <a:r>
              <a:rPr lang="en-US" dirty="0"/>
              <a:t>="@layout/</a:t>
            </a:r>
            <a:r>
              <a:rPr lang="en-US" dirty="0" err="1"/>
              <a:t>fragment__three</a:t>
            </a:r>
            <a:r>
              <a:rPr lang="en-US" dirty="0"/>
              <a:t>"&gt;</a:t>
            </a:r>
          </a:p>
          <a:p>
            <a:pPr marL="0" indent="0">
              <a:buNone/>
            </a:pPr>
            <a:r>
              <a:rPr lang="en-US" dirty="0"/>
              <a:t>        &lt;argument </a:t>
            </a:r>
            <a:r>
              <a:rPr lang="en-US" dirty="0" err="1"/>
              <a:t>android:name</a:t>
            </a:r>
            <a:r>
              <a:rPr lang="en-US" dirty="0"/>
              <a:t>="</a:t>
            </a:r>
            <a:r>
              <a:rPr lang="en-US" dirty="0">
                <a:solidFill>
                  <a:srgbClr val="FF0000"/>
                </a:solidFill>
              </a:rPr>
              <a:t>Message</a:t>
            </a:r>
            <a:r>
              <a:rPr lang="en-US" dirty="0"/>
              <a:t>" </a:t>
            </a:r>
            <a:r>
              <a:rPr lang="en-US" dirty="0" err="1"/>
              <a:t>android:defaultValue</a:t>
            </a:r>
            <a:r>
              <a:rPr lang="en-US" dirty="0"/>
              <a:t>="Default value"            </a:t>
            </a:r>
            <a:r>
              <a:rPr lang="en-US" dirty="0" err="1"/>
              <a:t>app:argType</a:t>
            </a:r>
            <a:r>
              <a:rPr lang="en-US" dirty="0"/>
              <a:t>="string" /&gt;</a:t>
            </a:r>
          </a:p>
          <a:p>
            <a:pPr marL="0" indent="0">
              <a:buNone/>
            </a:pPr>
            <a:r>
              <a:rPr lang="en-US" dirty="0"/>
              <a:t>        &lt;argument </a:t>
            </a:r>
            <a:r>
              <a:rPr lang="en-US" dirty="0" err="1"/>
              <a:t>android:name</a:t>
            </a:r>
            <a:r>
              <a:rPr lang="en-US" dirty="0"/>
              <a:t>="</a:t>
            </a:r>
            <a:r>
              <a:rPr lang="en-US" dirty="0">
                <a:solidFill>
                  <a:srgbClr val="FF0000"/>
                </a:solidFill>
              </a:rPr>
              <a:t>Number</a:t>
            </a:r>
            <a:r>
              <a:rPr lang="en-US" dirty="0"/>
              <a:t>"  </a:t>
            </a:r>
            <a:r>
              <a:rPr lang="en-US" dirty="0" err="1"/>
              <a:t>android:defaultValue</a:t>
            </a:r>
            <a:r>
              <a:rPr lang="en-US" dirty="0"/>
              <a:t>="2"                       </a:t>
            </a:r>
            <a:r>
              <a:rPr lang="en-US" dirty="0" err="1"/>
              <a:t>app:argType</a:t>
            </a:r>
            <a:r>
              <a:rPr lang="en-US" dirty="0"/>
              <a:t>="integer" /&gt;</a:t>
            </a:r>
          </a:p>
          <a:p>
            <a:pPr marL="0" indent="0">
              <a:buNone/>
            </a:pPr>
            <a:r>
              <a:rPr lang="en-US" dirty="0"/>
              <a:t>    &lt;/fragment&gt;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42592" y="5988734"/>
            <a:ext cx="64609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These names become very important and get used in the java code</a:t>
            </a:r>
          </a:p>
          <a:p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508938" y="5223641"/>
            <a:ext cx="378372" cy="7777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5812221" y="3321269"/>
            <a:ext cx="73572" cy="26801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571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sending side (</a:t>
            </a:r>
            <a:r>
              <a:rPr lang="en-US" dirty="0" err="1"/>
              <a:t>Fragment_two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action, which have the name of the fragment appended with "</a:t>
            </a:r>
            <a:r>
              <a:rPr lang="en-US" dirty="0">
                <a:solidFill>
                  <a:srgbClr val="00B050"/>
                </a:solidFill>
              </a:rPr>
              <a:t>Directions</a:t>
            </a:r>
            <a:r>
              <a:rPr lang="en-US" dirty="0"/>
              <a:t>".  And the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set</a:t>
            </a:r>
            <a:r>
              <a:rPr lang="en-US" dirty="0"/>
              <a:t>ters are appended with the parameter names</a:t>
            </a:r>
          </a:p>
          <a:p>
            <a:r>
              <a:rPr lang="en-US" dirty="0"/>
              <a:t>The code will look like this: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Fragment_two</a:t>
            </a:r>
            <a:r>
              <a:rPr lang="en-US" sz="2400" dirty="0" err="1">
                <a:solidFill>
                  <a:srgbClr val="00B050"/>
                </a:solidFill>
              </a:rPr>
              <a:t>Directions</a:t>
            </a:r>
            <a:r>
              <a:rPr lang="en-US" sz="2400" dirty="0" err="1"/>
              <a:t>.</a:t>
            </a:r>
            <a:r>
              <a:rPr lang="en-US" sz="2400" dirty="0" err="1">
                <a:solidFill>
                  <a:schemeClr val="accent2"/>
                </a:solidFill>
              </a:rPr>
              <a:t>ActionFragmentTwoToFragmentThree</a:t>
            </a:r>
            <a:r>
              <a:rPr lang="en-US" sz="2400" dirty="0"/>
              <a:t> action</a:t>
            </a:r>
          </a:p>
          <a:p>
            <a:pPr marL="0" indent="0">
              <a:buNone/>
            </a:pPr>
            <a:r>
              <a:rPr lang="en-US" sz="2400" dirty="0"/>
              <a:t>  = new </a:t>
            </a:r>
            <a:r>
              <a:rPr lang="en-US" sz="2400" dirty="0" err="1">
                <a:solidFill>
                  <a:srgbClr val="FF0000"/>
                </a:solidFill>
              </a:rPr>
              <a:t>Fragment_two</a:t>
            </a:r>
            <a:r>
              <a:rPr lang="en-US" sz="2400" dirty="0" err="1">
                <a:solidFill>
                  <a:srgbClr val="00B050"/>
                </a:solidFill>
              </a:rPr>
              <a:t>Directions</a:t>
            </a:r>
            <a:r>
              <a:rPr lang="en-US" sz="2400" dirty="0" err="1"/>
              <a:t>.</a:t>
            </a:r>
            <a:r>
              <a:rPr lang="en-US" sz="2400" dirty="0" err="1">
                <a:solidFill>
                  <a:schemeClr val="accent2"/>
                </a:solidFill>
              </a:rPr>
              <a:t>ActionFragmentTwoToFragmentThree</a:t>
            </a:r>
            <a:r>
              <a:rPr lang="en-US" sz="2400" dirty="0"/>
              <a:t>();</a:t>
            </a:r>
          </a:p>
          <a:p>
            <a:pPr marL="0" indent="0">
              <a:buNone/>
            </a:pPr>
            <a:r>
              <a:rPr lang="en-US" dirty="0" err="1"/>
              <a:t>action.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set</a:t>
            </a:r>
            <a:r>
              <a:rPr lang="en-US" dirty="0" err="1">
                <a:solidFill>
                  <a:schemeClr val="accent2"/>
                </a:solidFill>
              </a:rPr>
              <a:t>Message</a:t>
            </a:r>
            <a:r>
              <a:rPr lang="en-US" dirty="0"/>
              <a:t>(</a:t>
            </a:r>
            <a:r>
              <a:rPr lang="en-US" dirty="0" err="1"/>
              <a:t>et.getText</a:t>
            </a:r>
            <a:r>
              <a:rPr lang="en-US" dirty="0"/>
              <a:t>().</a:t>
            </a:r>
            <a:r>
              <a:rPr lang="en-US" dirty="0" err="1"/>
              <a:t>toString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 err="1"/>
              <a:t>action.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set</a:t>
            </a:r>
            <a:r>
              <a:rPr lang="en-US" dirty="0" err="1">
                <a:solidFill>
                  <a:schemeClr val="accent2"/>
                </a:solidFill>
              </a:rPr>
              <a:t>Number</a:t>
            </a:r>
            <a:r>
              <a:rPr lang="en-US" dirty="0"/>
              <a:t>(3012);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Navigation.findNavController</a:t>
            </a:r>
            <a:r>
              <a:rPr lang="en-US" dirty="0"/>
              <a:t>(view).navigate(action);</a:t>
            </a:r>
          </a:p>
        </p:txBody>
      </p:sp>
    </p:spTree>
    <p:extLst>
      <p:ext uri="{BB962C8B-B14F-4D97-AF65-F5344CB8AC3E}">
        <p14:creationId xmlns:p14="http://schemas.microsoft.com/office/powerpoint/2010/main" val="2131872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side (</a:t>
            </a:r>
            <a:r>
              <a:rPr lang="en-US" dirty="0" err="1"/>
              <a:t>Fragment_Three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little simpler looking</a:t>
            </a:r>
          </a:p>
          <a:p>
            <a:pPr lvl="1"/>
            <a:r>
              <a:rPr lang="en-US" dirty="0"/>
              <a:t>This time </a:t>
            </a:r>
            <a:r>
              <a:rPr lang="en-US" dirty="0" err="1">
                <a:solidFill>
                  <a:srgbClr val="00B050"/>
                </a:solidFill>
              </a:rPr>
              <a:t>Args</a:t>
            </a:r>
            <a:r>
              <a:rPr lang="en-US" dirty="0"/>
              <a:t> is appended to the fragment name.  And we use the </a:t>
            </a:r>
            <a:r>
              <a:rPr lang="en-US" dirty="0">
                <a:solidFill>
                  <a:schemeClr val="accent1"/>
                </a:solidFill>
              </a:rPr>
              <a:t>get</a:t>
            </a:r>
            <a:r>
              <a:rPr lang="en-US" dirty="0"/>
              <a:t> appended with the name.</a:t>
            </a:r>
          </a:p>
          <a:p>
            <a:pPr lvl="1"/>
            <a:r>
              <a:rPr lang="en-US" dirty="0"/>
              <a:t>This is done in the </a:t>
            </a:r>
            <a:r>
              <a:rPr lang="en-US" dirty="0" err="1"/>
              <a:t>OnCreateView</a:t>
            </a:r>
            <a:r>
              <a:rPr lang="en-US" dirty="0"/>
              <a:t>.</a:t>
            </a:r>
          </a:p>
          <a:p>
            <a:r>
              <a:rPr lang="en-US" dirty="0" err="1">
                <a:solidFill>
                  <a:srgbClr val="FF0000"/>
                </a:solidFill>
              </a:rPr>
              <a:t>Fragment_Three</a:t>
            </a:r>
            <a:r>
              <a:rPr lang="en-US" dirty="0" err="1">
                <a:solidFill>
                  <a:srgbClr val="00B050"/>
                </a:solidFill>
              </a:rPr>
              <a:t>Args</a:t>
            </a:r>
            <a:r>
              <a:rPr lang="en-US" dirty="0" err="1"/>
              <a:t>.fromBundle</a:t>
            </a:r>
            <a:r>
              <a:rPr lang="en-US" dirty="0"/>
              <a:t>(</a:t>
            </a:r>
            <a:r>
              <a:rPr lang="en-US" dirty="0" err="1"/>
              <a:t>getArguments</a:t>
            </a:r>
            <a:r>
              <a:rPr lang="en-US" dirty="0"/>
              <a:t>()).</a:t>
            </a:r>
            <a:r>
              <a:rPr lang="en-US" dirty="0" err="1">
                <a:solidFill>
                  <a:schemeClr val="accent1"/>
                </a:solidFill>
              </a:rPr>
              <a:t>get</a:t>
            </a:r>
            <a:r>
              <a:rPr lang="en-US" dirty="0" err="1">
                <a:solidFill>
                  <a:schemeClr val="accent2"/>
                </a:solidFill>
              </a:rPr>
              <a:t>Message</a:t>
            </a:r>
            <a:r>
              <a:rPr lang="en-US" dirty="0"/>
              <a:t>();</a:t>
            </a:r>
          </a:p>
          <a:p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Fragment_Three</a:t>
            </a:r>
            <a:r>
              <a:rPr lang="en-US" dirty="0" err="1">
                <a:solidFill>
                  <a:srgbClr val="00B050"/>
                </a:solidFill>
              </a:rPr>
              <a:t>Args</a:t>
            </a:r>
            <a:r>
              <a:rPr lang="en-US" dirty="0" err="1"/>
              <a:t>.fromBundle</a:t>
            </a:r>
            <a:r>
              <a:rPr lang="en-US" dirty="0"/>
              <a:t>(</a:t>
            </a:r>
            <a:r>
              <a:rPr lang="en-US" dirty="0" err="1"/>
              <a:t>getArguments</a:t>
            </a:r>
            <a:r>
              <a:rPr lang="en-US" dirty="0"/>
              <a:t>()).</a:t>
            </a:r>
            <a:r>
              <a:rPr lang="en-US" dirty="0" err="1">
                <a:solidFill>
                  <a:schemeClr val="accent1"/>
                </a:solidFill>
              </a:rPr>
              <a:t>get</a:t>
            </a:r>
            <a:r>
              <a:rPr lang="en-US" dirty="0" err="1">
                <a:solidFill>
                  <a:schemeClr val="accent2"/>
                </a:solidFill>
              </a:rPr>
              <a:t>Number</a:t>
            </a:r>
            <a:r>
              <a:rPr lang="en-US" dirty="0"/>
              <a:t>();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Yes… it really is "</a:t>
            </a:r>
            <a:r>
              <a:rPr lang="en-US" dirty="0">
                <a:solidFill>
                  <a:srgbClr val="0070C0"/>
                </a:solidFill>
              </a:rPr>
              <a:t>G</a:t>
            </a:r>
            <a:r>
              <a:rPr lang="en-US" dirty="0">
                <a:solidFill>
                  <a:srgbClr val="FF0000"/>
                </a:solidFill>
              </a:rPr>
              <a:t>o</a:t>
            </a:r>
            <a:r>
              <a:rPr lang="en-US" dirty="0">
                <a:solidFill>
                  <a:srgbClr val="FFFF00"/>
                </a:solidFill>
              </a:rPr>
              <a:t>o</a:t>
            </a:r>
            <a:r>
              <a:rPr lang="en-US" dirty="0">
                <a:solidFill>
                  <a:srgbClr val="0070C0"/>
                </a:solidFill>
              </a:rPr>
              <a:t>g</a:t>
            </a:r>
            <a:r>
              <a:rPr lang="en-US" dirty="0">
                <a:solidFill>
                  <a:srgbClr val="00B050"/>
                </a:solidFill>
              </a:rPr>
              <a:t>l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>
                <a:solidFill>
                  <a:srgbClr val="FFFF00"/>
                </a:solidFill>
              </a:rPr>
              <a:t>g</a:t>
            </a:r>
            <a:r>
              <a:rPr lang="en-US" dirty="0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B050"/>
                </a:solidFill>
              </a:rPr>
              <a:t>c</a:t>
            </a:r>
            <a:r>
              <a:rPr lang="en-US" dirty="0"/>
              <a:t>".  And a minor syntax errors, causes dozens of compiler errors.</a:t>
            </a:r>
          </a:p>
        </p:txBody>
      </p:sp>
    </p:spTree>
    <p:extLst>
      <p:ext uri="{BB962C8B-B14F-4D97-AF65-F5344CB8AC3E}">
        <p14:creationId xmlns:p14="http://schemas.microsoft.com/office/powerpoint/2010/main" val="101443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Simpler way, but not the "recommended way"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a bundle.  (just we normally do when passing between activities)  </a:t>
            </a:r>
          </a:p>
          <a:p>
            <a:pPr lvl="1"/>
            <a:r>
              <a:rPr lang="en-US" dirty="0"/>
              <a:t>No changes are needed to the nav_graphic.xml!</a:t>
            </a:r>
          </a:p>
          <a:p>
            <a:r>
              <a:rPr lang="en-US" dirty="0"/>
              <a:t>in </a:t>
            </a:r>
            <a:r>
              <a:rPr lang="en-US" dirty="0" err="1"/>
              <a:t>Fragment_two</a:t>
            </a:r>
            <a:r>
              <a:rPr lang="en-US" dirty="0"/>
              <a:t>  using the action to call </a:t>
            </a:r>
            <a:r>
              <a:rPr lang="en-US" dirty="0" err="1"/>
              <a:t>Fragment_bundle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Bundle </a:t>
            </a:r>
            <a:r>
              <a:rPr lang="en-US" dirty="0" err="1">
                <a:solidFill>
                  <a:srgbClr val="FF0000"/>
                </a:solidFill>
              </a:rPr>
              <a:t>bundle</a:t>
            </a:r>
            <a:r>
              <a:rPr lang="en-US" dirty="0"/>
              <a:t> = new Bundle();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rgbClr val="FF0000"/>
                </a:solidFill>
              </a:rPr>
              <a:t>bundle</a:t>
            </a:r>
            <a:r>
              <a:rPr lang="en-US" dirty="0" err="1"/>
              <a:t>.putString</a:t>
            </a:r>
            <a:r>
              <a:rPr lang="en-US" dirty="0"/>
              <a:t>("message", </a:t>
            </a:r>
            <a:r>
              <a:rPr lang="en-US" dirty="0" err="1"/>
              <a:t>et.getText</a:t>
            </a:r>
            <a:r>
              <a:rPr lang="en-US" dirty="0"/>
              <a:t>().</a:t>
            </a:r>
            <a:r>
              <a:rPr lang="en-US" dirty="0" err="1"/>
              <a:t>toString</a:t>
            </a:r>
            <a:r>
              <a:rPr lang="en-US" dirty="0"/>
              <a:t>());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rgbClr val="FF0000"/>
                </a:solidFill>
              </a:rPr>
              <a:t>bundle</a:t>
            </a:r>
            <a:r>
              <a:rPr lang="en-US" dirty="0" err="1"/>
              <a:t>.putInt</a:t>
            </a:r>
            <a:r>
              <a:rPr lang="en-US" dirty="0"/>
              <a:t>("number", 3012);</a:t>
            </a:r>
          </a:p>
          <a:p>
            <a:pPr marL="457200" lvl="1" indent="0">
              <a:buNone/>
            </a:pPr>
            <a:r>
              <a:rPr lang="en-US" dirty="0" err="1"/>
              <a:t>Navigation.findNavController</a:t>
            </a:r>
            <a:r>
              <a:rPr lang="en-US" dirty="0"/>
              <a:t>(view).navigate(</a:t>
            </a:r>
            <a:r>
              <a:rPr lang="en-US" dirty="0" err="1"/>
              <a:t>R.id.</a:t>
            </a:r>
            <a:r>
              <a:rPr lang="en-US" dirty="0" err="1">
                <a:solidFill>
                  <a:schemeClr val="accent2"/>
                </a:solidFill>
              </a:rPr>
              <a:t>action_two_to_bundle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bundle</a:t>
            </a:r>
            <a:r>
              <a:rPr lang="en-US" dirty="0"/>
              <a:t>);</a:t>
            </a:r>
          </a:p>
          <a:p>
            <a:r>
              <a:rPr lang="en-US" dirty="0"/>
              <a:t>And in receiving side to </a:t>
            </a:r>
            <a:r>
              <a:rPr lang="en-US" dirty="0" err="1"/>
              <a:t>Fragment_bundle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r>
              <a:rPr lang="en-US" dirty="0" err="1"/>
              <a:t>getArguments</a:t>
            </a:r>
            <a:r>
              <a:rPr lang="en-US" dirty="0"/>
              <a:t>().</a:t>
            </a:r>
            <a:r>
              <a:rPr lang="en-US" dirty="0" err="1"/>
              <a:t>getString</a:t>
            </a:r>
            <a:r>
              <a:rPr lang="en-US" dirty="0"/>
              <a:t>("message", "no data");</a:t>
            </a:r>
          </a:p>
          <a:p>
            <a:pPr marL="457200" lvl="1" indent="0">
              <a:buNone/>
            </a:pPr>
            <a:r>
              <a:rPr lang="en-US" dirty="0" err="1"/>
              <a:t>getArguments</a:t>
            </a:r>
            <a:r>
              <a:rPr lang="en-US" dirty="0"/>
              <a:t>().</a:t>
            </a:r>
            <a:r>
              <a:rPr lang="en-US" dirty="0" err="1"/>
              <a:t>getInt</a:t>
            </a:r>
            <a:r>
              <a:rPr lang="en-US" dirty="0"/>
              <a:t>("number", 1);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293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hlinkClick r:id="rId2"/>
              </a:rPr>
              <a:t>https://developer.android.com/topic/libraries/architecture/navigation/navigation-pass-data#Safe-args</a:t>
            </a:r>
            <a:endParaRPr lang="en-US" dirty="0"/>
          </a:p>
          <a:p>
            <a:r>
              <a:rPr lang="en-US" dirty="0">
                <a:hlinkClick r:id="rId3"/>
              </a:rPr>
              <a:t>https://developer.android.com/topic/libraries/architecture/adding-components</a:t>
            </a:r>
            <a:r>
              <a:rPr lang="en-US" dirty="0"/>
              <a:t>  search for safe-</a:t>
            </a:r>
            <a:r>
              <a:rPr lang="en-US" dirty="0" err="1"/>
              <a:t>args</a:t>
            </a:r>
            <a:r>
              <a:rPr lang="en-US" dirty="0"/>
              <a:t> to find the right version number.</a:t>
            </a:r>
          </a:p>
          <a:p>
            <a:r>
              <a:rPr lang="en-US" dirty="0">
                <a:hlinkClick r:id="rId4"/>
              </a:rPr>
              <a:t>https://developer.android.com/guide/topics/resources/animation-resource</a:t>
            </a:r>
            <a:r>
              <a:rPr lang="en-US" dirty="0"/>
              <a:t>  for animation</a:t>
            </a:r>
          </a:p>
          <a:p>
            <a:r>
              <a:rPr lang="en-US" dirty="0">
                <a:hlinkClick r:id="rId5"/>
              </a:rPr>
              <a:t>https://developer.android.com/topic/libraries/architecture/navigation/navigation-implementing</a:t>
            </a:r>
            <a:r>
              <a:rPr lang="en-US" dirty="0"/>
              <a:t>  google current </a:t>
            </a:r>
            <a:r>
              <a:rPr lang="en-US" dirty="0" err="1"/>
              <a:t>howto</a:t>
            </a:r>
            <a:r>
              <a:rPr lang="en-US" dirty="0"/>
              <a:t>.</a:t>
            </a:r>
          </a:p>
          <a:p>
            <a:r>
              <a:rPr lang="en-US" dirty="0">
                <a:hlinkClick r:id="rId6"/>
              </a:rPr>
              <a:t>https://medium.com/deemaze-software/android-jetpack-navigation-architecture-component-b603c9a8100c</a:t>
            </a:r>
            <a:r>
              <a:rPr lang="en-US" dirty="0"/>
              <a:t> a good, but slightly out of date </a:t>
            </a:r>
            <a:r>
              <a:rPr lang="en-US" dirty="0" err="1"/>
              <a:t>howto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8193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82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Navigation components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Jetpack's Architecture Components make it easy to implement in-app navigation by providing a set of Navigation components that handle most of the details for you.</a:t>
            </a:r>
          </a:p>
          <a:p>
            <a:r>
              <a:rPr lang="en-US" dirty="0"/>
              <a:t>With Navigation, you create a </a:t>
            </a:r>
            <a:r>
              <a:rPr lang="en-US" i="1" dirty="0"/>
              <a:t>navigation graph</a:t>
            </a:r>
            <a:r>
              <a:rPr lang="en-US" dirty="0"/>
              <a:t>, which is an XML resource that represents the individual </a:t>
            </a:r>
            <a:r>
              <a:rPr lang="en-US" i="1" dirty="0"/>
              <a:t>destination</a:t>
            </a:r>
            <a:r>
              <a:rPr lang="en-US" dirty="0"/>
              <a:t> nodes within your app along with the </a:t>
            </a:r>
            <a:r>
              <a:rPr lang="en-US" i="1" dirty="0"/>
              <a:t>actions</a:t>
            </a:r>
            <a:r>
              <a:rPr lang="en-US" dirty="0"/>
              <a:t> that connect the nodes.</a:t>
            </a:r>
          </a:p>
          <a:p>
            <a:pPr lvl="1"/>
            <a:r>
              <a:rPr lang="en-US" dirty="0"/>
              <a:t>Reference: </a:t>
            </a:r>
            <a:r>
              <a:rPr lang="en-US" dirty="0">
                <a:hlinkClick r:id="rId2"/>
              </a:rPr>
              <a:t>https://developer.android.com/topic/libraries/architecture/navigation/navigation-implementing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This lecture is using the </a:t>
            </a:r>
            <a:r>
              <a:rPr lang="en-US" dirty="0" err="1"/>
              <a:t>ArchNavigationDemo</a:t>
            </a:r>
            <a:r>
              <a:rPr lang="en-US" dirty="0"/>
              <a:t> in the </a:t>
            </a:r>
            <a:r>
              <a:rPr lang="en-US" dirty="0" err="1"/>
              <a:t>ui</a:t>
            </a:r>
            <a:r>
              <a:rPr lang="en-US" dirty="0"/>
              <a:t>/Advanced repo</a:t>
            </a:r>
          </a:p>
        </p:txBody>
      </p:sp>
    </p:spTree>
    <p:extLst>
      <p:ext uri="{BB962C8B-B14F-4D97-AF65-F5344CB8AC3E}">
        <p14:creationId xmlns:p14="http://schemas.microsoft.com/office/powerpoint/2010/main" val="543084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Navigation components (example)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09423" y="1825625"/>
            <a:ext cx="4707154" cy="4351338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Creating a series of fragments, you can connect them together (in an activity) and have the navigation do most of the work (mostly) for you.</a:t>
            </a:r>
          </a:p>
          <a:p>
            <a:endParaRPr lang="en-US" dirty="0"/>
          </a:p>
          <a:p>
            <a:r>
              <a:rPr lang="en-US" dirty="0"/>
              <a:t>You can even pass data.</a:t>
            </a:r>
          </a:p>
          <a:p>
            <a:endParaRPr lang="en-US" dirty="0"/>
          </a:p>
          <a:p>
            <a:r>
              <a:rPr lang="en-US" dirty="0"/>
              <a:t>Note, you can use multiple activities and fragments.  </a:t>
            </a:r>
          </a:p>
          <a:p>
            <a:pPr lvl="1"/>
            <a:r>
              <a:rPr lang="en-US" dirty="0"/>
              <a:t>This example just uses fragments and one activity.</a:t>
            </a:r>
          </a:p>
        </p:txBody>
      </p:sp>
    </p:spTree>
    <p:extLst>
      <p:ext uri="{BB962C8B-B14F-4D97-AF65-F5344CB8AC3E}">
        <p14:creationId xmlns:p14="http://schemas.microsoft.com/office/powerpoint/2010/main" val="1208716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the project.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Build.gradle</a:t>
            </a:r>
            <a:r>
              <a:rPr lang="en-US" dirty="0"/>
              <a:t> (module)</a:t>
            </a:r>
          </a:p>
          <a:p>
            <a:pPr marL="457200" lvl="1" indent="0">
              <a:buNone/>
            </a:pPr>
            <a:r>
              <a:rPr lang="en-US" dirty="0"/>
              <a:t>dependencies {</a:t>
            </a:r>
          </a:p>
          <a:p>
            <a:pPr marL="457200" lvl="1" indent="0">
              <a:buNone/>
            </a:pPr>
            <a:r>
              <a:rPr lang="en-US" dirty="0"/>
              <a:t>…</a:t>
            </a:r>
          </a:p>
          <a:p>
            <a:pPr marL="457200" lvl="1" indent="0">
              <a:buNone/>
            </a:pPr>
            <a:r>
              <a:rPr lang="en-US" dirty="0"/>
              <a:t>    implementation "androidx.navigation:navigation-fragment:2.5.0"</a:t>
            </a:r>
          </a:p>
          <a:p>
            <a:pPr marL="457200" lvl="1" indent="0">
              <a:buNone/>
            </a:pPr>
            <a:r>
              <a:rPr lang="en-US" dirty="0"/>
              <a:t>    implementation "androidx.navigation:navigation-ui:2.5.0"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r>
              <a:rPr lang="en-US" dirty="0" err="1"/>
              <a:t>Build.gradle</a:t>
            </a:r>
            <a:r>
              <a:rPr lang="en-US" dirty="0"/>
              <a:t> (project)   for safe-</a:t>
            </a:r>
            <a:r>
              <a:rPr lang="en-US" dirty="0" err="1"/>
              <a:t>args</a:t>
            </a:r>
            <a:endParaRPr lang="en-US" dirty="0"/>
          </a:p>
          <a:p>
            <a:pPr lvl="1"/>
            <a:r>
              <a:rPr lang="en-US" dirty="0" err="1"/>
              <a:t>classpath</a:t>
            </a:r>
            <a:r>
              <a:rPr lang="en-US" dirty="0"/>
              <a:t> "android.arch.navigation:navigation-safe-args-gradle-plugin:2.5.0"</a:t>
            </a:r>
          </a:p>
          <a:p>
            <a:pPr lvl="1"/>
            <a:r>
              <a:rPr lang="en-US" dirty="0"/>
              <a:t>And</a:t>
            </a:r>
          </a:p>
          <a:p>
            <a:pPr lvl="2"/>
            <a:r>
              <a:rPr lang="en-US" dirty="0"/>
              <a:t>apply plugin: "</a:t>
            </a:r>
            <a:r>
              <a:rPr lang="en-US" dirty="0" err="1"/>
              <a:t>androidx.navigation.safeargs</a:t>
            </a:r>
            <a:r>
              <a:rPr lang="en-US" dirty="0"/>
              <a:t>"  </a:t>
            </a:r>
          </a:p>
          <a:p>
            <a:pPr lvl="3"/>
            <a:r>
              <a:rPr lang="en-US" dirty="0"/>
              <a:t>wherever the other apply plugin is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25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the navigation graph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05611"/>
            <a:ext cx="8826377" cy="482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512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 to make the graphs.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use </a:t>
            </a:r>
            <a:r>
              <a:rPr lang="en-US" dirty="0" err="1"/>
              <a:t>google's</a:t>
            </a:r>
            <a:r>
              <a:rPr lang="en-US" dirty="0"/>
              <a:t> documentation here.</a:t>
            </a:r>
          </a:p>
          <a:p>
            <a:pPr lvl="1"/>
            <a:r>
              <a:rPr lang="en-US" dirty="0">
                <a:hlinkClick r:id="rId2"/>
              </a:rPr>
              <a:t>https://developer.android.com/topic/libraries/architecture/navigation/navigation-implementing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8954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Activity layout.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Once the navigation graph resource has been created, we now change the activity layout to a </a:t>
            </a:r>
            <a:r>
              <a:rPr lang="en-US" dirty="0" err="1"/>
              <a:t>NavHostFragment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Drag one from the palette Containers.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Have it fill the screen.</a:t>
            </a:r>
          </a:p>
          <a:p>
            <a:pPr lvl="1"/>
            <a:r>
              <a:rPr lang="en-US" dirty="0"/>
              <a:t>Change the </a:t>
            </a:r>
            <a:r>
              <a:rPr lang="en-US" dirty="0" err="1"/>
              <a:t>navGraph</a:t>
            </a:r>
            <a:r>
              <a:rPr lang="en-US" dirty="0"/>
              <a:t> to match your </a:t>
            </a:r>
            <a:r>
              <a:rPr lang="en-US" dirty="0" err="1"/>
              <a:t>nav</a:t>
            </a:r>
            <a:r>
              <a:rPr lang="en-US" dirty="0"/>
              <a:t> graph name.</a:t>
            </a:r>
          </a:p>
          <a:p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741330"/>
            <a:ext cx="5181600" cy="2519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134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transition. 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990964"/>
            <a:ext cx="5181600" cy="4020659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When the user click the next fragment button in </a:t>
            </a:r>
            <a:r>
              <a:rPr lang="en-US" dirty="0" err="1"/>
              <a:t>fragmentMain</a:t>
            </a:r>
            <a:r>
              <a:rPr lang="en-US" dirty="0"/>
              <a:t> we want it to go the </a:t>
            </a:r>
            <a:r>
              <a:rPr lang="en-US" dirty="0" err="1"/>
              <a:t>fragment_two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218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transition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navigation, in the </a:t>
            </a:r>
            <a:r>
              <a:rPr lang="en-US" dirty="0" err="1"/>
              <a:t>fragmentMain</a:t>
            </a:r>
            <a:r>
              <a:rPr lang="en-US" dirty="0"/>
              <a:t>, we setup this single line of code</a:t>
            </a:r>
          </a:p>
          <a:p>
            <a:r>
              <a:rPr lang="en-US" dirty="0" err="1"/>
              <a:t>btn.setOnClickListener</a:t>
            </a:r>
            <a:r>
              <a:rPr lang="en-US" dirty="0"/>
              <a:t>(</a:t>
            </a:r>
            <a:r>
              <a:rPr lang="en-US" dirty="0" err="1"/>
              <a:t>Navigation.createNavigateOnClickListener</a:t>
            </a:r>
            <a:r>
              <a:rPr lang="en-US" dirty="0"/>
              <a:t>( </a:t>
            </a:r>
            <a:r>
              <a:rPr lang="en-US" dirty="0" err="1"/>
              <a:t>R.id.</a:t>
            </a:r>
            <a:r>
              <a:rPr lang="en-US" dirty="0" err="1">
                <a:solidFill>
                  <a:srgbClr val="FF0000"/>
                </a:solidFill>
              </a:rPr>
              <a:t>action_fragmentMain_to_fragment_two</a:t>
            </a:r>
            <a:r>
              <a:rPr lang="en-US" dirty="0"/>
              <a:t>, null));</a:t>
            </a:r>
          </a:p>
          <a:p>
            <a:pPr lvl="1"/>
            <a:r>
              <a:rPr lang="en-US" dirty="0"/>
              <a:t>Where action… the name of the action (the arrow actually).</a:t>
            </a:r>
          </a:p>
          <a:p>
            <a:r>
              <a:rPr lang="en-US" dirty="0"/>
              <a:t>The "standard" way would use a listener in the fragment, that calls the activity, that then does the fragment transition.</a:t>
            </a:r>
          </a:p>
        </p:txBody>
      </p:sp>
    </p:spTree>
    <p:extLst>
      <p:ext uri="{BB962C8B-B14F-4D97-AF65-F5344CB8AC3E}">
        <p14:creationId xmlns:p14="http://schemas.microsoft.com/office/powerpoint/2010/main" val="2305037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1065</Words>
  <Application>Microsoft Office PowerPoint</Application>
  <PresentationFormat>Widescreen</PresentationFormat>
  <Paragraphs>100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Tahoma</vt:lpstr>
      <vt:lpstr>Office Theme</vt:lpstr>
      <vt:lpstr>Cosc 5/4730</vt:lpstr>
      <vt:lpstr>Navigation components </vt:lpstr>
      <vt:lpstr>Navigation components (example)</vt:lpstr>
      <vt:lpstr>Setup the project.</vt:lpstr>
      <vt:lpstr>Create the navigation graph</vt:lpstr>
      <vt:lpstr>Continue to make the graphs.</vt:lpstr>
      <vt:lpstr>Main Activity layout.</vt:lpstr>
      <vt:lpstr>A simple transition. </vt:lpstr>
      <vt:lpstr>A simple transition (2)</vt:lpstr>
      <vt:lpstr>A simple transition (3)</vt:lpstr>
      <vt:lpstr>With safetype parameters (google rec way)</vt:lpstr>
      <vt:lpstr>On the sending side (Fragment_two)</vt:lpstr>
      <vt:lpstr>Receiving side (Fragment_Three)</vt:lpstr>
      <vt:lpstr>Simpler way, but not the "recommended way"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4735</dc:title>
  <dc:creator>James S. Ward</dc:creator>
  <cp:lastModifiedBy>Jim Ward</cp:lastModifiedBy>
  <cp:revision>14</cp:revision>
  <dcterms:created xsi:type="dcterms:W3CDTF">2019-01-16T20:13:24Z</dcterms:created>
  <dcterms:modified xsi:type="dcterms:W3CDTF">2024-08-29T21:54:48Z</dcterms:modified>
</cp:coreProperties>
</file>