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87" r:id="rId3"/>
    <p:sldId id="290" r:id="rId4"/>
    <p:sldId id="259" r:id="rId5"/>
    <p:sldId id="288" r:id="rId6"/>
    <p:sldId id="283" r:id="rId7"/>
    <p:sldId id="284" r:id="rId8"/>
    <p:sldId id="289" r:id="rId9"/>
    <p:sldId id="291" r:id="rId10"/>
    <p:sldId id="292" r:id="rId11"/>
    <p:sldId id="293" r:id="rId12"/>
    <p:sldId id="294" r:id="rId13"/>
    <p:sldId id="296" r:id="rId14"/>
    <p:sldId id="295" r:id="rId15"/>
    <p:sldId id="297" r:id="rId16"/>
    <p:sldId id="298" r:id="rId17"/>
    <p:sldId id="299" r:id="rId18"/>
    <p:sldId id="300" r:id="rId19"/>
    <p:sldId id="306" r:id="rId20"/>
    <p:sldId id="301" r:id="rId21"/>
    <p:sldId id="307" r:id="rId22"/>
    <p:sldId id="302" r:id="rId23"/>
    <p:sldId id="304" r:id="rId24"/>
    <p:sldId id="305" r:id="rId25"/>
    <p:sldId id="30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8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C1040-9FBE-40F4-98FA-8BB315B84239}" type="datetimeFigureOut">
              <a:rPr lang="en-US" smtClean="0"/>
              <a:t>11/5/2024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9883A9-89FA-49D7-9D77-8E3254B31838}" type="slidenum">
              <a:rPr lang="en-US" smtClean="0"/>
              <a:t>‹#›</a:t>
            </a:fld>
            <a:endParaRPr lang="en-US"/>
          </a:p>
        </p:txBody>
      </p:sp>
    </p:spTree>
    <p:extLst>
      <p:ext uri="{BB962C8B-B14F-4D97-AF65-F5344CB8AC3E}">
        <p14:creationId xmlns:p14="http://schemas.microsoft.com/office/powerpoint/2010/main" val="3031017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https://bleesk.com/beacons.html </a:t>
            </a:r>
          </a:p>
        </p:txBody>
      </p:sp>
      <p:sp>
        <p:nvSpPr>
          <p:cNvPr id="4" name="Slide Number Placeholder 3"/>
          <p:cNvSpPr>
            <a:spLocks noGrp="1"/>
          </p:cNvSpPr>
          <p:nvPr>
            <p:ph type="sldNum" sz="quarter" idx="10"/>
          </p:nvPr>
        </p:nvSpPr>
        <p:spPr/>
        <p:txBody>
          <a:bodyPr/>
          <a:lstStyle/>
          <a:p>
            <a:fld id="{639883A9-89FA-49D7-9D77-8E3254B31838}" type="slidenum">
              <a:rPr lang="en-US" smtClean="0"/>
              <a:t>9</a:t>
            </a:fld>
            <a:endParaRPr lang="en-US"/>
          </a:p>
        </p:txBody>
      </p:sp>
    </p:spTree>
    <p:extLst>
      <p:ext uri="{BB962C8B-B14F-4D97-AF65-F5344CB8AC3E}">
        <p14:creationId xmlns:p14="http://schemas.microsoft.com/office/powerpoint/2010/main" val="2345322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4D7DC84-C22F-4C91-9726-AC8F2CD5CC80}"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E98CCE-ECD0-474B-9F64-36918E755911}" type="slidenum">
              <a:rPr lang="en-US" smtClean="0"/>
              <a:t>‹#›</a:t>
            </a:fld>
            <a:endParaRPr lang="en-US"/>
          </a:p>
        </p:txBody>
      </p:sp>
    </p:spTree>
    <p:extLst>
      <p:ext uri="{BB962C8B-B14F-4D97-AF65-F5344CB8AC3E}">
        <p14:creationId xmlns:p14="http://schemas.microsoft.com/office/powerpoint/2010/main" val="310473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D7DC84-C22F-4C91-9726-AC8F2CD5CC80}"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E98CCE-ECD0-474B-9F64-36918E755911}" type="slidenum">
              <a:rPr lang="en-US" smtClean="0"/>
              <a:t>‹#›</a:t>
            </a:fld>
            <a:endParaRPr lang="en-US"/>
          </a:p>
        </p:txBody>
      </p:sp>
    </p:spTree>
    <p:extLst>
      <p:ext uri="{BB962C8B-B14F-4D97-AF65-F5344CB8AC3E}">
        <p14:creationId xmlns:p14="http://schemas.microsoft.com/office/powerpoint/2010/main" val="2400916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D7DC84-C22F-4C91-9726-AC8F2CD5CC80}"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E98CCE-ECD0-474B-9F64-36918E755911}" type="slidenum">
              <a:rPr lang="en-US" smtClean="0"/>
              <a:t>‹#›</a:t>
            </a:fld>
            <a:endParaRPr lang="en-US"/>
          </a:p>
        </p:txBody>
      </p:sp>
    </p:spTree>
    <p:extLst>
      <p:ext uri="{BB962C8B-B14F-4D97-AF65-F5344CB8AC3E}">
        <p14:creationId xmlns:p14="http://schemas.microsoft.com/office/powerpoint/2010/main" val="4236984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D7DC84-C22F-4C91-9726-AC8F2CD5CC80}"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E98CCE-ECD0-474B-9F64-36918E755911}" type="slidenum">
              <a:rPr lang="en-US" smtClean="0"/>
              <a:t>‹#›</a:t>
            </a:fld>
            <a:endParaRPr lang="en-US"/>
          </a:p>
        </p:txBody>
      </p:sp>
    </p:spTree>
    <p:extLst>
      <p:ext uri="{BB962C8B-B14F-4D97-AF65-F5344CB8AC3E}">
        <p14:creationId xmlns:p14="http://schemas.microsoft.com/office/powerpoint/2010/main" val="151546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4D7DC84-C22F-4C91-9726-AC8F2CD5CC80}" type="datetimeFigureOut">
              <a:rPr lang="en-US" smtClean="0"/>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E98CCE-ECD0-474B-9F64-36918E755911}" type="slidenum">
              <a:rPr lang="en-US" smtClean="0"/>
              <a:t>‹#›</a:t>
            </a:fld>
            <a:endParaRPr lang="en-US"/>
          </a:p>
        </p:txBody>
      </p:sp>
    </p:spTree>
    <p:extLst>
      <p:ext uri="{BB962C8B-B14F-4D97-AF65-F5344CB8AC3E}">
        <p14:creationId xmlns:p14="http://schemas.microsoft.com/office/powerpoint/2010/main" val="1036829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D7DC84-C22F-4C91-9726-AC8F2CD5CC80}"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E98CCE-ECD0-474B-9F64-36918E755911}" type="slidenum">
              <a:rPr lang="en-US" smtClean="0"/>
              <a:t>‹#›</a:t>
            </a:fld>
            <a:endParaRPr lang="en-US"/>
          </a:p>
        </p:txBody>
      </p:sp>
    </p:spTree>
    <p:extLst>
      <p:ext uri="{BB962C8B-B14F-4D97-AF65-F5344CB8AC3E}">
        <p14:creationId xmlns:p14="http://schemas.microsoft.com/office/powerpoint/2010/main" val="3918848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D7DC84-C22F-4C91-9726-AC8F2CD5CC80}" type="datetimeFigureOut">
              <a:rPr lang="en-US" smtClean="0"/>
              <a:t>11/5/2024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E98CCE-ECD0-474B-9F64-36918E755911}" type="slidenum">
              <a:rPr lang="en-US" smtClean="0"/>
              <a:t>‹#›</a:t>
            </a:fld>
            <a:endParaRPr lang="en-US"/>
          </a:p>
        </p:txBody>
      </p:sp>
    </p:spTree>
    <p:extLst>
      <p:ext uri="{BB962C8B-B14F-4D97-AF65-F5344CB8AC3E}">
        <p14:creationId xmlns:p14="http://schemas.microsoft.com/office/powerpoint/2010/main" val="361858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D7DC84-C22F-4C91-9726-AC8F2CD5CC80}" type="datetimeFigureOut">
              <a:rPr lang="en-US" smtClean="0"/>
              <a:t>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E98CCE-ECD0-474B-9F64-36918E755911}" type="slidenum">
              <a:rPr lang="en-US" smtClean="0"/>
              <a:t>‹#›</a:t>
            </a:fld>
            <a:endParaRPr lang="en-US"/>
          </a:p>
        </p:txBody>
      </p:sp>
    </p:spTree>
    <p:extLst>
      <p:ext uri="{BB962C8B-B14F-4D97-AF65-F5344CB8AC3E}">
        <p14:creationId xmlns:p14="http://schemas.microsoft.com/office/powerpoint/2010/main" val="2309186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D7DC84-C22F-4C91-9726-AC8F2CD5CC80}" type="datetimeFigureOut">
              <a:rPr lang="en-US" smtClean="0"/>
              <a:t>11/5/2024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E98CCE-ECD0-474B-9F64-36918E755911}" type="slidenum">
              <a:rPr lang="en-US" smtClean="0"/>
              <a:t>‹#›</a:t>
            </a:fld>
            <a:endParaRPr lang="en-US"/>
          </a:p>
        </p:txBody>
      </p:sp>
    </p:spTree>
    <p:extLst>
      <p:ext uri="{BB962C8B-B14F-4D97-AF65-F5344CB8AC3E}">
        <p14:creationId xmlns:p14="http://schemas.microsoft.com/office/powerpoint/2010/main" val="24809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4D7DC84-C22F-4C91-9726-AC8F2CD5CC80}"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E98CCE-ECD0-474B-9F64-36918E755911}" type="slidenum">
              <a:rPr lang="en-US" smtClean="0"/>
              <a:t>‹#›</a:t>
            </a:fld>
            <a:endParaRPr lang="en-US"/>
          </a:p>
        </p:txBody>
      </p:sp>
    </p:spTree>
    <p:extLst>
      <p:ext uri="{BB962C8B-B14F-4D97-AF65-F5344CB8AC3E}">
        <p14:creationId xmlns:p14="http://schemas.microsoft.com/office/powerpoint/2010/main" val="3249895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4D7DC84-C22F-4C91-9726-AC8F2CD5CC80}" type="datetimeFigureOut">
              <a:rPr lang="en-US" smtClean="0"/>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E98CCE-ECD0-474B-9F64-36918E755911}" type="slidenum">
              <a:rPr lang="en-US" smtClean="0"/>
              <a:t>‹#›</a:t>
            </a:fld>
            <a:endParaRPr lang="en-US"/>
          </a:p>
        </p:txBody>
      </p:sp>
    </p:spTree>
    <p:extLst>
      <p:ext uri="{BB962C8B-B14F-4D97-AF65-F5344CB8AC3E}">
        <p14:creationId xmlns:p14="http://schemas.microsoft.com/office/powerpoint/2010/main" val="1220881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7DC84-C22F-4C91-9726-AC8F2CD5CC80}" type="datetimeFigureOut">
              <a:rPr lang="en-US" smtClean="0"/>
              <a:t>11/5/2024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E98CCE-ECD0-474B-9F64-36918E755911}" type="slidenum">
              <a:rPr lang="en-US" smtClean="0"/>
              <a:t>‹#›</a:t>
            </a:fld>
            <a:endParaRPr lang="en-US"/>
          </a:p>
        </p:txBody>
      </p:sp>
    </p:spTree>
    <p:extLst>
      <p:ext uri="{BB962C8B-B14F-4D97-AF65-F5344CB8AC3E}">
        <p14:creationId xmlns:p14="http://schemas.microsoft.com/office/powerpoint/2010/main" val="2827653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davidgyoungtech.com/2020/04/24/hacking-with-contact-tracing-beacon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altbeacon.github.io/android-beacon-library/index.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altbeacon.github.io/android-beacon-library/samples.html" TargetMode="External"/><Relationship Id="rId2" Type="http://schemas.openxmlformats.org/officeDocument/2006/relationships/hyperlink" Target="https://altbeacon.github.io/android-beacon-library/index.html" TargetMode="External"/><Relationship Id="rId1" Type="http://schemas.openxmlformats.org/officeDocument/2006/relationships/slideLayout" Target="../slideLayouts/slideLayout2.xml"/><Relationship Id="rId6" Type="http://schemas.openxmlformats.org/officeDocument/2006/relationships/hyperlink" Target="https://github.com/AltBeacon/android-beacon-library-reference" TargetMode="External"/><Relationship Id="rId5" Type="http://schemas.openxmlformats.org/officeDocument/2006/relationships/hyperlink" Target="https://github.com/AltBeacon" TargetMode="External"/><Relationship Id="rId4" Type="http://schemas.openxmlformats.org/officeDocument/2006/relationships/hyperlink" Target="https://altbeacon.github.io/android-beacon-library/javadoc/reference/package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evelopers.google.com/nearby/notifications/get-starte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Cosc</a:t>
            </a:r>
            <a:r>
              <a:rPr lang="en-US" dirty="0"/>
              <a:t> 5/4730</a:t>
            </a:r>
          </a:p>
        </p:txBody>
      </p:sp>
      <p:sp>
        <p:nvSpPr>
          <p:cNvPr id="3" name="Subtitle 2"/>
          <p:cNvSpPr>
            <a:spLocks noGrp="1"/>
          </p:cNvSpPr>
          <p:nvPr>
            <p:ph type="subTitle" idx="1"/>
          </p:nvPr>
        </p:nvSpPr>
        <p:spPr/>
        <p:txBody>
          <a:bodyPr/>
          <a:lstStyle/>
          <a:p>
            <a:endParaRPr lang="en-US" dirty="0"/>
          </a:p>
          <a:p>
            <a:r>
              <a:rPr lang="en-US"/>
              <a:t>Bluetooth Beacons with Android.</a:t>
            </a:r>
            <a:endParaRPr lang="en-US" dirty="0"/>
          </a:p>
        </p:txBody>
      </p:sp>
    </p:spTree>
    <p:extLst>
      <p:ext uri="{BB962C8B-B14F-4D97-AF65-F5344CB8AC3E}">
        <p14:creationId xmlns:p14="http://schemas.microsoft.com/office/powerpoint/2010/main" val="2029038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beacons used for? (2)</a:t>
            </a:r>
          </a:p>
        </p:txBody>
      </p:sp>
      <p:sp>
        <p:nvSpPr>
          <p:cNvPr id="3" name="Content Placeholder 2"/>
          <p:cNvSpPr>
            <a:spLocks noGrp="1"/>
          </p:cNvSpPr>
          <p:nvPr>
            <p:ph idx="1"/>
          </p:nvPr>
        </p:nvSpPr>
        <p:spPr/>
        <p:txBody>
          <a:bodyPr>
            <a:normAutofit fontScale="85000" lnSpcReduction="20000"/>
          </a:bodyPr>
          <a:lstStyle/>
          <a:p>
            <a:r>
              <a:rPr lang="en-US" dirty="0"/>
              <a:t>Analysis &amp; Data Collection</a:t>
            </a:r>
          </a:p>
          <a:p>
            <a:pPr lvl="1"/>
            <a:r>
              <a:rPr lang="en-US" dirty="0"/>
              <a:t>With beacon accuracy you can gather more reliable information then from GPS or </a:t>
            </a:r>
            <a:r>
              <a:rPr lang="en-US" dirty="0" err="1"/>
              <a:t>WiFi</a:t>
            </a:r>
            <a:r>
              <a:rPr lang="en-US" dirty="0"/>
              <a:t> signals and learn how and where your customers are moving throughout your shop. Please note that beacons do not collect any data themselves, but with a use of beacons and proximity platforms like </a:t>
            </a:r>
            <a:r>
              <a:rPr lang="en-US" dirty="0" err="1"/>
              <a:t>Bleesk</a:t>
            </a:r>
            <a:r>
              <a:rPr lang="en-US" dirty="0"/>
              <a:t>, you can collect dozens of important metrics about your customers through an app. You can use this data to improve your product listings and in-store layout, refine your customer journey, tailor future marketing campaigns and boost your in-store conversions.</a:t>
            </a:r>
          </a:p>
          <a:p>
            <a:r>
              <a:rPr lang="en-US" dirty="0"/>
              <a:t>Asset &amp; People Tracking</a:t>
            </a:r>
          </a:p>
          <a:p>
            <a:pPr lvl="1"/>
            <a:r>
              <a:rPr lang="en-US" dirty="0"/>
              <a:t>One of the beacons’ more practical use cases is something many of us would never have guessed. In manufacturing and transport, managers need to know exactly where goods are at any given time. By attaching beacons, they can always have that information.</a:t>
            </a:r>
          </a:p>
          <a:p>
            <a:r>
              <a:rPr lang="en-US" dirty="0"/>
              <a:t>Interaction</a:t>
            </a:r>
          </a:p>
          <a:p>
            <a:pPr lvl="1"/>
            <a:r>
              <a:rPr lang="en-US" dirty="0"/>
              <a:t>Whether it’s making sure patients don’t go in the wrong wing or alerting factory workers to dangerous changes, beacons can automatically send notifications (either to app users or property owners) about a safety issue. Beacons can also be paired with </a:t>
            </a:r>
            <a:r>
              <a:rPr lang="en-US" dirty="0" err="1"/>
              <a:t>geofencing</a:t>
            </a:r>
            <a:r>
              <a:rPr lang="en-US" dirty="0"/>
              <a:t> to add an extra layer to data security.</a:t>
            </a:r>
          </a:p>
        </p:txBody>
      </p:sp>
    </p:spTree>
    <p:extLst>
      <p:ext uri="{BB962C8B-B14F-4D97-AF65-F5344CB8AC3E}">
        <p14:creationId xmlns:p14="http://schemas.microsoft.com/office/powerpoint/2010/main" val="4118697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 world example application.</a:t>
            </a:r>
          </a:p>
        </p:txBody>
      </p:sp>
      <p:sp>
        <p:nvSpPr>
          <p:cNvPr id="3" name="Content Placeholder 2"/>
          <p:cNvSpPr>
            <a:spLocks noGrp="1"/>
          </p:cNvSpPr>
          <p:nvPr>
            <p:ph idx="1"/>
          </p:nvPr>
        </p:nvSpPr>
        <p:spPr/>
        <p:txBody>
          <a:bodyPr>
            <a:normAutofit lnSpcReduction="10000"/>
          </a:bodyPr>
          <a:lstStyle/>
          <a:p>
            <a:r>
              <a:rPr lang="en-US" dirty="0"/>
              <a:t>Find mine X.  (note this Tile and apple company is basically doing)</a:t>
            </a:r>
          </a:p>
          <a:p>
            <a:pPr lvl="1"/>
            <a:r>
              <a:rPr lang="en-US" dirty="0"/>
              <a:t>Let's say find Jim's coffee cup, because I keep leaving in places.</a:t>
            </a:r>
          </a:p>
          <a:p>
            <a:pPr lvl="1"/>
            <a:r>
              <a:rPr lang="en-US" dirty="0"/>
              <a:t>First get a beacon and attach it to my coffee cup (maybe one of the stickers).</a:t>
            </a:r>
          </a:p>
          <a:p>
            <a:pPr lvl="1"/>
            <a:r>
              <a:rPr lang="en-US" dirty="0"/>
              <a:t>We need to install an app on the phone.  Using an identifying number of the beacon, it keeps track of if its in range.</a:t>
            </a:r>
          </a:p>
          <a:p>
            <a:pPr lvl="1"/>
            <a:r>
              <a:rPr lang="en-US" dirty="0"/>
              <a:t>Options</a:t>
            </a:r>
          </a:p>
          <a:p>
            <a:pPr marL="1371600" lvl="2" indent="-457200">
              <a:buFont typeface="+mj-lt"/>
              <a:buAutoNum type="arabicPeriod"/>
            </a:pPr>
            <a:r>
              <a:rPr lang="en-US" dirty="0"/>
              <a:t>When the beacon goes out of range, put an alert on the phone.</a:t>
            </a:r>
          </a:p>
          <a:p>
            <a:pPr marL="1371600" lvl="2" indent="-457200">
              <a:buFont typeface="+mj-lt"/>
              <a:buAutoNum type="arabicPeriod"/>
            </a:pPr>
            <a:r>
              <a:rPr lang="en-US" dirty="0"/>
              <a:t>While the beacon is in range, note the location.  The user can then ask for it's location.</a:t>
            </a:r>
          </a:p>
          <a:p>
            <a:pPr marL="1828800" lvl="3" indent="-457200">
              <a:buFont typeface="+mj-lt"/>
              <a:buAutoNum type="arabicPeriod"/>
            </a:pPr>
            <a:r>
              <a:rPr lang="en-US" dirty="0"/>
              <a:t>Note,  many beacons can also give you a range estimate between the phone and beacon.</a:t>
            </a:r>
          </a:p>
          <a:p>
            <a:pPr lvl="1"/>
            <a:r>
              <a:rPr lang="en-US" dirty="0"/>
              <a:t>Another option as well.  The beacon could also be logged into the companies servers.  If you lose the beacon, not just your app, but ever instance of the app installed could also look for the beacon.  If any person's phone sees the beacon, they could report it to the servers and you.</a:t>
            </a:r>
          </a:p>
        </p:txBody>
      </p:sp>
    </p:spTree>
    <p:extLst>
      <p:ext uri="{BB962C8B-B14F-4D97-AF65-F5344CB8AC3E}">
        <p14:creationId xmlns:p14="http://schemas.microsoft.com/office/powerpoint/2010/main" val="3725548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 world example application (2)</a:t>
            </a:r>
          </a:p>
        </p:txBody>
      </p:sp>
      <p:sp>
        <p:nvSpPr>
          <p:cNvPr id="3" name="Content Placeholder 2"/>
          <p:cNvSpPr>
            <a:spLocks noGrp="1"/>
          </p:cNvSpPr>
          <p:nvPr>
            <p:ph idx="1"/>
          </p:nvPr>
        </p:nvSpPr>
        <p:spPr/>
        <p:txBody>
          <a:bodyPr>
            <a:normAutofit lnSpcReduction="10000"/>
          </a:bodyPr>
          <a:lstStyle/>
          <a:p>
            <a:r>
              <a:rPr lang="en-US" dirty="0"/>
              <a:t>Conference centers, hotels, other large venues could use indoor navigation.</a:t>
            </a:r>
          </a:p>
          <a:p>
            <a:pPr lvl="1"/>
            <a:r>
              <a:rPr lang="en-US" dirty="0"/>
              <a:t>Each beacon is placed and it's location is noted.  </a:t>
            </a:r>
          </a:p>
          <a:p>
            <a:pPr lvl="1"/>
            <a:r>
              <a:rPr lang="en-US" dirty="0"/>
              <a:t>With enough beacons, your phone will know where you are based on one or more beacons (with your distance from them) and then give you directions or a map to where you want to go.</a:t>
            </a:r>
          </a:p>
          <a:p>
            <a:pPr lvl="2"/>
            <a:endParaRPr lang="en-US" dirty="0"/>
          </a:p>
          <a:p>
            <a:pPr lvl="2"/>
            <a:r>
              <a:rPr lang="en-US" dirty="0"/>
              <a:t>With google closing down their beacon registration, this will no longer be available in indoor google app's as the company had once announced.</a:t>
            </a:r>
          </a:p>
          <a:p>
            <a:r>
              <a:rPr lang="en-US" dirty="0"/>
              <a:t>With something like a museum, zoo, </a:t>
            </a:r>
            <a:r>
              <a:rPr lang="en-US" dirty="0" err="1"/>
              <a:t>etc</a:t>
            </a:r>
            <a:endParaRPr lang="en-US" dirty="0"/>
          </a:p>
          <a:p>
            <a:pPr lvl="1"/>
            <a:r>
              <a:rPr lang="en-US" dirty="0"/>
              <a:t>You would install the app, besides navigation, you can get information.  You could even have a full guided tour from your phone with both audio and video about the exhibits. </a:t>
            </a:r>
          </a:p>
        </p:txBody>
      </p:sp>
    </p:spTree>
    <p:extLst>
      <p:ext uri="{BB962C8B-B14F-4D97-AF65-F5344CB8AC3E}">
        <p14:creationId xmlns:p14="http://schemas.microsoft.com/office/powerpoint/2010/main" val="3627699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 world example application (3)</a:t>
            </a:r>
          </a:p>
        </p:txBody>
      </p:sp>
      <p:sp>
        <p:nvSpPr>
          <p:cNvPr id="3" name="Content Placeholder 2"/>
          <p:cNvSpPr>
            <a:spLocks noGrp="1"/>
          </p:cNvSpPr>
          <p:nvPr>
            <p:ph idx="1"/>
          </p:nvPr>
        </p:nvSpPr>
        <p:spPr/>
        <p:txBody>
          <a:bodyPr/>
          <a:lstStyle/>
          <a:p>
            <a:r>
              <a:rPr lang="en-US" dirty="0" err="1"/>
              <a:t>Covid</a:t>
            </a:r>
            <a:r>
              <a:rPr lang="en-US" dirty="0"/>
              <a:t> Contact tracking uses beacons broadcast by the phones.</a:t>
            </a:r>
          </a:p>
          <a:p>
            <a:r>
              <a:rPr lang="en-US" dirty="0">
                <a:hlinkClick r:id="rId2"/>
              </a:rPr>
              <a:t>http://www.davidgyoungtech.com/2020/04/24/hacking-with-contact-tracing-beacons</a:t>
            </a:r>
            <a:r>
              <a:rPr lang="en-US" dirty="0"/>
              <a:t> </a:t>
            </a:r>
          </a:p>
        </p:txBody>
      </p:sp>
    </p:spTree>
    <p:extLst>
      <p:ext uri="{BB962C8B-B14F-4D97-AF65-F5344CB8AC3E}">
        <p14:creationId xmlns:p14="http://schemas.microsoft.com/office/powerpoint/2010/main" val="2476282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Android Beacon Library</a:t>
            </a:r>
          </a:p>
        </p:txBody>
      </p:sp>
      <p:sp>
        <p:nvSpPr>
          <p:cNvPr id="3" name="Content Placeholder 2"/>
          <p:cNvSpPr>
            <a:spLocks noGrp="1"/>
          </p:cNvSpPr>
          <p:nvPr>
            <p:ph idx="1"/>
          </p:nvPr>
        </p:nvSpPr>
        <p:spPr/>
        <p:txBody>
          <a:bodyPr/>
          <a:lstStyle/>
          <a:p>
            <a:r>
              <a:rPr lang="en-US" dirty="0"/>
              <a:t>We can use the GATT and all those pieces to try and do all the work.</a:t>
            </a:r>
          </a:p>
          <a:p>
            <a:r>
              <a:rPr lang="en-US" dirty="0"/>
              <a:t>Or we can use some libraries.</a:t>
            </a:r>
          </a:p>
          <a:p>
            <a:r>
              <a:rPr lang="en-US" dirty="0"/>
              <a:t>Android Beacon Library (sponsored by Radius networks)</a:t>
            </a:r>
          </a:p>
          <a:p>
            <a:pPr lvl="1"/>
            <a:r>
              <a:rPr lang="en-US" dirty="0">
                <a:hlinkClick r:id="rId2"/>
              </a:rPr>
              <a:t>https://altbeacon.github.io/android-beacon-library/index.html</a:t>
            </a:r>
            <a:endParaRPr lang="en-US" dirty="0"/>
          </a:p>
          <a:p>
            <a:pPr lvl="1"/>
            <a:r>
              <a:rPr lang="en-US" dirty="0"/>
              <a:t>provides interfaces and methods to interact with beacons.</a:t>
            </a:r>
          </a:p>
          <a:p>
            <a:pPr lvl="1"/>
            <a:r>
              <a:rPr lang="en-US" dirty="0"/>
              <a:t>Supports most beacon types (default is </a:t>
            </a:r>
            <a:r>
              <a:rPr lang="en-US" dirty="0" err="1"/>
              <a:t>AltBeacons</a:t>
            </a:r>
            <a:r>
              <a:rPr lang="en-US" dirty="0"/>
              <a:t>).  </a:t>
            </a:r>
          </a:p>
          <a:p>
            <a:pPr lvl="2"/>
            <a:r>
              <a:rPr lang="en-US" dirty="0" err="1"/>
              <a:t>Ibeacon</a:t>
            </a:r>
            <a:r>
              <a:rPr lang="en-US" dirty="0"/>
              <a:t> and </a:t>
            </a:r>
            <a:r>
              <a:rPr lang="en-US" dirty="0" err="1"/>
              <a:t>Eddystone</a:t>
            </a:r>
            <a:r>
              <a:rPr lang="en-US" dirty="0"/>
              <a:t>-EID/URL/TLM</a:t>
            </a:r>
          </a:p>
        </p:txBody>
      </p:sp>
    </p:spTree>
    <p:extLst>
      <p:ext uri="{BB962C8B-B14F-4D97-AF65-F5344CB8AC3E}">
        <p14:creationId xmlns:p14="http://schemas.microsoft.com/office/powerpoint/2010/main" val="4269630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Adding</a:t>
            </a:r>
          </a:p>
        </p:txBody>
      </p:sp>
      <p:sp>
        <p:nvSpPr>
          <p:cNvPr id="3" name="Content Placeholder 2"/>
          <p:cNvSpPr>
            <a:spLocks noGrp="1"/>
          </p:cNvSpPr>
          <p:nvPr>
            <p:ph idx="1"/>
          </p:nvPr>
        </p:nvSpPr>
        <p:spPr/>
        <p:txBody>
          <a:bodyPr>
            <a:normAutofit fontScale="70000" lnSpcReduction="20000"/>
          </a:bodyPr>
          <a:lstStyle/>
          <a:p>
            <a:r>
              <a:rPr lang="en-US" dirty="0"/>
              <a:t>In studio, in your dependency section (like </a:t>
            </a:r>
            <a:r>
              <a:rPr lang="en-US" dirty="0" err="1"/>
              <a:t>androidx</a:t>
            </a:r>
            <a:r>
              <a:rPr lang="en-US" dirty="0"/>
              <a:t> libraries)</a:t>
            </a:r>
          </a:p>
          <a:p>
            <a:pPr lvl="1"/>
            <a:r>
              <a:rPr lang="en-US" dirty="0"/>
              <a:t>implementation 'org.altbeacon:android-beacon-library:2+'</a:t>
            </a:r>
          </a:p>
          <a:p>
            <a:pPr lvl="2"/>
            <a:r>
              <a:rPr lang="en-US" dirty="0"/>
              <a:t>currently 2.17.1</a:t>
            </a:r>
          </a:p>
          <a:p>
            <a:pPr lvl="2"/>
            <a:r>
              <a:rPr lang="en-US" dirty="0"/>
              <a:t> //needed for the beacon library, hopefully in 2.17.2+ they fix the error.</a:t>
            </a:r>
          </a:p>
          <a:p>
            <a:pPr lvl="2"/>
            <a:r>
              <a:rPr lang="en-US" dirty="0"/>
              <a:t>    implementation 'androidx.localbroadcastmanager:localbroadcastmanager:1.0.0'</a:t>
            </a:r>
          </a:p>
          <a:p>
            <a:r>
              <a:rPr lang="en-US" dirty="0"/>
              <a:t>Permissions</a:t>
            </a:r>
          </a:p>
          <a:p>
            <a:pPr marL="0" indent="0">
              <a:buNone/>
            </a:pPr>
            <a:r>
              <a:rPr lang="en-US" dirty="0"/>
              <a:t> &lt;uses-permission </a:t>
            </a:r>
            <a:r>
              <a:rPr lang="en-US" dirty="0" err="1"/>
              <a:t>android:name</a:t>
            </a:r>
            <a:r>
              <a:rPr lang="en-US" dirty="0"/>
              <a:t>="</a:t>
            </a:r>
            <a:r>
              <a:rPr lang="en-US" dirty="0" err="1"/>
              <a:t>android.permission.INTERNET</a:t>
            </a:r>
            <a:r>
              <a:rPr lang="en-US" dirty="0"/>
              <a:t>" /&gt;</a:t>
            </a:r>
          </a:p>
          <a:p>
            <a:pPr marL="0" indent="0">
              <a:buNone/>
            </a:pPr>
            <a:r>
              <a:rPr lang="en-US" dirty="0"/>
              <a:t>    &lt;uses-permission </a:t>
            </a:r>
            <a:r>
              <a:rPr lang="en-US" dirty="0" err="1"/>
              <a:t>android:name</a:t>
            </a:r>
            <a:r>
              <a:rPr lang="en-US" dirty="0"/>
              <a:t>="</a:t>
            </a:r>
            <a:r>
              <a:rPr lang="en-US" dirty="0" err="1"/>
              <a:t>android.permission.ACCESS_BACKGROUND_LOCATION</a:t>
            </a:r>
            <a:r>
              <a:rPr lang="en-US" dirty="0"/>
              <a:t>" /&gt;</a:t>
            </a:r>
          </a:p>
          <a:p>
            <a:pPr marL="0" indent="0">
              <a:buNone/>
            </a:pPr>
            <a:r>
              <a:rPr lang="en-US" dirty="0"/>
              <a:t>    &lt;uses-permission </a:t>
            </a:r>
            <a:r>
              <a:rPr lang="en-US" dirty="0" err="1"/>
              <a:t>android:name</a:t>
            </a:r>
            <a:r>
              <a:rPr lang="en-US" dirty="0"/>
              <a:t>="</a:t>
            </a:r>
            <a:r>
              <a:rPr lang="en-US" dirty="0" err="1"/>
              <a:t>android.permission.ACCESS_FINE_LOCATION</a:t>
            </a:r>
            <a:r>
              <a:rPr lang="en-US" dirty="0"/>
              <a:t>" /&gt;</a:t>
            </a:r>
          </a:p>
          <a:p>
            <a:pPr marL="0" indent="0">
              <a:buNone/>
            </a:pPr>
            <a:r>
              <a:rPr lang="en-US" dirty="0"/>
              <a:t>    &lt;uses-permission </a:t>
            </a:r>
            <a:r>
              <a:rPr lang="en-US" dirty="0" err="1"/>
              <a:t>android:name</a:t>
            </a:r>
            <a:r>
              <a:rPr lang="en-US" dirty="0"/>
              <a:t>="</a:t>
            </a:r>
            <a:r>
              <a:rPr lang="en-US" dirty="0" err="1"/>
              <a:t>android.permission.FOREGROUND_SERVICE</a:t>
            </a:r>
            <a:r>
              <a:rPr lang="en-US" dirty="0"/>
              <a:t>" /&gt;</a:t>
            </a:r>
          </a:p>
          <a:p>
            <a:pPr lvl="1"/>
            <a:r>
              <a:rPr lang="en-US" dirty="0"/>
              <a:t>You only need </a:t>
            </a:r>
            <a:r>
              <a:rPr lang="en-US" dirty="0" err="1"/>
              <a:t>background_location</a:t>
            </a:r>
            <a:r>
              <a:rPr lang="en-US" dirty="0"/>
              <a:t> if you plan to have your app running in background and find beacons in API 29+</a:t>
            </a:r>
          </a:p>
          <a:p>
            <a:pPr marL="0" indent="0">
              <a:buNone/>
            </a:pPr>
            <a:r>
              <a:rPr lang="en-US" dirty="0"/>
              <a:t>   &lt;uses-permission </a:t>
            </a:r>
            <a:r>
              <a:rPr lang="en-US" dirty="0" err="1"/>
              <a:t>android:name</a:t>
            </a:r>
            <a:r>
              <a:rPr lang="en-US" dirty="0"/>
              <a:t>="</a:t>
            </a:r>
            <a:r>
              <a:rPr lang="en-US" dirty="0" err="1"/>
              <a:t>android.permission.BLUETOOTH_SCAN</a:t>
            </a:r>
            <a:r>
              <a:rPr lang="en-US" dirty="0"/>
              <a:t>" /&gt;</a:t>
            </a:r>
          </a:p>
          <a:p>
            <a:pPr marL="0" indent="0">
              <a:buNone/>
            </a:pPr>
            <a:r>
              <a:rPr lang="en-US" dirty="0"/>
              <a:t>   &lt;uses-permission </a:t>
            </a:r>
            <a:r>
              <a:rPr lang="en-US" dirty="0" err="1"/>
              <a:t>android:name</a:t>
            </a:r>
            <a:r>
              <a:rPr lang="en-US" dirty="0"/>
              <a:t>="</a:t>
            </a:r>
            <a:r>
              <a:rPr lang="en-US" dirty="0" err="1"/>
              <a:t>android.permission.BLUETOOTH_CONNECT</a:t>
            </a:r>
            <a:r>
              <a:rPr lang="en-US" dirty="0"/>
              <a:t>"/&gt;</a:t>
            </a:r>
          </a:p>
          <a:p>
            <a:r>
              <a:rPr lang="en-US" dirty="0"/>
              <a:t>add these for </a:t>
            </a:r>
            <a:r>
              <a:rPr lang="en-US" dirty="0" err="1"/>
              <a:t>api</a:t>
            </a:r>
            <a:r>
              <a:rPr lang="en-US" dirty="0"/>
              <a:t> 31+</a:t>
            </a:r>
          </a:p>
        </p:txBody>
      </p:sp>
    </p:spTree>
    <p:extLst>
      <p:ext uri="{BB962C8B-B14F-4D97-AF65-F5344CB8AC3E}">
        <p14:creationId xmlns:p14="http://schemas.microsoft.com/office/powerpoint/2010/main" val="3023923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it works.</a:t>
            </a:r>
          </a:p>
        </p:txBody>
      </p:sp>
      <p:sp>
        <p:nvSpPr>
          <p:cNvPr id="3" name="Content Placeholder 2"/>
          <p:cNvSpPr>
            <a:spLocks noGrp="1"/>
          </p:cNvSpPr>
          <p:nvPr>
            <p:ph idx="1"/>
          </p:nvPr>
        </p:nvSpPr>
        <p:spPr/>
        <p:txBody>
          <a:bodyPr/>
          <a:lstStyle/>
          <a:p>
            <a:r>
              <a:rPr lang="en-US" dirty="0"/>
              <a:t>There are two pieces to the library.  </a:t>
            </a:r>
          </a:p>
          <a:p>
            <a:pPr lvl="1"/>
            <a:r>
              <a:rPr lang="en-US" dirty="0"/>
              <a:t>a </a:t>
            </a:r>
            <a:r>
              <a:rPr lang="en-US" dirty="0" err="1"/>
              <a:t>MonitorNotifier</a:t>
            </a:r>
            <a:r>
              <a:rPr lang="en-US" dirty="0"/>
              <a:t> (you can multiple different </a:t>
            </a:r>
            <a:r>
              <a:rPr lang="en-US" dirty="0" err="1"/>
              <a:t>notifiers</a:t>
            </a:r>
            <a:r>
              <a:rPr lang="en-US" dirty="0"/>
              <a:t> setup as well)</a:t>
            </a:r>
          </a:p>
          <a:p>
            <a:pPr lvl="2"/>
            <a:r>
              <a:rPr lang="en-US" dirty="0"/>
              <a:t>This will tell you are detecting 1 or more beacons that you are looking for.</a:t>
            </a:r>
          </a:p>
          <a:p>
            <a:pPr lvl="3"/>
            <a:r>
              <a:rPr lang="en-US" dirty="0"/>
              <a:t>Or you can set it, to tell when you have found any beacons, which my example does.</a:t>
            </a:r>
          </a:p>
          <a:p>
            <a:pPr lvl="1"/>
            <a:r>
              <a:rPr lang="en-US" dirty="0" err="1"/>
              <a:t>RangeNotifier</a:t>
            </a:r>
            <a:r>
              <a:rPr lang="en-US" dirty="0"/>
              <a:t>  (again, you should be to setup separate </a:t>
            </a:r>
            <a:r>
              <a:rPr lang="en-US" dirty="0" err="1"/>
              <a:t>notifiers</a:t>
            </a:r>
            <a:r>
              <a:rPr lang="en-US" dirty="0"/>
              <a:t> if you want)</a:t>
            </a:r>
          </a:p>
          <a:p>
            <a:pPr lvl="2"/>
            <a:r>
              <a:rPr lang="en-US" dirty="0"/>
              <a:t>Again, you setup to detect 1 or more beacons or all beacons.</a:t>
            </a:r>
          </a:p>
          <a:p>
            <a:pPr lvl="3"/>
            <a:r>
              <a:rPr lang="en-US" dirty="0"/>
              <a:t>This gives you a list of all the beacons it's found and information about each beacon.</a:t>
            </a:r>
          </a:p>
          <a:p>
            <a:r>
              <a:rPr lang="en-US" dirty="0"/>
              <a:t>You can also setup your app to broadcast a beacon as well.</a:t>
            </a:r>
          </a:p>
          <a:p>
            <a:pPr lvl="1"/>
            <a:r>
              <a:rPr lang="en-US" dirty="0"/>
              <a:t>be careful about battery use.</a:t>
            </a:r>
          </a:p>
        </p:txBody>
      </p:sp>
    </p:spTree>
    <p:extLst>
      <p:ext uri="{BB962C8B-B14F-4D97-AF65-F5344CB8AC3E}">
        <p14:creationId xmlns:p14="http://schemas.microsoft.com/office/powerpoint/2010/main" val="3661326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setup</a:t>
            </a:r>
          </a:p>
        </p:txBody>
      </p:sp>
      <p:sp>
        <p:nvSpPr>
          <p:cNvPr id="3" name="Content Placeholder 2"/>
          <p:cNvSpPr>
            <a:spLocks noGrp="1"/>
          </p:cNvSpPr>
          <p:nvPr>
            <p:ph idx="1"/>
          </p:nvPr>
        </p:nvSpPr>
        <p:spPr/>
        <p:txBody>
          <a:bodyPr/>
          <a:lstStyle/>
          <a:p>
            <a:r>
              <a:rPr lang="en-US" dirty="0"/>
              <a:t>get an instance</a:t>
            </a:r>
          </a:p>
          <a:p>
            <a:pPr marL="0" indent="0">
              <a:buNone/>
            </a:pPr>
            <a:r>
              <a:rPr lang="en-US" dirty="0" err="1"/>
              <a:t>BeaconManager</a:t>
            </a:r>
            <a:r>
              <a:rPr lang="en-US" dirty="0"/>
              <a:t> </a:t>
            </a:r>
            <a:r>
              <a:rPr lang="en-US" dirty="0" err="1"/>
              <a:t>beaconManager</a:t>
            </a:r>
            <a:r>
              <a:rPr lang="en-US" dirty="0"/>
              <a:t> = </a:t>
            </a:r>
            <a:r>
              <a:rPr lang="en-US" dirty="0" err="1"/>
              <a:t>BeaconManager.getInstanceForApplication</a:t>
            </a:r>
            <a:r>
              <a:rPr lang="en-US" dirty="0"/>
              <a:t>(this);</a:t>
            </a:r>
          </a:p>
          <a:p>
            <a:r>
              <a:rPr lang="en-US" dirty="0"/>
              <a:t>add more parsers, default is just </a:t>
            </a:r>
            <a:r>
              <a:rPr lang="en-US" dirty="0" err="1"/>
              <a:t>altbeacons</a:t>
            </a:r>
            <a:endParaRPr lang="en-US" dirty="0"/>
          </a:p>
          <a:p>
            <a:pPr lvl="2"/>
            <a:r>
              <a:rPr lang="en-US" dirty="0"/>
              <a:t>Detect the main identifier (UID) frame:</a:t>
            </a:r>
          </a:p>
          <a:p>
            <a:pPr marL="914400" lvl="2" indent="0">
              <a:buNone/>
            </a:pPr>
            <a:r>
              <a:rPr lang="en-US" dirty="0" err="1"/>
              <a:t>beaconManager.getBeaconParsers</a:t>
            </a:r>
            <a:r>
              <a:rPr lang="en-US" dirty="0"/>
              <a:t>().add(new </a:t>
            </a:r>
            <a:r>
              <a:rPr lang="en-US" dirty="0" err="1"/>
              <a:t>BeaconParser</a:t>
            </a:r>
            <a:r>
              <a:rPr lang="en-US" dirty="0"/>
              <a:t>().</a:t>
            </a:r>
            <a:r>
              <a:rPr lang="en-US" dirty="0" err="1"/>
              <a:t>setBeaconLayout</a:t>
            </a:r>
            <a:r>
              <a:rPr lang="en-US" dirty="0"/>
              <a:t>(</a:t>
            </a:r>
            <a:r>
              <a:rPr lang="en-US" dirty="0" err="1"/>
              <a:t>BeaconParser.EDDYSTONE_UID_LAYOUT</a:t>
            </a:r>
            <a:r>
              <a:rPr lang="en-US" dirty="0"/>
              <a:t>));</a:t>
            </a:r>
          </a:p>
          <a:p>
            <a:pPr marL="914400" lvl="2" indent="0">
              <a:buNone/>
            </a:pPr>
            <a:r>
              <a:rPr lang="en-US" dirty="0"/>
              <a:t>…</a:t>
            </a:r>
          </a:p>
        </p:txBody>
      </p:sp>
    </p:spTree>
    <p:extLst>
      <p:ext uri="{BB962C8B-B14F-4D97-AF65-F5344CB8AC3E}">
        <p14:creationId xmlns:p14="http://schemas.microsoft.com/office/powerpoint/2010/main" val="2086822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MonitorNotifier</a:t>
            </a:r>
            <a:r>
              <a:rPr lang="en-US" dirty="0"/>
              <a:t> part (v18 and below)</a:t>
            </a:r>
          </a:p>
        </p:txBody>
      </p:sp>
      <p:sp>
        <p:nvSpPr>
          <p:cNvPr id="3" name="Content Placeholder 2"/>
          <p:cNvSpPr>
            <a:spLocks noGrp="1"/>
          </p:cNvSpPr>
          <p:nvPr>
            <p:ph sz="half" idx="1"/>
          </p:nvPr>
        </p:nvSpPr>
        <p:spPr/>
        <p:txBody>
          <a:bodyPr>
            <a:normAutofit fontScale="55000" lnSpcReduction="20000"/>
          </a:bodyPr>
          <a:lstStyle/>
          <a:p>
            <a:r>
              <a:rPr lang="en-US" dirty="0"/>
              <a:t>setup the </a:t>
            </a:r>
            <a:r>
              <a:rPr lang="en-US" dirty="0" err="1"/>
              <a:t>notifier</a:t>
            </a:r>
            <a:r>
              <a:rPr lang="en-US" dirty="0"/>
              <a:t> callback. </a:t>
            </a:r>
          </a:p>
          <a:p>
            <a:pPr marL="0" indent="0">
              <a:buNone/>
            </a:pPr>
            <a:r>
              <a:rPr lang="en-US" dirty="0" err="1"/>
              <a:t>beaconManager.addMonitorNotifier</a:t>
            </a:r>
            <a:r>
              <a:rPr lang="en-US" dirty="0"/>
              <a:t>(new </a:t>
            </a:r>
            <a:r>
              <a:rPr lang="en-US" dirty="0" err="1"/>
              <a:t>MonitorNotifier</a:t>
            </a:r>
            <a:r>
              <a:rPr lang="en-US" dirty="0"/>
              <a:t>() {</a:t>
            </a:r>
          </a:p>
          <a:p>
            <a:pPr marL="0" indent="0">
              <a:buNone/>
            </a:pPr>
            <a:r>
              <a:rPr lang="en-US" dirty="0"/>
              <a:t>            @Override</a:t>
            </a:r>
          </a:p>
          <a:p>
            <a:pPr marL="0" indent="0">
              <a:buNone/>
            </a:pPr>
            <a:r>
              <a:rPr lang="en-US" dirty="0"/>
              <a:t>            public void </a:t>
            </a:r>
            <a:r>
              <a:rPr lang="en-US" dirty="0" err="1"/>
              <a:t>didEnterRegion</a:t>
            </a:r>
            <a:r>
              <a:rPr lang="en-US" dirty="0"/>
              <a:t>(Region region) {</a:t>
            </a:r>
          </a:p>
          <a:p>
            <a:pPr marL="0" indent="0">
              <a:buNone/>
            </a:pPr>
            <a:r>
              <a:rPr lang="en-US" dirty="0"/>
              <a:t>                </a:t>
            </a:r>
            <a:r>
              <a:rPr lang="en-US" dirty="0" err="1"/>
              <a:t>logthis</a:t>
            </a:r>
            <a:r>
              <a:rPr lang="en-US" dirty="0"/>
              <a:t>("I'm seeing at one beacon.");</a:t>
            </a:r>
          </a:p>
          <a:p>
            <a:pPr marL="0" indent="0">
              <a:buNone/>
            </a:pPr>
            <a:r>
              <a:rPr lang="en-US" dirty="0"/>
              <a:t>            @Override</a:t>
            </a:r>
          </a:p>
          <a:p>
            <a:pPr marL="0" indent="0">
              <a:buNone/>
            </a:pPr>
            <a:r>
              <a:rPr lang="en-US" dirty="0"/>
              <a:t>            public void </a:t>
            </a:r>
            <a:r>
              <a:rPr lang="en-US" dirty="0" err="1"/>
              <a:t>didExitRegion</a:t>
            </a:r>
            <a:r>
              <a:rPr lang="en-US" dirty="0"/>
              <a:t>(Region region) {</a:t>
            </a:r>
          </a:p>
          <a:p>
            <a:pPr marL="0" indent="0">
              <a:buNone/>
            </a:pPr>
            <a:r>
              <a:rPr lang="en-US" dirty="0"/>
              <a:t>                </a:t>
            </a:r>
            <a:r>
              <a:rPr lang="en-US" dirty="0" err="1"/>
              <a:t>logthis</a:t>
            </a:r>
            <a:r>
              <a:rPr lang="en-US" dirty="0"/>
              <a:t>("I no longer any beacons.");</a:t>
            </a:r>
          </a:p>
          <a:p>
            <a:pPr marL="0" indent="0">
              <a:buNone/>
            </a:pPr>
            <a:r>
              <a:rPr lang="en-US" dirty="0"/>
              <a:t>            }</a:t>
            </a:r>
          </a:p>
          <a:p>
            <a:pPr marL="0" indent="0">
              <a:buNone/>
            </a:pPr>
            <a:r>
              <a:rPr lang="en-US" dirty="0"/>
              <a:t>            @Override</a:t>
            </a:r>
          </a:p>
          <a:p>
            <a:pPr marL="0" indent="0">
              <a:buNone/>
            </a:pPr>
            <a:r>
              <a:rPr lang="en-US" dirty="0"/>
              <a:t>            public void </a:t>
            </a:r>
            <a:r>
              <a:rPr lang="en-US" dirty="0" err="1"/>
              <a:t>didDetermineStateForRegion</a:t>
            </a:r>
            <a:r>
              <a:rPr lang="en-US" dirty="0"/>
              <a:t>(</a:t>
            </a:r>
            <a:r>
              <a:rPr lang="en-US" dirty="0" err="1"/>
              <a:t>int</a:t>
            </a:r>
            <a:r>
              <a:rPr lang="en-US" dirty="0"/>
              <a:t> state, Region region) {</a:t>
            </a:r>
          </a:p>
          <a:p>
            <a:pPr marL="0" indent="0">
              <a:buNone/>
            </a:pPr>
            <a:r>
              <a:rPr lang="en-US" dirty="0"/>
              <a:t>                //state == </a:t>
            </a:r>
            <a:r>
              <a:rPr lang="en-US" dirty="0" err="1"/>
              <a:t>MonitorNotifier.INSIDE</a:t>
            </a:r>
            <a:r>
              <a:rPr lang="en-US" dirty="0"/>
              <a:t>  then in a region, or </a:t>
            </a:r>
            <a:r>
              <a:rPr lang="en-US" dirty="0" err="1"/>
              <a:t>MonitorNotifier.OUTSIDE</a:t>
            </a:r>
            <a:r>
              <a:rPr lang="en-US" dirty="0"/>
              <a:t>, then no beacons.</a:t>
            </a:r>
          </a:p>
          <a:p>
            <a:pPr marL="0" indent="0">
              <a:buNone/>
            </a:pPr>
            <a:r>
              <a:rPr lang="en-US" dirty="0"/>
              <a:t>         }</a:t>
            </a:r>
          </a:p>
          <a:p>
            <a:pPr marL="0" indent="0">
              <a:buNone/>
            </a:pPr>
            <a:r>
              <a:rPr lang="en-US" dirty="0"/>
              <a:t>        });</a:t>
            </a:r>
          </a:p>
          <a:p>
            <a:endParaRPr lang="en-US" dirty="0"/>
          </a:p>
        </p:txBody>
      </p:sp>
      <p:sp>
        <p:nvSpPr>
          <p:cNvPr id="4" name="Content Placeholder 3"/>
          <p:cNvSpPr>
            <a:spLocks noGrp="1"/>
          </p:cNvSpPr>
          <p:nvPr>
            <p:ph sz="half" idx="2"/>
          </p:nvPr>
        </p:nvSpPr>
        <p:spPr/>
        <p:txBody>
          <a:bodyPr>
            <a:normAutofit fontScale="55000" lnSpcReduction="20000"/>
          </a:bodyPr>
          <a:lstStyle/>
          <a:p>
            <a:r>
              <a:rPr lang="en-US" dirty="0"/>
              <a:t>And start monitoring for beacons. </a:t>
            </a:r>
          </a:p>
          <a:p>
            <a:pPr marL="0" indent="0">
              <a:buNone/>
            </a:pPr>
            <a:r>
              <a:rPr lang="en-US" dirty="0"/>
              <a:t>try {</a:t>
            </a:r>
          </a:p>
          <a:p>
            <a:pPr marL="0" indent="0">
              <a:buNone/>
            </a:pPr>
            <a:r>
              <a:rPr lang="en-US" dirty="0"/>
              <a:t>            </a:t>
            </a:r>
            <a:r>
              <a:rPr lang="en-US" dirty="0" err="1"/>
              <a:t>beaconManager.startMonitoringBeaconsInRegion</a:t>
            </a:r>
            <a:r>
              <a:rPr lang="en-US" dirty="0"/>
              <a:t>(new </a:t>
            </a:r>
            <a:r>
              <a:rPr lang="en-US" dirty="0">
                <a:solidFill>
                  <a:srgbClr val="FF0000"/>
                </a:solidFill>
              </a:rPr>
              <a:t>Region("</a:t>
            </a:r>
            <a:r>
              <a:rPr lang="en-US" dirty="0" err="1">
                <a:solidFill>
                  <a:srgbClr val="FF0000"/>
                </a:solidFill>
              </a:rPr>
              <a:t>myMonitoringUniqueId</a:t>
            </a:r>
            <a:r>
              <a:rPr lang="en-US" dirty="0">
                <a:solidFill>
                  <a:srgbClr val="FF0000"/>
                </a:solidFill>
              </a:rPr>
              <a:t>", null, null, null));</a:t>
            </a:r>
          </a:p>
          <a:p>
            <a:pPr marL="0" indent="0">
              <a:buNone/>
            </a:pPr>
            <a:r>
              <a:rPr lang="en-US" dirty="0"/>
              <a:t>            </a:t>
            </a:r>
            <a:r>
              <a:rPr lang="en-US" dirty="0" err="1"/>
              <a:t>logthis</a:t>
            </a:r>
            <a:r>
              <a:rPr lang="en-US" dirty="0"/>
              <a:t>("beacon monitor listener has been added.");</a:t>
            </a:r>
          </a:p>
          <a:p>
            <a:pPr marL="0" indent="0">
              <a:buNone/>
            </a:pPr>
            <a:r>
              <a:rPr lang="en-US" dirty="0"/>
              <a:t>        } catch (</a:t>
            </a:r>
            <a:r>
              <a:rPr lang="en-US" dirty="0" err="1"/>
              <a:t>RemoteException</a:t>
            </a:r>
            <a:r>
              <a:rPr lang="en-US" dirty="0"/>
              <a:t> e) {</a:t>
            </a:r>
          </a:p>
          <a:p>
            <a:pPr marL="0" indent="0">
              <a:buNone/>
            </a:pPr>
            <a:r>
              <a:rPr lang="en-US" dirty="0"/>
              <a:t>            </a:t>
            </a:r>
            <a:r>
              <a:rPr lang="en-US" dirty="0" err="1"/>
              <a:t>logthis</a:t>
            </a:r>
            <a:r>
              <a:rPr lang="en-US" dirty="0"/>
              <a:t>("FAILED beacon monitor listener has been added." + </a:t>
            </a:r>
            <a:r>
              <a:rPr lang="en-US" dirty="0" err="1"/>
              <a:t>e.toString</a:t>
            </a:r>
            <a:r>
              <a:rPr lang="en-US" dirty="0"/>
              <a:t>());</a:t>
            </a:r>
          </a:p>
          <a:p>
            <a:pPr marL="0" indent="0">
              <a:buNone/>
            </a:pPr>
            <a:r>
              <a:rPr lang="en-US" dirty="0"/>
              <a:t>        }</a:t>
            </a:r>
          </a:p>
          <a:p>
            <a:r>
              <a:rPr lang="en-US" dirty="0"/>
              <a:t>It's nulls you change to detect a set or even one beacon you are looking for.  </a:t>
            </a:r>
          </a:p>
          <a:p>
            <a:pPr marL="0" indent="0">
              <a:buNone/>
            </a:pPr>
            <a:r>
              <a:rPr lang="en-US" dirty="0"/>
              <a:t>Identifier </a:t>
            </a:r>
            <a:r>
              <a:rPr lang="en-US" dirty="0" err="1"/>
              <a:t>myBeaconNamespaceId</a:t>
            </a:r>
            <a:r>
              <a:rPr lang="en-US" dirty="0"/>
              <a:t> = </a:t>
            </a:r>
            <a:r>
              <a:rPr lang="en-US" dirty="0" err="1"/>
              <a:t>Identifier.parse</a:t>
            </a:r>
            <a:r>
              <a:rPr lang="en-US" dirty="0"/>
              <a:t>("0x2f234454f4911ba9ffa6");</a:t>
            </a:r>
          </a:p>
          <a:p>
            <a:pPr marL="0" indent="0">
              <a:buNone/>
            </a:pPr>
            <a:r>
              <a:rPr lang="en-US" dirty="0"/>
              <a:t>Identifier </a:t>
            </a:r>
            <a:r>
              <a:rPr lang="en-US" dirty="0" err="1"/>
              <a:t>myBeaconInstanceId</a:t>
            </a:r>
            <a:r>
              <a:rPr lang="en-US" dirty="0"/>
              <a:t> = </a:t>
            </a:r>
            <a:r>
              <a:rPr lang="en-US" dirty="0" err="1"/>
              <a:t>Identifier.parse</a:t>
            </a:r>
            <a:r>
              <a:rPr lang="en-US" dirty="0"/>
              <a:t>("0x000000000001");</a:t>
            </a:r>
          </a:p>
          <a:p>
            <a:pPr marL="0" indent="0">
              <a:buNone/>
            </a:pPr>
            <a:r>
              <a:rPr lang="en-US" dirty="0"/>
              <a:t>Region </a:t>
            </a:r>
            <a:r>
              <a:rPr lang="en-US" dirty="0" err="1"/>
              <a:t>region</a:t>
            </a:r>
            <a:r>
              <a:rPr lang="en-US" dirty="0"/>
              <a:t> = new Region("my-beacon-region", </a:t>
            </a:r>
            <a:r>
              <a:rPr lang="en-US" dirty="0" err="1"/>
              <a:t>myBeaconNamespaceId</a:t>
            </a:r>
            <a:r>
              <a:rPr lang="en-US" dirty="0"/>
              <a:t>, </a:t>
            </a:r>
            <a:r>
              <a:rPr lang="en-US" dirty="0" err="1"/>
              <a:t>myBeaconInstanceId</a:t>
            </a:r>
            <a:r>
              <a:rPr lang="en-US" dirty="0"/>
              <a:t>, null);</a:t>
            </a:r>
          </a:p>
        </p:txBody>
      </p:sp>
    </p:spTree>
    <p:extLst>
      <p:ext uri="{BB962C8B-B14F-4D97-AF65-F5344CB8AC3E}">
        <p14:creationId xmlns:p14="http://schemas.microsoft.com/office/powerpoint/2010/main" val="7865363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v19+ uses </a:t>
            </a:r>
            <a:r>
              <a:rPr lang="en-US" dirty="0" err="1"/>
              <a:t>viewmodel</a:t>
            </a:r>
            <a:r>
              <a:rPr lang="en-US" dirty="0"/>
              <a:t> and observers.</a:t>
            </a:r>
          </a:p>
        </p:txBody>
      </p:sp>
      <p:sp>
        <p:nvSpPr>
          <p:cNvPr id="5" name="Content Placeholder 4"/>
          <p:cNvSpPr>
            <a:spLocks noGrp="1"/>
          </p:cNvSpPr>
          <p:nvPr>
            <p:ph idx="1"/>
          </p:nvPr>
        </p:nvSpPr>
        <p:spPr/>
        <p:txBody>
          <a:bodyPr>
            <a:normAutofit fontScale="62500" lnSpcReduction="20000"/>
          </a:bodyPr>
          <a:lstStyle/>
          <a:p>
            <a:r>
              <a:rPr lang="en-US" dirty="0"/>
              <a:t>setup a "region",  this is for everything </a:t>
            </a:r>
          </a:p>
          <a:p>
            <a:pPr marL="0" indent="0">
              <a:buNone/>
            </a:pPr>
            <a:r>
              <a:rPr lang="en-US" dirty="0"/>
              <a:t>Region </a:t>
            </a:r>
            <a:r>
              <a:rPr lang="en-US" dirty="0" err="1">
                <a:solidFill>
                  <a:srgbClr val="FF0000"/>
                </a:solidFill>
              </a:rPr>
              <a:t>myRegion</a:t>
            </a:r>
            <a:r>
              <a:rPr lang="en-US" dirty="0"/>
              <a:t> = new Region("</a:t>
            </a:r>
            <a:r>
              <a:rPr lang="en-US" dirty="0" err="1"/>
              <a:t>myMonitoringUniqueId</a:t>
            </a:r>
            <a:r>
              <a:rPr lang="en-US" dirty="0"/>
              <a:t>", null, null, null);</a:t>
            </a:r>
          </a:p>
          <a:p>
            <a:r>
              <a:rPr lang="en-US" dirty="0"/>
              <a:t>now start the monitor</a:t>
            </a:r>
          </a:p>
          <a:p>
            <a:pPr marL="0" indent="0">
              <a:buNone/>
            </a:pPr>
            <a:r>
              <a:rPr lang="en-US" dirty="0" err="1"/>
              <a:t>beaconManager.getRegionViewModel</a:t>
            </a:r>
            <a:r>
              <a:rPr lang="en-US" dirty="0"/>
              <a:t>(</a:t>
            </a:r>
            <a:r>
              <a:rPr lang="en-US" dirty="0" err="1">
                <a:solidFill>
                  <a:srgbClr val="FF0000"/>
                </a:solidFill>
              </a:rPr>
              <a:t>myRegion</a:t>
            </a:r>
            <a:r>
              <a:rPr lang="en-US" dirty="0"/>
              <a:t>).</a:t>
            </a:r>
            <a:r>
              <a:rPr lang="en-US" dirty="0" err="1"/>
              <a:t>getRegionState</a:t>
            </a:r>
            <a:r>
              <a:rPr lang="en-US" dirty="0"/>
              <a:t>().observe(this, new Observer&lt;Integer&gt;() {</a:t>
            </a:r>
          </a:p>
          <a:p>
            <a:pPr marL="0" indent="0">
              <a:buNone/>
            </a:pPr>
            <a:r>
              <a:rPr lang="en-US" dirty="0"/>
              <a:t>                @Override</a:t>
            </a:r>
          </a:p>
          <a:p>
            <a:pPr marL="0" indent="0">
              <a:buNone/>
            </a:pPr>
            <a:r>
              <a:rPr lang="en-US" dirty="0"/>
              <a:t>                public void </a:t>
            </a:r>
            <a:r>
              <a:rPr lang="en-US" dirty="0" err="1"/>
              <a:t>onChanged</a:t>
            </a:r>
            <a:r>
              <a:rPr lang="en-US" dirty="0"/>
              <a:t>(Integer state) {</a:t>
            </a:r>
          </a:p>
          <a:p>
            <a:pPr marL="0" indent="0">
              <a:buNone/>
            </a:pPr>
            <a:r>
              <a:rPr lang="en-US" dirty="0"/>
              <a:t>                    if (state == </a:t>
            </a:r>
            <a:r>
              <a:rPr lang="en-US" dirty="0" err="1"/>
              <a:t>MonitorNotifier.INSIDE</a:t>
            </a:r>
            <a:r>
              <a:rPr lang="en-US" dirty="0"/>
              <a:t>) </a:t>
            </a:r>
          </a:p>
          <a:p>
            <a:pPr marL="0" indent="0">
              <a:buNone/>
            </a:pPr>
            <a:r>
              <a:rPr lang="en-US" dirty="0"/>
              <a:t>                        </a:t>
            </a:r>
            <a:r>
              <a:rPr lang="en-US" dirty="0" err="1"/>
              <a:t>Log.d</a:t>
            </a:r>
            <a:r>
              <a:rPr lang="en-US" dirty="0"/>
              <a:t>(TAG, "Detected beacons(s)");</a:t>
            </a:r>
          </a:p>
          <a:p>
            <a:pPr marL="0" indent="0">
              <a:buNone/>
            </a:pPr>
            <a:r>
              <a:rPr lang="en-US" dirty="0"/>
              <a:t>                     else</a:t>
            </a:r>
          </a:p>
          <a:p>
            <a:pPr marL="0" indent="0">
              <a:buNone/>
            </a:pPr>
            <a:r>
              <a:rPr lang="en-US" dirty="0"/>
              <a:t>                        </a:t>
            </a:r>
            <a:r>
              <a:rPr lang="en-US" dirty="0" err="1"/>
              <a:t>Log.d</a:t>
            </a:r>
            <a:r>
              <a:rPr lang="en-US" dirty="0"/>
              <a:t>(TAG, "Stopped detecting beacons");</a:t>
            </a:r>
          </a:p>
          <a:p>
            <a:pPr marL="0" indent="0">
              <a:buNone/>
            </a:pPr>
            <a:r>
              <a:rPr lang="en-US" dirty="0"/>
              <a:t>                   }</a:t>
            </a:r>
          </a:p>
          <a:p>
            <a:pPr marL="0" indent="0">
              <a:buNone/>
            </a:pPr>
            <a:r>
              <a:rPr lang="en-US" dirty="0"/>
              <a:t>});</a:t>
            </a:r>
          </a:p>
          <a:p>
            <a:pPr marL="0" indent="0">
              <a:buNone/>
            </a:pPr>
            <a:r>
              <a:rPr lang="en-US" dirty="0"/>
              <a:t> </a:t>
            </a:r>
            <a:r>
              <a:rPr lang="en-US" dirty="0" err="1"/>
              <a:t>beaconManager.startMonitoring</a:t>
            </a:r>
            <a:r>
              <a:rPr lang="en-US" dirty="0"/>
              <a:t>(</a:t>
            </a:r>
            <a:r>
              <a:rPr lang="en-US" dirty="0" err="1"/>
              <a:t>myRegion</a:t>
            </a:r>
            <a:r>
              <a:rPr lang="en-US" dirty="0"/>
              <a:t>);  //starts it.</a:t>
            </a:r>
          </a:p>
        </p:txBody>
      </p:sp>
    </p:spTree>
    <p:extLst>
      <p:ext uri="{BB962C8B-B14F-4D97-AF65-F5344CB8AC3E}">
        <p14:creationId xmlns:p14="http://schemas.microsoft.com/office/powerpoint/2010/main" val="2982945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BLE Beacons</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86653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a:t>RangeNotifier</a:t>
            </a:r>
            <a:r>
              <a:rPr lang="en-US" dirty="0"/>
              <a:t> v18 and below</a:t>
            </a:r>
          </a:p>
        </p:txBody>
      </p:sp>
      <p:sp>
        <p:nvSpPr>
          <p:cNvPr id="6" name="Content Placeholder 5"/>
          <p:cNvSpPr>
            <a:spLocks noGrp="1"/>
          </p:cNvSpPr>
          <p:nvPr>
            <p:ph idx="1"/>
          </p:nvPr>
        </p:nvSpPr>
        <p:spPr/>
        <p:txBody>
          <a:bodyPr>
            <a:normAutofit fontScale="55000" lnSpcReduction="20000"/>
          </a:bodyPr>
          <a:lstStyle/>
          <a:p>
            <a:r>
              <a:rPr lang="en-US" dirty="0"/>
              <a:t>//beacon info, this case just show me all of them.</a:t>
            </a:r>
          </a:p>
          <a:p>
            <a:pPr marL="0" indent="0">
              <a:buNone/>
            </a:pPr>
            <a:r>
              <a:rPr lang="en-US" dirty="0"/>
              <a:t>Region </a:t>
            </a:r>
            <a:r>
              <a:rPr lang="en-US" dirty="0" err="1"/>
              <a:t>region</a:t>
            </a:r>
            <a:r>
              <a:rPr lang="en-US" dirty="0"/>
              <a:t> = new Region("all-beacons-region", null, null, null);</a:t>
            </a:r>
          </a:p>
          <a:p>
            <a:pPr marL="0" indent="0">
              <a:buNone/>
            </a:pPr>
            <a:r>
              <a:rPr lang="en-US" dirty="0"/>
              <a:t>        try {</a:t>
            </a:r>
          </a:p>
          <a:p>
            <a:pPr marL="0" indent="0">
              <a:buNone/>
            </a:pPr>
            <a:r>
              <a:rPr lang="en-US" dirty="0"/>
              <a:t>            </a:t>
            </a:r>
            <a:r>
              <a:rPr lang="en-US" dirty="0" err="1"/>
              <a:t>beaconManager.startRangingBeaconsInRegion</a:t>
            </a:r>
            <a:r>
              <a:rPr lang="en-US" dirty="0"/>
              <a:t>(region);</a:t>
            </a:r>
          </a:p>
          <a:p>
            <a:pPr marL="0" indent="0">
              <a:buNone/>
            </a:pPr>
            <a:r>
              <a:rPr lang="en-US" dirty="0"/>
              <a:t>        } catch (</a:t>
            </a:r>
            <a:r>
              <a:rPr lang="en-US" dirty="0" err="1"/>
              <a:t>RemoteException</a:t>
            </a:r>
            <a:r>
              <a:rPr lang="en-US" dirty="0"/>
              <a:t> e) {</a:t>
            </a:r>
          </a:p>
          <a:p>
            <a:pPr marL="0" indent="0">
              <a:buNone/>
            </a:pPr>
            <a:r>
              <a:rPr lang="en-US" dirty="0"/>
              <a:t>            </a:t>
            </a:r>
            <a:r>
              <a:rPr lang="en-US" dirty="0" err="1"/>
              <a:t>e.printStackTrace</a:t>
            </a:r>
            <a:r>
              <a:rPr lang="en-US" dirty="0"/>
              <a:t>();</a:t>
            </a:r>
          </a:p>
          <a:p>
            <a:pPr marL="0" indent="0">
              <a:buNone/>
            </a:pPr>
            <a:r>
              <a:rPr lang="en-US" dirty="0"/>
              <a:t>        }</a:t>
            </a:r>
          </a:p>
          <a:p>
            <a:r>
              <a:rPr lang="en-US" dirty="0"/>
              <a:t>And the </a:t>
            </a:r>
            <a:r>
              <a:rPr lang="en-US" dirty="0" err="1"/>
              <a:t>notifier</a:t>
            </a:r>
            <a:r>
              <a:rPr lang="en-US" dirty="0"/>
              <a:t> pieces.</a:t>
            </a:r>
          </a:p>
          <a:p>
            <a:pPr marL="0" indent="0">
              <a:buNone/>
            </a:pPr>
            <a:r>
              <a:rPr lang="en-US" dirty="0"/>
              <a:t>        </a:t>
            </a:r>
            <a:r>
              <a:rPr lang="en-US" dirty="0" err="1"/>
              <a:t>beaconManager.addRangeNotifier</a:t>
            </a:r>
            <a:r>
              <a:rPr lang="en-US" dirty="0"/>
              <a:t>(new </a:t>
            </a:r>
            <a:r>
              <a:rPr lang="en-US" dirty="0" err="1"/>
              <a:t>RangeNotifier</a:t>
            </a:r>
            <a:r>
              <a:rPr lang="en-US" dirty="0"/>
              <a:t>() {</a:t>
            </a:r>
          </a:p>
          <a:p>
            <a:pPr marL="0" indent="0">
              <a:buNone/>
            </a:pPr>
            <a:r>
              <a:rPr lang="en-US" dirty="0"/>
              <a:t>            @Override</a:t>
            </a:r>
          </a:p>
          <a:p>
            <a:pPr marL="0" indent="0">
              <a:buNone/>
            </a:pPr>
            <a:r>
              <a:rPr lang="en-US" dirty="0"/>
              <a:t>            public void </a:t>
            </a:r>
            <a:r>
              <a:rPr lang="en-US" dirty="0" err="1"/>
              <a:t>didRangeBeaconsInRegion</a:t>
            </a:r>
            <a:r>
              <a:rPr lang="en-US" dirty="0"/>
              <a:t>(Collection&lt;Beacon&gt; beacons, Region region) {</a:t>
            </a:r>
          </a:p>
          <a:p>
            <a:pPr marL="0" indent="0">
              <a:buNone/>
            </a:pPr>
            <a:r>
              <a:rPr lang="en-US" dirty="0"/>
              <a:t>                </a:t>
            </a:r>
            <a:r>
              <a:rPr lang="en-US" dirty="0" err="1"/>
              <a:t>logthis</a:t>
            </a:r>
            <a:r>
              <a:rPr lang="en-US" dirty="0"/>
              <a:t>("</a:t>
            </a:r>
            <a:r>
              <a:rPr lang="en-US" dirty="0" err="1"/>
              <a:t>didRangeBeaconsInRegion</a:t>
            </a:r>
            <a:r>
              <a:rPr lang="en-US" dirty="0"/>
              <a:t> called with beacon count:  " + </a:t>
            </a:r>
            <a:r>
              <a:rPr lang="en-US" dirty="0" err="1"/>
              <a:t>beacons.size</a:t>
            </a:r>
            <a:r>
              <a:rPr lang="en-US" dirty="0"/>
              <a:t>());</a:t>
            </a:r>
          </a:p>
          <a:p>
            <a:pPr marL="0" indent="0">
              <a:buNone/>
            </a:pPr>
            <a:r>
              <a:rPr lang="en-US" dirty="0"/>
              <a:t>	//next slide for more on Beacons.</a:t>
            </a:r>
          </a:p>
          <a:p>
            <a:pPr marL="0" indent="0">
              <a:buNone/>
            </a:pPr>
            <a:r>
              <a:rPr lang="en-US" dirty="0"/>
              <a:t>            }</a:t>
            </a:r>
          </a:p>
          <a:p>
            <a:pPr marL="0" indent="0">
              <a:buNone/>
            </a:pPr>
            <a:r>
              <a:rPr lang="en-US" dirty="0"/>
              <a:t>        });</a:t>
            </a:r>
          </a:p>
        </p:txBody>
      </p:sp>
    </p:spTree>
    <p:extLst>
      <p:ext uri="{BB962C8B-B14F-4D97-AF65-F5344CB8AC3E}">
        <p14:creationId xmlns:p14="http://schemas.microsoft.com/office/powerpoint/2010/main" val="7969562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viewModel</a:t>
            </a:r>
            <a:r>
              <a:rPr lang="en-US" dirty="0"/>
              <a:t> ranged beacons for v19+</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 </a:t>
            </a:r>
            <a:r>
              <a:rPr lang="en-US" dirty="0" err="1"/>
              <a:t>beaconManager.getRegionViewModel</a:t>
            </a:r>
            <a:r>
              <a:rPr lang="en-US" dirty="0"/>
              <a:t>(</a:t>
            </a:r>
            <a:r>
              <a:rPr lang="en-US" dirty="0" err="1"/>
              <a:t>myRegion</a:t>
            </a:r>
            <a:r>
              <a:rPr lang="en-US" dirty="0"/>
              <a:t>).</a:t>
            </a:r>
            <a:r>
              <a:rPr lang="en-US" dirty="0" err="1"/>
              <a:t>getRangedBeacons</a:t>
            </a:r>
            <a:r>
              <a:rPr lang="en-US" dirty="0"/>
              <a:t>(). observe(this, new Observer&lt;Collection&lt;Beacon&gt;&gt;() {</a:t>
            </a:r>
          </a:p>
          <a:p>
            <a:pPr marL="0" indent="0">
              <a:buNone/>
            </a:pPr>
            <a:r>
              <a:rPr lang="en-US" dirty="0"/>
              <a:t>            @Override</a:t>
            </a:r>
          </a:p>
          <a:p>
            <a:pPr marL="0" indent="0">
              <a:buNone/>
            </a:pPr>
            <a:r>
              <a:rPr lang="en-US" dirty="0"/>
              <a:t>            public void </a:t>
            </a:r>
            <a:r>
              <a:rPr lang="en-US" dirty="0" err="1"/>
              <a:t>onChanged</a:t>
            </a:r>
            <a:r>
              <a:rPr lang="en-US" dirty="0"/>
              <a:t>(Collection&lt;Beacon&gt; beacons) {</a:t>
            </a:r>
          </a:p>
          <a:p>
            <a:pPr marL="0" indent="0">
              <a:buNone/>
            </a:pPr>
            <a:r>
              <a:rPr lang="en-US" dirty="0"/>
              <a:t>                </a:t>
            </a:r>
            <a:r>
              <a:rPr lang="en-US" dirty="0" err="1"/>
              <a:t>Log.d</a:t>
            </a:r>
            <a:r>
              <a:rPr lang="en-US" dirty="0"/>
              <a:t>(TAG, "</a:t>
            </a:r>
            <a:r>
              <a:rPr lang="en-US" dirty="0" err="1"/>
              <a:t>didRangeBeaconsInRegion</a:t>
            </a:r>
            <a:r>
              <a:rPr lang="en-US" dirty="0"/>
              <a:t> called with beacon count:  " + </a:t>
            </a:r>
            <a:r>
              <a:rPr lang="en-US" dirty="0" err="1"/>
              <a:t>beacons.size</a:t>
            </a:r>
            <a:r>
              <a:rPr lang="en-US" dirty="0"/>
              <a:t>());</a:t>
            </a:r>
          </a:p>
          <a:p>
            <a:pPr marL="0" indent="0">
              <a:buNone/>
            </a:pPr>
            <a:r>
              <a:rPr lang="en-US" dirty="0"/>
              <a:t>                for (Beacon </a:t>
            </a:r>
            <a:r>
              <a:rPr lang="en-US" dirty="0" err="1"/>
              <a:t>beacon</a:t>
            </a:r>
            <a:r>
              <a:rPr lang="en-US" dirty="0"/>
              <a:t> : beacons) {</a:t>
            </a:r>
          </a:p>
          <a:p>
            <a:pPr marL="0" indent="0">
              <a:buNone/>
            </a:pPr>
            <a:r>
              <a:rPr lang="en-US" dirty="0"/>
              <a:t>                        //do something with the beacons.  see next slide.</a:t>
            </a:r>
          </a:p>
          <a:p>
            <a:pPr marL="0" indent="0">
              <a:buNone/>
            </a:pPr>
            <a:r>
              <a:rPr lang="en-US" dirty="0"/>
              <a:t>                }</a:t>
            </a:r>
          </a:p>
          <a:p>
            <a:pPr marL="0" indent="0">
              <a:buNone/>
            </a:pPr>
            <a:r>
              <a:rPr lang="en-US" dirty="0"/>
              <a:t>        });</a:t>
            </a:r>
          </a:p>
          <a:p>
            <a:pPr marL="0" indent="0">
              <a:buNone/>
            </a:pPr>
            <a:r>
              <a:rPr lang="en-US" dirty="0" err="1"/>
              <a:t>beaconManager.startRangingBeacons</a:t>
            </a:r>
            <a:r>
              <a:rPr lang="en-US" dirty="0"/>
              <a:t>(</a:t>
            </a:r>
            <a:r>
              <a:rPr lang="en-US" dirty="0" err="1"/>
              <a:t>myRegion</a:t>
            </a:r>
            <a:r>
              <a:rPr lang="en-US" dirty="0"/>
              <a:t>);  //start it up.</a:t>
            </a:r>
          </a:p>
        </p:txBody>
      </p:sp>
    </p:spTree>
    <p:extLst>
      <p:ext uri="{BB962C8B-B14F-4D97-AF65-F5344CB8AC3E}">
        <p14:creationId xmlns:p14="http://schemas.microsoft.com/office/powerpoint/2010/main" val="4055913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Beacons.</a:t>
            </a:r>
          </a:p>
        </p:txBody>
      </p:sp>
      <p:sp>
        <p:nvSpPr>
          <p:cNvPr id="3" name="Content Placeholder 2"/>
          <p:cNvSpPr>
            <a:spLocks noGrp="1"/>
          </p:cNvSpPr>
          <p:nvPr>
            <p:ph idx="1"/>
          </p:nvPr>
        </p:nvSpPr>
        <p:spPr/>
        <p:txBody>
          <a:bodyPr>
            <a:normAutofit fontScale="92500" lnSpcReduction="10000"/>
          </a:bodyPr>
          <a:lstStyle/>
          <a:p>
            <a:r>
              <a:rPr lang="en-US" dirty="0"/>
              <a:t>What's in the beacons changes depending on the type, but we have these standard information.</a:t>
            </a:r>
          </a:p>
          <a:p>
            <a:r>
              <a:rPr lang="en-US" dirty="0" err="1"/>
              <a:t>getDistance</a:t>
            </a:r>
            <a:r>
              <a:rPr lang="en-US" dirty="0"/>
              <a:t> will give you an estimate of it range</a:t>
            </a:r>
          </a:p>
          <a:p>
            <a:r>
              <a:rPr lang="en-US" dirty="0" err="1"/>
              <a:t>getManufacturer</a:t>
            </a:r>
            <a:r>
              <a:rPr lang="en-US" dirty="0"/>
              <a:t>() and </a:t>
            </a:r>
            <a:r>
              <a:rPr lang="en-US" dirty="0" err="1"/>
              <a:t>getBeaconTypeCode</a:t>
            </a:r>
            <a:r>
              <a:rPr lang="en-US" dirty="0"/>
              <a:t>(), getters for Bluetooth info.</a:t>
            </a:r>
          </a:p>
          <a:p>
            <a:r>
              <a:rPr lang="en-US" dirty="0"/>
              <a:t>getId1(), getId2(), getId3()  are </a:t>
            </a:r>
            <a:r>
              <a:rPr lang="en-US" dirty="0" err="1"/>
              <a:t>convenice</a:t>
            </a:r>
            <a:r>
              <a:rPr lang="en-US" dirty="0"/>
              <a:t> methods for the identifiers</a:t>
            </a:r>
          </a:p>
          <a:p>
            <a:pPr lvl="1"/>
            <a:r>
              <a:rPr lang="en-US" dirty="0"/>
              <a:t>varies depending on the type, </a:t>
            </a:r>
            <a:r>
              <a:rPr lang="en-US" dirty="0" err="1"/>
              <a:t>altbecon</a:t>
            </a:r>
            <a:r>
              <a:rPr lang="en-US" dirty="0"/>
              <a:t>, </a:t>
            </a:r>
            <a:r>
              <a:rPr lang="en-US" dirty="0" err="1"/>
              <a:t>eddystone</a:t>
            </a:r>
            <a:r>
              <a:rPr lang="en-US" dirty="0"/>
              <a:t>, etc.</a:t>
            </a:r>
          </a:p>
          <a:p>
            <a:r>
              <a:rPr lang="en-US" dirty="0" err="1"/>
              <a:t>Eddystone</a:t>
            </a:r>
            <a:r>
              <a:rPr lang="en-US" dirty="0"/>
              <a:t>-UID</a:t>
            </a:r>
          </a:p>
          <a:p>
            <a:pPr lvl="1"/>
            <a:r>
              <a:rPr lang="en-US" dirty="0"/>
              <a:t>id1 is </a:t>
            </a:r>
            <a:r>
              <a:rPr lang="en-US" dirty="0" err="1"/>
              <a:t>namespaceId</a:t>
            </a:r>
            <a:r>
              <a:rPr lang="en-US" dirty="0"/>
              <a:t>, and id2 is </a:t>
            </a:r>
            <a:r>
              <a:rPr lang="en-US" dirty="0" err="1"/>
              <a:t>instanceId</a:t>
            </a:r>
            <a:endParaRPr lang="en-US" dirty="0"/>
          </a:p>
          <a:p>
            <a:r>
              <a:rPr lang="en-US" dirty="0" err="1"/>
              <a:t>Eddystone</a:t>
            </a:r>
            <a:r>
              <a:rPr lang="en-US" dirty="0"/>
              <a:t>-URL</a:t>
            </a:r>
          </a:p>
          <a:p>
            <a:pPr lvl="1"/>
            <a:r>
              <a:rPr lang="en-US" dirty="0"/>
              <a:t>id1 is bytes array of the URL  </a:t>
            </a:r>
          </a:p>
          <a:p>
            <a:pPr lvl="2"/>
            <a:r>
              <a:rPr lang="en-US" dirty="0" err="1"/>
              <a:t>UrlBeaconUrlCompressor.uncompress</a:t>
            </a:r>
            <a:r>
              <a:rPr lang="en-US" dirty="0"/>
              <a:t>(beacon.getId1().</a:t>
            </a:r>
            <a:r>
              <a:rPr lang="en-US" dirty="0" err="1"/>
              <a:t>toByteArray</a:t>
            </a:r>
            <a:r>
              <a:rPr lang="en-US" dirty="0"/>
              <a:t>());</a:t>
            </a:r>
          </a:p>
        </p:txBody>
      </p:sp>
    </p:spTree>
    <p:extLst>
      <p:ext uri="{BB962C8B-B14F-4D97-AF65-F5344CB8AC3E}">
        <p14:creationId xmlns:p14="http://schemas.microsoft.com/office/powerpoint/2010/main" val="2932908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a:t>
            </a:r>
          </a:p>
        </p:txBody>
      </p:sp>
      <p:sp>
        <p:nvSpPr>
          <p:cNvPr id="3" name="Content Placeholder 2"/>
          <p:cNvSpPr>
            <a:spLocks noGrp="1"/>
          </p:cNvSpPr>
          <p:nvPr>
            <p:ph idx="1"/>
          </p:nvPr>
        </p:nvSpPr>
        <p:spPr/>
        <p:txBody>
          <a:bodyPr/>
          <a:lstStyle/>
          <a:p>
            <a:r>
              <a:rPr lang="en-US" dirty="0"/>
              <a:t>in the Bluetooth repo</a:t>
            </a:r>
          </a:p>
          <a:p>
            <a:r>
              <a:rPr lang="en-US" dirty="0" err="1"/>
              <a:t>androidlibrarydemo</a:t>
            </a:r>
            <a:r>
              <a:rPr lang="en-US" dirty="0"/>
              <a:t> is a simple demo with a </a:t>
            </a:r>
            <a:r>
              <a:rPr lang="en-US" dirty="0" err="1"/>
              <a:t>textview</a:t>
            </a:r>
            <a:r>
              <a:rPr lang="en-US" dirty="0"/>
              <a:t> logger</a:t>
            </a:r>
          </a:p>
          <a:p>
            <a:r>
              <a:rPr lang="en-US" dirty="0"/>
              <a:t>androidlibrarydemo2 separates the monitor and range so you can see the different information easier.</a:t>
            </a:r>
          </a:p>
          <a:p>
            <a:pPr lvl="1"/>
            <a:r>
              <a:rPr lang="en-US" dirty="0"/>
              <a:t>beacons are listed in a </a:t>
            </a:r>
            <a:r>
              <a:rPr lang="en-US" dirty="0" err="1"/>
              <a:t>recyclerview</a:t>
            </a:r>
            <a:r>
              <a:rPr lang="en-US" dirty="0"/>
              <a:t> for </a:t>
            </a:r>
            <a:r>
              <a:rPr lang="en-US" dirty="0" err="1"/>
              <a:t>rangemonitor</a:t>
            </a:r>
            <a:r>
              <a:rPr lang="en-US" dirty="0"/>
              <a:t>.</a:t>
            </a:r>
          </a:p>
        </p:txBody>
      </p:sp>
    </p:spTree>
    <p:extLst>
      <p:ext uri="{BB962C8B-B14F-4D97-AF65-F5344CB8AC3E}">
        <p14:creationId xmlns:p14="http://schemas.microsoft.com/office/powerpoint/2010/main" val="1391337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hlinkClick r:id="rId2"/>
              </a:rPr>
              <a:t>https://altbeacon.github.io/android-beacon-library/index.html</a:t>
            </a:r>
            <a:r>
              <a:rPr lang="en-US" dirty="0"/>
              <a:t> </a:t>
            </a:r>
          </a:p>
          <a:p>
            <a:r>
              <a:rPr lang="en-US" dirty="0">
                <a:hlinkClick r:id="rId3"/>
              </a:rPr>
              <a:t>https://altbeacon.github.io/android-beacon-library/samples.html</a:t>
            </a:r>
            <a:r>
              <a:rPr lang="en-US" dirty="0"/>
              <a:t> </a:t>
            </a:r>
          </a:p>
          <a:p>
            <a:r>
              <a:rPr lang="en-US" dirty="0">
                <a:hlinkClick r:id="rId4"/>
              </a:rPr>
              <a:t>https://altbeacon.github.io/android-beacon-library/javadoc/reference/packages.html</a:t>
            </a:r>
            <a:r>
              <a:rPr lang="en-US" dirty="0"/>
              <a:t> </a:t>
            </a:r>
          </a:p>
          <a:p>
            <a:r>
              <a:rPr lang="en-US" dirty="0">
                <a:hlinkClick r:id="rId5"/>
              </a:rPr>
              <a:t>https://github.com/AltBeacon</a:t>
            </a:r>
            <a:r>
              <a:rPr lang="en-US" dirty="0"/>
              <a:t> </a:t>
            </a:r>
          </a:p>
          <a:p>
            <a:pPr lvl="1"/>
            <a:r>
              <a:rPr lang="en-US" dirty="0">
                <a:hlinkClick r:id="rId6"/>
              </a:rPr>
              <a:t>https://github.com/AltBeacon/android-beacon-library-reference</a:t>
            </a:r>
            <a:r>
              <a:rPr lang="en-US" dirty="0"/>
              <a:t> </a:t>
            </a:r>
          </a:p>
        </p:txBody>
      </p:sp>
    </p:spTree>
    <p:extLst>
      <p:ext uri="{BB962C8B-B14F-4D97-AF65-F5344CB8AC3E}">
        <p14:creationId xmlns:p14="http://schemas.microsoft.com/office/powerpoint/2010/main" val="38369219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4243388" y="1676400"/>
            <a:ext cx="1735137"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Q</a:t>
            </a:r>
          </a:p>
        </p:txBody>
      </p:sp>
      <p:sp>
        <p:nvSpPr>
          <p:cNvPr id="63491" name="Text Box 3"/>
          <p:cNvSpPr txBox="1">
            <a:spLocks noChangeArrowheads="1"/>
          </p:cNvSpPr>
          <p:nvPr/>
        </p:nvSpPr>
        <p:spPr bwMode="auto">
          <a:xfrm>
            <a:off x="6054725" y="2044700"/>
            <a:ext cx="1735138"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A</a:t>
            </a:r>
          </a:p>
        </p:txBody>
      </p:sp>
      <p:sp>
        <p:nvSpPr>
          <p:cNvPr id="63492" name="Text Box 4"/>
          <p:cNvSpPr txBox="1">
            <a:spLocks noChangeArrowheads="1"/>
          </p:cNvSpPr>
          <p:nvPr/>
        </p:nvSpPr>
        <p:spPr bwMode="auto">
          <a:xfrm>
            <a:off x="5334000" y="2679700"/>
            <a:ext cx="1735138"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15546244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63490"/>
                                        </p:tgtEl>
                                        <p:attrNameLst>
                                          <p:attrName>style.visibility</p:attrName>
                                        </p:attrNameLst>
                                      </p:cBhvr>
                                      <p:to>
                                        <p:strVal val="visible"/>
                                      </p:to>
                                    </p:set>
                                    <p:anim calcmode="lin" valueType="num">
                                      <p:cBhvr additive="base">
                                        <p:cTn id="7" dur="500" fill="hold"/>
                                        <p:tgtEl>
                                          <p:spTgt spid="63490"/>
                                        </p:tgtEl>
                                        <p:attrNameLst>
                                          <p:attrName>ppt_x</p:attrName>
                                        </p:attrNameLst>
                                      </p:cBhvr>
                                      <p:tavLst>
                                        <p:tav tm="0">
                                          <p:val>
                                            <p:strVal val="0-#ppt_w/2"/>
                                          </p:val>
                                        </p:tav>
                                        <p:tav tm="100000">
                                          <p:val>
                                            <p:strVal val="#ppt_x"/>
                                          </p:val>
                                        </p:tav>
                                      </p:tavLst>
                                    </p:anim>
                                    <p:anim calcmode="lin" valueType="num">
                                      <p:cBhvr additive="base">
                                        <p:cTn id="8" dur="500" fill="hold"/>
                                        <p:tgtEl>
                                          <p:spTgt spid="6349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63492"/>
                                        </p:tgtEl>
                                        <p:attrNameLst>
                                          <p:attrName>style.visibility</p:attrName>
                                        </p:attrNameLst>
                                      </p:cBhvr>
                                      <p:to>
                                        <p:strVal val="visible"/>
                                      </p:to>
                                    </p:set>
                                    <p:anim calcmode="lin" valueType="num">
                                      <p:cBhvr additive="base">
                                        <p:cTn id="12" dur="500" fill="hold"/>
                                        <p:tgtEl>
                                          <p:spTgt spid="63492"/>
                                        </p:tgtEl>
                                        <p:attrNameLst>
                                          <p:attrName>ppt_x</p:attrName>
                                        </p:attrNameLst>
                                      </p:cBhvr>
                                      <p:tavLst>
                                        <p:tav tm="0">
                                          <p:val>
                                            <p:strVal val="#ppt_x"/>
                                          </p:val>
                                        </p:tav>
                                        <p:tav tm="100000">
                                          <p:val>
                                            <p:strVal val="#ppt_x"/>
                                          </p:val>
                                        </p:tav>
                                      </p:tavLst>
                                    </p:anim>
                                    <p:anim calcmode="lin" valueType="num">
                                      <p:cBhvr additive="base">
                                        <p:cTn id="13" dur="500" fill="hold"/>
                                        <p:tgtEl>
                                          <p:spTgt spid="6349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63491"/>
                                        </p:tgtEl>
                                        <p:attrNameLst>
                                          <p:attrName>style.visibility</p:attrName>
                                        </p:attrNameLst>
                                      </p:cBhvr>
                                      <p:to>
                                        <p:strVal val="visible"/>
                                      </p:to>
                                    </p:set>
                                    <p:anim calcmode="lin" valueType="num">
                                      <p:cBhvr additive="base">
                                        <p:cTn id="17" dur="500" fill="hold"/>
                                        <p:tgtEl>
                                          <p:spTgt spid="63491"/>
                                        </p:tgtEl>
                                        <p:attrNameLst>
                                          <p:attrName>ppt_x</p:attrName>
                                        </p:attrNameLst>
                                      </p:cBhvr>
                                      <p:tavLst>
                                        <p:tav tm="0">
                                          <p:val>
                                            <p:strVal val="1+#ppt_w/2"/>
                                          </p:val>
                                        </p:tav>
                                        <p:tav tm="100000">
                                          <p:val>
                                            <p:strVal val="#ppt_x"/>
                                          </p:val>
                                        </p:tav>
                                      </p:tavLst>
                                    </p:anim>
                                    <p:anim calcmode="lin" valueType="num">
                                      <p:cBhvr additive="base">
                                        <p:cTn id="18" dur="500" fill="hold"/>
                                        <p:tgtEl>
                                          <p:spTgt spid="634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utoUpdateAnimBg="0"/>
      <p:bldP spid="63491" grpId="0" autoUpdateAnimBg="0"/>
      <p:bldP spid="6349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What is BLE Beacon</a:t>
            </a:r>
          </a:p>
        </p:txBody>
      </p:sp>
      <p:sp>
        <p:nvSpPr>
          <p:cNvPr id="5" name="Content Placeholder 4"/>
          <p:cNvSpPr>
            <a:spLocks noGrp="1"/>
          </p:cNvSpPr>
          <p:nvPr>
            <p:ph idx="1"/>
          </p:nvPr>
        </p:nvSpPr>
        <p:spPr/>
        <p:txBody>
          <a:bodyPr/>
          <a:lstStyle/>
          <a:p>
            <a:r>
              <a:rPr lang="en-US" dirty="0"/>
              <a:t>Bluetooth Low Energy is a form of wireless communication designed especially for short-range communication.  </a:t>
            </a:r>
          </a:p>
          <a:p>
            <a:r>
              <a:rPr lang="en-US" dirty="0"/>
              <a:t>BLE is very similar to Wi-Fi in the sense that it allows devices to communicate with each other. </a:t>
            </a:r>
          </a:p>
          <a:p>
            <a:r>
              <a:rPr lang="en-US" dirty="0"/>
              <a:t>However, BLE is meant for situations where battery life is preferred over high data transfer speeds. </a:t>
            </a:r>
          </a:p>
          <a:p>
            <a:r>
              <a:rPr lang="en-US" dirty="0"/>
              <a:t>For example, say you want to broadcast marketing campaigns in the close proximity of a newly launched headphone. </a:t>
            </a:r>
          </a:p>
        </p:txBody>
      </p:sp>
    </p:spTree>
    <p:extLst>
      <p:ext uri="{BB962C8B-B14F-4D97-AF65-F5344CB8AC3E}">
        <p14:creationId xmlns:p14="http://schemas.microsoft.com/office/powerpoint/2010/main" val="395427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Beacons</a:t>
            </a:r>
          </a:p>
        </p:txBody>
      </p:sp>
      <p:sp>
        <p:nvSpPr>
          <p:cNvPr id="3" name="Content Placeholder 2"/>
          <p:cNvSpPr>
            <a:spLocks noGrp="1"/>
          </p:cNvSpPr>
          <p:nvPr>
            <p:ph idx="1"/>
          </p:nvPr>
        </p:nvSpPr>
        <p:spPr/>
        <p:txBody>
          <a:bodyPr>
            <a:normAutofit fontScale="92500" lnSpcReduction="10000"/>
          </a:bodyPr>
          <a:lstStyle/>
          <a:p>
            <a:endParaRPr lang="en-US" dirty="0"/>
          </a:p>
          <a:p>
            <a:endParaRPr lang="en-US" dirty="0"/>
          </a:p>
          <a:p>
            <a:endParaRPr lang="en-US" dirty="0"/>
          </a:p>
          <a:p>
            <a:endParaRPr lang="en-US" dirty="0"/>
          </a:p>
          <a:p>
            <a:pPr marL="0" indent="0">
              <a:buNone/>
            </a:pPr>
            <a:endParaRPr lang="en-US" dirty="0"/>
          </a:p>
          <a:p>
            <a:r>
              <a:rPr lang="en-US" dirty="0">
                <a:hlinkClick r:id="rId2"/>
              </a:rPr>
              <a:t>https://developers.google.com/nearby/notifications/get-started</a:t>
            </a:r>
            <a:r>
              <a:rPr lang="en-US" dirty="0"/>
              <a:t> </a:t>
            </a:r>
          </a:p>
          <a:p>
            <a:pPr lvl="1"/>
            <a:r>
              <a:rPr lang="en-US" dirty="0"/>
              <a:t>About $12 to $50 per beacon.</a:t>
            </a:r>
          </a:p>
          <a:p>
            <a:r>
              <a:rPr lang="en-US" dirty="0"/>
              <a:t>You can use beacons instead of a device to broadcast a message.</a:t>
            </a:r>
          </a:p>
          <a:p>
            <a:pPr lvl="1"/>
            <a:r>
              <a:rPr lang="en-US" dirty="0"/>
              <a:t>And register them with google so nearby will know the "locations" as well.</a:t>
            </a:r>
          </a:p>
          <a:p>
            <a:r>
              <a:rPr lang="en-US" dirty="0"/>
              <a:t>This allow for more marketing or directions.</a:t>
            </a:r>
          </a:p>
        </p:txBody>
      </p:sp>
      <p:pic>
        <p:nvPicPr>
          <p:cNvPr id="4" name="Picture 3"/>
          <p:cNvPicPr>
            <a:picLocks noChangeAspect="1"/>
          </p:cNvPicPr>
          <p:nvPr/>
        </p:nvPicPr>
        <p:blipFill>
          <a:blip r:embed="rId3"/>
          <a:stretch>
            <a:fillRect/>
          </a:stretch>
        </p:blipFill>
        <p:spPr>
          <a:xfrm>
            <a:off x="4572000" y="279261"/>
            <a:ext cx="5552090" cy="3722033"/>
          </a:xfrm>
          <a:prstGeom prst="rect">
            <a:avLst/>
          </a:prstGeom>
        </p:spPr>
      </p:pic>
    </p:spTree>
    <p:extLst>
      <p:ext uri="{BB962C8B-B14F-4D97-AF65-F5344CB8AC3E}">
        <p14:creationId xmlns:p14="http://schemas.microsoft.com/office/powerpoint/2010/main" val="3932851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they look like?</a:t>
            </a:r>
          </a:p>
        </p:txBody>
      </p:sp>
      <p:sp>
        <p:nvSpPr>
          <p:cNvPr id="6" name="Text Placeholder 5"/>
          <p:cNvSpPr>
            <a:spLocks noGrp="1"/>
          </p:cNvSpPr>
          <p:nvPr>
            <p:ph type="body" idx="1"/>
          </p:nvPr>
        </p:nvSpPr>
        <p:spPr/>
        <p:txBody>
          <a:bodyPr/>
          <a:lstStyle/>
          <a:p>
            <a:r>
              <a:rPr lang="en-US" dirty="0"/>
              <a:t>a battery operated device.</a:t>
            </a:r>
          </a:p>
        </p:txBody>
      </p:sp>
      <p:sp>
        <p:nvSpPr>
          <p:cNvPr id="8" name="Text Placeholder 7"/>
          <p:cNvSpPr>
            <a:spLocks noGrp="1"/>
          </p:cNvSpPr>
          <p:nvPr>
            <p:ph type="body" sz="quarter" idx="3"/>
          </p:nvPr>
        </p:nvSpPr>
        <p:spPr/>
        <p:txBody>
          <a:bodyPr/>
          <a:lstStyle/>
          <a:p>
            <a:r>
              <a:rPr lang="en-US" dirty="0"/>
              <a:t>Can be just simple USB, that plugs in for power.</a:t>
            </a:r>
          </a:p>
        </p:txBody>
      </p:sp>
      <p:pic>
        <p:nvPicPr>
          <p:cNvPr id="10" name="Content Placeholder 9"/>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7063581" y="3161506"/>
            <a:ext cx="3400425" cy="2371725"/>
          </a:xfrm>
        </p:spPr>
      </p:pic>
      <p:pic>
        <p:nvPicPr>
          <p:cNvPr id="14" name="Content Placeholder 13"/>
          <p:cNvPicPr>
            <a:picLocks noGrp="1" noChangeAspect="1"/>
          </p:cNvPicPr>
          <p:nvPr>
            <p:ph sz="half" idx="2"/>
          </p:nvPr>
        </p:nvPicPr>
        <p:blipFill>
          <a:blip r:embed="rId3"/>
          <a:stretch>
            <a:fillRect/>
          </a:stretch>
        </p:blipFill>
        <p:spPr>
          <a:xfrm>
            <a:off x="1256506" y="3109119"/>
            <a:ext cx="4324350" cy="2476500"/>
          </a:xfrm>
          <a:prstGeom prst="rect">
            <a:avLst/>
          </a:prstGeom>
        </p:spPr>
      </p:pic>
      <p:sp>
        <p:nvSpPr>
          <p:cNvPr id="15" name="TextBox 14"/>
          <p:cNvSpPr txBox="1"/>
          <p:nvPr/>
        </p:nvSpPr>
        <p:spPr>
          <a:xfrm>
            <a:off x="1342417" y="5876225"/>
            <a:ext cx="2749471" cy="430887"/>
          </a:xfrm>
          <a:prstGeom prst="rect">
            <a:avLst/>
          </a:prstGeom>
          <a:noFill/>
        </p:spPr>
        <p:txBody>
          <a:bodyPr wrap="none" rtlCol="0">
            <a:spAutoFit/>
          </a:bodyPr>
          <a:lstStyle/>
          <a:p>
            <a:r>
              <a:rPr lang="en-US" sz="1100" dirty="0"/>
              <a:t>The battery may be good for 6 to 12 months </a:t>
            </a:r>
          </a:p>
          <a:p>
            <a:r>
              <a:rPr lang="en-US" sz="1100" dirty="0"/>
              <a:t>before a replacement battery is needed.</a:t>
            </a:r>
          </a:p>
        </p:txBody>
      </p:sp>
    </p:spTree>
    <p:extLst>
      <p:ext uri="{BB962C8B-B14F-4D97-AF65-F5344CB8AC3E}">
        <p14:creationId xmlns:p14="http://schemas.microsoft.com/office/powerpoint/2010/main" val="2197774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Beacons</a:t>
            </a:r>
          </a:p>
        </p:txBody>
      </p:sp>
      <p:sp>
        <p:nvSpPr>
          <p:cNvPr id="3" name="Content Placeholder 2"/>
          <p:cNvSpPr>
            <a:spLocks noGrp="1"/>
          </p:cNvSpPr>
          <p:nvPr>
            <p:ph idx="1"/>
          </p:nvPr>
        </p:nvSpPr>
        <p:spPr/>
        <p:txBody>
          <a:bodyPr/>
          <a:lstStyle/>
          <a:p>
            <a:pPr marL="514350" indent="-514350">
              <a:buAutoNum type="arabicPeriod"/>
            </a:pPr>
            <a:r>
              <a:rPr lang="en-US" dirty="0"/>
              <a:t>After up get a couple of them.</a:t>
            </a:r>
          </a:p>
          <a:p>
            <a:pPr marL="514350" indent="-514350">
              <a:buAutoNum type="arabicPeriod"/>
            </a:pPr>
            <a:r>
              <a:rPr lang="en-US" dirty="0"/>
              <a:t>Configure the beacons.</a:t>
            </a:r>
          </a:p>
          <a:p>
            <a:pPr marL="971550" lvl="1" indent="-514350">
              <a:buAutoNum type="arabicPeriod"/>
            </a:pPr>
            <a:r>
              <a:rPr lang="en-US" dirty="0"/>
              <a:t>Must have a UID (or EID if available)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461" y="3407911"/>
            <a:ext cx="3615253" cy="309273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9525" y="507233"/>
            <a:ext cx="4174275" cy="5993415"/>
          </a:xfrm>
          <a:prstGeom prst="rect">
            <a:avLst/>
          </a:prstGeom>
        </p:spPr>
      </p:pic>
    </p:spTree>
    <p:extLst>
      <p:ext uri="{BB962C8B-B14F-4D97-AF65-F5344CB8AC3E}">
        <p14:creationId xmlns:p14="http://schemas.microsoft.com/office/powerpoint/2010/main" val="3563738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Beacons (2)</a:t>
            </a:r>
          </a:p>
        </p:txBody>
      </p:sp>
      <p:sp>
        <p:nvSpPr>
          <p:cNvPr id="3" name="Content Placeholder 2"/>
          <p:cNvSpPr>
            <a:spLocks noGrp="1"/>
          </p:cNvSpPr>
          <p:nvPr>
            <p:ph sz="half" idx="1"/>
          </p:nvPr>
        </p:nvSpPr>
        <p:spPr/>
        <p:txBody>
          <a:bodyPr/>
          <a:lstStyle/>
          <a:p>
            <a:r>
              <a:rPr lang="en-US" dirty="0"/>
              <a:t>Use the Beacon Tools app (by Google) to register it.</a:t>
            </a:r>
          </a:p>
          <a:p>
            <a:pPr lvl="1"/>
            <a:r>
              <a:rPr lang="en-US" dirty="0"/>
              <a:t>Note must be registered to a google project (in the dashboard)</a:t>
            </a:r>
          </a:p>
          <a:p>
            <a:pPr lvl="1"/>
            <a:r>
              <a:rPr lang="en-US" dirty="0"/>
              <a:t>Give the beacon a name, etc.   </a:t>
            </a:r>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842234" y="586599"/>
            <a:ext cx="3144579" cy="5590364"/>
          </a:xfr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9199" y="3986253"/>
            <a:ext cx="3971437" cy="2548062"/>
          </a:xfrm>
          <a:prstGeom prst="rect">
            <a:avLst/>
          </a:prstGeom>
        </p:spPr>
      </p:pic>
    </p:spTree>
    <p:extLst>
      <p:ext uri="{BB962C8B-B14F-4D97-AF65-F5344CB8AC3E}">
        <p14:creationId xmlns:p14="http://schemas.microsoft.com/office/powerpoint/2010/main" val="1321063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We have a beacon or 6, now what?</a:t>
            </a:r>
          </a:p>
        </p:txBody>
      </p:sp>
      <p:sp>
        <p:nvSpPr>
          <p:cNvPr id="6" name="Content Placeholder 5"/>
          <p:cNvSpPr>
            <a:spLocks noGrp="1"/>
          </p:cNvSpPr>
          <p:nvPr>
            <p:ph idx="1"/>
          </p:nvPr>
        </p:nvSpPr>
        <p:spPr/>
        <p:txBody>
          <a:bodyPr/>
          <a:lstStyle/>
          <a:p>
            <a:r>
              <a:rPr lang="en-US" dirty="0"/>
              <a:t>What are beacons good for</a:t>
            </a:r>
          </a:p>
          <a:p>
            <a:pPr lvl="1"/>
            <a:r>
              <a:rPr lang="en-US" dirty="0"/>
              <a:t>This is the obvious one: Proximity marketing or sales campaigns.</a:t>
            </a:r>
          </a:p>
          <a:p>
            <a:pPr lvl="2"/>
            <a:endParaRPr lang="en-US" dirty="0"/>
          </a:p>
        </p:txBody>
      </p:sp>
      <p:pic>
        <p:nvPicPr>
          <p:cNvPr id="7" name="Picture 6"/>
          <p:cNvPicPr>
            <a:picLocks noChangeAspect="1"/>
          </p:cNvPicPr>
          <p:nvPr/>
        </p:nvPicPr>
        <p:blipFill>
          <a:blip r:embed="rId2"/>
          <a:stretch>
            <a:fillRect/>
          </a:stretch>
        </p:blipFill>
        <p:spPr>
          <a:xfrm>
            <a:off x="2529190" y="2875925"/>
            <a:ext cx="5555004" cy="3124690"/>
          </a:xfrm>
          <a:prstGeom prst="rect">
            <a:avLst/>
          </a:prstGeom>
        </p:spPr>
      </p:pic>
    </p:spTree>
    <p:extLst>
      <p:ext uri="{BB962C8B-B14F-4D97-AF65-F5344CB8AC3E}">
        <p14:creationId xmlns:p14="http://schemas.microsoft.com/office/powerpoint/2010/main" val="912196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beacons used for?</a:t>
            </a:r>
          </a:p>
        </p:txBody>
      </p:sp>
      <p:sp>
        <p:nvSpPr>
          <p:cNvPr id="3" name="Content Placeholder 2"/>
          <p:cNvSpPr>
            <a:spLocks noGrp="1"/>
          </p:cNvSpPr>
          <p:nvPr>
            <p:ph idx="1"/>
          </p:nvPr>
        </p:nvSpPr>
        <p:spPr/>
        <p:txBody>
          <a:bodyPr>
            <a:normAutofit fontScale="92500" lnSpcReduction="20000"/>
          </a:bodyPr>
          <a:lstStyle/>
          <a:p>
            <a:r>
              <a:rPr lang="en-US" dirty="0"/>
              <a:t>Location</a:t>
            </a:r>
          </a:p>
          <a:p>
            <a:pPr lvl="1"/>
            <a:r>
              <a:rPr lang="en-US" dirty="0"/>
              <a:t>Beacons help indicate where you are in a physical space with precision down to a </a:t>
            </a:r>
            <a:r>
              <a:rPr lang="en-US" dirty="0" err="1"/>
              <a:t>a</a:t>
            </a:r>
            <a:r>
              <a:rPr lang="en-US" dirty="0"/>
              <a:t> meter - </a:t>
            </a:r>
            <a:r>
              <a:rPr lang="en-US" dirty="0" err="1"/>
              <a:t>geofence</a:t>
            </a:r>
            <a:r>
              <a:rPr lang="en-US" dirty="0"/>
              <a:t> is much less precise (up to 5 meters) and does not work indoors.</a:t>
            </a:r>
          </a:p>
          <a:p>
            <a:r>
              <a:rPr lang="en-US" dirty="0"/>
              <a:t>Engagement</a:t>
            </a:r>
          </a:p>
          <a:p>
            <a:pPr lvl="1"/>
            <a:r>
              <a:rPr lang="en-US" dirty="0"/>
              <a:t>Beacons can trigger various events when used with a smartphone. You enter a room, lights turn on. You enter a shop, coupon is sent to your phone. The event that beacon triggers depends on your business case. Another great example are loyalty programs for customers - beacons help reward customers for purchases or even time spent in a venue.</a:t>
            </a:r>
          </a:p>
          <a:p>
            <a:r>
              <a:rPr lang="en-US" dirty="0"/>
              <a:t>Navigation</a:t>
            </a:r>
          </a:p>
          <a:p>
            <a:pPr lvl="1"/>
            <a:r>
              <a:rPr lang="en-US" dirty="0"/>
              <a:t>Beacons are great when it comes to locating people indoors and helping them find a way (locating a person indoors is not possible with traditional </a:t>
            </a:r>
            <a:r>
              <a:rPr lang="en-US" dirty="0" err="1"/>
              <a:t>geofence</a:t>
            </a:r>
            <a:r>
              <a:rPr lang="en-US" dirty="0"/>
              <a:t> technology). What Google Maps does for the outdoors, beacons can do for the indoors. They can tell you where you are and where you’re going in a museum, festival, or train station.</a:t>
            </a:r>
          </a:p>
        </p:txBody>
      </p:sp>
    </p:spTree>
    <p:extLst>
      <p:ext uri="{BB962C8B-B14F-4D97-AF65-F5344CB8AC3E}">
        <p14:creationId xmlns:p14="http://schemas.microsoft.com/office/powerpoint/2010/main" val="10177179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TotalTime>
  <Words>2187</Words>
  <Application>Microsoft Office PowerPoint</Application>
  <PresentationFormat>Widescreen</PresentationFormat>
  <Paragraphs>204</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Tahoma</vt:lpstr>
      <vt:lpstr>Office Theme</vt:lpstr>
      <vt:lpstr>Cosc 5/4730</vt:lpstr>
      <vt:lpstr>BLE Beacons</vt:lpstr>
      <vt:lpstr>What is BLE Beacon</vt:lpstr>
      <vt:lpstr>Beacons</vt:lpstr>
      <vt:lpstr>What do they look like?</vt:lpstr>
      <vt:lpstr>Beacons</vt:lpstr>
      <vt:lpstr>Beacons (2)</vt:lpstr>
      <vt:lpstr>We have a beacon or 6, now what?</vt:lpstr>
      <vt:lpstr>What are beacons used for?</vt:lpstr>
      <vt:lpstr>What are beacons used for? (2)</vt:lpstr>
      <vt:lpstr>Real world example application.</vt:lpstr>
      <vt:lpstr>Real world example application (2)</vt:lpstr>
      <vt:lpstr>Real world example application (3)</vt:lpstr>
      <vt:lpstr>Android Beacon Library</vt:lpstr>
      <vt:lpstr>Adding</vt:lpstr>
      <vt:lpstr>How it works.</vt:lpstr>
      <vt:lpstr>basic setup</vt:lpstr>
      <vt:lpstr>MonitorNotifier part (v18 and below)</vt:lpstr>
      <vt:lpstr>v19+ uses viewmodel and observers.</vt:lpstr>
      <vt:lpstr>RangeNotifier v18 and below</vt:lpstr>
      <vt:lpstr>viewModel ranged beacons for v19+</vt:lpstr>
      <vt:lpstr>Beacons.</vt:lpstr>
      <vt:lpstr>Demo</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Cosc 5/4735</dc:title>
  <dc:creator>James S. Ward</dc:creator>
  <cp:lastModifiedBy>Jim Ward</cp:lastModifiedBy>
  <cp:revision>36</cp:revision>
  <dcterms:created xsi:type="dcterms:W3CDTF">2017-12-15T20:19:12Z</dcterms:created>
  <dcterms:modified xsi:type="dcterms:W3CDTF">2024-11-05T18:07:21Z</dcterms:modified>
</cp:coreProperties>
</file>