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9" r:id="rId4"/>
    <p:sldId id="260" r:id="rId5"/>
    <p:sldId id="261" r:id="rId6"/>
    <p:sldId id="262" r:id="rId7"/>
    <p:sldId id="263" r:id="rId8"/>
    <p:sldId id="264" r:id="rId9"/>
    <p:sldId id="287" r:id="rId10"/>
    <p:sldId id="288" r:id="rId11"/>
    <p:sldId id="293" r:id="rId12"/>
    <p:sldId id="268" r:id="rId13"/>
    <p:sldId id="295" r:id="rId14"/>
    <p:sldId id="294" r:id="rId15"/>
    <p:sldId id="323" r:id="rId16"/>
    <p:sldId id="296" r:id="rId17"/>
    <p:sldId id="298" r:id="rId18"/>
    <p:sldId id="297" r:id="rId19"/>
    <p:sldId id="299" r:id="rId20"/>
    <p:sldId id="300" r:id="rId21"/>
    <p:sldId id="301" r:id="rId22"/>
    <p:sldId id="302" r:id="rId23"/>
    <p:sldId id="303" r:id="rId24"/>
    <p:sldId id="304" r:id="rId25"/>
    <p:sldId id="305" r:id="rId26"/>
    <p:sldId id="269" r:id="rId27"/>
    <p:sldId id="311" r:id="rId28"/>
    <p:sldId id="314" r:id="rId29"/>
    <p:sldId id="315" r:id="rId30"/>
    <p:sldId id="316" r:id="rId31"/>
    <p:sldId id="317" r:id="rId32"/>
    <p:sldId id="318" r:id="rId33"/>
    <p:sldId id="319" r:id="rId34"/>
    <p:sldId id="320" r:id="rId35"/>
    <p:sldId id="321" r:id="rId36"/>
    <p:sldId id="322" r:id="rId37"/>
    <p:sldId id="313" r:id="rId38"/>
    <p:sldId id="312" r:id="rId39"/>
    <p:sldId id="310"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594"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892578-936D-4917-98FD-C246AC9D5B63}" type="datetimeFigureOut">
              <a:rPr lang="en-US" smtClean="0"/>
              <a:t>10/15/2024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6CDA4E-44AB-4DAC-8AC4-25BC33270308}" type="slidenum">
              <a:rPr lang="en-US" smtClean="0"/>
              <a:t>‹#›</a:t>
            </a:fld>
            <a:endParaRPr lang="en-US"/>
          </a:p>
        </p:txBody>
      </p:sp>
    </p:spTree>
    <p:extLst>
      <p:ext uri="{BB962C8B-B14F-4D97-AF65-F5344CB8AC3E}">
        <p14:creationId xmlns:p14="http://schemas.microsoft.com/office/powerpoint/2010/main" val="3228474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381000" y="685800"/>
            <a:ext cx="6096000" cy="3429000"/>
          </a:xfrm>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2BAF69FA-8F2D-41D5-BC73-0469DBD37D74}" type="slidenum">
              <a:rPr lang="en-US"/>
              <a:pPr/>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developer.android.com/develop/connectivity/bluetooth"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bluetooth.com/specifications/gatt"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www.bluetooth.com/specifications/gatt/viewer?attributeXmlFile=org.bluetooth.service.heart_rate.xml" TargetMode="External"/><Relationship Id="rId2" Type="http://schemas.openxmlformats.org/officeDocument/2006/relationships/hyperlink" Target="https://www.bluetooth.com/specifications/gatt/service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bluetooth.com/specifications/gatt/viewer?attributeXmlFile=org.bluetooth.characteristic.heart_rate_measurement.xml" TargetMode="External"/><Relationship Id="rId2" Type="http://schemas.openxmlformats.org/officeDocument/2006/relationships/hyperlink" Target="https://www.bluetooth.com/specifications/gatt/characteristic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eveloper.android.com/reference/android/bluetooth/le/package-summary.html" TargetMode="External"/><Relationship Id="rId2" Type="http://schemas.openxmlformats.org/officeDocument/2006/relationships/hyperlink" Target="https://developer.android.com/guide/topics/connectivity/bluetooth-le.html" TargetMode="External"/><Relationship Id="rId1" Type="http://schemas.openxmlformats.org/officeDocument/2006/relationships/slideLayout" Target="../slideLayouts/slideLayout2.xml"/><Relationship Id="rId5" Type="http://schemas.openxmlformats.org/officeDocument/2006/relationships/hyperlink" Target="https://www.bluetooth.com/what-is-bluetooth-technology/where-to-find-it#Smart" TargetMode="External"/><Relationship Id="rId4" Type="http://schemas.openxmlformats.org/officeDocument/2006/relationships/hyperlink" Target="https://learn.adafruit.com/introduction-to-bluetooth-low-energy/introduction"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bluetooth.org/assigned-numbers/sdp.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5/4730</a:t>
            </a:r>
          </a:p>
        </p:txBody>
      </p:sp>
      <p:sp>
        <p:nvSpPr>
          <p:cNvPr id="3" name="Subtitle 2"/>
          <p:cNvSpPr>
            <a:spLocks noGrp="1"/>
          </p:cNvSpPr>
          <p:nvPr>
            <p:ph type="subTitle" idx="1"/>
          </p:nvPr>
        </p:nvSpPr>
        <p:spPr/>
        <p:txBody>
          <a:bodyPr/>
          <a:lstStyle/>
          <a:p>
            <a:r>
              <a:rPr lang="en-US"/>
              <a:t>Android Bluetooth and BLE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common UUIDs</a:t>
            </a:r>
          </a:p>
        </p:txBody>
      </p:sp>
      <p:graphicFrame>
        <p:nvGraphicFramePr>
          <p:cNvPr id="4" name="Content Placeholder 3"/>
          <p:cNvGraphicFramePr>
            <a:graphicFrameLocks noGrp="1"/>
          </p:cNvGraphicFramePr>
          <p:nvPr>
            <p:ph idx="1"/>
          </p:nvPr>
        </p:nvGraphicFramePr>
        <p:xfrm>
          <a:off x="2057400" y="1219200"/>
          <a:ext cx="8229600" cy="523021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243618">
                <a:tc>
                  <a:txBody>
                    <a:bodyPr/>
                    <a:lstStyle/>
                    <a:p>
                      <a:r>
                        <a:rPr lang="en-US" sz="1100" dirty="0"/>
                        <a:t>Name</a:t>
                      </a:r>
                    </a:p>
                  </a:txBody>
                  <a:tcPr anchor="ctr"/>
                </a:tc>
                <a:tc>
                  <a:txBody>
                    <a:bodyPr/>
                    <a:lstStyle/>
                    <a:p>
                      <a:r>
                        <a:rPr lang="en-US" sz="1100" dirty="0"/>
                        <a:t>Value</a:t>
                      </a:r>
                    </a:p>
                  </a:txBody>
                  <a:tcPr anchor="ctr"/>
                </a:tc>
                <a:tc>
                  <a:txBody>
                    <a:bodyPr/>
                    <a:lstStyle/>
                    <a:p>
                      <a:r>
                        <a:rPr lang="en-US" sz="1100"/>
                        <a:t>Size</a:t>
                      </a:r>
                    </a:p>
                  </a:txBody>
                  <a:tcPr anchor="ctr"/>
                </a:tc>
                <a:extLst>
                  <a:ext uri="{0D108BD9-81ED-4DB2-BD59-A6C34878D82A}">
                    <a16:rowId xmlns:a16="http://schemas.microsoft.com/office/drawing/2014/main" val="10000"/>
                  </a:ext>
                </a:extLst>
              </a:tr>
              <a:tr h="600701">
                <a:tc>
                  <a:txBody>
                    <a:bodyPr/>
                    <a:lstStyle/>
                    <a:p>
                      <a:r>
                        <a:rPr lang="en-US" sz="1100"/>
                        <a:t>Base UUID Value (Used in promoting 16-bit and 32-bit UUIDs to 128-bit UUIDs)</a:t>
                      </a:r>
                    </a:p>
                  </a:txBody>
                  <a:tcPr anchor="ctr"/>
                </a:tc>
                <a:tc>
                  <a:txBody>
                    <a:bodyPr/>
                    <a:lstStyle/>
                    <a:p>
                      <a:r>
                        <a:rPr lang="en-US" sz="1100"/>
                        <a:t>0x0000000000001000800000805F9B34FB</a:t>
                      </a:r>
                    </a:p>
                  </a:txBody>
                  <a:tcPr anchor="ctr"/>
                </a:tc>
                <a:tc>
                  <a:txBody>
                    <a:bodyPr/>
                    <a:lstStyle/>
                    <a:p>
                      <a:r>
                        <a:rPr lang="en-US" sz="1100"/>
                        <a:t>128-bit</a:t>
                      </a:r>
                    </a:p>
                  </a:txBody>
                  <a:tcPr anchor="ctr"/>
                </a:tc>
                <a:extLst>
                  <a:ext uri="{0D108BD9-81ED-4DB2-BD59-A6C34878D82A}">
                    <a16:rowId xmlns:a16="http://schemas.microsoft.com/office/drawing/2014/main" val="10001"/>
                  </a:ext>
                </a:extLst>
              </a:tr>
              <a:tr h="243618">
                <a:tc>
                  <a:txBody>
                    <a:bodyPr/>
                    <a:lstStyle/>
                    <a:p>
                      <a:r>
                        <a:rPr lang="en-US" sz="1100"/>
                        <a:t>SDP</a:t>
                      </a:r>
                    </a:p>
                  </a:txBody>
                  <a:tcPr anchor="ctr"/>
                </a:tc>
                <a:tc>
                  <a:txBody>
                    <a:bodyPr/>
                    <a:lstStyle/>
                    <a:p>
                      <a:r>
                        <a:rPr lang="en-US" sz="1100"/>
                        <a:t>0x0001</a:t>
                      </a:r>
                    </a:p>
                  </a:txBody>
                  <a:tcPr anchor="ctr"/>
                </a:tc>
                <a:tc>
                  <a:txBody>
                    <a:bodyPr/>
                    <a:lstStyle/>
                    <a:p>
                      <a:r>
                        <a:rPr lang="en-US" sz="1100"/>
                        <a:t>16-bit</a:t>
                      </a:r>
                    </a:p>
                  </a:txBody>
                  <a:tcPr anchor="ctr"/>
                </a:tc>
                <a:extLst>
                  <a:ext uri="{0D108BD9-81ED-4DB2-BD59-A6C34878D82A}">
                    <a16:rowId xmlns:a16="http://schemas.microsoft.com/office/drawing/2014/main" val="10002"/>
                  </a:ext>
                </a:extLst>
              </a:tr>
              <a:tr h="243618">
                <a:tc>
                  <a:txBody>
                    <a:bodyPr/>
                    <a:lstStyle/>
                    <a:p>
                      <a:r>
                        <a:rPr lang="en-US" sz="1100"/>
                        <a:t>RFCOMM</a:t>
                      </a:r>
                    </a:p>
                  </a:txBody>
                  <a:tcPr anchor="ctr"/>
                </a:tc>
                <a:tc>
                  <a:txBody>
                    <a:bodyPr/>
                    <a:lstStyle/>
                    <a:p>
                      <a:r>
                        <a:rPr lang="en-US" sz="1100"/>
                        <a:t>0x0003</a:t>
                      </a:r>
                    </a:p>
                  </a:txBody>
                  <a:tcPr anchor="ctr"/>
                </a:tc>
                <a:tc>
                  <a:txBody>
                    <a:bodyPr/>
                    <a:lstStyle/>
                    <a:p>
                      <a:r>
                        <a:rPr lang="en-US" sz="1100"/>
                        <a:t>16-bit</a:t>
                      </a:r>
                    </a:p>
                  </a:txBody>
                  <a:tcPr anchor="ctr"/>
                </a:tc>
                <a:extLst>
                  <a:ext uri="{0D108BD9-81ED-4DB2-BD59-A6C34878D82A}">
                    <a16:rowId xmlns:a16="http://schemas.microsoft.com/office/drawing/2014/main" val="10003"/>
                  </a:ext>
                </a:extLst>
              </a:tr>
              <a:tr h="243618">
                <a:tc>
                  <a:txBody>
                    <a:bodyPr/>
                    <a:lstStyle/>
                    <a:p>
                      <a:r>
                        <a:rPr lang="en-US" sz="1100">
                          <a:solidFill>
                            <a:srgbClr val="FF0000"/>
                          </a:solidFill>
                        </a:rPr>
                        <a:t>OBEX</a:t>
                      </a:r>
                    </a:p>
                  </a:txBody>
                  <a:tcPr anchor="ctr"/>
                </a:tc>
                <a:tc>
                  <a:txBody>
                    <a:bodyPr/>
                    <a:lstStyle/>
                    <a:p>
                      <a:r>
                        <a:rPr lang="en-US" sz="1100">
                          <a:solidFill>
                            <a:srgbClr val="FF0000"/>
                          </a:solidFill>
                        </a:rPr>
                        <a:t>0x0008</a:t>
                      </a:r>
                    </a:p>
                  </a:txBody>
                  <a:tcPr anchor="ctr"/>
                </a:tc>
                <a:tc>
                  <a:txBody>
                    <a:bodyPr/>
                    <a:lstStyle/>
                    <a:p>
                      <a:r>
                        <a:rPr lang="en-US" sz="1100" dirty="0">
                          <a:solidFill>
                            <a:srgbClr val="FF0000"/>
                          </a:solidFill>
                        </a:rPr>
                        <a:t>16-bit</a:t>
                      </a:r>
                    </a:p>
                  </a:txBody>
                  <a:tcPr anchor="ctr"/>
                </a:tc>
                <a:extLst>
                  <a:ext uri="{0D108BD9-81ED-4DB2-BD59-A6C34878D82A}">
                    <a16:rowId xmlns:a16="http://schemas.microsoft.com/office/drawing/2014/main" val="10004"/>
                  </a:ext>
                </a:extLst>
              </a:tr>
              <a:tr h="243618">
                <a:tc>
                  <a:txBody>
                    <a:bodyPr/>
                    <a:lstStyle/>
                    <a:p>
                      <a:r>
                        <a:rPr lang="en-US" sz="1100"/>
                        <a:t>HTTP</a:t>
                      </a:r>
                    </a:p>
                  </a:txBody>
                  <a:tcPr anchor="ctr"/>
                </a:tc>
                <a:tc>
                  <a:txBody>
                    <a:bodyPr/>
                    <a:lstStyle/>
                    <a:p>
                      <a:r>
                        <a:rPr lang="en-US" sz="1100"/>
                        <a:t>0x000C</a:t>
                      </a:r>
                    </a:p>
                  </a:txBody>
                  <a:tcPr anchor="ctr"/>
                </a:tc>
                <a:tc>
                  <a:txBody>
                    <a:bodyPr/>
                    <a:lstStyle/>
                    <a:p>
                      <a:r>
                        <a:rPr lang="en-US" sz="1100"/>
                        <a:t>16-bit</a:t>
                      </a:r>
                    </a:p>
                  </a:txBody>
                  <a:tcPr anchor="ctr"/>
                </a:tc>
                <a:extLst>
                  <a:ext uri="{0D108BD9-81ED-4DB2-BD59-A6C34878D82A}">
                    <a16:rowId xmlns:a16="http://schemas.microsoft.com/office/drawing/2014/main" val="10005"/>
                  </a:ext>
                </a:extLst>
              </a:tr>
              <a:tr h="243618">
                <a:tc>
                  <a:txBody>
                    <a:bodyPr/>
                    <a:lstStyle/>
                    <a:p>
                      <a:r>
                        <a:rPr lang="en-US" sz="1100"/>
                        <a:t>L2CAP</a:t>
                      </a:r>
                    </a:p>
                  </a:txBody>
                  <a:tcPr anchor="ctr"/>
                </a:tc>
                <a:tc>
                  <a:txBody>
                    <a:bodyPr/>
                    <a:lstStyle/>
                    <a:p>
                      <a:r>
                        <a:rPr lang="en-US" sz="1100"/>
                        <a:t>0x0100</a:t>
                      </a:r>
                    </a:p>
                  </a:txBody>
                  <a:tcPr anchor="ctr"/>
                </a:tc>
                <a:tc>
                  <a:txBody>
                    <a:bodyPr/>
                    <a:lstStyle/>
                    <a:p>
                      <a:r>
                        <a:rPr lang="en-US" sz="1100"/>
                        <a:t>16-bit</a:t>
                      </a:r>
                    </a:p>
                  </a:txBody>
                  <a:tcPr anchor="ctr"/>
                </a:tc>
                <a:extLst>
                  <a:ext uri="{0D108BD9-81ED-4DB2-BD59-A6C34878D82A}">
                    <a16:rowId xmlns:a16="http://schemas.microsoft.com/office/drawing/2014/main" val="10006"/>
                  </a:ext>
                </a:extLst>
              </a:tr>
              <a:tr h="243618">
                <a:tc>
                  <a:txBody>
                    <a:bodyPr/>
                    <a:lstStyle/>
                    <a:p>
                      <a:r>
                        <a:rPr lang="en-US" sz="1100"/>
                        <a:t>BNEP</a:t>
                      </a:r>
                    </a:p>
                  </a:txBody>
                  <a:tcPr anchor="ctr"/>
                </a:tc>
                <a:tc>
                  <a:txBody>
                    <a:bodyPr/>
                    <a:lstStyle/>
                    <a:p>
                      <a:r>
                        <a:rPr lang="en-US" sz="1100"/>
                        <a:t>0x000F</a:t>
                      </a:r>
                    </a:p>
                  </a:txBody>
                  <a:tcPr anchor="ctr"/>
                </a:tc>
                <a:tc>
                  <a:txBody>
                    <a:bodyPr/>
                    <a:lstStyle/>
                    <a:p>
                      <a:r>
                        <a:rPr lang="en-US" sz="1100"/>
                        <a:t>16-bit</a:t>
                      </a:r>
                    </a:p>
                  </a:txBody>
                  <a:tcPr anchor="ctr"/>
                </a:tc>
                <a:extLst>
                  <a:ext uri="{0D108BD9-81ED-4DB2-BD59-A6C34878D82A}">
                    <a16:rowId xmlns:a16="http://schemas.microsoft.com/office/drawing/2014/main" val="10007"/>
                  </a:ext>
                </a:extLst>
              </a:tr>
              <a:tr h="243618">
                <a:tc>
                  <a:txBody>
                    <a:bodyPr/>
                    <a:lstStyle/>
                    <a:p>
                      <a:r>
                        <a:rPr lang="en-US" sz="1100" b="1" dirty="0">
                          <a:solidFill>
                            <a:srgbClr val="FF0000"/>
                          </a:solidFill>
                        </a:rPr>
                        <a:t>Serial Port</a:t>
                      </a:r>
                    </a:p>
                  </a:txBody>
                  <a:tcPr anchor="ctr"/>
                </a:tc>
                <a:tc>
                  <a:txBody>
                    <a:bodyPr/>
                    <a:lstStyle/>
                    <a:p>
                      <a:r>
                        <a:rPr lang="en-US" sz="1100" b="1" dirty="0">
                          <a:solidFill>
                            <a:srgbClr val="FF0000"/>
                          </a:solidFill>
                        </a:rPr>
                        <a:t>0x1101</a:t>
                      </a:r>
                    </a:p>
                  </a:txBody>
                  <a:tcPr anchor="ctr"/>
                </a:tc>
                <a:tc>
                  <a:txBody>
                    <a:bodyPr/>
                    <a:lstStyle/>
                    <a:p>
                      <a:r>
                        <a:rPr lang="en-US" sz="1100" b="1" dirty="0">
                          <a:solidFill>
                            <a:srgbClr val="FF0000"/>
                          </a:solidFill>
                        </a:rPr>
                        <a:t>16-bit</a:t>
                      </a:r>
                    </a:p>
                  </a:txBody>
                  <a:tcPr anchor="ctr"/>
                </a:tc>
                <a:extLst>
                  <a:ext uri="{0D108BD9-81ED-4DB2-BD59-A6C34878D82A}">
                    <a16:rowId xmlns:a16="http://schemas.microsoft.com/office/drawing/2014/main" val="10008"/>
                  </a:ext>
                </a:extLst>
              </a:tr>
              <a:tr h="420491">
                <a:tc>
                  <a:txBody>
                    <a:bodyPr/>
                    <a:lstStyle/>
                    <a:p>
                      <a:r>
                        <a:rPr lang="en-US" sz="1100"/>
                        <a:t>ServiceDiscoveryServerServiceClassID</a:t>
                      </a:r>
                    </a:p>
                  </a:txBody>
                  <a:tcPr anchor="ctr"/>
                </a:tc>
                <a:tc>
                  <a:txBody>
                    <a:bodyPr/>
                    <a:lstStyle/>
                    <a:p>
                      <a:r>
                        <a:rPr lang="en-US" sz="1100"/>
                        <a:t>0x1000</a:t>
                      </a:r>
                    </a:p>
                  </a:txBody>
                  <a:tcPr anchor="ctr"/>
                </a:tc>
                <a:tc>
                  <a:txBody>
                    <a:bodyPr/>
                    <a:lstStyle/>
                    <a:p>
                      <a:r>
                        <a:rPr lang="en-US" sz="1100" dirty="0"/>
                        <a:t>16-bit</a:t>
                      </a:r>
                    </a:p>
                  </a:txBody>
                  <a:tcPr anchor="ctr"/>
                </a:tc>
                <a:extLst>
                  <a:ext uri="{0D108BD9-81ED-4DB2-BD59-A6C34878D82A}">
                    <a16:rowId xmlns:a16="http://schemas.microsoft.com/office/drawing/2014/main" val="10009"/>
                  </a:ext>
                </a:extLst>
              </a:tr>
              <a:tr h="420491">
                <a:tc>
                  <a:txBody>
                    <a:bodyPr/>
                    <a:lstStyle/>
                    <a:p>
                      <a:r>
                        <a:rPr lang="en-US" sz="1100" dirty="0" err="1"/>
                        <a:t>BrowseGroupDescriptorServiceClassID</a:t>
                      </a:r>
                      <a:endParaRPr lang="en-US" sz="1100" dirty="0"/>
                    </a:p>
                  </a:txBody>
                  <a:tcPr anchor="ctr"/>
                </a:tc>
                <a:tc>
                  <a:txBody>
                    <a:bodyPr/>
                    <a:lstStyle/>
                    <a:p>
                      <a:r>
                        <a:rPr lang="en-US" sz="1100"/>
                        <a:t>0x1001</a:t>
                      </a:r>
                    </a:p>
                  </a:txBody>
                  <a:tcPr anchor="ctr"/>
                </a:tc>
                <a:tc>
                  <a:txBody>
                    <a:bodyPr/>
                    <a:lstStyle/>
                    <a:p>
                      <a:r>
                        <a:rPr lang="en-US" sz="1100"/>
                        <a:t>16-bit</a:t>
                      </a:r>
                    </a:p>
                  </a:txBody>
                  <a:tcPr anchor="ctr"/>
                </a:tc>
                <a:extLst>
                  <a:ext uri="{0D108BD9-81ED-4DB2-BD59-A6C34878D82A}">
                    <a16:rowId xmlns:a16="http://schemas.microsoft.com/office/drawing/2014/main" val="10010"/>
                  </a:ext>
                </a:extLst>
              </a:tr>
              <a:tr h="243618">
                <a:tc>
                  <a:txBody>
                    <a:bodyPr/>
                    <a:lstStyle/>
                    <a:p>
                      <a:r>
                        <a:rPr lang="en-US" sz="1100"/>
                        <a:t>PublicBrowseGroup</a:t>
                      </a:r>
                    </a:p>
                  </a:txBody>
                  <a:tcPr anchor="ctr"/>
                </a:tc>
                <a:tc>
                  <a:txBody>
                    <a:bodyPr/>
                    <a:lstStyle/>
                    <a:p>
                      <a:r>
                        <a:rPr lang="en-US" sz="1100"/>
                        <a:t>0x1002</a:t>
                      </a:r>
                    </a:p>
                  </a:txBody>
                  <a:tcPr anchor="ctr"/>
                </a:tc>
                <a:tc>
                  <a:txBody>
                    <a:bodyPr/>
                    <a:lstStyle/>
                    <a:p>
                      <a:r>
                        <a:rPr lang="en-US" sz="1100"/>
                        <a:t>16-bit</a:t>
                      </a:r>
                    </a:p>
                  </a:txBody>
                  <a:tcPr anchor="ctr"/>
                </a:tc>
                <a:extLst>
                  <a:ext uri="{0D108BD9-81ED-4DB2-BD59-A6C34878D82A}">
                    <a16:rowId xmlns:a16="http://schemas.microsoft.com/office/drawing/2014/main" val="10011"/>
                  </a:ext>
                </a:extLst>
              </a:tr>
              <a:tr h="243618">
                <a:tc>
                  <a:txBody>
                    <a:bodyPr/>
                    <a:lstStyle/>
                    <a:p>
                      <a:r>
                        <a:rPr lang="en-US" sz="1100"/>
                        <a:t>OBEX Object Push Profile</a:t>
                      </a:r>
                    </a:p>
                  </a:txBody>
                  <a:tcPr anchor="ctr"/>
                </a:tc>
                <a:tc>
                  <a:txBody>
                    <a:bodyPr/>
                    <a:lstStyle/>
                    <a:p>
                      <a:r>
                        <a:rPr lang="en-US" sz="1100"/>
                        <a:t>0x1105</a:t>
                      </a:r>
                    </a:p>
                  </a:txBody>
                  <a:tcPr anchor="ctr"/>
                </a:tc>
                <a:tc>
                  <a:txBody>
                    <a:bodyPr/>
                    <a:lstStyle/>
                    <a:p>
                      <a:r>
                        <a:rPr lang="en-US" sz="1100"/>
                        <a:t>16-bit</a:t>
                      </a:r>
                    </a:p>
                  </a:txBody>
                  <a:tcPr anchor="ctr"/>
                </a:tc>
                <a:extLst>
                  <a:ext uri="{0D108BD9-81ED-4DB2-BD59-A6C34878D82A}">
                    <a16:rowId xmlns:a16="http://schemas.microsoft.com/office/drawing/2014/main" val="10012"/>
                  </a:ext>
                </a:extLst>
              </a:tr>
              <a:tr h="243618">
                <a:tc>
                  <a:txBody>
                    <a:bodyPr/>
                    <a:lstStyle/>
                    <a:p>
                      <a:r>
                        <a:rPr lang="en-US" sz="1100"/>
                        <a:t>OBEX File Transfer Profile</a:t>
                      </a:r>
                    </a:p>
                  </a:txBody>
                  <a:tcPr anchor="ctr"/>
                </a:tc>
                <a:tc>
                  <a:txBody>
                    <a:bodyPr/>
                    <a:lstStyle/>
                    <a:p>
                      <a:r>
                        <a:rPr lang="en-US" sz="1100"/>
                        <a:t>0x1106</a:t>
                      </a:r>
                    </a:p>
                  </a:txBody>
                  <a:tcPr anchor="ctr"/>
                </a:tc>
                <a:tc>
                  <a:txBody>
                    <a:bodyPr/>
                    <a:lstStyle/>
                    <a:p>
                      <a:r>
                        <a:rPr lang="en-US" sz="1100"/>
                        <a:t>16-bit</a:t>
                      </a:r>
                    </a:p>
                  </a:txBody>
                  <a:tcPr anchor="ctr"/>
                </a:tc>
                <a:extLst>
                  <a:ext uri="{0D108BD9-81ED-4DB2-BD59-A6C34878D82A}">
                    <a16:rowId xmlns:a16="http://schemas.microsoft.com/office/drawing/2014/main" val="10013"/>
                  </a:ext>
                </a:extLst>
              </a:tr>
              <a:tr h="420491">
                <a:tc>
                  <a:txBody>
                    <a:bodyPr/>
                    <a:lstStyle/>
                    <a:p>
                      <a:r>
                        <a:rPr lang="en-US" sz="1100"/>
                        <a:t>Personal Area Networking User</a:t>
                      </a:r>
                    </a:p>
                  </a:txBody>
                  <a:tcPr anchor="ctr"/>
                </a:tc>
                <a:tc>
                  <a:txBody>
                    <a:bodyPr/>
                    <a:lstStyle/>
                    <a:p>
                      <a:r>
                        <a:rPr lang="en-US" sz="1100"/>
                        <a:t>0x1115</a:t>
                      </a:r>
                    </a:p>
                  </a:txBody>
                  <a:tcPr anchor="ctr"/>
                </a:tc>
                <a:tc>
                  <a:txBody>
                    <a:bodyPr/>
                    <a:lstStyle/>
                    <a:p>
                      <a:r>
                        <a:rPr lang="en-US" sz="1100"/>
                        <a:t>16-bit</a:t>
                      </a:r>
                    </a:p>
                  </a:txBody>
                  <a:tcPr anchor="ctr"/>
                </a:tc>
                <a:extLst>
                  <a:ext uri="{0D108BD9-81ED-4DB2-BD59-A6C34878D82A}">
                    <a16:rowId xmlns:a16="http://schemas.microsoft.com/office/drawing/2014/main" val="10014"/>
                  </a:ext>
                </a:extLst>
              </a:tr>
              <a:tr h="243618">
                <a:tc>
                  <a:txBody>
                    <a:bodyPr/>
                    <a:lstStyle/>
                    <a:p>
                      <a:r>
                        <a:rPr lang="en-US" sz="1100"/>
                        <a:t>Network Access Point</a:t>
                      </a:r>
                    </a:p>
                  </a:txBody>
                  <a:tcPr anchor="ctr"/>
                </a:tc>
                <a:tc>
                  <a:txBody>
                    <a:bodyPr/>
                    <a:lstStyle/>
                    <a:p>
                      <a:r>
                        <a:rPr lang="en-US" sz="1100"/>
                        <a:t>0x1116</a:t>
                      </a:r>
                    </a:p>
                  </a:txBody>
                  <a:tcPr anchor="ctr"/>
                </a:tc>
                <a:tc>
                  <a:txBody>
                    <a:bodyPr/>
                    <a:lstStyle/>
                    <a:p>
                      <a:r>
                        <a:rPr lang="en-US" sz="1100"/>
                        <a:t>16-bit</a:t>
                      </a:r>
                    </a:p>
                  </a:txBody>
                  <a:tcPr anchor="ctr"/>
                </a:tc>
                <a:extLst>
                  <a:ext uri="{0D108BD9-81ED-4DB2-BD59-A6C34878D82A}">
                    <a16:rowId xmlns:a16="http://schemas.microsoft.com/office/drawing/2014/main" val="10015"/>
                  </a:ext>
                </a:extLst>
              </a:tr>
              <a:tr h="243618">
                <a:tc>
                  <a:txBody>
                    <a:bodyPr/>
                    <a:lstStyle/>
                    <a:p>
                      <a:r>
                        <a:rPr lang="en-US" sz="1100"/>
                        <a:t>Group Network</a:t>
                      </a:r>
                    </a:p>
                  </a:txBody>
                  <a:tcPr anchor="ctr"/>
                </a:tc>
                <a:tc>
                  <a:txBody>
                    <a:bodyPr/>
                    <a:lstStyle/>
                    <a:p>
                      <a:r>
                        <a:rPr lang="en-US" sz="1100"/>
                        <a:t>0x1117</a:t>
                      </a:r>
                    </a:p>
                  </a:txBody>
                  <a:tcPr anchor="ctr"/>
                </a:tc>
                <a:tc>
                  <a:txBody>
                    <a:bodyPr/>
                    <a:lstStyle/>
                    <a:p>
                      <a:r>
                        <a:rPr lang="en-US" sz="1100" dirty="0"/>
                        <a:t>16-bit</a:t>
                      </a:r>
                    </a:p>
                  </a:txBody>
                  <a:tcPr anchor="ctr"/>
                </a:tc>
                <a:extLst>
                  <a:ext uri="{0D108BD9-81ED-4DB2-BD59-A6C34878D82A}">
                    <a16:rowId xmlns:a16="http://schemas.microsoft.com/office/drawing/2014/main" val="1001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Simulator note</a:t>
            </a:r>
          </a:p>
        </p:txBody>
      </p:sp>
      <p:sp>
        <p:nvSpPr>
          <p:cNvPr id="3" name="Content Placeholder 2"/>
          <p:cNvSpPr>
            <a:spLocks noGrp="1"/>
          </p:cNvSpPr>
          <p:nvPr>
            <p:ph idx="1"/>
          </p:nvPr>
        </p:nvSpPr>
        <p:spPr/>
        <p:txBody>
          <a:bodyPr/>
          <a:lstStyle/>
          <a:p>
            <a:r>
              <a:rPr lang="en-US" dirty="0"/>
              <a:t>No Bluetooth in the android simulators</a:t>
            </a:r>
          </a:p>
          <a:p>
            <a:endParaRPr lang="en-US" dirty="0"/>
          </a:p>
          <a:p>
            <a:r>
              <a:rPr lang="en-US" dirty="0"/>
              <a:t>You must use the hardware for testing, and you need two (client/server model).  </a:t>
            </a:r>
          </a:p>
          <a:p>
            <a:pPr lvl="1"/>
            <a:r>
              <a:rPr lang="en-US" dirty="0"/>
              <a:t>Testing and debugging becomes more difficult</a:t>
            </a:r>
          </a:p>
          <a:p>
            <a:pPr lvl="1"/>
            <a:endParaRPr lang="en-US" dirty="0"/>
          </a:p>
          <a:p>
            <a:pPr lvl="1"/>
            <a:r>
              <a:rPr lang="en-US" dirty="0"/>
              <a:t>Can you guess why?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Android</a:t>
            </a:r>
          </a:p>
        </p:txBody>
      </p:sp>
      <p:sp>
        <p:nvSpPr>
          <p:cNvPr id="3" name="Content Placeholder 2"/>
          <p:cNvSpPr>
            <a:spLocks noGrp="1"/>
          </p:cNvSpPr>
          <p:nvPr>
            <p:ph idx="1"/>
          </p:nvPr>
        </p:nvSpPr>
        <p:spPr/>
        <p:txBody>
          <a:bodyPr>
            <a:normAutofit/>
          </a:bodyPr>
          <a:lstStyle/>
          <a:p>
            <a:r>
              <a:rPr lang="en-US" dirty="0"/>
              <a:t>Does not implement JSR-82 (nor OBEX).</a:t>
            </a:r>
          </a:p>
          <a:p>
            <a:pPr lvl="1"/>
            <a:r>
              <a:rPr lang="en-US" dirty="0"/>
              <a:t>Uses it own functions.</a:t>
            </a:r>
          </a:p>
          <a:p>
            <a:pPr lvl="1"/>
            <a:r>
              <a:rPr lang="en-US" dirty="0"/>
              <a:t>Found in the </a:t>
            </a:r>
            <a:r>
              <a:rPr lang="en-US" dirty="0" err="1"/>
              <a:t>android.bluetooth</a:t>
            </a:r>
            <a:r>
              <a:rPr lang="en-US" dirty="0"/>
              <a:t> package.</a:t>
            </a:r>
          </a:p>
          <a:p>
            <a:pPr lvl="1">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android.bluetooth package</a:t>
            </a:r>
            <a:endParaRPr lang="en-US" dirty="0"/>
          </a:p>
        </p:txBody>
      </p:sp>
      <p:sp>
        <p:nvSpPr>
          <p:cNvPr id="3" name="Content Placeholder 2"/>
          <p:cNvSpPr>
            <a:spLocks noGrp="1"/>
          </p:cNvSpPr>
          <p:nvPr>
            <p:ph idx="1"/>
          </p:nvPr>
        </p:nvSpPr>
        <p:spPr/>
        <p:txBody>
          <a:bodyPr>
            <a:normAutofit fontScale="55000" lnSpcReduction="20000"/>
          </a:bodyPr>
          <a:lstStyle/>
          <a:p>
            <a:r>
              <a:rPr lang="en-US" dirty="0" err="1"/>
              <a:t>BluetoothAdapter</a:t>
            </a:r>
            <a:endParaRPr lang="en-US" dirty="0"/>
          </a:p>
          <a:p>
            <a:pPr lvl="1"/>
            <a:r>
              <a:rPr lang="en-US" dirty="0"/>
              <a:t>Represents the local Bluetooth adapter (Bluetooth radio). The </a:t>
            </a:r>
            <a:r>
              <a:rPr lang="en-US" dirty="0" err="1"/>
              <a:t>BluetoothAdapter</a:t>
            </a:r>
            <a:r>
              <a:rPr lang="en-US" dirty="0"/>
              <a:t> is the entry-point for all Bluetooth interaction. Using this, you can discover other Bluetooth devices, query a list of bonded (paired) devices, instantiate a </a:t>
            </a:r>
            <a:r>
              <a:rPr lang="en-US" dirty="0" err="1"/>
              <a:t>BluetoothDevice</a:t>
            </a:r>
            <a:r>
              <a:rPr lang="en-US" dirty="0"/>
              <a:t> using a known MAC address, and create a </a:t>
            </a:r>
            <a:r>
              <a:rPr lang="en-US" dirty="0" err="1"/>
              <a:t>BluetoothServerSocket</a:t>
            </a:r>
            <a:r>
              <a:rPr lang="en-US" dirty="0"/>
              <a:t> to listen for communications from other devices.</a:t>
            </a:r>
          </a:p>
          <a:p>
            <a:r>
              <a:rPr lang="en-US" dirty="0" err="1"/>
              <a:t>BluetoothDevice</a:t>
            </a:r>
            <a:endParaRPr lang="en-US" dirty="0"/>
          </a:p>
          <a:p>
            <a:pPr lvl="1"/>
            <a:r>
              <a:rPr lang="en-US" dirty="0"/>
              <a:t>Represents a remote Bluetooth device. Use this to request a connection with a remote device through a </a:t>
            </a:r>
            <a:r>
              <a:rPr lang="en-US" dirty="0" err="1"/>
              <a:t>BluetoothSocket</a:t>
            </a:r>
            <a:r>
              <a:rPr lang="en-US" dirty="0"/>
              <a:t> or query information about the device such as its name, address, class, and bonding state.</a:t>
            </a:r>
          </a:p>
          <a:p>
            <a:r>
              <a:rPr lang="en-US" dirty="0" err="1"/>
              <a:t>BluetoothSocket</a:t>
            </a:r>
            <a:endParaRPr lang="en-US" dirty="0"/>
          </a:p>
          <a:p>
            <a:pPr lvl="1"/>
            <a:r>
              <a:rPr lang="en-US" dirty="0"/>
              <a:t>Represents the interface for a Bluetooth socket (similar to a TCP Socket). This is the connection point that allows an application to exchange data with another Bluetooth device via </a:t>
            </a:r>
            <a:r>
              <a:rPr lang="en-US" dirty="0" err="1"/>
              <a:t>InputStream</a:t>
            </a:r>
            <a:r>
              <a:rPr lang="en-US" dirty="0"/>
              <a:t> and </a:t>
            </a:r>
            <a:r>
              <a:rPr lang="en-US" dirty="0" err="1"/>
              <a:t>OutputStream</a:t>
            </a:r>
            <a:r>
              <a:rPr lang="en-US" dirty="0"/>
              <a:t>.</a:t>
            </a:r>
          </a:p>
          <a:p>
            <a:r>
              <a:rPr lang="en-US" dirty="0" err="1"/>
              <a:t>BluetoothServerSocket</a:t>
            </a:r>
            <a:endParaRPr lang="en-US" dirty="0"/>
          </a:p>
          <a:p>
            <a:pPr lvl="1"/>
            <a:r>
              <a:rPr lang="en-US" dirty="0"/>
              <a:t>Represents an open server socket that listens for incoming requests (similar to a TCP </a:t>
            </a:r>
            <a:r>
              <a:rPr lang="en-US" dirty="0" err="1"/>
              <a:t>ServerSocket</a:t>
            </a:r>
            <a:r>
              <a:rPr lang="en-US" dirty="0"/>
              <a:t>). In order to connect two Android devices, one device must open a server socket with this class. When a remote Bluetooth device makes a connection request to this device, the </a:t>
            </a:r>
            <a:r>
              <a:rPr lang="en-US" dirty="0" err="1"/>
              <a:t>BluetoothServerSocket</a:t>
            </a:r>
            <a:r>
              <a:rPr lang="en-US" dirty="0"/>
              <a:t> will return a connected </a:t>
            </a:r>
            <a:r>
              <a:rPr lang="en-US" dirty="0" err="1"/>
              <a:t>BluetoothSocket</a:t>
            </a:r>
            <a:r>
              <a:rPr lang="en-US" dirty="0"/>
              <a:t> when the connection is accepted.</a:t>
            </a:r>
          </a:p>
          <a:p>
            <a:r>
              <a:rPr lang="en-US" dirty="0" err="1"/>
              <a:t>BluetoothClass</a:t>
            </a:r>
            <a:endParaRPr lang="en-US" dirty="0"/>
          </a:p>
          <a:p>
            <a:pPr lvl="1"/>
            <a:r>
              <a:rPr lang="en-US" dirty="0"/>
              <a:t>Describes the general characteristics and capabilities of a Bluetooth device. This is a read-only set of properties that define the device's major and minor device classes and its services. However, this does not reliably describe all Bluetooth profiles and services supported by the device, but is useful as a hint to the device type.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Permissions</a:t>
            </a:r>
          </a:p>
        </p:txBody>
      </p:sp>
      <p:sp>
        <p:nvSpPr>
          <p:cNvPr id="3" name="Content Placeholder 2"/>
          <p:cNvSpPr>
            <a:spLocks noGrp="1"/>
          </p:cNvSpPr>
          <p:nvPr>
            <p:ph idx="1"/>
          </p:nvPr>
        </p:nvSpPr>
        <p:spPr/>
        <p:txBody>
          <a:bodyPr>
            <a:normAutofit/>
          </a:bodyPr>
          <a:lstStyle/>
          <a:p>
            <a:r>
              <a:rPr lang="en-US" dirty="0"/>
              <a:t>Like much of the hardware, you need to add a permission line in the androidManifest.xml file</a:t>
            </a:r>
          </a:p>
          <a:p>
            <a:pPr>
              <a:buNone/>
            </a:pPr>
            <a:r>
              <a:rPr lang="en-US" sz="2400" dirty="0"/>
              <a:t>&lt;uses-permission </a:t>
            </a:r>
            <a:r>
              <a:rPr lang="en-US" sz="2400" dirty="0" err="1"/>
              <a:t>android:name</a:t>
            </a:r>
            <a:r>
              <a:rPr lang="en-US" sz="2400" dirty="0"/>
              <a:t>="</a:t>
            </a:r>
            <a:r>
              <a:rPr lang="en-US" sz="2400" dirty="0" err="1"/>
              <a:t>android.permission.BLUETOOTH</a:t>
            </a:r>
            <a:r>
              <a:rPr lang="en-US" sz="2400" dirty="0"/>
              <a:t>" </a:t>
            </a:r>
            <a:r>
              <a:rPr lang="en-US" sz="2400" dirty="0" err="1"/>
              <a:t>android:maxSdkVersion</a:t>
            </a:r>
            <a:r>
              <a:rPr lang="en-US" sz="2400" dirty="0"/>
              <a:t>="30" /&gt;</a:t>
            </a:r>
          </a:p>
          <a:p>
            <a:pPr>
              <a:buNone/>
            </a:pPr>
            <a:r>
              <a:rPr lang="en-US" sz="2400" dirty="0"/>
              <a:t>&lt;uses-permission </a:t>
            </a:r>
            <a:r>
              <a:rPr lang="en-US" sz="2400" dirty="0" err="1"/>
              <a:t>android:name</a:t>
            </a:r>
            <a:r>
              <a:rPr lang="en-US" sz="2400" dirty="0"/>
              <a:t>="</a:t>
            </a:r>
            <a:r>
              <a:rPr lang="en-US" sz="2400" dirty="0" err="1"/>
              <a:t>android.permission.BLUETOOTH_ADMIN</a:t>
            </a:r>
            <a:r>
              <a:rPr lang="en-US" sz="2400" dirty="0"/>
              <a:t>" </a:t>
            </a:r>
            <a:r>
              <a:rPr lang="en-US" sz="2400" dirty="0" err="1"/>
              <a:t>android:maxSdkVersion</a:t>
            </a:r>
            <a:r>
              <a:rPr lang="en-US" sz="2400" dirty="0"/>
              <a:t>="30" /&gt;</a:t>
            </a:r>
          </a:p>
          <a:p>
            <a:pPr lvl="2"/>
            <a:r>
              <a:rPr lang="en-US" sz="1600" dirty="0"/>
              <a:t>Needed if you turn on/off Bluetooth or change how the device functions.  These two are also deprecated.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Permissions (</a:t>
            </a:r>
            <a:r>
              <a:rPr lang="en-US" dirty="0" err="1"/>
              <a:t>api</a:t>
            </a:r>
            <a:r>
              <a:rPr lang="en-US" dirty="0"/>
              <a:t> 31+)</a:t>
            </a:r>
          </a:p>
        </p:txBody>
      </p:sp>
      <p:sp>
        <p:nvSpPr>
          <p:cNvPr id="3" name="Content Placeholder 2"/>
          <p:cNvSpPr>
            <a:spLocks noGrp="1"/>
          </p:cNvSpPr>
          <p:nvPr>
            <p:ph idx="1"/>
          </p:nvPr>
        </p:nvSpPr>
        <p:spPr/>
        <p:txBody>
          <a:bodyPr>
            <a:normAutofit/>
          </a:bodyPr>
          <a:lstStyle/>
          <a:p>
            <a:r>
              <a:rPr lang="en-US" dirty="0"/>
              <a:t>new permissions are required.</a:t>
            </a:r>
          </a:p>
          <a:p>
            <a:r>
              <a:rPr lang="en-US" dirty="0"/>
              <a:t>if you don't need location information then remove the rest and add these</a:t>
            </a:r>
          </a:p>
          <a:p>
            <a:pPr marL="1257300" lvl="3" indent="0">
              <a:buNone/>
            </a:pPr>
            <a:r>
              <a:rPr lang="en-US" dirty="0"/>
              <a:t> &lt;uses-permission </a:t>
            </a:r>
            <a:r>
              <a:rPr lang="en-US" dirty="0" err="1"/>
              <a:t>android:name</a:t>
            </a:r>
            <a:r>
              <a:rPr lang="en-US" dirty="0"/>
              <a:t>="</a:t>
            </a:r>
            <a:r>
              <a:rPr lang="en-US" dirty="0" err="1"/>
              <a:t>android.permission.BLUETOOTH_SCAN</a:t>
            </a:r>
            <a:r>
              <a:rPr lang="en-US" dirty="0"/>
              <a:t>"        </a:t>
            </a:r>
            <a:r>
              <a:rPr lang="en-US" dirty="0" err="1"/>
              <a:t>android:usesPermissionFlags</a:t>
            </a:r>
            <a:r>
              <a:rPr lang="en-US" dirty="0"/>
              <a:t>="</a:t>
            </a:r>
            <a:r>
              <a:rPr lang="en-US" dirty="0" err="1"/>
              <a:t>neverForLocation</a:t>
            </a:r>
            <a:r>
              <a:rPr lang="en-US" dirty="0"/>
              <a:t>" /&gt;</a:t>
            </a:r>
          </a:p>
          <a:p>
            <a:pPr marL="1257300" lvl="3" indent="0">
              <a:buNone/>
            </a:pPr>
            <a:r>
              <a:rPr lang="en-US" dirty="0"/>
              <a:t>&lt;uses-permission </a:t>
            </a:r>
            <a:r>
              <a:rPr lang="en-US" dirty="0" err="1"/>
              <a:t>android:name</a:t>
            </a:r>
            <a:r>
              <a:rPr lang="en-US" dirty="0"/>
              <a:t>="</a:t>
            </a:r>
            <a:r>
              <a:rPr lang="en-US" dirty="0" err="1"/>
              <a:t>android.permission.BLUETOOTH_ADVERTISE</a:t>
            </a:r>
            <a:r>
              <a:rPr lang="en-US" dirty="0"/>
              <a:t>"/&gt;</a:t>
            </a:r>
          </a:p>
          <a:p>
            <a:pPr lvl="3" indent="-342900"/>
            <a:r>
              <a:rPr lang="en-US" dirty="0"/>
              <a:t>	only </a:t>
            </a:r>
            <a:r>
              <a:rPr lang="en-US" dirty="0" err="1"/>
              <a:t>neeed</a:t>
            </a:r>
            <a:r>
              <a:rPr lang="en-US" dirty="0"/>
              <a:t> for BLE actually.</a:t>
            </a:r>
          </a:p>
          <a:p>
            <a:pPr marL="1257300" lvl="3" indent="0">
              <a:buNone/>
            </a:pPr>
            <a:r>
              <a:rPr lang="en-US" dirty="0"/>
              <a:t>&lt;uses-permission </a:t>
            </a:r>
            <a:r>
              <a:rPr lang="en-US" dirty="0" err="1"/>
              <a:t>android:name</a:t>
            </a:r>
            <a:r>
              <a:rPr lang="en-US" dirty="0"/>
              <a:t>="</a:t>
            </a:r>
            <a:r>
              <a:rPr lang="en-US" dirty="0" err="1"/>
              <a:t>android.permission.BLUETOOTH_CONNECT</a:t>
            </a:r>
            <a:r>
              <a:rPr lang="en-US" dirty="0"/>
              <a:t>" /&gt;</a:t>
            </a:r>
          </a:p>
          <a:p>
            <a:r>
              <a:rPr lang="en-US" dirty="0"/>
              <a:t>if you need location, then remove the location and add fine location as well.</a:t>
            </a:r>
          </a:p>
        </p:txBody>
      </p:sp>
    </p:spTree>
    <p:extLst>
      <p:ext uri="{BB962C8B-B14F-4D97-AF65-F5344CB8AC3E}">
        <p14:creationId xmlns:p14="http://schemas.microsoft.com/office/powerpoint/2010/main" val="100549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Setting Up Bluetooth</a:t>
            </a:r>
          </a:p>
        </p:txBody>
      </p:sp>
      <p:sp>
        <p:nvSpPr>
          <p:cNvPr id="3" name="Content Placeholder 2"/>
          <p:cNvSpPr>
            <a:spLocks noGrp="1"/>
          </p:cNvSpPr>
          <p:nvPr>
            <p:ph idx="1"/>
          </p:nvPr>
        </p:nvSpPr>
        <p:spPr/>
        <p:txBody>
          <a:bodyPr>
            <a:noAutofit/>
          </a:bodyPr>
          <a:lstStyle/>
          <a:p>
            <a:r>
              <a:rPr lang="en-US" sz="2400" dirty="0"/>
              <a:t>The </a:t>
            </a:r>
            <a:r>
              <a:rPr lang="en-US" sz="2400" dirty="0" err="1"/>
              <a:t>BluetoothAdapter</a:t>
            </a:r>
            <a:r>
              <a:rPr lang="en-US" sz="2400" dirty="0"/>
              <a:t> is required for any and all Bluetooth activity</a:t>
            </a:r>
          </a:p>
          <a:p>
            <a:pPr>
              <a:buNone/>
            </a:pPr>
            <a:r>
              <a:rPr lang="en-US" sz="1800" dirty="0" err="1"/>
              <a:t>BluetoothAdapter</a:t>
            </a:r>
            <a:r>
              <a:rPr lang="en-US" sz="1800" dirty="0"/>
              <a:t> </a:t>
            </a:r>
            <a:r>
              <a:rPr lang="en-US" sz="1800" dirty="0" err="1"/>
              <a:t>mBluetoothAdapter</a:t>
            </a:r>
            <a:r>
              <a:rPr lang="en-US" sz="1800" dirty="0"/>
              <a:t> = </a:t>
            </a:r>
            <a:r>
              <a:rPr lang="en-US" sz="1800" dirty="0" err="1"/>
              <a:t>BluetoothAdapter.getDefaultAdapter</a:t>
            </a:r>
            <a:r>
              <a:rPr lang="en-US" sz="1800" dirty="0"/>
              <a:t>();</a:t>
            </a:r>
          </a:p>
          <a:p>
            <a:pPr>
              <a:buNone/>
            </a:pPr>
            <a:r>
              <a:rPr lang="en-US" sz="1800" dirty="0"/>
              <a:t>if (</a:t>
            </a:r>
            <a:r>
              <a:rPr lang="en-US" sz="1800" dirty="0" err="1"/>
              <a:t>mBluetoothAdapter</a:t>
            </a:r>
            <a:r>
              <a:rPr lang="en-US" sz="1800" dirty="0"/>
              <a:t> == null) {</a:t>
            </a:r>
          </a:p>
          <a:p>
            <a:pPr>
              <a:buNone/>
            </a:pPr>
            <a:r>
              <a:rPr lang="en-US" sz="1800" dirty="0"/>
              <a:t>    // Device does not support Bluetooth</a:t>
            </a:r>
          </a:p>
          <a:p>
            <a:pPr>
              <a:buNone/>
            </a:pPr>
            <a:r>
              <a:rPr lang="en" sz="1800" dirty="0"/>
              <a:t>}</a:t>
            </a:r>
            <a:endParaRPr lang="en" dirty="0"/>
          </a:p>
          <a:p>
            <a:r>
              <a:rPr lang="en-US" sz="2400" dirty="0"/>
              <a:t>To check and see if Bluetooth is enabled </a:t>
            </a:r>
          </a:p>
          <a:p>
            <a:r>
              <a:rPr lang="en-US" sz="2400" dirty="0"/>
              <a:t>and enable it</a:t>
            </a:r>
          </a:p>
          <a:p>
            <a:pPr>
              <a:buNone/>
            </a:pPr>
            <a:r>
              <a:rPr lang="en-US" sz="1800" dirty="0"/>
              <a:t> private static final </a:t>
            </a:r>
            <a:r>
              <a:rPr lang="en-US" sz="1800" dirty="0" err="1"/>
              <a:t>int</a:t>
            </a:r>
            <a:r>
              <a:rPr lang="en-US" sz="1800" dirty="0"/>
              <a:t> REQUEST_ENABLE_BT = 2</a:t>
            </a:r>
          </a:p>
          <a:p>
            <a:pPr>
              <a:buNone/>
            </a:pPr>
            <a:r>
              <a:rPr lang="en-US" sz="1800" dirty="0"/>
              <a:t>…</a:t>
            </a:r>
          </a:p>
          <a:p>
            <a:pPr>
              <a:buNone/>
            </a:pPr>
            <a:r>
              <a:rPr lang="en-US" sz="1800" dirty="0"/>
              <a:t>if (!</a:t>
            </a:r>
            <a:r>
              <a:rPr lang="en-US" sz="1800" dirty="0" err="1"/>
              <a:t>mBluetoothAdapter.isEnabled</a:t>
            </a:r>
            <a:r>
              <a:rPr lang="en-US" sz="1800" dirty="0"/>
              <a:t>()) {</a:t>
            </a:r>
          </a:p>
          <a:p>
            <a:pPr>
              <a:buNone/>
            </a:pPr>
            <a:r>
              <a:rPr lang="en-US" sz="1800" dirty="0"/>
              <a:t>    Intent </a:t>
            </a:r>
            <a:r>
              <a:rPr lang="en-US" sz="1800" dirty="0" err="1"/>
              <a:t>enableBtIntent</a:t>
            </a:r>
            <a:r>
              <a:rPr lang="en-US" sz="1800" dirty="0"/>
              <a:t> = new Intent(</a:t>
            </a:r>
            <a:r>
              <a:rPr lang="en-US" sz="1800" dirty="0" err="1"/>
              <a:t>BluetoothAdapter.ACTION_REQUEST_ENABLE</a:t>
            </a:r>
            <a:r>
              <a:rPr lang="en-US" sz="1800" dirty="0"/>
              <a:t>);</a:t>
            </a:r>
          </a:p>
          <a:p>
            <a:pPr>
              <a:buNone/>
            </a:pPr>
            <a:r>
              <a:rPr lang="en-US" sz="1800" dirty="0"/>
              <a:t>    </a:t>
            </a:r>
            <a:r>
              <a:rPr lang="en-US" sz="1800" dirty="0" err="1"/>
              <a:t>startActivityForResult</a:t>
            </a:r>
            <a:r>
              <a:rPr lang="en-US" sz="1800" dirty="0"/>
              <a:t>(</a:t>
            </a:r>
            <a:r>
              <a:rPr lang="en-US" sz="1800" dirty="0" err="1"/>
              <a:t>enableBtIntent</a:t>
            </a:r>
            <a:r>
              <a:rPr lang="en-US" sz="1800" dirty="0"/>
              <a:t>, REQUEST_ENABLE_BT);</a:t>
            </a:r>
          </a:p>
          <a:p>
            <a:pPr>
              <a:buNone/>
            </a:pPr>
            <a:r>
              <a:rPr lang="en" sz="1800" dirty="0"/>
              <a:t>}</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3657600"/>
            <a:ext cx="1905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Paired devices</a:t>
            </a:r>
          </a:p>
        </p:txBody>
      </p:sp>
      <p:sp>
        <p:nvSpPr>
          <p:cNvPr id="3" name="Content Placeholder 2"/>
          <p:cNvSpPr>
            <a:spLocks noGrp="1"/>
          </p:cNvSpPr>
          <p:nvPr>
            <p:ph idx="1"/>
          </p:nvPr>
        </p:nvSpPr>
        <p:spPr/>
        <p:txBody>
          <a:bodyPr>
            <a:normAutofit fontScale="92500" lnSpcReduction="20000"/>
          </a:bodyPr>
          <a:lstStyle/>
          <a:p>
            <a:r>
              <a:rPr lang="en-US" dirty="0"/>
              <a:t>If the device you need has already been paired, then you can query to find out if it is connected or not.</a:t>
            </a:r>
          </a:p>
          <a:p>
            <a:pPr>
              <a:buNone/>
            </a:pPr>
            <a:r>
              <a:rPr lang="en-US" sz="2600" dirty="0"/>
              <a:t>Set&lt;</a:t>
            </a:r>
            <a:r>
              <a:rPr lang="en-US" sz="2600" dirty="0" err="1"/>
              <a:t>BluetoothDevice</a:t>
            </a:r>
            <a:r>
              <a:rPr lang="en-US" sz="2600" dirty="0"/>
              <a:t>&gt; </a:t>
            </a:r>
            <a:r>
              <a:rPr lang="en-US" sz="2600" dirty="0" err="1"/>
              <a:t>pairedDevices</a:t>
            </a:r>
            <a:r>
              <a:rPr lang="en-US" sz="2600" dirty="0"/>
              <a:t> = </a:t>
            </a:r>
            <a:r>
              <a:rPr lang="en-US" sz="2600" dirty="0" err="1"/>
              <a:t>mBluetoothAdapter.getBondedDevices</a:t>
            </a:r>
            <a:r>
              <a:rPr lang="en-US" sz="2600" dirty="0"/>
              <a:t>();</a:t>
            </a:r>
          </a:p>
          <a:p>
            <a:pPr>
              <a:buNone/>
            </a:pPr>
            <a:r>
              <a:rPr lang="en-US" sz="2600" dirty="0"/>
              <a:t>// If there are paired devices</a:t>
            </a:r>
          </a:p>
          <a:p>
            <a:pPr>
              <a:buNone/>
            </a:pPr>
            <a:r>
              <a:rPr lang="en-US" sz="2600" dirty="0"/>
              <a:t>if (</a:t>
            </a:r>
            <a:r>
              <a:rPr lang="en-US" sz="2600" dirty="0" err="1"/>
              <a:t>pairedDevices.size</a:t>
            </a:r>
            <a:r>
              <a:rPr lang="en-US" sz="2600" dirty="0"/>
              <a:t>() &gt; 0) {</a:t>
            </a:r>
          </a:p>
          <a:p>
            <a:pPr>
              <a:buNone/>
            </a:pPr>
            <a:r>
              <a:rPr lang="en-US" sz="2600" dirty="0"/>
              <a:t>    // Loop through paired devices</a:t>
            </a:r>
          </a:p>
          <a:p>
            <a:pPr>
              <a:buNone/>
            </a:pPr>
            <a:r>
              <a:rPr lang="en-US" sz="2600" dirty="0"/>
              <a:t>    for (</a:t>
            </a:r>
            <a:r>
              <a:rPr lang="en-US" sz="2600" dirty="0" err="1"/>
              <a:t>BluetoothDevice</a:t>
            </a:r>
            <a:r>
              <a:rPr lang="en-US" sz="2600" dirty="0"/>
              <a:t> device : </a:t>
            </a:r>
            <a:r>
              <a:rPr lang="en-US" sz="2600" dirty="0" err="1"/>
              <a:t>pairedDevices</a:t>
            </a:r>
            <a:r>
              <a:rPr lang="en-US" sz="2600" dirty="0"/>
              <a:t>) {</a:t>
            </a:r>
          </a:p>
          <a:p>
            <a:pPr>
              <a:buNone/>
            </a:pPr>
            <a:r>
              <a:rPr lang="en-US" sz="2600" dirty="0"/>
              <a:t>        // Add the name and address to an array adapter to show in a </a:t>
            </a:r>
            <a:r>
              <a:rPr lang="en-US" sz="2600" dirty="0" err="1"/>
              <a:t>ListView</a:t>
            </a:r>
            <a:endParaRPr lang="en-US" sz="2600" dirty="0"/>
          </a:p>
          <a:p>
            <a:pPr>
              <a:buNone/>
            </a:pPr>
            <a:r>
              <a:rPr lang="en-US" sz="2600" dirty="0"/>
              <a:t>        </a:t>
            </a:r>
            <a:r>
              <a:rPr lang="en-US" sz="2600" dirty="0" err="1"/>
              <a:t>mArrayAdapter.add</a:t>
            </a:r>
            <a:r>
              <a:rPr lang="en-US" sz="2600" dirty="0"/>
              <a:t>(</a:t>
            </a:r>
            <a:r>
              <a:rPr lang="en-US" sz="2600" dirty="0" err="1"/>
              <a:t>device.getName</a:t>
            </a:r>
            <a:r>
              <a:rPr lang="en-US" sz="2600" dirty="0"/>
              <a:t>() + "\n" + </a:t>
            </a:r>
            <a:r>
              <a:rPr lang="en-US" sz="2600" dirty="0" err="1"/>
              <a:t>device.getAddress</a:t>
            </a:r>
            <a:r>
              <a:rPr lang="en-US" sz="2600" dirty="0"/>
              <a:t>());</a:t>
            </a:r>
          </a:p>
          <a:p>
            <a:pPr>
              <a:buNone/>
            </a:pPr>
            <a:r>
              <a:rPr lang="en" sz="2600" dirty="0"/>
              <a:t>    }</a:t>
            </a:r>
          </a:p>
          <a:p>
            <a:pPr>
              <a:buNone/>
            </a:pPr>
            <a:r>
              <a:rPr lang="en" sz="2600" dirty="0"/>
              <a:t>}</a:t>
            </a:r>
            <a:endParaRPr lang="en-US"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Enabling Discoverability</a:t>
            </a:r>
          </a:p>
        </p:txBody>
      </p:sp>
      <p:sp>
        <p:nvSpPr>
          <p:cNvPr id="3" name="Content Placeholder 2"/>
          <p:cNvSpPr>
            <a:spLocks noGrp="1"/>
          </p:cNvSpPr>
          <p:nvPr>
            <p:ph idx="1"/>
          </p:nvPr>
        </p:nvSpPr>
        <p:spPr/>
        <p:txBody>
          <a:bodyPr>
            <a:normAutofit/>
          </a:bodyPr>
          <a:lstStyle/>
          <a:p>
            <a:pPr>
              <a:buNone/>
            </a:pPr>
            <a:r>
              <a:rPr lang="en-US" sz="2000" dirty="0"/>
              <a:t>Intent </a:t>
            </a:r>
            <a:r>
              <a:rPr lang="en-US" sz="2000" dirty="0" err="1"/>
              <a:t>discoverableIntent</a:t>
            </a:r>
            <a:r>
              <a:rPr lang="en-US" sz="2000" dirty="0"/>
              <a:t> = new</a:t>
            </a:r>
            <a:br>
              <a:rPr lang="en-US" sz="2000" dirty="0"/>
            </a:br>
            <a:r>
              <a:rPr lang="en-US" sz="2000" dirty="0"/>
              <a:t>Intent(</a:t>
            </a:r>
            <a:r>
              <a:rPr lang="en-US" sz="2000" dirty="0" err="1"/>
              <a:t>BluetoothAdapter.ACTION_REQUEST_DISCOVERABLE</a:t>
            </a:r>
            <a:r>
              <a:rPr lang="en-US" sz="2000" dirty="0"/>
              <a:t>);</a:t>
            </a:r>
          </a:p>
          <a:p>
            <a:pPr>
              <a:buNone/>
            </a:pPr>
            <a:r>
              <a:rPr lang="en-US" sz="2000" dirty="0" err="1"/>
              <a:t>discoverableIntent.putExtra</a:t>
            </a:r>
            <a:r>
              <a:rPr lang="en-US" sz="2000" dirty="0"/>
              <a:t>( </a:t>
            </a:r>
            <a:r>
              <a:rPr lang="en-US" sz="2000" dirty="0" err="1"/>
              <a:t>BluetoothAdapter.EXTRA_DISCOVERABLE_DURATION</a:t>
            </a:r>
            <a:r>
              <a:rPr lang="en-US" sz="2000" dirty="0"/>
              <a:t>, 300);</a:t>
            </a:r>
          </a:p>
          <a:p>
            <a:pPr>
              <a:buNone/>
            </a:pPr>
            <a:r>
              <a:rPr lang="en-US" sz="2000" dirty="0" err="1"/>
              <a:t>startActivity</a:t>
            </a:r>
            <a:r>
              <a:rPr lang="en-US" sz="2000" dirty="0"/>
              <a:t>(</a:t>
            </a:r>
            <a:r>
              <a:rPr lang="en-US" sz="2000" dirty="0" err="1"/>
              <a:t>discoverableIntent</a:t>
            </a:r>
            <a:r>
              <a:rPr lang="en-US" sz="2000" dirty="0"/>
              <a:t>);</a:t>
            </a:r>
          </a:p>
          <a:p>
            <a:r>
              <a:rPr lang="en-US" dirty="0"/>
              <a:t>By default, the device will become discoverable for 120 seconds, but this code changes it to 300 seconds.</a:t>
            </a:r>
          </a:p>
          <a:p>
            <a:endParaRPr lang="en-US" dirty="0"/>
          </a:p>
          <a:p>
            <a:r>
              <a:rPr lang="en-US" dirty="0"/>
              <a:t>Note the user may get this screen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4693186"/>
            <a:ext cx="19050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Discovering Devices</a:t>
            </a:r>
          </a:p>
        </p:txBody>
      </p:sp>
      <p:sp>
        <p:nvSpPr>
          <p:cNvPr id="3" name="Content Placeholder 2"/>
          <p:cNvSpPr>
            <a:spLocks noGrp="1"/>
          </p:cNvSpPr>
          <p:nvPr>
            <p:ph idx="1"/>
          </p:nvPr>
        </p:nvSpPr>
        <p:spPr/>
        <p:txBody>
          <a:bodyPr>
            <a:normAutofit fontScale="47500" lnSpcReduction="20000"/>
          </a:bodyPr>
          <a:lstStyle/>
          <a:p>
            <a:r>
              <a:rPr lang="en-US" sz="5900" dirty="0"/>
              <a:t>To find a device, you use </a:t>
            </a:r>
            <a:r>
              <a:rPr lang="en-US" sz="5900" dirty="0" err="1"/>
              <a:t>startDiscovery</a:t>
            </a:r>
            <a:r>
              <a:rPr lang="en-US" sz="5900" dirty="0"/>
              <a:t>(), via a </a:t>
            </a:r>
            <a:r>
              <a:rPr lang="en-US" sz="5900" dirty="0" err="1"/>
              <a:t>BroadcastReceiver</a:t>
            </a:r>
            <a:r>
              <a:rPr lang="en-US" sz="5900" dirty="0"/>
              <a:t>.</a:t>
            </a:r>
          </a:p>
          <a:p>
            <a:pPr>
              <a:buNone/>
            </a:pPr>
            <a:r>
              <a:rPr lang="en-US" dirty="0"/>
              <a:t>// Create a </a:t>
            </a:r>
            <a:r>
              <a:rPr lang="en-US" dirty="0" err="1"/>
              <a:t>BroadcastReceiver</a:t>
            </a:r>
            <a:r>
              <a:rPr lang="en-US" dirty="0"/>
              <a:t> for ACTION_FOUND</a:t>
            </a:r>
          </a:p>
          <a:p>
            <a:pPr>
              <a:buNone/>
            </a:pPr>
            <a:r>
              <a:rPr lang="en-US" dirty="0"/>
              <a:t>private final </a:t>
            </a:r>
            <a:r>
              <a:rPr lang="en-US" dirty="0" err="1"/>
              <a:t>BroadcastReceiver</a:t>
            </a:r>
            <a:r>
              <a:rPr lang="en-US" dirty="0"/>
              <a:t> </a:t>
            </a:r>
            <a:r>
              <a:rPr lang="en-US" dirty="0" err="1"/>
              <a:t>mReceiver</a:t>
            </a:r>
            <a:r>
              <a:rPr lang="en-US" dirty="0"/>
              <a:t> = new </a:t>
            </a:r>
            <a:r>
              <a:rPr lang="en-US" dirty="0" err="1"/>
              <a:t>BroadcastReceiver</a:t>
            </a:r>
            <a:r>
              <a:rPr lang="en-US" dirty="0"/>
              <a:t>() {</a:t>
            </a:r>
          </a:p>
          <a:p>
            <a:pPr>
              <a:buNone/>
            </a:pPr>
            <a:r>
              <a:rPr lang="en-US" dirty="0"/>
              <a:t>    public void </a:t>
            </a:r>
            <a:r>
              <a:rPr lang="en-US" dirty="0" err="1"/>
              <a:t>onReceive</a:t>
            </a:r>
            <a:r>
              <a:rPr lang="en-US" dirty="0"/>
              <a:t>(Context </a:t>
            </a:r>
            <a:r>
              <a:rPr lang="en-US" dirty="0" err="1"/>
              <a:t>context</a:t>
            </a:r>
            <a:r>
              <a:rPr lang="en-US" dirty="0"/>
              <a:t>, Intent </a:t>
            </a:r>
            <a:r>
              <a:rPr lang="en-US" dirty="0" err="1"/>
              <a:t>intent</a:t>
            </a:r>
            <a:r>
              <a:rPr lang="en-US" dirty="0"/>
              <a:t>) {</a:t>
            </a:r>
          </a:p>
          <a:p>
            <a:pPr>
              <a:buNone/>
            </a:pPr>
            <a:r>
              <a:rPr lang="en-US" dirty="0"/>
              <a:t>        String action = </a:t>
            </a:r>
            <a:r>
              <a:rPr lang="en-US" dirty="0" err="1"/>
              <a:t>intent.getAction</a:t>
            </a:r>
            <a:r>
              <a:rPr lang="en-US" dirty="0"/>
              <a:t>();</a:t>
            </a:r>
          </a:p>
          <a:p>
            <a:pPr>
              <a:buNone/>
            </a:pPr>
            <a:r>
              <a:rPr lang="en-US" dirty="0"/>
              <a:t>        // When discovery finds a device</a:t>
            </a:r>
          </a:p>
          <a:p>
            <a:pPr>
              <a:buNone/>
            </a:pPr>
            <a:r>
              <a:rPr lang="en-US" dirty="0"/>
              <a:t>        if (</a:t>
            </a:r>
            <a:r>
              <a:rPr lang="en-US" dirty="0" err="1"/>
              <a:t>BluetoothDevice.ACTION_FOUND.equals</a:t>
            </a:r>
            <a:r>
              <a:rPr lang="en-US" dirty="0"/>
              <a:t>(action)) {</a:t>
            </a:r>
          </a:p>
          <a:p>
            <a:pPr>
              <a:buNone/>
            </a:pPr>
            <a:r>
              <a:rPr lang="en-US" dirty="0"/>
              <a:t>            // Get the </a:t>
            </a:r>
            <a:r>
              <a:rPr lang="en-US" dirty="0" err="1"/>
              <a:t>BluetoothDevice</a:t>
            </a:r>
            <a:r>
              <a:rPr lang="en-US" dirty="0"/>
              <a:t> object from the Intent</a:t>
            </a:r>
          </a:p>
          <a:p>
            <a:pPr>
              <a:buNone/>
            </a:pPr>
            <a:r>
              <a:rPr lang="en-US" dirty="0"/>
              <a:t>            </a:t>
            </a:r>
            <a:r>
              <a:rPr lang="en-US" dirty="0" err="1"/>
              <a:t>BluetoothDevice</a:t>
            </a:r>
            <a:r>
              <a:rPr lang="en-US" dirty="0"/>
              <a:t> device = </a:t>
            </a:r>
            <a:r>
              <a:rPr lang="en-US" dirty="0" err="1"/>
              <a:t>intent.getParcelableExtra</a:t>
            </a:r>
            <a:r>
              <a:rPr lang="en-US" dirty="0"/>
              <a:t>(</a:t>
            </a:r>
            <a:r>
              <a:rPr lang="en-US" dirty="0" err="1"/>
              <a:t>BluetoothDevice.EXTRA_DEVICE</a:t>
            </a:r>
            <a:r>
              <a:rPr lang="en-US" dirty="0"/>
              <a:t>);</a:t>
            </a:r>
          </a:p>
          <a:p>
            <a:pPr>
              <a:buNone/>
            </a:pPr>
            <a:r>
              <a:rPr lang="en-US" dirty="0"/>
              <a:t>            // Add the name and address to an array adapter to show in a </a:t>
            </a:r>
            <a:r>
              <a:rPr lang="en-US" dirty="0" err="1"/>
              <a:t>ListView</a:t>
            </a:r>
            <a:endParaRPr lang="en-US" dirty="0"/>
          </a:p>
          <a:p>
            <a:pPr>
              <a:buNone/>
            </a:pPr>
            <a:r>
              <a:rPr lang="en-US" dirty="0"/>
              <a:t>            </a:t>
            </a:r>
            <a:r>
              <a:rPr lang="en-US" dirty="0" err="1"/>
              <a:t>mArrayAdapter.add</a:t>
            </a:r>
            <a:r>
              <a:rPr lang="en-US" dirty="0"/>
              <a:t>(</a:t>
            </a:r>
            <a:r>
              <a:rPr lang="en-US" dirty="0" err="1"/>
              <a:t>device.getName</a:t>
            </a:r>
            <a:r>
              <a:rPr lang="en-US" dirty="0"/>
              <a:t>() + "\n" + </a:t>
            </a:r>
            <a:r>
              <a:rPr lang="en-US" dirty="0" err="1"/>
              <a:t>device.getAddress</a:t>
            </a:r>
            <a:r>
              <a:rPr lang="en-US" dirty="0"/>
              <a:t>());</a:t>
            </a:r>
          </a:p>
          <a:p>
            <a:pPr>
              <a:buNone/>
            </a:pPr>
            <a:r>
              <a:rPr lang="en" dirty="0"/>
              <a:t>        }</a:t>
            </a:r>
          </a:p>
          <a:p>
            <a:pPr>
              <a:buNone/>
            </a:pPr>
            <a:r>
              <a:rPr lang="en" dirty="0"/>
              <a:t>    }</a:t>
            </a:r>
          </a:p>
          <a:p>
            <a:pPr>
              <a:buNone/>
            </a:pPr>
            <a:r>
              <a:rPr lang="en" dirty="0"/>
              <a:t>};</a:t>
            </a:r>
          </a:p>
          <a:p>
            <a:pPr>
              <a:buNone/>
            </a:pPr>
            <a:r>
              <a:rPr lang="en-US" dirty="0"/>
              <a:t>// Register the </a:t>
            </a:r>
            <a:r>
              <a:rPr lang="en-US" dirty="0" err="1"/>
              <a:t>BroadcastReceiver</a:t>
            </a:r>
            <a:endParaRPr lang="en-US" dirty="0"/>
          </a:p>
          <a:p>
            <a:pPr>
              <a:buNone/>
            </a:pPr>
            <a:r>
              <a:rPr lang="en-US" dirty="0" err="1"/>
              <a:t>IntentFilter</a:t>
            </a:r>
            <a:r>
              <a:rPr lang="en-US" dirty="0"/>
              <a:t> filter = new </a:t>
            </a:r>
            <a:r>
              <a:rPr lang="en-US" dirty="0" err="1"/>
              <a:t>IntentFilter</a:t>
            </a:r>
            <a:r>
              <a:rPr lang="en-US" dirty="0"/>
              <a:t>(</a:t>
            </a:r>
            <a:r>
              <a:rPr lang="en-US" dirty="0" err="1"/>
              <a:t>BluetoothDevice.ACTION_FOUND</a:t>
            </a:r>
            <a:r>
              <a:rPr lang="en-US" dirty="0"/>
              <a:t>);</a:t>
            </a:r>
          </a:p>
          <a:p>
            <a:pPr>
              <a:buNone/>
            </a:pPr>
            <a:r>
              <a:rPr lang="en-US" dirty="0" err="1"/>
              <a:t>registerReceiver</a:t>
            </a:r>
            <a:r>
              <a:rPr lang="en-US" dirty="0"/>
              <a:t>(</a:t>
            </a:r>
            <a:r>
              <a:rPr lang="en-US" dirty="0" err="1"/>
              <a:t>mReceiver</a:t>
            </a:r>
            <a:r>
              <a:rPr lang="en-US" dirty="0"/>
              <a:t>, filter); // Don't forget to unregister during </a:t>
            </a:r>
            <a:r>
              <a:rPr lang="en-US" dirty="0" err="1"/>
              <a:t>onDestroy</a:t>
            </a:r>
            <a:endParaRPr lang="en-US" dirty="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Basics</a:t>
            </a:r>
          </a:p>
        </p:txBody>
      </p:sp>
      <p:sp>
        <p:nvSpPr>
          <p:cNvPr id="3" name="Content Placeholder 2"/>
          <p:cNvSpPr>
            <a:spLocks noGrp="1"/>
          </p:cNvSpPr>
          <p:nvPr>
            <p:ph idx="1"/>
          </p:nvPr>
        </p:nvSpPr>
        <p:spPr/>
        <p:txBody>
          <a:bodyPr>
            <a:normAutofit lnSpcReduction="10000"/>
          </a:bodyPr>
          <a:lstStyle/>
          <a:p>
            <a:r>
              <a:rPr lang="en-US" dirty="0"/>
              <a:t>First off Bluetooth is NOT </a:t>
            </a:r>
          </a:p>
          <a:p>
            <a:pPr lvl="1"/>
            <a:r>
              <a:rPr lang="en-US" dirty="0"/>
              <a:t>Infrared, which requires line-of-sight</a:t>
            </a:r>
          </a:p>
          <a:p>
            <a:pPr lvl="1"/>
            <a:r>
              <a:rPr lang="en-US" dirty="0"/>
              <a:t>802.11a/b/g/n .  It was designed as a network (LAN) technology.  About 300 feet or 100 meters</a:t>
            </a:r>
          </a:p>
          <a:p>
            <a:r>
              <a:rPr lang="en-US" dirty="0"/>
              <a:t>Bluetooth is</a:t>
            </a:r>
          </a:p>
          <a:p>
            <a:pPr lvl="1"/>
            <a:r>
              <a:rPr lang="en-US" dirty="0"/>
              <a:t>a cable replacement technology.</a:t>
            </a:r>
          </a:p>
          <a:p>
            <a:pPr lvl="2"/>
            <a:r>
              <a:rPr lang="en-US" dirty="0"/>
              <a:t>PAN  (Personal Area Network) of about 30 feet (10 meters)</a:t>
            </a:r>
          </a:p>
          <a:p>
            <a:pPr lvl="2"/>
            <a:r>
              <a:rPr lang="en-US" dirty="0"/>
              <a:t>Transfer speed about 1 </a:t>
            </a:r>
            <a:r>
              <a:rPr lang="en-US" dirty="0" err="1"/>
              <a:t>Mbit</a:t>
            </a:r>
            <a:r>
              <a:rPr lang="en-US" dirty="0"/>
              <a:t>/sec and  burst speed of about 20 </a:t>
            </a:r>
            <a:r>
              <a:rPr lang="en-US" dirty="0" err="1"/>
              <a:t>Mbit</a:t>
            </a:r>
            <a:r>
              <a:rPr lang="en-US" dirty="0"/>
              <a:t>/sec</a:t>
            </a:r>
          </a:p>
          <a:p>
            <a:pPr lvl="1"/>
            <a:r>
              <a:rPr lang="en-US" dirty="0"/>
              <a:t>Signals are </a:t>
            </a:r>
            <a:r>
              <a:rPr lang="en-US" dirty="0" err="1"/>
              <a:t>omni</a:t>
            </a:r>
            <a:r>
              <a:rPr lang="en-US" dirty="0"/>
              <a:t>-directional and can pass through walls and briefcases.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the devices</a:t>
            </a:r>
          </a:p>
        </p:txBody>
      </p:sp>
      <p:sp>
        <p:nvSpPr>
          <p:cNvPr id="3" name="Content Placeholder 2"/>
          <p:cNvSpPr>
            <a:spLocks noGrp="1"/>
          </p:cNvSpPr>
          <p:nvPr>
            <p:ph idx="1"/>
          </p:nvPr>
        </p:nvSpPr>
        <p:spPr/>
        <p:txBody>
          <a:bodyPr>
            <a:normAutofit/>
          </a:bodyPr>
          <a:lstStyle/>
          <a:p>
            <a:r>
              <a:rPr lang="en-US" dirty="0"/>
              <a:t>Before you can connection to each, unpaired devices will be paired.  </a:t>
            </a:r>
          </a:p>
          <a:p>
            <a:r>
              <a:rPr lang="en-US" dirty="0"/>
              <a:t>This is done automatically in the framework, but the user will get a pairing dialog</a:t>
            </a:r>
          </a:p>
          <a:p>
            <a:pPr lvl="1"/>
            <a:r>
              <a:rPr lang="en-US" dirty="0"/>
              <a:t>It will fail if the user says no or the pairing times out.</a:t>
            </a:r>
          </a:p>
          <a:p>
            <a:pPr lvl="1"/>
            <a:endParaRPr lang="en-US" dirty="0"/>
          </a:p>
          <a:p>
            <a:r>
              <a:rPr lang="en-US" dirty="0"/>
              <a:t>Once the two devices are paired, then a connection can be made.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Side </a:t>
            </a:r>
            <a:r>
              <a:rPr lang="en-US" dirty="0" err="1"/>
              <a:t>bluetooth</a:t>
            </a:r>
            <a:endParaRPr lang="en-US" dirty="0"/>
          </a:p>
        </p:txBody>
      </p:sp>
      <p:sp>
        <p:nvSpPr>
          <p:cNvPr id="3" name="Content Placeholder 2"/>
          <p:cNvSpPr>
            <a:spLocks noGrp="1"/>
          </p:cNvSpPr>
          <p:nvPr>
            <p:ph idx="1"/>
          </p:nvPr>
        </p:nvSpPr>
        <p:spPr/>
        <p:txBody>
          <a:bodyPr/>
          <a:lstStyle/>
          <a:p>
            <a:r>
              <a:rPr lang="en-US" dirty="0"/>
              <a:t>Like networking, you setup a socket (</a:t>
            </a:r>
            <a:r>
              <a:rPr lang="en-US" dirty="0" err="1"/>
              <a:t>BluetoothServerSocket</a:t>
            </a:r>
            <a:r>
              <a:rPr lang="en-US" dirty="0"/>
              <a:t>) and accept a connection.</a:t>
            </a:r>
          </a:p>
          <a:p>
            <a:pPr lvl="1"/>
            <a:r>
              <a:rPr lang="en-US" dirty="0"/>
              <a:t>Use the </a:t>
            </a:r>
            <a:r>
              <a:rPr lang="en-US" dirty="0" err="1"/>
              <a:t>listenUsingRfcommWithServiceRecord</a:t>
            </a:r>
            <a:r>
              <a:rPr lang="en-US" dirty="0"/>
              <a:t>( String, UUID). </a:t>
            </a:r>
          </a:p>
          <a:p>
            <a:pPr lvl="1"/>
            <a:r>
              <a:rPr lang="en-US" dirty="0"/>
              <a:t>String is the Name</a:t>
            </a:r>
          </a:p>
          <a:p>
            <a:pPr lvl="1"/>
            <a:r>
              <a:rPr lang="en-US" dirty="0"/>
              <a:t>UUID is similar to UUID before  (see the note on android website)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Side </a:t>
            </a:r>
            <a:r>
              <a:rPr lang="en-US" dirty="0" err="1"/>
              <a:t>bluetooth</a:t>
            </a:r>
            <a:r>
              <a:rPr lang="en-US" dirty="0"/>
              <a:t> example</a:t>
            </a:r>
          </a:p>
        </p:txBody>
      </p:sp>
      <p:sp>
        <p:nvSpPr>
          <p:cNvPr id="3" name="Content Placeholder 2"/>
          <p:cNvSpPr>
            <a:spLocks noGrp="1"/>
          </p:cNvSpPr>
          <p:nvPr>
            <p:ph idx="1"/>
          </p:nvPr>
        </p:nvSpPr>
        <p:spPr/>
        <p:txBody>
          <a:bodyPr>
            <a:normAutofit fontScale="92500" lnSpcReduction="20000"/>
          </a:bodyPr>
          <a:lstStyle/>
          <a:p>
            <a:pPr>
              <a:buNone/>
            </a:pPr>
            <a:r>
              <a:rPr lang="en-US" sz="2000" dirty="0"/>
              <a:t> // Name for the SDP record when creating server socket</a:t>
            </a:r>
          </a:p>
          <a:p>
            <a:pPr>
              <a:buNone/>
            </a:pPr>
            <a:r>
              <a:rPr lang="en-US" sz="2000" dirty="0"/>
              <a:t>private static final String NAME = "</a:t>
            </a:r>
            <a:r>
              <a:rPr lang="en-US" sz="2000" dirty="0" err="1"/>
              <a:t>BluetoothChat</a:t>
            </a:r>
            <a:r>
              <a:rPr lang="en-US" sz="2000" dirty="0"/>
              <a:t>";</a:t>
            </a:r>
          </a:p>
          <a:p>
            <a:pPr>
              <a:buNone/>
            </a:pPr>
            <a:r>
              <a:rPr lang="en-US" sz="2000" dirty="0"/>
              <a:t>// Unique UUID for this application</a:t>
            </a:r>
          </a:p>
          <a:p>
            <a:pPr>
              <a:buNone/>
            </a:pPr>
            <a:r>
              <a:rPr lang="en-US" sz="2000" dirty="0"/>
              <a:t>private static final UUID MY_UUID = </a:t>
            </a:r>
            <a:r>
              <a:rPr lang="en-US" sz="2000" dirty="0" err="1"/>
              <a:t>UUID.fromString</a:t>
            </a:r>
            <a:r>
              <a:rPr lang="en-US" sz="2000" dirty="0"/>
              <a:t>("fa87c0d0-afac-11de-8a39-0800200c9a66");</a:t>
            </a:r>
          </a:p>
          <a:p>
            <a:pPr>
              <a:buNone/>
            </a:pPr>
            <a:endParaRPr lang="en-US" dirty="0"/>
          </a:p>
          <a:p>
            <a:pPr>
              <a:buNone/>
            </a:pPr>
            <a:r>
              <a:rPr lang="en-US" sz="2600" dirty="0" err="1"/>
              <a:t>BluetoothServerSocket</a:t>
            </a:r>
            <a:r>
              <a:rPr lang="en-US" sz="2600" dirty="0"/>
              <a:t> </a:t>
            </a:r>
            <a:r>
              <a:rPr lang="en-US" sz="2600" dirty="0" err="1"/>
              <a:t>mmServerSocket</a:t>
            </a:r>
            <a:r>
              <a:rPr lang="en-US" sz="2600" dirty="0"/>
              <a:t> = null;</a:t>
            </a:r>
          </a:p>
          <a:p>
            <a:pPr>
              <a:buNone/>
            </a:pPr>
            <a:r>
              <a:rPr lang="en-US" sz="2600" dirty="0" err="1"/>
              <a:t>BluetoothSocket</a:t>
            </a:r>
            <a:r>
              <a:rPr lang="en-US" sz="2600" dirty="0"/>
              <a:t> socket = null;</a:t>
            </a:r>
          </a:p>
          <a:p>
            <a:pPr>
              <a:buNone/>
            </a:pPr>
            <a:r>
              <a:rPr lang="en-US" sz="2600" dirty="0"/>
              <a:t>try {</a:t>
            </a:r>
          </a:p>
          <a:p>
            <a:pPr>
              <a:buNone/>
            </a:pPr>
            <a:r>
              <a:rPr lang="en-US" sz="2600" dirty="0"/>
              <a:t>	// MY_UUID is the app's UUID string, also used by the client code</a:t>
            </a:r>
          </a:p>
          <a:p>
            <a:pPr>
              <a:buNone/>
            </a:pPr>
            <a:r>
              <a:rPr lang="en-US" sz="2600" dirty="0"/>
              <a:t>	</a:t>
            </a:r>
            <a:r>
              <a:rPr lang="en-US" sz="2600" dirty="0" err="1"/>
              <a:t>mmServerSocket</a:t>
            </a:r>
            <a:r>
              <a:rPr lang="en-US" sz="2600" dirty="0"/>
              <a:t> = </a:t>
            </a:r>
            <a:r>
              <a:rPr lang="en-US" sz="2600" dirty="0" err="1"/>
              <a:t>mAdapter.listenUsingRfcommWithServiceRecord</a:t>
            </a:r>
            <a:r>
              <a:rPr lang="en-US" sz="2600" dirty="0"/>
              <a:t>(NAME, MY_UUID);</a:t>
            </a:r>
          </a:p>
          <a:p>
            <a:pPr>
              <a:buNone/>
            </a:pPr>
            <a:r>
              <a:rPr lang="en-US" sz="2600" dirty="0"/>
              <a:t>	socket = </a:t>
            </a:r>
            <a:r>
              <a:rPr lang="en-US" sz="2600" dirty="0" err="1"/>
              <a:t>mmServerSocket.accept</a:t>
            </a:r>
            <a:r>
              <a:rPr lang="en-US" sz="2600" dirty="0"/>
              <a:t>();</a:t>
            </a:r>
          </a:p>
          <a:p>
            <a:pPr>
              <a:buNone/>
            </a:pPr>
            <a:r>
              <a:rPr lang="en-US" sz="2600" dirty="0"/>
              <a:t>} catch (</a:t>
            </a:r>
            <a:r>
              <a:rPr lang="en-US" sz="2600" dirty="0" err="1"/>
              <a:t>IOException</a:t>
            </a:r>
            <a:r>
              <a:rPr lang="en-US" sz="2600" dirty="0"/>
              <a:t> e) { }</a:t>
            </a:r>
          </a:p>
          <a:p>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side </a:t>
            </a:r>
            <a:r>
              <a:rPr lang="en-US" dirty="0" err="1"/>
              <a:t>bluetooth</a:t>
            </a:r>
            <a:endParaRPr lang="en-US" dirty="0"/>
          </a:p>
        </p:txBody>
      </p:sp>
      <p:sp>
        <p:nvSpPr>
          <p:cNvPr id="3" name="Content Placeholder 2"/>
          <p:cNvSpPr>
            <a:spLocks noGrp="1"/>
          </p:cNvSpPr>
          <p:nvPr>
            <p:ph idx="1"/>
          </p:nvPr>
        </p:nvSpPr>
        <p:spPr/>
        <p:txBody>
          <a:bodyPr>
            <a:normAutofit/>
          </a:bodyPr>
          <a:lstStyle/>
          <a:p>
            <a:r>
              <a:rPr lang="en-US" dirty="0"/>
              <a:t>To initiate a connection with a remote device, first you discover the </a:t>
            </a:r>
            <a:r>
              <a:rPr lang="en-US" dirty="0" err="1"/>
              <a:t>BluetoothDevice</a:t>
            </a:r>
            <a:r>
              <a:rPr lang="en-US" dirty="0"/>
              <a:t> object that represents the remote device.</a:t>
            </a:r>
          </a:p>
          <a:p>
            <a:pPr lvl="1"/>
            <a:r>
              <a:rPr lang="en-US" dirty="0"/>
              <a:t>Shown in Discovering Devices and in paired devices.</a:t>
            </a:r>
          </a:p>
          <a:p>
            <a:r>
              <a:rPr lang="en-US" dirty="0"/>
              <a:t>Using the </a:t>
            </a:r>
            <a:r>
              <a:rPr lang="en-US" dirty="0" err="1"/>
              <a:t>BluetoothDevice</a:t>
            </a:r>
            <a:r>
              <a:rPr lang="en-US" dirty="0"/>
              <a:t>, get a </a:t>
            </a:r>
            <a:r>
              <a:rPr lang="en-US" dirty="0" err="1"/>
              <a:t>BluetoothSocket</a:t>
            </a:r>
            <a:r>
              <a:rPr lang="en-US" dirty="0"/>
              <a:t> by calling </a:t>
            </a:r>
            <a:r>
              <a:rPr lang="en-US" dirty="0" err="1"/>
              <a:t>createRfcommSocketToServiceRecord</a:t>
            </a:r>
            <a:r>
              <a:rPr lang="en-US" dirty="0"/>
              <a:t>(UUID).</a:t>
            </a:r>
          </a:p>
          <a:p>
            <a:r>
              <a:rPr lang="en-US" dirty="0"/>
              <a:t>Initiate the connection by calling connect().</a:t>
            </a:r>
          </a:p>
          <a:p>
            <a:pPr lvl="1"/>
            <a:r>
              <a:rPr lang="en-US" dirty="0"/>
              <a:t>Note connect is blocking and should be not called when in discovery mode.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side </a:t>
            </a:r>
            <a:r>
              <a:rPr lang="en-US" dirty="0" err="1"/>
              <a:t>bluetooth</a:t>
            </a:r>
            <a:r>
              <a:rPr lang="en-US" dirty="0"/>
              <a:t> example</a:t>
            </a:r>
          </a:p>
        </p:txBody>
      </p:sp>
      <p:sp>
        <p:nvSpPr>
          <p:cNvPr id="3" name="Content Placeholder 2"/>
          <p:cNvSpPr>
            <a:spLocks noGrp="1"/>
          </p:cNvSpPr>
          <p:nvPr>
            <p:ph idx="1"/>
          </p:nvPr>
        </p:nvSpPr>
        <p:spPr/>
        <p:txBody>
          <a:bodyPr>
            <a:normAutofit fontScale="70000" lnSpcReduction="20000"/>
          </a:bodyPr>
          <a:lstStyle/>
          <a:p>
            <a:pPr>
              <a:buNone/>
            </a:pPr>
            <a:r>
              <a:rPr lang="en-US" sz="1900" dirty="0"/>
              <a:t>// Unique UUID for this application</a:t>
            </a:r>
          </a:p>
          <a:p>
            <a:pPr>
              <a:buNone/>
            </a:pPr>
            <a:r>
              <a:rPr lang="en-US" sz="1900" dirty="0"/>
              <a:t>private static final UUID MY_UUID = </a:t>
            </a:r>
            <a:r>
              <a:rPr lang="en-US" sz="1900" dirty="0" err="1"/>
              <a:t>UUID.fromString</a:t>
            </a:r>
            <a:r>
              <a:rPr lang="en-US" sz="1900" dirty="0"/>
              <a:t>("fa87c0d0-afac-11de-8a39-0800200c9a66");</a:t>
            </a:r>
          </a:p>
          <a:p>
            <a:pPr>
              <a:buNone/>
            </a:pPr>
            <a:endParaRPr lang="en-US" dirty="0"/>
          </a:p>
          <a:p>
            <a:pPr>
              <a:buNone/>
            </a:pPr>
            <a:r>
              <a:rPr lang="en-US" dirty="0"/>
              <a:t>//find remote device</a:t>
            </a:r>
          </a:p>
          <a:p>
            <a:pPr>
              <a:buNone/>
            </a:pPr>
            <a:r>
              <a:rPr lang="en" dirty="0"/>
              <a:t>...  //from discovery example previously.</a:t>
            </a:r>
          </a:p>
          <a:p>
            <a:pPr>
              <a:buNone/>
            </a:pPr>
            <a:r>
              <a:rPr lang="en-US" dirty="0"/>
              <a:t>// Get a </a:t>
            </a:r>
            <a:r>
              <a:rPr lang="en-US" dirty="0" err="1"/>
              <a:t>BluetoothSocket</a:t>
            </a:r>
            <a:r>
              <a:rPr lang="en-US" dirty="0"/>
              <a:t> to connect with the given </a:t>
            </a:r>
            <a:r>
              <a:rPr lang="en-US" dirty="0" err="1"/>
              <a:t>BluetoothDevice</a:t>
            </a:r>
            <a:r>
              <a:rPr lang="en-US" dirty="0"/>
              <a:t>;</a:t>
            </a:r>
            <a:endParaRPr lang="en" dirty="0"/>
          </a:p>
          <a:p>
            <a:pPr>
              <a:buNone/>
            </a:pPr>
            <a:r>
              <a:rPr lang="en-US" dirty="0" err="1"/>
              <a:t>BluetoothDevice</a:t>
            </a:r>
            <a:r>
              <a:rPr lang="en-US" dirty="0"/>
              <a:t> device = </a:t>
            </a:r>
            <a:r>
              <a:rPr lang="en-US" dirty="0" err="1"/>
              <a:t>intent.getParcelableExtra</a:t>
            </a:r>
            <a:r>
              <a:rPr lang="en-US" dirty="0"/>
              <a:t>(</a:t>
            </a:r>
            <a:r>
              <a:rPr lang="en-US" dirty="0" err="1"/>
              <a:t>BluetoothDevice.EXTRA_DEVICE</a:t>
            </a:r>
            <a:r>
              <a:rPr lang="en-US" dirty="0"/>
              <a:t>); </a:t>
            </a:r>
          </a:p>
          <a:p>
            <a:pPr>
              <a:buNone/>
            </a:pPr>
            <a:r>
              <a:rPr lang="en" dirty="0"/>
              <a:t>...</a:t>
            </a:r>
          </a:p>
          <a:p>
            <a:pPr>
              <a:buNone/>
            </a:pPr>
            <a:r>
              <a:rPr lang="en-US" dirty="0" err="1"/>
              <a:t>BluetoothSocket</a:t>
            </a:r>
            <a:r>
              <a:rPr lang="en-US" dirty="0"/>
              <a:t> </a:t>
            </a:r>
            <a:r>
              <a:rPr lang="en-US" dirty="0" err="1"/>
              <a:t>mmSocket</a:t>
            </a:r>
            <a:r>
              <a:rPr lang="en-US" dirty="0"/>
              <a:t>=null;</a:t>
            </a:r>
          </a:p>
          <a:p>
            <a:pPr>
              <a:buNone/>
            </a:pPr>
            <a:r>
              <a:rPr lang="en-US" dirty="0"/>
              <a:t>try {</a:t>
            </a:r>
          </a:p>
          <a:p>
            <a:pPr>
              <a:buNone/>
            </a:pPr>
            <a:r>
              <a:rPr lang="en-US" dirty="0"/>
              <a:t>	// MY_UUID is the app's UUID string, also used by the server code</a:t>
            </a:r>
          </a:p>
          <a:p>
            <a:pPr>
              <a:buNone/>
            </a:pPr>
            <a:r>
              <a:rPr lang="en-US" dirty="0"/>
              <a:t>	</a:t>
            </a:r>
            <a:r>
              <a:rPr lang="en-US" dirty="0" err="1"/>
              <a:t>mmSocket</a:t>
            </a:r>
            <a:r>
              <a:rPr lang="en-US" dirty="0"/>
              <a:t> = </a:t>
            </a:r>
            <a:r>
              <a:rPr lang="en-US" dirty="0" err="1"/>
              <a:t>device.createRfcommSocketToServiceRecord</a:t>
            </a:r>
            <a:r>
              <a:rPr lang="en-US" dirty="0"/>
              <a:t>(MY_UUID);</a:t>
            </a:r>
          </a:p>
          <a:p>
            <a:pPr>
              <a:buNone/>
            </a:pPr>
            <a:r>
              <a:rPr lang="en-US" dirty="0"/>
              <a:t>	 </a:t>
            </a:r>
            <a:r>
              <a:rPr lang="en-US" dirty="0" err="1"/>
              <a:t>mmSocket.connect</a:t>
            </a:r>
            <a:r>
              <a:rPr lang="en-US" dirty="0"/>
              <a:t>();</a:t>
            </a:r>
          </a:p>
          <a:p>
            <a:pPr>
              <a:buNone/>
            </a:pPr>
            <a:r>
              <a:rPr lang="en-US" dirty="0"/>
              <a:t>} catch (</a:t>
            </a:r>
            <a:r>
              <a:rPr lang="en-US" dirty="0" err="1"/>
              <a:t>IOException</a:t>
            </a:r>
            <a:r>
              <a:rPr lang="en-US" dirty="0"/>
              <a:t> e) { }</a:t>
            </a:r>
          </a:p>
          <a:p>
            <a:pPr>
              <a:buNone/>
            </a:pPr>
            <a:endParaRPr lang="en" dirty="0"/>
          </a:p>
          <a:p>
            <a:pPr>
              <a:buNone/>
            </a:pPr>
            <a:endParaRPr lang="en-US" dirty="0"/>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Connected via Android </a:t>
            </a:r>
            <a:r>
              <a:rPr lang="en-US" dirty="0" err="1"/>
              <a:t>bluetooth</a:t>
            </a:r>
            <a:endParaRPr lang="en-US" dirty="0"/>
          </a:p>
        </p:txBody>
      </p:sp>
      <p:sp>
        <p:nvSpPr>
          <p:cNvPr id="3" name="Content Placeholder 2"/>
          <p:cNvSpPr>
            <a:spLocks noGrp="1"/>
          </p:cNvSpPr>
          <p:nvPr>
            <p:ph idx="1"/>
          </p:nvPr>
        </p:nvSpPr>
        <p:spPr/>
        <p:txBody>
          <a:bodyPr>
            <a:normAutofit/>
          </a:bodyPr>
          <a:lstStyle/>
          <a:p>
            <a:r>
              <a:rPr lang="en-US" dirty="0"/>
              <a:t>Once both the client and server are setup with sockets</a:t>
            </a:r>
          </a:p>
          <a:p>
            <a:pPr lvl="1"/>
            <a:r>
              <a:rPr lang="en-US" dirty="0"/>
              <a:t>Now it's just like standard network code.</a:t>
            </a:r>
          </a:p>
          <a:p>
            <a:pPr lvl="3"/>
            <a:r>
              <a:rPr lang="en-US" dirty="0" err="1"/>
              <a:t>PrintWriter</a:t>
            </a:r>
            <a:r>
              <a:rPr lang="en-US" dirty="0"/>
              <a:t> out = new </a:t>
            </a:r>
            <a:r>
              <a:rPr lang="en-US" dirty="0" err="1"/>
              <a:t>PrintWriter</a:t>
            </a:r>
            <a:r>
              <a:rPr lang="en-US" dirty="0"/>
              <a:t>( new </a:t>
            </a:r>
            <a:r>
              <a:rPr lang="en-US" dirty="0" err="1"/>
              <a:t>BufferedWriter</a:t>
            </a:r>
            <a:r>
              <a:rPr lang="en-US" dirty="0"/>
              <a:t>( new </a:t>
            </a:r>
            <a:r>
              <a:rPr lang="en-US" dirty="0" err="1"/>
              <a:t>OutputStreamWriter</a:t>
            </a:r>
            <a:r>
              <a:rPr lang="en-US" dirty="0"/>
              <a:t>(</a:t>
            </a:r>
            <a:r>
              <a:rPr lang="en-US" dirty="0" err="1"/>
              <a:t>socket.getOutputStream</a:t>
            </a:r>
            <a:r>
              <a:rPr lang="en-US" dirty="0"/>
              <a:t>())),true);</a:t>
            </a:r>
          </a:p>
          <a:p>
            <a:pPr lvl="3"/>
            <a:r>
              <a:rPr lang="en-US" dirty="0" err="1"/>
              <a:t>BufferedReader</a:t>
            </a:r>
            <a:r>
              <a:rPr lang="en-US" dirty="0"/>
              <a:t> in = new </a:t>
            </a:r>
            <a:r>
              <a:rPr lang="en-US" dirty="0" err="1"/>
              <a:t>BufferedReader</a:t>
            </a:r>
            <a:r>
              <a:rPr lang="en-US" dirty="0"/>
              <a:t>(new </a:t>
            </a:r>
            <a:r>
              <a:rPr lang="en-US" dirty="0" err="1"/>
              <a:t>InputStreamReader</a:t>
            </a:r>
            <a:r>
              <a:rPr lang="en-US" dirty="0"/>
              <a:t>(</a:t>
            </a:r>
            <a:r>
              <a:rPr lang="en-US" dirty="0" err="1"/>
              <a:t>socket.getInputStream</a:t>
            </a:r>
            <a:r>
              <a:rPr lang="en-US" dirty="0"/>
              <a:t>()));</a:t>
            </a:r>
          </a:p>
          <a:p>
            <a:pPr lvl="1"/>
            <a:r>
              <a:rPr lang="en-US" dirty="0"/>
              <a:t>But you will likely need to deal with disconnections, if either of the "phones" is moved out of connection range, then the connection will fail and must be restarted once they are in range again.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Android References</a:t>
            </a:r>
          </a:p>
        </p:txBody>
      </p:sp>
      <p:sp>
        <p:nvSpPr>
          <p:cNvPr id="3" name="Content Placeholder 2"/>
          <p:cNvSpPr>
            <a:spLocks noGrp="1"/>
          </p:cNvSpPr>
          <p:nvPr>
            <p:ph idx="1"/>
          </p:nvPr>
        </p:nvSpPr>
        <p:spPr/>
        <p:txBody>
          <a:bodyPr/>
          <a:lstStyle/>
          <a:p>
            <a:r>
              <a:rPr lang="en-US" dirty="0">
                <a:hlinkClick r:id="rId2"/>
              </a:rPr>
              <a:t>https://developer.android.com/develop/connectivity/bluetooth</a:t>
            </a:r>
            <a:r>
              <a:rPr lang="en-US" dirty="0"/>
              <a:t> </a:t>
            </a:r>
          </a:p>
          <a:p>
            <a:r>
              <a:rPr lang="en-US" dirty="0"/>
              <a:t>A simple example is </a:t>
            </a:r>
            <a:r>
              <a:rPr lang="en-US" dirty="0" err="1"/>
              <a:t>BlueToothDemo</a:t>
            </a:r>
            <a:endParaRPr lang="en-US" dirty="0"/>
          </a:p>
          <a:p>
            <a:pPr lvl="1"/>
            <a:r>
              <a:rPr lang="en-US" dirty="0"/>
              <a:t>Note, it assumes the devices are already paired, so no discovery code is included.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Low Energy</a:t>
            </a:r>
          </a:p>
        </p:txBody>
      </p:sp>
      <p:sp>
        <p:nvSpPr>
          <p:cNvPr id="3" name="Content Placeholder 2"/>
          <p:cNvSpPr>
            <a:spLocks noGrp="1"/>
          </p:cNvSpPr>
          <p:nvPr>
            <p:ph idx="1"/>
          </p:nvPr>
        </p:nvSpPr>
        <p:spPr/>
        <p:txBody>
          <a:bodyPr>
            <a:normAutofit fontScale="62500" lnSpcReduction="20000"/>
          </a:bodyPr>
          <a:lstStyle/>
          <a:p>
            <a:r>
              <a:rPr lang="en-US" dirty="0"/>
              <a:t>Starting in Android 4.3 ( API 18)</a:t>
            </a:r>
          </a:p>
          <a:p>
            <a:pPr lvl="1"/>
            <a:r>
              <a:rPr lang="en-US" dirty="0"/>
              <a:t>Support for Bluetooth Low Energy (BLE) in the central role and provides APIs that apps can use to discover devices, query for services, and transmit information.</a:t>
            </a:r>
          </a:p>
          <a:p>
            <a:pPr lvl="1"/>
            <a:r>
              <a:rPr lang="en-US" dirty="0"/>
              <a:t>In Android 5.0 allows to act as peripheral device  as well  (like a pedometer or health monitor) and communicate its data to another Bluetooth device.</a:t>
            </a:r>
          </a:p>
          <a:p>
            <a:r>
              <a:rPr lang="en-US" dirty="0"/>
              <a:t>Common use cases include the following:</a:t>
            </a:r>
          </a:p>
          <a:p>
            <a:pPr lvl="1"/>
            <a:r>
              <a:rPr lang="en-US" dirty="0"/>
              <a:t>Transferring small amounts of data between nearby devices.</a:t>
            </a:r>
          </a:p>
          <a:p>
            <a:pPr lvl="1"/>
            <a:r>
              <a:rPr lang="en-US" dirty="0"/>
              <a:t>Interacting with proximity sensors like Google Beacons to give users a customized experience based on their current location.</a:t>
            </a:r>
          </a:p>
          <a:p>
            <a:r>
              <a:rPr lang="en-US" dirty="0"/>
              <a:t>In contrast to Classic Bluetooth, Bluetooth Low Energy (BLE) is designed to provide significantly lower power consumption. </a:t>
            </a:r>
          </a:p>
          <a:p>
            <a:pPr lvl="1"/>
            <a:r>
              <a:rPr lang="en-US" dirty="0"/>
              <a:t>This allows Android apps to communicate with BLE devices that have stricter power requirements, such as proximity sensors, heart rate monitors, and fitness devices.</a:t>
            </a:r>
          </a:p>
          <a:p>
            <a:r>
              <a:rPr lang="en-US" dirty="0"/>
              <a:t>If your app targets Android 9 (API level 28) or lower, you can declare the ACCESS_COARSE_LOCATION permission instead of the ACCESS_FINE_LOCATION permission.</a:t>
            </a:r>
          </a:p>
          <a:p>
            <a:pPr lvl="1"/>
            <a:r>
              <a:rPr lang="en-US" dirty="0"/>
              <a:t>at </a:t>
            </a:r>
            <a:r>
              <a:rPr lang="en-US" dirty="0" err="1"/>
              <a:t>api</a:t>
            </a:r>
            <a:r>
              <a:rPr lang="en-US" dirty="0"/>
              <a:t> 31+, you can remove it,  if you add </a:t>
            </a:r>
            <a:r>
              <a:rPr lang="en-US" dirty="0" err="1"/>
              <a:t>neverforlocation</a:t>
            </a:r>
            <a:r>
              <a:rPr lang="en-US" dirty="0"/>
              <a:t> to the scan permission. </a:t>
            </a:r>
          </a:p>
        </p:txBody>
      </p:sp>
    </p:spTree>
    <p:extLst>
      <p:ext uri="{BB962C8B-B14F-4D97-AF65-F5344CB8AC3E}">
        <p14:creationId xmlns:p14="http://schemas.microsoft.com/office/powerpoint/2010/main" val="2570867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GAP</a:t>
            </a:r>
          </a:p>
        </p:txBody>
      </p:sp>
      <p:sp>
        <p:nvSpPr>
          <p:cNvPr id="3" name="Content Placeholder 2"/>
          <p:cNvSpPr>
            <a:spLocks noGrp="1"/>
          </p:cNvSpPr>
          <p:nvPr>
            <p:ph idx="1"/>
          </p:nvPr>
        </p:nvSpPr>
        <p:spPr/>
        <p:txBody>
          <a:bodyPr>
            <a:normAutofit fontScale="92500" lnSpcReduction="10000"/>
          </a:bodyPr>
          <a:lstStyle/>
          <a:p>
            <a:r>
              <a:rPr lang="en-US" dirty="0"/>
              <a:t>AP is an acronym for the Generic Access Profile, and it controls connections and advertising in Bluetooth. GAP is what makes your device visible to the outside world, and determines how two devices can (or can't) interact with each other.</a:t>
            </a:r>
          </a:p>
          <a:p>
            <a:r>
              <a:rPr lang="en-US" dirty="0"/>
              <a:t>Roles</a:t>
            </a:r>
          </a:p>
          <a:p>
            <a:pPr lvl="1"/>
            <a:r>
              <a:rPr lang="en-US" b="1" dirty="0"/>
              <a:t>Peripheral</a:t>
            </a:r>
            <a:r>
              <a:rPr lang="en-US" dirty="0"/>
              <a:t> devices are small, low power, resource </a:t>
            </a:r>
            <a:r>
              <a:rPr lang="en-US" dirty="0" err="1"/>
              <a:t>contrained</a:t>
            </a:r>
            <a:r>
              <a:rPr lang="en-US" dirty="0"/>
              <a:t> devices that can connect to a much more powerful central device. Peripheral devices are things like a heart rate monitor, a BLE enabled proximity tag, etc.</a:t>
            </a:r>
          </a:p>
          <a:p>
            <a:pPr lvl="1"/>
            <a:r>
              <a:rPr lang="en-US" b="1" dirty="0"/>
              <a:t>Central</a:t>
            </a:r>
            <a:r>
              <a:rPr lang="en-US" dirty="0"/>
              <a:t> devices are usually the mobile phone or tablet that you connect to with far more processing power and memory.</a:t>
            </a:r>
          </a:p>
          <a:p>
            <a:pPr lvl="1"/>
            <a:endParaRPr lang="en-US" dirty="0"/>
          </a:p>
        </p:txBody>
      </p:sp>
    </p:spTree>
    <p:extLst>
      <p:ext uri="{BB962C8B-B14F-4D97-AF65-F5344CB8AC3E}">
        <p14:creationId xmlns:p14="http://schemas.microsoft.com/office/powerpoint/2010/main" val="4243222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Advertising and Scan Response Data</a:t>
            </a:r>
          </a:p>
        </p:txBody>
      </p:sp>
      <p:sp>
        <p:nvSpPr>
          <p:cNvPr id="3" name="Content Placeholder 2"/>
          <p:cNvSpPr>
            <a:spLocks noGrp="1"/>
          </p:cNvSpPr>
          <p:nvPr>
            <p:ph idx="1"/>
          </p:nvPr>
        </p:nvSpPr>
        <p:spPr/>
        <p:txBody>
          <a:bodyPr/>
          <a:lstStyle/>
          <a:p>
            <a:r>
              <a:rPr lang="en-US" dirty="0"/>
              <a:t>Both payloads are identical and can contain up to 31 bytes of data, but only the advertising data payload is mandatory, since this is the payload that will be constantly transmitted out from the device to let central devices in range know that it exists. </a:t>
            </a:r>
          </a:p>
          <a:p>
            <a:r>
              <a:rPr lang="en-US" dirty="0"/>
              <a:t>The scan response payload is an optional secondary payload that central devices can request, and allows device designers to fit a bit more information in the advertising payload such a strings for a device name, etc.</a:t>
            </a:r>
          </a:p>
        </p:txBody>
      </p:sp>
    </p:spTree>
    <p:extLst>
      <p:ext uri="{BB962C8B-B14F-4D97-AF65-F5344CB8AC3E}">
        <p14:creationId xmlns:p14="http://schemas.microsoft.com/office/powerpoint/2010/main" val="214234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Network Topology</a:t>
            </a:r>
          </a:p>
        </p:txBody>
      </p:sp>
      <p:sp>
        <p:nvSpPr>
          <p:cNvPr id="3" name="Content Placeholder 2"/>
          <p:cNvSpPr>
            <a:spLocks noGrp="1"/>
          </p:cNvSpPr>
          <p:nvPr>
            <p:ph idx="1"/>
          </p:nvPr>
        </p:nvSpPr>
        <p:spPr/>
        <p:txBody>
          <a:bodyPr>
            <a:normAutofit/>
          </a:bodyPr>
          <a:lstStyle/>
          <a:p>
            <a:r>
              <a:rPr lang="en-US" dirty="0"/>
              <a:t>Bluetooth-enabled devices are organized in groups called </a:t>
            </a:r>
            <a:r>
              <a:rPr lang="en-US" i="1" dirty="0" err="1"/>
              <a:t>piconets</a:t>
            </a:r>
            <a:r>
              <a:rPr lang="en-US" dirty="0"/>
              <a:t>. </a:t>
            </a:r>
          </a:p>
          <a:p>
            <a:pPr lvl="1"/>
            <a:r>
              <a:rPr lang="en-US" dirty="0"/>
              <a:t>A </a:t>
            </a:r>
            <a:r>
              <a:rPr lang="en-US" dirty="0" err="1"/>
              <a:t>piconet</a:t>
            </a:r>
            <a:r>
              <a:rPr lang="en-US" dirty="0"/>
              <a:t> consists of a master and up to seven active slaves. </a:t>
            </a:r>
          </a:p>
          <a:p>
            <a:pPr lvl="1"/>
            <a:r>
              <a:rPr lang="en-US" dirty="0"/>
              <a:t>A master and a single slave use point-to-point communication; </a:t>
            </a:r>
          </a:p>
          <a:p>
            <a:pPr lvl="2"/>
            <a:r>
              <a:rPr lang="en-US" dirty="0"/>
              <a:t>if there are multiple slaves, point-to-multipoint communication is used. </a:t>
            </a:r>
          </a:p>
          <a:p>
            <a:pPr lvl="1"/>
            <a:r>
              <a:rPr lang="en-US" dirty="0"/>
              <a:t>A master unit is the device that initiates the communication. </a:t>
            </a:r>
          </a:p>
          <a:p>
            <a:pPr lvl="1"/>
            <a:r>
              <a:rPr lang="en-US" dirty="0"/>
              <a:t>A device in one </a:t>
            </a:r>
            <a:r>
              <a:rPr lang="en-US" dirty="0" err="1"/>
              <a:t>piconet</a:t>
            </a:r>
            <a:r>
              <a:rPr lang="en-US" dirty="0"/>
              <a:t> can communicate to another device in another </a:t>
            </a:r>
            <a:r>
              <a:rPr lang="en-US" dirty="0" err="1"/>
              <a:t>piconet</a:t>
            </a:r>
            <a:r>
              <a:rPr lang="en-US" dirty="0"/>
              <a:t>, forming a </a:t>
            </a:r>
            <a:r>
              <a:rPr lang="en-US" i="1" dirty="0" err="1"/>
              <a:t>scatternet</a:t>
            </a:r>
            <a:r>
              <a:rPr lang="en-US" dirty="0"/>
              <a:t>, as depicted in next slide.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Advertising and Scan Response Data (2)</a:t>
            </a:r>
          </a:p>
        </p:txBody>
      </p:sp>
      <p:sp>
        <p:nvSpPr>
          <p:cNvPr id="3" name="Content Placeholder 2"/>
          <p:cNvSpPr>
            <a:spLocks noGrp="1"/>
          </p:cNvSpPr>
          <p:nvPr>
            <p:ph idx="1"/>
          </p:nvPr>
        </p:nvSpPr>
        <p:spPr>
          <a:xfrm>
            <a:off x="609600" y="1600201"/>
            <a:ext cx="10972800" cy="2819399"/>
          </a:xfrm>
        </p:spPr>
        <p:txBody>
          <a:bodyPr>
            <a:normAutofit fontScale="92500" lnSpcReduction="20000"/>
          </a:bodyPr>
          <a:lstStyle/>
          <a:p>
            <a:r>
              <a:rPr lang="en-US" dirty="0"/>
              <a:t>A peripheral will set a specific advertising interval, and every time this interval passes, it will retransmit it's main advertising packet. A longer delays saves power but feels less responsive if the device only advertises itself once every 2 seconds instead of every 20ms.</a:t>
            </a:r>
          </a:p>
          <a:p>
            <a:pPr lvl="1"/>
            <a:r>
              <a:rPr lang="en-US" dirty="0"/>
              <a:t>If a listening device is interested in the scan response payload (and it is available on the peripheral) it can optionally request the scan response payload, and the peripheral will respond with the additional data.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4419600"/>
            <a:ext cx="10692063" cy="2234921"/>
          </a:xfrm>
          <a:prstGeom prst="rect">
            <a:avLst/>
          </a:prstGeom>
        </p:spPr>
      </p:pic>
    </p:spTree>
    <p:extLst>
      <p:ext uri="{BB962C8B-B14F-4D97-AF65-F5344CB8AC3E}">
        <p14:creationId xmlns:p14="http://schemas.microsoft.com/office/powerpoint/2010/main" val="2140386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Broadcast Topology</a:t>
            </a:r>
          </a:p>
        </p:txBody>
      </p:sp>
      <p:sp>
        <p:nvSpPr>
          <p:cNvPr id="3" name="Content Placeholder 2"/>
          <p:cNvSpPr>
            <a:spLocks noGrp="1"/>
          </p:cNvSpPr>
          <p:nvPr>
            <p:ph idx="1"/>
          </p:nvPr>
        </p:nvSpPr>
        <p:spPr/>
        <p:txBody>
          <a:bodyPr/>
          <a:lstStyle/>
          <a:p>
            <a:r>
              <a:rPr lang="en-US" dirty="0"/>
              <a:t>one use is advertise themselves so a connection can be established and GATT services and characteristics (next slide) </a:t>
            </a:r>
          </a:p>
          <a:p>
            <a:pPr lvl="1"/>
            <a:r>
              <a:rPr lang="en-US" dirty="0"/>
              <a:t>allows for a lot more data to exchanged in both directions.</a:t>
            </a:r>
          </a:p>
          <a:p>
            <a:r>
              <a:rPr lang="en-US" dirty="0"/>
              <a:t>You may only want to advertise data in some situations</a:t>
            </a:r>
          </a:p>
          <a:p>
            <a:pPr lvl="1"/>
            <a:r>
              <a:rPr lang="en-US" dirty="0"/>
              <a:t>marketing/advertising, directions, location information, etc.</a:t>
            </a:r>
          </a:p>
          <a:p>
            <a:pPr lvl="2"/>
            <a:r>
              <a:rPr lang="en-US" dirty="0"/>
              <a:t>There lots of possibilities.</a:t>
            </a:r>
          </a:p>
          <a:p>
            <a:pPr lvl="2"/>
            <a:endParaRPr lang="en-US" dirty="0"/>
          </a:p>
          <a:p>
            <a:pPr lvl="2"/>
            <a:r>
              <a:rPr lang="en-US" dirty="0"/>
              <a:t>Note Beacons will be covered in the nearby lectures </a:t>
            </a:r>
            <a:r>
              <a:rPr lang="en-US"/>
              <a:t>as well.</a:t>
            </a:r>
            <a:endParaRPr lang="en-US" dirty="0"/>
          </a:p>
        </p:txBody>
      </p:sp>
    </p:spTree>
    <p:extLst>
      <p:ext uri="{BB962C8B-B14F-4D97-AF65-F5344CB8AC3E}">
        <p14:creationId xmlns:p14="http://schemas.microsoft.com/office/powerpoint/2010/main" val="30328148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GATT</a:t>
            </a:r>
          </a:p>
        </p:txBody>
      </p:sp>
      <p:sp>
        <p:nvSpPr>
          <p:cNvPr id="3" name="Content Placeholder 2"/>
          <p:cNvSpPr>
            <a:spLocks noGrp="1"/>
          </p:cNvSpPr>
          <p:nvPr>
            <p:ph idx="1"/>
          </p:nvPr>
        </p:nvSpPr>
        <p:spPr/>
        <p:txBody>
          <a:bodyPr>
            <a:normAutofit lnSpcReduction="10000"/>
          </a:bodyPr>
          <a:lstStyle/>
          <a:p>
            <a:r>
              <a:rPr lang="en-US" dirty="0"/>
              <a:t>GATT is an acronym for the Generic Attribute Profile</a:t>
            </a:r>
          </a:p>
          <a:p>
            <a:pPr lvl="1"/>
            <a:r>
              <a:rPr lang="en-US" dirty="0"/>
              <a:t>it defines the way that two Bluetooth Low Energy devices transfer data back and forth using concepts called </a:t>
            </a:r>
            <a:r>
              <a:rPr lang="en-US" b="1" dirty="0"/>
              <a:t>Services</a:t>
            </a:r>
            <a:r>
              <a:rPr lang="en-US" dirty="0"/>
              <a:t> and </a:t>
            </a:r>
            <a:r>
              <a:rPr lang="en-US" b="1" dirty="0"/>
              <a:t>Characteristics</a:t>
            </a:r>
            <a:r>
              <a:rPr lang="en-US" dirty="0"/>
              <a:t>. </a:t>
            </a:r>
          </a:p>
          <a:p>
            <a:pPr lvl="1"/>
            <a:r>
              <a:rPr lang="en-US" dirty="0"/>
              <a:t>It makes use of a generic data protocol called the </a:t>
            </a:r>
            <a:r>
              <a:rPr lang="en-US" b="1" dirty="0"/>
              <a:t>Attribute Protocol (ATT)</a:t>
            </a:r>
            <a:r>
              <a:rPr lang="en-US" dirty="0"/>
              <a:t>, which is used to store Services, Characteristics and related data in a simple lookup table using 16-bit IDs (UUID) for each entry in the table.</a:t>
            </a:r>
          </a:p>
          <a:p>
            <a:pPr lvl="1"/>
            <a:r>
              <a:rPr lang="en-US" dirty="0"/>
              <a:t>Note connections are exclusive. So a BLE peripheral can only be connected to one central device (a mobile phone, etc.) at a time</a:t>
            </a:r>
          </a:p>
        </p:txBody>
      </p:sp>
    </p:spTree>
    <p:extLst>
      <p:ext uri="{BB962C8B-B14F-4D97-AF65-F5344CB8AC3E}">
        <p14:creationId xmlns:p14="http://schemas.microsoft.com/office/powerpoint/2010/main" val="2820559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GATT transactions</a:t>
            </a:r>
          </a:p>
        </p:txBody>
      </p:sp>
      <p:sp>
        <p:nvSpPr>
          <p:cNvPr id="3" name="Content Placeholder 2"/>
          <p:cNvSpPr>
            <a:spLocks noGrp="1"/>
          </p:cNvSpPr>
          <p:nvPr>
            <p:ph idx="1"/>
          </p:nvPr>
        </p:nvSpPr>
        <p:spPr/>
        <p:txBody>
          <a:bodyPr>
            <a:normAutofit fontScale="85000" lnSpcReduction="10000"/>
          </a:bodyPr>
          <a:lstStyle/>
          <a:p>
            <a:r>
              <a:rPr lang="en-US" dirty="0"/>
              <a:t>An important concept to understand with GATT is the server/client relationship.</a:t>
            </a:r>
          </a:p>
          <a:p>
            <a:r>
              <a:rPr lang="en-US" dirty="0"/>
              <a:t>The peripheral is known as the </a:t>
            </a:r>
            <a:r>
              <a:rPr lang="en-US" b="1" dirty="0"/>
              <a:t>GATT Server</a:t>
            </a:r>
            <a:r>
              <a:rPr lang="en-US" dirty="0"/>
              <a:t>, which holds the ATT lookup data and service and characteristic definitions (BLE device), and the </a:t>
            </a:r>
            <a:r>
              <a:rPr lang="en-US" b="1" dirty="0"/>
              <a:t>GATT Client</a:t>
            </a:r>
            <a:r>
              <a:rPr lang="en-US" dirty="0"/>
              <a:t> (the phone/tablet), which sends requests to this server.</a:t>
            </a:r>
          </a:p>
          <a:p>
            <a:r>
              <a:rPr lang="en-US" dirty="0"/>
              <a:t>All transactions are started by the GATT Client, which receives response from the GATT Server.</a:t>
            </a:r>
          </a:p>
          <a:p>
            <a:pPr lvl="1"/>
            <a:r>
              <a:rPr lang="en-US" dirty="0"/>
              <a:t>The client in this case is the Master device, and the server is the slave device.</a:t>
            </a:r>
          </a:p>
          <a:p>
            <a:r>
              <a:rPr lang="en-US" dirty="0"/>
              <a:t>Once connected the server suggests a "connection interval" that it should connect back and get updated information.</a:t>
            </a:r>
          </a:p>
          <a:p>
            <a:pPr lvl="1"/>
            <a:r>
              <a:rPr lang="en-US" dirty="0"/>
              <a:t>The Client can ignore it and ask more or less often.</a:t>
            </a:r>
          </a:p>
        </p:txBody>
      </p:sp>
    </p:spTree>
    <p:extLst>
      <p:ext uri="{BB962C8B-B14F-4D97-AF65-F5344CB8AC3E}">
        <p14:creationId xmlns:p14="http://schemas.microsoft.com/office/powerpoint/2010/main" val="418101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Services and Characteristics</a:t>
            </a:r>
          </a:p>
        </p:txBody>
      </p:sp>
      <p:sp>
        <p:nvSpPr>
          <p:cNvPr id="4" name="Content Placeholder 3"/>
          <p:cNvSpPr>
            <a:spLocks noGrp="1"/>
          </p:cNvSpPr>
          <p:nvPr>
            <p:ph sz="half" idx="1"/>
          </p:nvPr>
        </p:nvSpPr>
        <p:spPr>
          <a:xfrm>
            <a:off x="609600" y="1600201"/>
            <a:ext cx="7543800" cy="4525963"/>
          </a:xfrm>
        </p:spPr>
        <p:txBody>
          <a:bodyPr>
            <a:normAutofit lnSpcReduction="10000"/>
          </a:bodyPr>
          <a:lstStyle/>
          <a:p>
            <a:r>
              <a:rPr lang="en-US" dirty="0"/>
              <a:t>A Profile doesn't actually exist on the BLE peripheral itself, it's simple a pre-defined collection of Services that has been compiled by either the Bluetooth SIG or by the peripheral designers.</a:t>
            </a:r>
          </a:p>
          <a:p>
            <a:r>
              <a:rPr lang="en-US" dirty="0"/>
              <a:t>The Heart Rate Profile, for example, combines the Heart Rate Service and the Device Information Service. </a:t>
            </a:r>
          </a:p>
          <a:p>
            <a:r>
              <a:rPr lang="en-US" dirty="0"/>
              <a:t>The complete list of officially adopted GATT-based profiles can be seen here: </a:t>
            </a:r>
            <a:r>
              <a:rPr lang="en-US" dirty="0">
                <a:hlinkClick r:id="rId2"/>
              </a:rPr>
              <a:t>Profiles Overview</a:t>
            </a:r>
            <a:r>
              <a:rPr lang="en-US" dirty="0"/>
              <a:t>.</a:t>
            </a:r>
          </a:p>
        </p:txBody>
      </p:sp>
      <p:pic>
        <p:nvPicPr>
          <p:cNvPr id="6" name="Content Placeholder 5"/>
          <p:cNvPicPr>
            <a:picLocks noGrp="1" noChangeAspect="1"/>
          </p:cNvPicPr>
          <p:nvPr>
            <p:ph sz="half" idx="2"/>
          </p:nvPr>
        </p:nvPicPr>
        <p:blipFill>
          <a:blip r:embed="rId3"/>
          <a:stretch>
            <a:fillRect/>
          </a:stretch>
        </p:blipFill>
        <p:spPr>
          <a:xfrm>
            <a:off x="8573311" y="1905000"/>
            <a:ext cx="2971800" cy="3648075"/>
          </a:xfrm>
          <a:prstGeom prst="rect">
            <a:avLst/>
          </a:prstGeom>
        </p:spPr>
      </p:pic>
    </p:spTree>
    <p:extLst>
      <p:ext uri="{BB962C8B-B14F-4D97-AF65-F5344CB8AC3E}">
        <p14:creationId xmlns:p14="http://schemas.microsoft.com/office/powerpoint/2010/main" val="1398999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Services and Characteristics (2)</a:t>
            </a:r>
          </a:p>
        </p:txBody>
      </p:sp>
      <p:sp>
        <p:nvSpPr>
          <p:cNvPr id="5" name="Content Placeholder 4"/>
          <p:cNvSpPr>
            <a:spLocks noGrp="1"/>
          </p:cNvSpPr>
          <p:nvPr>
            <p:ph idx="1"/>
          </p:nvPr>
        </p:nvSpPr>
        <p:spPr/>
        <p:txBody>
          <a:bodyPr>
            <a:normAutofit fontScale="85000" lnSpcReduction="20000"/>
          </a:bodyPr>
          <a:lstStyle/>
          <a:p>
            <a:r>
              <a:rPr lang="en-US" dirty="0"/>
              <a:t>Services are used to break data up into logic entities, and contain specific chunks of data called characteristics. </a:t>
            </a:r>
          </a:p>
          <a:p>
            <a:r>
              <a:rPr lang="en-US" dirty="0"/>
              <a:t>A service can have one or more characteristics, and each service distinguishes itself from other services by means of a unique numeric ID called a UUID, which can be either 16-bit (for officially adopted BLE Services) or 128-bit (for custom services).</a:t>
            </a:r>
          </a:p>
          <a:p>
            <a:r>
              <a:rPr lang="en-US" dirty="0"/>
              <a:t>A full list of officially adopted BLE services can be seen on the </a:t>
            </a:r>
            <a:r>
              <a:rPr lang="en-US" dirty="0">
                <a:hlinkClick r:id="rId2"/>
              </a:rPr>
              <a:t>Services</a:t>
            </a:r>
            <a:r>
              <a:rPr lang="en-US" dirty="0"/>
              <a:t> page of the Bluetooth Developer Portal. </a:t>
            </a:r>
          </a:p>
          <a:p>
            <a:pPr lvl="1"/>
            <a:r>
              <a:rPr lang="en-US" dirty="0"/>
              <a:t>If you look at the </a:t>
            </a:r>
            <a:r>
              <a:rPr lang="en-US" dirty="0">
                <a:hlinkClick r:id="rId3"/>
              </a:rPr>
              <a:t>Heart Rate Service</a:t>
            </a:r>
            <a:r>
              <a:rPr lang="en-US" dirty="0"/>
              <a:t>, for example, we can see that this officially adopted service has a 16-bit UUID of 0x180D, and contains up to 3 characteristic, though only the first one is mandatory: </a:t>
            </a:r>
            <a:r>
              <a:rPr lang="en-US" i="1" dirty="0"/>
              <a:t>Heart Rate Measurement</a:t>
            </a:r>
            <a:r>
              <a:rPr lang="en-US" dirty="0"/>
              <a:t>, </a:t>
            </a:r>
            <a:r>
              <a:rPr lang="en-US" i="1" dirty="0"/>
              <a:t>Body Sensor Location</a:t>
            </a:r>
            <a:r>
              <a:rPr lang="en-US" dirty="0"/>
              <a:t> and </a:t>
            </a:r>
            <a:r>
              <a:rPr lang="en-US" i="1" dirty="0"/>
              <a:t>Heart Rate Control Point</a:t>
            </a:r>
            <a:r>
              <a:rPr lang="en-US" dirty="0"/>
              <a:t>.</a:t>
            </a:r>
          </a:p>
        </p:txBody>
      </p:sp>
    </p:spTree>
    <p:extLst>
      <p:ext uri="{BB962C8B-B14F-4D97-AF65-F5344CB8AC3E}">
        <p14:creationId xmlns:p14="http://schemas.microsoft.com/office/powerpoint/2010/main" val="23933252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Services and Characteristics (3)</a:t>
            </a:r>
          </a:p>
        </p:txBody>
      </p:sp>
      <p:sp>
        <p:nvSpPr>
          <p:cNvPr id="3" name="Content Placeholder 2"/>
          <p:cNvSpPr>
            <a:spLocks noGrp="1"/>
          </p:cNvSpPr>
          <p:nvPr>
            <p:ph idx="1"/>
          </p:nvPr>
        </p:nvSpPr>
        <p:spPr/>
        <p:txBody>
          <a:bodyPr>
            <a:normAutofit fontScale="85000" lnSpcReduction="10000"/>
          </a:bodyPr>
          <a:lstStyle/>
          <a:p>
            <a:r>
              <a:rPr lang="en-US" dirty="0"/>
              <a:t>The lowest level concept in GATT transactions is the Characteristic, which encapsulates a single data point</a:t>
            </a:r>
          </a:p>
          <a:p>
            <a:r>
              <a:rPr lang="en-US" dirty="0"/>
              <a:t>like Services, each Characteristic distinguishes itself via a pre-defined 16-bit or 128-bit UUID</a:t>
            </a:r>
          </a:p>
          <a:p>
            <a:pPr lvl="1"/>
            <a:r>
              <a:rPr lang="en-US" dirty="0"/>
              <a:t>you're free to use the </a:t>
            </a:r>
            <a:r>
              <a:rPr lang="en-US" dirty="0">
                <a:hlinkClick r:id="rId2"/>
              </a:rPr>
              <a:t>standard characteristics defined by the Bluetooth SIG</a:t>
            </a:r>
            <a:r>
              <a:rPr lang="en-US" dirty="0"/>
              <a:t> (which ensures interoperability across and BLE-enabled HW/SW) or define your own custom characteristics which only your peripheral and SW understands.</a:t>
            </a:r>
          </a:p>
          <a:p>
            <a:pPr lvl="1"/>
            <a:r>
              <a:rPr lang="en-US" dirty="0"/>
              <a:t>As an example, the </a:t>
            </a:r>
            <a:r>
              <a:rPr lang="en-US" dirty="0">
                <a:hlinkClick r:id="rId3"/>
              </a:rPr>
              <a:t>Heart Rate Measurement characteristic</a:t>
            </a:r>
            <a:r>
              <a:rPr lang="en-US" dirty="0"/>
              <a:t> is mandatory for the Heart Rate Service, and uses a UUID of 0x2A37. It starts with a single 8-bit value describing the HRM data format (whether the data is UINT8 or UINT16, etc.), and the goes on to include the heart rate measurement data that matches this </a:t>
            </a:r>
            <a:r>
              <a:rPr lang="en-US" dirty="0" err="1"/>
              <a:t>config</a:t>
            </a:r>
            <a:r>
              <a:rPr lang="en-US" dirty="0"/>
              <a:t> byte.</a:t>
            </a:r>
          </a:p>
        </p:txBody>
      </p:sp>
    </p:spTree>
    <p:extLst>
      <p:ext uri="{BB962C8B-B14F-4D97-AF65-F5344CB8AC3E}">
        <p14:creationId xmlns:p14="http://schemas.microsoft.com/office/powerpoint/2010/main" val="42343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Low Energy demos</a:t>
            </a:r>
          </a:p>
        </p:txBody>
      </p:sp>
      <p:sp>
        <p:nvSpPr>
          <p:cNvPr id="3" name="Content Placeholder 2"/>
          <p:cNvSpPr>
            <a:spLocks noGrp="1"/>
          </p:cNvSpPr>
          <p:nvPr>
            <p:ph idx="1"/>
          </p:nvPr>
        </p:nvSpPr>
        <p:spPr/>
        <p:txBody>
          <a:bodyPr>
            <a:normAutofit/>
          </a:bodyPr>
          <a:lstStyle/>
          <a:p>
            <a:r>
              <a:rPr lang="en-US" dirty="0"/>
              <a:t>To test you will need a LE device</a:t>
            </a:r>
          </a:p>
          <a:p>
            <a:pPr lvl="1"/>
            <a:r>
              <a:rPr lang="en-US" dirty="0"/>
              <a:t>Or write a code for phone to be an LE device.</a:t>
            </a:r>
          </a:p>
          <a:p>
            <a:r>
              <a:rPr lang="en-US" dirty="0"/>
              <a:t>A simple scanner is </a:t>
            </a:r>
            <a:r>
              <a:rPr lang="en-US" dirty="0" err="1"/>
              <a:t>BLEscannerDemo</a:t>
            </a:r>
            <a:endParaRPr lang="en-US" dirty="0"/>
          </a:p>
          <a:p>
            <a:pPr lvl="1"/>
            <a:r>
              <a:rPr lang="en-US" dirty="0"/>
              <a:t>scans for all BLE devices and then you can attempt to connect the GATT and read any info it will give us (note, we don't need to pair to the device for this one, but pair devices get more information)</a:t>
            </a:r>
          </a:p>
          <a:p>
            <a:r>
              <a:rPr lang="en-US" dirty="0" err="1"/>
              <a:t>bluetoothLEDemo</a:t>
            </a:r>
            <a:r>
              <a:rPr lang="en-US" dirty="0"/>
              <a:t> will advertise and discovery messages only.</a:t>
            </a:r>
          </a:p>
          <a:p>
            <a:pPr lvl="1"/>
            <a:r>
              <a:rPr lang="en-US" dirty="0"/>
              <a:t>This runs on the phone, no specialized BLE device is needed.</a:t>
            </a:r>
          </a:p>
        </p:txBody>
      </p:sp>
    </p:spTree>
    <p:extLst>
      <p:ext uri="{BB962C8B-B14F-4D97-AF65-F5344CB8AC3E}">
        <p14:creationId xmlns:p14="http://schemas.microsoft.com/office/powerpoint/2010/main" val="811284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p>
        </p:txBody>
      </p:sp>
      <p:sp>
        <p:nvSpPr>
          <p:cNvPr id="3" name="Content Placeholder 2"/>
          <p:cNvSpPr>
            <a:spLocks noGrp="1"/>
          </p:cNvSpPr>
          <p:nvPr>
            <p:ph idx="1"/>
          </p:nvPr>
        </p:nvSpPr>
        <p:spPr/>
        <p:txBody>
          <a:bodyPr/>
          <a:lstStyle/>
          <a:p>
            <a:r>
              <a:rPr lang="en-US" dirty="0">
                <a:hlinkClick r:id="rId2"/>
              </a:rPr>
              <a:t>https://developer.android.com/guide/topics/connectivity/bluetooth-le.html</a:t>
            </a:r>
            <a:r>
              <a:rPr lang="en-US" dirty="0"/>
              <a:t> </a:t>
            </a:r>
          </a:p>
          <a:p>
            <a:r>
              <a:rPr lang="en-US" dirty="0">
                <a:hlinkClick r:id="rId3"/>
              </a:rPr>
              <a:t>https://developer.android.com/reference/android/bluetooth/le/package-summary.html</a:t>
            </a:r>
            <a:r>
              <a:rPr lang="en-US" dirty="0"/>
              <a:t> </a:t>
            </a:r>
          </a:p>
          <a:p>
            <a:r>
              <a:rPr lang="en-US" dirty="0">
                <a:hlinkClick r:id="rId4"/>
              </a:rPr>
              <a:t>https://learn.adafruit.com/introduction-to-bluetooth-low-energy/introduction</a:t>
            </a:r>
            <a:r>
              <a:rPr lang="en-US" dirty="0"/>
              <a:t> </a:t>
            </a:r>
          </a:p>
          <a:p>
            <a:r>
              <a:rPr lang="en-US" dirty="0">
                <a:hlinkClick r:id="rId5"/>
              </a:rPr>
              <a:t>https://www.bluetooth.com/what-is-bluetooth-technology/where-to-find-it#Smart</a:t>
            </a:r>
            <a:r>
              <a:rPr lang="en-US" dirty="0"/>
              <a:t> </a:t>
            </a:r>
          </a:p>
        </p:txBody>
      </p:sp>
    </p:spTree>
    <p:extLst>
      <p:ext uri="{BB962C8B-B14F-4D97-AF65-F5344CB8AC3E}">
        <p14:creationId xmlns:p14="http://schemas.microsoft.com/office/powerpoint/2010/main" val="14519515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4243389" y="1676401"/>
            <a:ext cx="1735137" cy="2378075"/>
          </a:xfrm>
          <a:prstGeom prst="rect">
            <a:avLst/>
          </a:prstGeom>
          <a:noFill/>
          <a:ln w="9525">
            <a:noFill/>
            <a:miter lim="800000"/>
            <a:headEnd/>
            <a:tailEnd/>
          </a:ln>
        </p:spPr>
        <p:txBody>
          <a:bodyPr>
            <a:spAutoFit/>
          </a:bodyPr>
          <a:lstStyle/>
          <a:p>
            <a:pPr>
              <a:spcBef>
                <a:spcPct val="50000"/>
              </a:spcBef>
            </a:pPr>
            <a:r>
              <a:rPr lang="en-US" sz="15000" b="1">
                <a:latin typeface="Tahoma" pitchFamily="34" charset="0"/>
              </a:rPr>
              <a:t>Q</a:t>
            </a:r>
          </a:p>
        </p:txBody>
      </p:sp>
      <p:sp>
        <p:nvSpPr>
          <p:cNvPr id="75779" name="Text Box 3"/>
          <p:cNvSpPr txBox="1">
            <a:spLocks noChangeArrowheads="1"/>
          </p:cNvSpPr>
          <p:nvPr/>
        </p:nvSpPr>
        <p:spPr bwMode="auto">
          <a:xfrm>
            <a:off x="6054725" y="2044701"/>
            <a:ext cx="1735138" cy="2378075"/>
          </a:xfrm>
          <a:prstGeom prst="rect">
            <a:avLst/>
          </a:prstGeom>
          <a:noFill/>
          <a:ln w="9525">
            <a:noFill/>
            <a:miter lim="800000"/>
            <a:headEnd/>
            <a:tailEnd/>
          </a:ln>
        </p:spPr>
        <p:txBody>
          <a:bodyPr>
            <a:spAutoFit/>
          </a:bodyPr>
          <a:lstStyle/>
          <a:p>
            <a:pPr>
              <a:spcBef>
                <a:spcPct val="50000"/>
              </a:spcBef>
            </a:pPr>
            <a:r>
              <a:rPr lang="en-US" sz="15000" b="1">
                <a:latin typeface="Tahoma" pitchFamily="34" charset="0"/>
              </a:rPr>
              <a:t>A</a:t>
            </a:r>
          </a:p>
        </p:txBody>
      </p:sp>
      <p:sp>
        <p:nvSpPr>
          <p:cNvPr id="75780" name="Text Box 4"/>
          <p:cNvSpPr txBox="1">
            <a:spLocks noChangeArrowheads="1"/>
          </p:cNvSpPr>
          <p:nvPr/>
        </p:nvSpPr>
        <p:spPr bwMode="auto">
          <a:xfrm>
            <a:off x="5334000" y="2679701"/>
            <a:ext cx="1735138" cy="1616075"/>
          </a:xfrm>
          <a:prstGeom prst="rect">
            <a:avLst/>
          </a:prstGeom>
          <a:noFill/>
          <a:ln w="9525">
            <a:noFill/>
            <a:miter lim="800000"/>
            <a:headEnd/>
            <a:tailEnd/>
          </a:ln>
        </p:spPr>
        <p:txBody>
          <a:bodyPr>
            <a:spAutoFit/>
          </a:bodyPr>
          <a:lstStyle/>
          <a:p>
            <a:pPr>
              <a:spcBef>
                <a:spcPct val="50000"/>
              </a:spcBef>
            </a:pPr>
            <a:r>
              <a:rPr lang="en-US" sz="10000" b="1">
                <a:latin typeface="Tahoma" pitchFamily="34" charset="0"/>
              </a:rPr>
              <a:t>&amp;</a:t>
            </a:r>
            <a:endParaRPr lang="en-US" sz="15000" b="1">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0-#ppt_w/2"/>
                                          </p:val>
                                        </p:tav>
                                        <p:tav tm="100000">
                                          <p:val>
                                            <p:strVal val="#ppt_x"/>
                                          </p:val>
                                        </p:tav>
                                      </p:tavLst>
                                    </p:anim>
                                    <p:anim calcmode="lin" valueType="num">
                                      <p:cBhvr additive="base">
                                        <p:cTn id="8" dur="500" fill="hold"/>
                                        <p:tgtEl>
                                          <p:spTgt spid="75778"/>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75780"/>
                                        </p:tgtEl>
                                        <p:attrNameLst>
                                          <p:attrName>style.visibility</p:attrName>
                                        </p:attrNameLst>
                                      </p:cBhvr>
                                      <p:to>
                                        <p:strVal val="visible"/>
                                      </p:to>
                                    </p:set>
                                    <p:anim calcmode="lin" valueType="num">
                                      <p:cBhvr additive="base">
                                        <p:cTn id="12" dur="500" fill="hold"/>
                                        <p:tgtEl>
                                          <p:spTgt spid="75780"/>
                                        </p:tgtEl>
                                        <p:attrNameLst>
                                          <p:attrName>ppt_x</p:attrName>
                                        </p:attrNameLst>
                                      </p:cBhvr>
                                      <p:tavLst>
                                        <p:tav tm="0">
                                          <p:val>
                                            <p:strVal val="#ppt_x"/>
                                          </p:val>
                                        </p:tav>
                                        <p:tav tm="100000">
                                          <p:val>
                                            <p:strVal val="#ppt_x"/>
                                          </p:val>
                                        </p:tav>
                                      </p:tavLst>
                                    </p:anim>
                                    <p:anim calcmode="lin" valueType="num">
                                      <p:cBhvr additive="base">
                                        <p:cTn id="13" dur="500" fill="hold"/>
                                        <p:tgtEl>
                                          <p:spTgt spid="75780"/>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75779"/>
                                        </p:tgtEl>
                                        <p:attrNameLst>
                                          <p:attrName>style.visibility</p:attrName>
                                        </p:attrNameLst>
                                      </p:cBhvr>
                                      <p:to>
                                        <p:strVal val="visible"/>
                                      </p:to>
                                    </p:set>
                                    <p:anim calcmode="lin" valueType="num">
                                      <p:cBhvr additive="base">
                                        <p:cTn id="17" dur="500" fill="hold"/>
                                        <p:tgtEl>
                                          <p:spTgt spid="75779"/>
                                        </p:tgtEl>
                                        <p:attrNameLst>
                                          <p:attrName>ppt_x</p:attrName>
                                        </p:attrNameLst>
                                      </p:cBhvr>
                                      <p:tavLst>
                                        <p:tav tm="0">
                                          <p:val>
                                            <p:strVal val="1+#ppt_w/2"/>
                                          </p:val>
                                        </p:tav>
                                        <p:tav tm="100000">
                                          <p:val>
                                            <p:strVal val="#ppt_x"/>
                                          </p:val>
                                        </p:tav>
                                      </p:tavLst>
                                    </p:anim>
                                    <p:anim calcmode="lin" valueType="num">
                                      <p:cBhvr additive="base">
                                        <p:cTn id="18" dur="500" fill="hold"/>
                                        <p:tgtEl>
                                          <p:spTgt spid="757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autoUpdateAnimBg="0"/>
      <p:bldP spid="7578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Bluetooth Network Topology</a:t>
            </a:r>
          </a:p>
        </p:txBody>
      </p:sp>
      <p:sp>
        <p:nvSpPr>
          <p:cNvPr id="5" name="Content Placeholder 4"/>
          <p:cNvSpPr>
            <a:spLocks noGrp="1"/>
          </p:cNvSpPr>
          <p:nvPr>
            <p:ph sz="half" idx="1"/>
          </p:nvPr>
        </p:nvSpPr>
        <p:spPr/>
        <p:txBody>
          <a:bodyPr/>
          <a:lstStyle/>
          <a:p>
            <a:r>
              <a:rPr lang="en-US" dirty="0"/>
              <a:t>Notice that a master in one </a:t>
            </a:r>
            <a:r>
              <a:rPr lang="en-US" dirty="0" err="1"/>
              <a:t>piconet</a:t>
            </a:r>
            <a:r>
              <a:rPr lang="en-US" dirty="0"/>
              <a:t> may be a slave in another </a:t>
            </a:r>
            <a:r>
              <a:rPr lang="en-US" dirty="0" err="1"/>
              <a:t>piconet</a:t>
            </a:r>
            <a:r>
              <a:rPr lang="en-US" dirty="0"/>
              <a:t>.</a:t>
            </a:r>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6524625" y="2015331"/>
            <a:ext cx="3333750" cy="36957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Establishing a Connection</a:t>
            </a:r>
          </a:p>
        </p:txBody>
      </p:sp>
      <p:sp>
        <p:nvSpPr>
          <p:cNvPr id="6" name="Content Placeholder 5"/>
          <p:cNvSpPr>
            <a:spLocks noGrp="1"/>
          </p:cNvSpPr>
          <p:nvPr>
            <p:ph idx="1"/>
          </p:nvPr>
        </p:nvSpPr>
        <p:spPr/>
        <p:txBody>
          <a:bodyPr>
            <a:normAutofit fontScale="47500" lnSpcReduction="20000"/>
          </a:bodyPr>
          <a:lstStyle/>
          <a:p>
            <a:r>
              <a:rPr lang="en-US" dirty="0"/>
              <a:t>the following procedures are carried out automatically when a application uses a </a:t>
            </a:r>
            <a:r>
              <a:rPr lang="en-US" dirty="0" err="1"/>
              <a:t>bluetooth</a:t>
            </a:r>
            <a:r>
              <a:rPr lang="en-US" dirty="0"/>
              <a:t> connection</a:t>
            </a:r>
          </a:p>
          <a:p>
            <a:pPr marL="514350" indent="-514350">
              <a:buFont typeface="+mj-lt"/>
              <a:buAutoNum type="arabicPeriod"/>
            </a:pPr>
            <a:r>
              <a:rPr lang="en-US" i="1" dirty="0"/>
              <a:t>Inquire</a:t>
            </a:r>
            <a:r>
              <a:rPr lang="en-US" dirty="0"/>
              <a:t>: In a new environment, the device automatically initiates an inquiry to find an access point. All nearby access points respond with their addresses, and the device picks one.</a:t>
            </a:r>
          </a:p>
          <a:p>
            <a:pPr marL="514350" indent="-514350">
              <a:buFont typeface="+mj-lt"/>
              <a:buAutoNum type="arabicPeriod"/>
            </a:pPr>
            <a:r>
              <a:rPr lang="en-US" i="1" dirty="0"/>
              <a:t>Page</a:t>
            </a:r>
            <a:r>
              <a:rPr lang="en-US" dirty="0"/>
              <a:t>: The paging procedure synchronizes the device with the access point.</a:t>
            </a:r>
          </a:p>
          <a:p>
            <a:pPr marL="514350" indent="-514350">
              <a:buFont typeface="+mj-lt"/>
              <a:buAutoNum type="arabicPeriod"/>
            </a:pPr>
            <a:r>
              <a:rPr lang="en-US" i="1" dirty="0"/>
              <a:t>Establish a link</a:t>
            </a:r>
            <a:r>
              <a:rPr lang="en-US" dirty="0"/>
              <a:t>: The Link Manager Protocol establishes a link with the access point.</a:t>
            </a:r>
          </a:p>
          <a:p>
            <a:pPr marL="514350" indent="-514350">
              <a:buFont typeface="+mj-lt"/>
              <a:buAutoNum type="arabicPeriod"/>
            </a:pPr>
            <a:r>
              <a:rPr lang="en-US" i="1" dirty="0"/>
              <a:t>Discover services</a:t>
            </a:r>
            <a:r>
              <a:rPr lang="en-US" dirty="0"/>
              <a:t>: The LMP uses the Service Discovery Protocol (SDP) to find out what services are available from the access point. Here we assume that the email service is available.</a:t>
            </a:r>
          </a:p>
          <a:p>
            <a:pPr marL="514350" indent="-514350">
              <a:buFont typeface="+mj-lt"/>
              <a:buAutoNum type="arabicPeriod"/>
            </a:pPr>
            <a:r>
              <a:rPr lang="en-US" i="1" dirty="0"/>
              <a:t>Create an L2CAP Channel</a:t>
            </a:r>
            <a:r>
              <a:rPr lang="en-US" dirty="0"/>
              <a:t>: The LMP uses information obtained from the Service Discovery Protocol (SDP) to create an L2CAP channel to the access point. The application may use this channel directly or use a protocol like RFCOMM (Radio Frequency Communications Protocol) that might be running over L2CAP. RFCOMM emulates a serial line.</a:t>
            </a:r>
          </a:p>
          <a:p>
            <a:pPr marL="514350" indent="-514350">
              <a:buFont typeface="+mj-lt"/>
              <a:buAutoNum type="arabicPeriod"/>
            </a:pPr>
            <a:r>
              <a:rPr lang="en-US" i="1" dirty="0"/>
              <a:t>Create an RFCOMM channel</a:t>
            </a:r>
            <a:r>
              <a:rPr lang="en-US" dirty="0"/>
              <a:t>: Depending on the needs of the application, an RFCOMM channel (or another channel) is created over the L2CAP channel. Creating an RFCOMM channel allows an existing application that works with serial ports to work with Bluetooth as well, without any modifications.</a:t>
            </a:r>
          </a:p>
          <a:p>
            <a:pPr marL="514350" indent="-514350">
              <a:buFont typeface="+mj-lt"/>
              <a:buAutoNum type="arabicPeriod"/>
            </a:pPr>
            <a:r>
              <a:rPr lang="en-US" i="1" dirty="0"/>
              <a:t>Authenticate</a:t>
            </a:r>
            <a:r>
              <a:rPr lang="en-US" dirty="0"/>
              <a:t>: This is the only step that requires input from the user. If the access point requires authentication, it will send an authentication request, and the user will be prompted to enter a PIN to access the service. For security reasons, the PIN code itself is not sent over the wireless link, but rather a key generated from it.</a:t>
            </a:r>
          </a:p>
          <a:p>
            <a:pPr marL="514350" indent="-514350">
              <a:buFont typeface="+mj-lt"/>
              <a:buAutoNum type="arabicPeriod"/>
            </a:pPr>
            <a:r>
              <a:rPr lang="en-US" i="1" dirty="0"/>
              <a:t>Log in</a:t>
            </a:r>
            <a:r>
              <a:rPr lang="en-US" dirty="0"/>
              <a:t>: If the devices use the Point-to-Point Protocol (PPP) over RFCOMM, a serial port is emulated, and user may login to the service, such as email (if that's the application).</a:t>
            </a:r>
          </a:p>
          <a:p>
            <a:pPr marL="514350" indent="-514350">
              <a:buFont typeface="+mj-lt"/>
              <a:buAutoNum type="arabicPeriod"/>
            </a:pPr>
            <a:r>
              <a:rPr lang="en-US" i="1" dirty="0"/>
              <a:t>Send and receive data</a:t>
            </a:r>
            <a:r>
              <a:rPr lang="en-US" dirty="0"/>
              <a:t>: The email client and the access point now use standard network protocols like TCP/IP to send and receive data.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Profiles</a:t>
            </a:r>
          </a:p>
        </p:txBody>
      </p:sp>
      <p:sp>
        <p:nvSpPr>
          <p:cNvPr id="3" name="Content Placeholder 2"/>
          <p:cNvSpPr>
            <a:spLocks noGrp="1"/>
          </p:cNvSpPr>
          <p:nvPr>
            <p:ph idx="1"/>
          </p:nvPr>
        </p:nvSpPr>
        <p:spPr/>
        <p:txBody>
          <a:bodyPr>
            <a:normAutofit fontScale="62500" lnSpcReduction="20000"/>
          </a:bodyPr>
          <a:lstStyle/>
          <a:p>
            <a:r>
              <a:rPr lang="en-US" dirty="0"/>
              <a:t>Note that Bluetooth devices cannot interact unless they conform to a particular profile</a:t>
            </a:r>
          </a:p>
          <a:p>
            <a:pPr lvl="1"/>
            <a:r>
              <a:rPr lang="en-US" dirty="0"/>
              <a:t> having the bare minimum Bluetooth stack isn't enough.</a:t>
            </a:r>
          </a:p>
          <a:p>
            <a:r>
              <a:rPr lang="en-US" dirty="0"/>
              <a:t>The </a:t>
            </a:r>
            <a:r>
              <a:rPr lang="en-US" i="1" dirty="0"/>
              <a:t>Generic Access Profile</a:t>
            </a:r>
            <a:r>
              <a:rPr lang="en-US" dirty="0"/>
              <a:t> defines connection procedures, device discovery, and link management. </a:t>
            </a:r>
          </a:p>
          <a:p>
            <a:pPr lvl="1"/>
            <a:r>
              <a:rPr lang="en-US" dirty="0"/>
              <a:t>It also defines procedures related to use of different security models and common format requirements for parameters accessible on the user interface level. At a minimum all Bluetooth devices must support this profile.</a:t>
            </a:r>
          </a:p>
          <a:p>
            <a:r>
              <a:rPr lang="en-US" dirty="0"/>
              <a:t>The </a:t>
            </a:r>
            <a:r>
              <a:rPr lang="en-US" i="1" dirty="0"/>
              <a:t>Service Discovery Application and Profile</a:t>
            </a:r>
            <a:r>
              <a:rPr lang="en-US" dirty="0"/>
              <a:t> defines the features and procedures for an application in a Bluetooth device to discover services registered in other Bluetooth devices, and retrieves information related to the services.</a:t>
            </a:r>
          </a:p>
          <a:p>
            <a:r>
              <a:rPr lang="en-US" dirty="0"/>
              <a:t>The </a:t>
            </a:r>
            <a:r>
              <a:rPr lang="en-US" i="1" dirty="0"/>
              <a:t>Serial Port Profile</a:t>
            </a:r>
            <a:r>
              <a:rPr lang="en-US" dirty="0"/>
              <a:t> defines the requirements for Bluetooth devices that need to set up connections that emulate serial cables and use the RFCOMM protocol.</a:t>
            </a:r>
          </a:p>
          <a:p>
            <a:r>
              <a:rPr lang="en-US" dirty="0"/>
              <a:t>The </a:t>
            </a:r>
            <a:r>
              <a:rPr lang="en-US" i="1" dirty="0"/>
              <a:t>LAN Access Profile</a:t>
            </a:r>
            <a:r>
              <a:rPr lang="en-US" dirty="0"/>
              <a:t> defines how Bluetooth devices can access the services of a LAN using PPP, and shows how PPP mechanisms can be used to form a network consisting of Bluetooth devices.</a:t>
            </a:r>
          </a:p>
          <a:p>
            <a:r>
              <a:rPr lang="en-US" dirty="0"/>
              <a:t>The </a:t>
            </a:r>
            <a:r>
              <a:rPr lang="en-US" i="1" dirty="0"/>
              <a:t>Synchronization Profile</a:t>
            </a:r>
            <a:r>
              <a:rPr lang="en-US" dirty="0"/>
              <a:t> defines the application requirements for Bluetooth devices that need to synchronize data on two or more devices.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Bluetooth Security</a:t>
            </a:r>
          </a:p>
        </p:txBody>
      </p:sp>
      <p:sp>
        <p:nvSpPr>
          <p:cNvPr id="3" name="Content Placeholder 2"/>
          <p:cNvSpPr>
            <a:spLocks noGrp="1"/>
          </p:cNvSpPr>
          <p:nvPr>
            <p:ph idx="1"/>
          </p:nvPr>
        </p:nvSpPr>
        <p:spPr/>
        <p:txBody>
          <a:bodyPr>
            <a:normAutofit fontScale="92500" lnSpcReduction="20000"/>
          </a:bodyPr>
          <a:lstStyle/>
          <a:p>
            <a:r>
              <a:rPr lang="en-US" dirty="0"/>
              <a:t>All Bluetooth-enabled devices must implement the Generic Access Profile, which contains all the Bluetooth protocols and possible devices. This profile defines a security model that includes three security modes: </a:t>
            </a:r>
          </a:p>
          <a:p>
            <a:pPr lvl="1"/>
            <a:r>
              <a:rPr lang="en-US" i="1" dirty="0"/>
              <a:t>Mode 1</a:t>
            </a:r>
            <a:r>
              <a:rPr lang="en-US" dirty="0"/>
              <a:t> is an insecure mode of operation. No security procedures are initiated.</a:t>
            </a:r>
          </a:p>
          <a:p>
            <a:pPr lvl="1"/>
            <a:r>
              <a:rPr lang="en-US" i="1" dirty="0"/>
              <a:t>Mode 2</a:t>
            </a:r>
            <a:r>
              <a:rPr lang="en-US" dirty="0"/>
              <a:t> is known as </a:t>
            </a:r>
            <a:r>
              <a:rPr lang="en-US" i="1" dirty="0"/>
              <a:t>service-level enforced security</a:t>
            </a:r>
            <a:r>
              <a:rPr lang="en-US" dirty="0"/>
              <a:t>. When devices operate in this mode, no security procedures are initiated before the channel is established. This mode enables applications to have different access policies and run them in parallel.</a:t>
            </a:r>
          </a:p>
          <a:p>
            <a:pPr lvl="1"/>
            <a:r>
              <a:rPr lang="en-US" i="1" dirty="0"/>
              <a:t>Mode 3</a:t>
            </a:r>
            <a:r>
              <a:rPr lang="en-US" dirty="0"/>
              <a:t> is known as </a:t>
            </a:r>
            <a:r>
              <a:rPr lang="en-US" i="1" dirty="0"/>
              <a:t>link-level enforced security</a:t>
            </a:r>
            <a:r>
              <a:rPr lang="en-US" dirty="0"/>
              <a:t>. In this mode, security procedures are initiated before link setup is complete.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Standard Bluetooth Applications</a:t>
            </a:r>
          </a:p>
        </p:txBody>
      </p:sp>
      <p:sp>
        <p:nvSpPr>
          <p:cNvPr id="3" name="Content Placeholder 2"/>
          <p:cNvSpPr>
            <a:spLocks noGrp="1"/>
          </p:cNvSpPr>
          <p:nvPr>
            <p:ph idx="1"/>
          </p:nvPr>
        </p:nvSpPr>
        <p:spPr/>
        <p:txBody>
          <a:bodyPr>
            <a:normAutofit fontScale="70000" lnSpcReduction="20000"/>
          </a:bodyPr>
          <a:lstStyle/>
          <a:p>
            <a:r>
              <a:rPr lang="en-US" dirty="0"/>
              <a:t>File transfer.</a:t>
            </a:r>
          </a:p>
          <a:p>
            <a:r>
              <a:rPr lang="en-US" dirty="0"/>
              <a:t>Ad-hoc networking</a:t>
            </a:r>
          </a:p>
          <a:p>
            <a:pPr lvl="1"/>
            <a:r>
              <a:rPr lang="en-US" dirty="0"/>
              <a:t>Communicating devices can spontaneously form a community of networks that persists only as long as it's needed</a:t>
            </a:r>
          </a:p>
          <a:p>
            <a:r>
              <a:rPr lang="en-US" dirty="0"/>
              <a:t>Device synchronization </a:t>
            </a:r>
          </a:p>
          <a:p>
            <a:pPr lvl="1"/>
            <a:r>
              <a:rPr lang="en-US" dirty="0"/>
              <a:t>Seamless connectivity among PDAs, computers, and mobile phones allows applications to update information on multiple devices automatically when data on any one device changes.</a:t>
            </a:r>
          </a:p>
          <a:p>
            <a:r>
              <a:rPr lang="en-US" dirty="0"/>
              <a:t>Peripheral connectivity</a:t>
            </a:r>
          </a:p>
          <a:p>
            <a:r>
              <a:rPr lang="en-US" dirty="0"/>
              <a:t>Car kits</a:t>
            </a:r>
          </a:p>
          <a:p>
            <a:pPr lvl="1"/>
            <a:r>
              <a:rPr lang="en-US" dirty="0"/>
              <a:t>Hands-free packages enable users to access phones and other devices without taking their hands off the steering wheel</a:t>
            </a:r>
          </a:p>
          <a:p>
            <a:r>
              <a:rPr lang="en-US" dirty="0"/>
              <a:t>Mobile payments</a:t>
            </a:r>
          </a:p>
          <a:p>
            <a:pPr lvl="1"/>
            <a:r>
              <a:rPr lang="en-US" dirty="0"/>
              <a:t>Your Bluetooth-enabled phone can communicate with a Bluetooth-enabled vending machine to buy a can of Diet Pepsi, and put the charge on your phone bill.</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UUID?</a:t>
            </a:r>
          </a:p>
        </p:txBody>
      </p:sp>
      <p:sp>
        <p:nvSpPr>
          <p:cNvPr id="3" name="Content Placeholder 2"/>
          <p:cNvSpPr>
            <a:spLocks noGrp="1"/>
          </p:cNvSpPr>
          <p:nvPr>
            <p:ph idx="1"/>
          </p:nvPr>
        </p:nvSpPr>
        <p:spPr/>
        <p:txBody>
          <a:bodyPr>
            <a:normAutofit fontScale="85000" lnSpcReduction="20000"/>
          </a:bodyPr>
          <a:lstStyle/>
          <a:p>
            <a:r>
              <a:rPr lang="en-US" dirty="0"/>
              <a:t>The UUID class defines universally unique identifiers. </a:t>
            </a:r>
          </a:p>
          <a:p>
            <a:r>
              <a:rPr lang="en-US" dirty="0"/>
              <a:t>These 128-bit unsigned integers are guaranteed to be unique across all time and space. </a:t>
            </a:r>
          </a:p>
          <a:p>
            <a:pPr lvl="1"/>
            <a:r>
              <a:rPr lang="en-US" dirty="0"/>
              <a:t>Accordingly, an instance of this class is immutable. </a:t>
            </a:r>
          </a:p>
          <a:p>
            <a:pPr lvl="1"/>
            <a:r>
              <a:rPr lang="en-US" dirty="0"/>
              <a:t>The Bluetooth specification provides an algorithm describing how a 16-bit or 32-bit UUID could be promoted to a 128-bit UUID. </a:t>
            </a:r>
          </a:p>
          <a:p>
            <a:pPr lvl="1"/>
            <a:r>
              <a:rPr lang="en-US" dirty="0"/>
              <a:t>Accordingly, this class provides an interface that assists applications in creating 16-bit, 32-bit, and 128-bit long UUIDs. </a:t>
            </a:r>
          </a:p>
          <a:p>
            <a:pPr lvl="1"/>
            <a:r>
              <a:rPr lang="en-US" dirty="0"/>
              <a:t>The methods supported by this class allow equality testing of two UUID objects. </a:t>
            </a:r>
          </a:p>
          <a:p>
            <a:r>
              <a:rPr lang="en-US" dirty="0"/>
              <a:t>The Bluetooth Assigned Numbers document (</a:t>
            </a:r>
            <a:r>
              <a:rPr lang="en-US" dirty="0">
                <a:hlinkClick r:id="rId2"/>
              </a:rPr>
              <a:t> http://www.bluetooth.org/assigned-numbers/sdp.htm</a:t>
            </a:r>
            <a:r>
              <a:rPr lang="en-US" dirty="0"/>
              <a:t>) defines a large number of UUIDs for protocols and service classes.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5791</TotalTime>
  <Words>3922</Words>
  <Application>Microsoft Office PowerPoint</Application>
  <PresentationFormat>Widescreen</PresentationFormat>
  <Paragraphs>329</Paragraphs>
  <Slides>39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Tahoma</vt:lpstr>
      <vt:lpstr>Office Theme</vt:lpstr>
      <vt:lpstr>Cosc 5/4730</vt:lpstr>
      <vt:lpstr>Bluetooth Basics</vt:lpstr>
      <vt:lpstr>Bluetooth Network Topology</vt:lpstr>
      <vt:lpstr>Bluetooth Network Topology</vt:lpstr>
      <vt:lpstr>Establishing a Connection</vt:lpstr>
      <vt:lpstr>Bluetooth Profiles</vt:lpstr>
      <vt:lpstr>Bluetooth Security</vt:lpstr>
      <vt:lpstr>Standard Bluetooth Applications</vt:lpstr>
      <vt:lpstr>What is UUID?</vt:lpstr>
      <vt:lpstr>Most common UUIDs</vt:lpstr>
      <vt:lpstr>Simulator note</vt:lpstr>
      <vt:lpstr>Android</vt:lpstr>
      <vt:lpstr>android.bluetooth package</vt:lpstr>
      <vt:lpstr>Bluetooth Permissions</vt:lpstr>
      <vt:lpstr>Bluetooth Permissions (api 31+)</vt:lpstr>
      <vt:lpstr>Setting Up Bluetooth</vt:lpstr>
      <vt:lpstr>Paired devices</vt:lpstr>
      <vt:lpstr>Enabling Discoverability</vt:lpstr>
      <vt:lpstr>Discovering Devices</vt:lpstr>
      <vt:lpstr>Managing the devices</vt:lpstr>
      <vt:lpstr>Server Side bluetooth</vt:lpstr>
      <vt:lpstr>Server Side bluetooth example</vt:lpstr>
      <vt:lpstr>Client side bluetooth</vt:lpstr>
      <vt:lpstr>Client side bluetooth example</vt:lpstr>
      <vt:lpstr>Connected via Android bluetooth</vt:lpstr>
      <vt:lpstr>Android References</vt:lpstr>
      <vt:lpstr>Bluetooth Low Energy</vt:lpstr>
      <vt:lpstr>GAP</vt:lpstr>
      <vt:lpstr>Advertising and Scan Response Data</vt:lpstr>
      <vt:lpstr>Advertising and Scan Response Data (2)</vt:lpstr>
      <vt:lpstr>Broadcast Topology</vt:lpstr>
      <vt:lpstr>GATT</vt:lpstr>
      <vt:lpstr>GATT transactions</vt:lpstr>
      <vt:lpstr>Services and Characteristics</vt:lpstr>
      <vt:lpstr>Services and Characteristics (2)</vt:lpstr>
      <vt:lpstr>Services and Characteristics (3)</vt:lpstr>
      <vt:lpstr>Bluetooth Low Energy demos</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5/4755</dc:title>
  <dc:creator>James S. Ward</dc:creator>
  <cp:lastModifiedBy>Jim Ward</cp:lastModifiedBy>
  <cp:revision>296</cp:revision>
  <dcterms:created xsi:type="dcterms:W3CDTF">2006-08-16T00:00:00Z</dcterms:created>
  <dcterms:modified xsi:type="dcterms:W3CDTF">2024-10-15T15:00:14Z</dcterms:modified>
</cp:coreProperties>
</file>