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87" r:id="rId4"/>
    <p:sldId id="258" r:id="rId5"/>
    <p:sldId id="261" r:id="rId6"/>
    <p:sldId id="259" r:id="rId7"/>
    <p:sldId id="284" r:id="rId8"/>
    <p:sldId id="296" r:id="rId9"/>
    <p:sldId id="260" r:id="rId10"/>
    <p:sldId id="262" r:id="rId11"/>
    <p:sldId id="263" r:id="rId12"/>
    <p:sldId id="264" r:id="rId13"/>
    <p:sldId id="265" r:id="rId14"/>
    <p:sldId id="266" r:id="rId15"/>
    <p:sldId id="267" r:id="rId16"/>
    <p:sldId id="286" r:id="rId17"/>
    <p:sldId id="268" r:id="rId18"/>
    <p:sldId id="285" r:id="rId19"/>
    <p:sldId id="269" r:id="rId20"/>
    <p:sldId id="288" r:id="rId21"/>
    <p:sldId id="270" r:id="rId22"/>
    <p:sldId id="271" r:id="rId23"/>
    <p:sldId id="272" r:id="rId24"/>
    <p:sldId id="274" r:id="rId25"/>
    <p:sldId id="275" r:id="rId26"/>
    <p:sldId id="289" r:id="rId27"/>
    <p:sldId id="273" r:id="rId28"/>
    <p:sldId id="276" r:id="rId29"/>
    <p:sldId id="277" r:id="rId30"/>
    <p:sldId id="278" r:id="rId31"/>
    <p:sldId id="279" r:id="rId32"/>
    <p:sldId id="280" r:id="rId33"/>
    <p:sldId id="281" r:id="rId34"/>
    <p:sldId id="282" r:id="rId35"/>
    <p:sldId id="290" r:id="rId36"/>
    <p:sldId id="291" r:id="rId37"/>
    <p:sldId id="292" r:id="rId38"/>
    <p:sldId id="295" r:id="rId39"/>
    <p:sldId id="293" r:id="rId40"/>
    <p:sldId id="294" r:id="rId41"/>
    <p:sldId id="28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98"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878B7-6216-4D4C-878B-C9D404D9CF9B}" type="datetimeFigureOut">
              <a:rPr lang="en-US" smtClean="0"/>
              <a:t>8/1/2022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249F1-85AF-41F9-9BBA-03EB86A74B7D}" type="slidenum">
              <a:rPr lang="en-US" smtClean="0"/>
              <a:t>‹#›</a:t>
            </a:fld>
            <a:endParaRPr lang="en-US"/>
          </a:p>
        </p:txBody>
      </p:sp>
    </p:spTree>
    <p:extLst>
      <p:ext uri="{BB962C8B-B14F-4D97-AF65-F5344CB8AC3E}">
        <p14:creationId xmlns:p14="http://schemas.microsoft.com/office/powerpoint/2010/main" val="860611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See http://developer.android.com/guide/practices/screens_support.html</a:t>
            </a:r>
            <a:endParaRPr lang="en-US" dirty="0"/>
          </a:p>
        </p:txBody>
      </p:sp>
      <p:sp>
        <p:nvSpPr>
          <p:cNvPr id="4" name="Slide Number Placeholder 3"/>
          <p:cNvSpPr>
            <a:spLocks noGrp="1"/>
          </p:cNvSpPr>
          <p:nvPr>
            <p:ph type="sldNum" sz="quarter" idx="10"/>
          </p:nvPr>
        </p:nvSpPr>
        <p:spPr/>
        <p:txBody>
          <a:bodyPr/>
          <a:lstStyle/>
          <a:p>
            <a:fld id="{55B249F1-85AF-41F9-9BBA-03EB86A74B7D}" type="slidenum">
              <a:rPr lang="en-US" smtClean="0"/>
              <a:t>2</a:t>
            </a:fld>
            <a:endParaRPr lang="en-US"/>
          </a:p>
        </p:txBody>
      </p:sp>
    </p:spTree>
    <p:extLst>
      <p:ext uri="{BB962C8B-B14F-4D97-AF65-F5344CB8AC3E}">
        <p14:creationId xmlns:p14="http://schemas.microsoft.com/office/powerpoint/2010/main" val="2276639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eveloper.android.com/reference/android/graphics/Canva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ndroid-developers.googleblog.com/2018/07/supporting-display-cutouts-on-edge-to.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5/4730</a:t>
            </a:r>
            <a:endParaRPr lang="en-US" dirty="0"/>
          </a:p>
        </p:txBody>
      </p:sp>
      <p:sp>
        <p:nvSpPr>
          <p:cNvPr id="3" name="Subtitle 2"/>
          <p:cNvSpPr>
            <a:spLocks noGrp="1"/>
          </p:cNvSpPr>
          <p:nvPr>
            <p:ph type="subTitle" idx="1"/>
          </p:nvPr>
        </p:nvSpPr>
        <p:spPr/>
        <p:txBody>
          <a:bodyPr/>
          <a:lstStyle/>
          <a:p>
            <a:r>
              <a:rPr lang="en-US" dirty="0" smtClean="0"/>
              <a:t>Android drawing</a:t>
            </a:r>
            <a:endParaRPr lang="en-US" dirty="0"/>
          </a:p>
        </p:txBody>
      </p:sp>
    </p:spTree>
    <p:extLst>
      <p:ext uri="{BB962C8B-B14F-4D97-AF65-F5344CB8AC3E}">
        <p14:creationId xmlns:p14="http://schemas.microsoft.com/office/powerpoint/2010/main" val="3555415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Canvas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Everything is drawn with the canvas object</a:t>
            </a:r>
          </a:p>
          <a:p>
            <a:pPr lvl="1"/>
            <a:r>
              <a:rPr lang="en-US" dirty="0" smtClean="0"/>
              <a:t>assume canvas. in front of these methods.</a:t>
            </a:r>
          </a:p>
          <a:p>
            <a:pPr lvl="1"/>
            <a:r>
              <a:rPr lang="en-US" dirty="0" err="1" smtClean="0"/>
              <a:t>drawColor</a:t>
            </a:r>
            <a:r>
              <a:rPr lang="en-US" dirty="0" smtClean="0"/>
              <a:t>(</a:t>
            </a:r>
            <a:r>
              <a:rPr lang="en-US" dirty="0" err="1" smtClean="0"/>
              <a:t>int</a:t>
            </a:r>
            <a:r>
              <a:rPr lang="en-US" dirty="0" smtClean="0"/>
              <a:t> color)</a:t>
            </a:r>
          </a:p>
          <a:p>
            <a:pPr lvl="2"/>
            <a:r>
              <a:rPr lang="en-US" dirty="0" smtClean="0"/>
              <a:t>Fills the entire canvas with specified color.</a:t>
            </a:r>
          </a:p>
          <a:p>
            <a:pPr lvl="2"/>
            <a:r>
              <a:rPr lang="en-US" dirty="0" smtClean="0"/>
              <a:t>To clear the canvas with white</a:t>
            </a:r>
          </a:p>
          <a:p>
            <a:pPr lvl="3"/>
            <a:r>
              <a:rPr lang="en-US" dirty="0" err="1" smtClean="0"/>
              <a:t>drawColor</a:t>
            </a:r>
            <a:r>
              <a:rPr lang="en-US" dirty="0" smtClean="0"/>
              <a:t>(</a:t>
            </a:r>
            <a:r>
              <a:rPr lang="en-US" dirty="0" err="1" smtClean="0"/>
              <a:t>Color.WHITE</a:t>
            </a:r>
            <a:r>
              <a:rPr lang="en-US" dirty="0" smtClean="0"/>
              <a:t>)</a:t>
            </a:r>
          </a:p>
          <a:p>
            <a:pPr lvl="1"/>
            <a:r>
              <a:rPr lang="en-US" dirty="0" err="1"/>
              <a:t>drawPaint</a:t>
            </a:r>
            <a:r>
              <a:rPr lang="en-US" dirty="0"/>
              <a:t>(Paint paint)</a:t>
            </a:r>
          </a:p>
          <a:p>
            <a:pPr lvl="2"/>
            <a:r>
              <a:rPr lang="en-US" dirty="0"/>
              <a:t>Fill the entire </a:t>
            </a:r>
            <a:r>
              <a:rPr lang="en-US" dirty="0" smtClean="0"/>
              <a:t>canvas </a:t>
            </a:r>
            <a:r>
              <a:rPr lang="en-US" dirty="0"/>
              <a:t>with the specified paint</a:t>
            </a:r>
            <a:r>
              <a:rPr lang="en-US" dirty="0" smtClean="0"/>
              <a:t>.</a:t>
            </a:r>
          </a:p>
          <a:p>
            <a:pPr lvl="2"/>
            <a:r>
              <a:rPr lang="en-US" dirty="0" smtClean="0"/>
              <a:t>like </a:t>
            </a:r>
            <a:r>
              <a:rPr lang="en-US" dirty="0" err="1" smtClean="0"/>
              <a:t>drawColor</a:t>
            </a:r>
            <a:r>
              <a:rPr lang="en-US" dirty="0" smtClean="0"/>
              <a:t>, but uses a Paint object.</a:t>
            </a:r>
            <a:endParaRPr lang="en-US" dirty="0"/>
          </a:p>
          <a:p>
            <a:pPr lvl="1"/>
            <a:r>
              <a:rPr lang="en-US" dirty="0" err="1" smtClean="0"/>
              <a:t>drawPoint</a:t>
            </a:r>
            <a:r>
              <a:rPr lang="en-US" dirty="0" smtClean="0"/>
              <a:t>(float </a:t>
            </a:r>
            <a:r>
              <a:rPr lang="en-US" dirty="0"/>
              <a:t>x, float y, Paint paint)</a:t>
            </a:r>
          </a:p>
          <a:p>
            <a:pPr lvl="2"/>
            <a:r>
              <a:rPr lang="en-US" dirty="0" smtClean="0"/>
              <a:t>for </a:t>
            </a:r>
            <a:r>
              <a:rPr lang="en-US" dirty="0"/>
              <a:t>drawing a single point</a:t>
            </a:r>
            <a:r>
              <a:rPr lang="en-US" dirty="0" smtClean="0"/>
              <a:t>.  </a:t>
            </a:r>
          </a:p>
          <a:p>
            <a:pPr lvl="3"/>
            <a:r>
              <a:rPr lang="en-US" dirty="0" smtClean="0"/>
              <a:t>Note the Float x and y</a:t>
            </a:r>
          </a:p>
          <a:p>
            <a:pPr lvl="2"/>
            <a:r>
              <a:rPr lang="en-US" dirty="0" smtClean="0"/>
              <a:t>Paint can be thought of a brush, that has color and style</a:t>
            </a:r>
          </a:p>
        </p:txBody>
      </p:sp>
    </p:spTree>
    <p:extLst>
      <p:ext uri="{BB962C8B-B14F-4D97-AF65-F5344CB8AC3E}">
        <p14:creationId xmlns:p14="http://schemas.microsoft.com/office/powerpoint/2010/main" val="65997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Paint object</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brush, that has color and </a:t>
            </a:r>
            <a:r>
              <a:rPr lang="en-US" dirty="0" smtClean="0"/>
              <a:t>style</a:t>
            </a:r>
          </a:p>
          <a:p>
            <a:pPr lvl="1"/>
            <a:r>
              <a:rPr lang="en-US" dirty="0" smtClean="0"/>
              <a:t>Paint black = new Paint()</a:t>
            </a:r>
          </a:p>
          <a:p>
            <a:pPr lvl="1"/>
            <a:r>
              <a:rPr lang="en-US" dirty="0" err="1" smtClean="0"/>
              <a:t>black.setColor</a:t>
            </a:r>
            <a:r>
              <a:rPr lang="en-US" dirty="0" smtClean="0"/>
              <a:t>(); //default is black</a:t>
            </a:r>
          </a:p>
          <a:p>
            <a:pPr lvl="1"/>
            <a:r>
              <a:rPr lang="en-US" dirty="0" err="1" smtClean="0"/>
              <a:t>Black.setColor</a:t>
            </a:r>
            <a:r>
              <a:rPr lang="en-US" dirty="0" smtClean="0"/>
              <a:t>(</a:t>
            </a:r>
            <a:r>
              <a:rPr lang="en-US" dirty="0" err="1" smtClean="0"/>
              <a:t>Color.Black</a:t>
            </a:r>
            <a:r>
              <a:rPr lang="en-US" dirty="0" smtClean="0"/>
              <a:t>);</a:t>
            </a:r>
          </a:p>
          <a:p>
            <a:pPr lvl="2"/>
            <a:r>
              <a:rPr lang="en-US" dirty="0" smtClean="0"/>
              <a:t>Color is another class, with predefined colors, but only contains:</a:t>
            </a:r>
          </a:p>
          <a:p>
            <a:pPr lvl="3"/>
            <a:r>
              <a:rPr lang="en-US" dirty="0" smtClean="0"/>
              <a:t>BLACK, BLUE, CYAN, DKGRAY, GRAY, GREEN, LTGRAY, MAGENTA, RED, TRANSPARENT, WHITE, YELLOW</a:t>
            </a:r>
          </a:p>
          <a:p>
            <a:pPr lvl="1"/>
            <a:r>
              <a:rPr lang="en-US" dirty="0" err="1" smtClean="0"/>
              <a:t>black.setStyle</a:t>
            </a:r>
            <a:r>
              <a:rPr lang="en-US" dirty="0" smtClean="0"/>
              <a:t>(</a:t>
            </a:r>
            <a:r>
              <a:rPr lang="en-US" dirty="0" err="1" smtClean="0"/>
              <a:t>Paint.Style.STROKE</a:t>
            </a:r>
            <a:r>
              <a:rPr lang="en-US" dirty="0" smtClean="0"/>
              <a:t>);</a:t>
            </a:r>
          </a:p>
          <a:p>
            <a:pPr lvl="2"/>
            <a:r>
              <a:rPr lang="en-US" dirty="0" err="1" smtClean="0"/>
              <a:t>Paint.Style.STROKE</a:t>
            </a:r>
            <a:r>
              <a:rPr lang="en-US" dirty="0" smtClean="0"/>
              <a:t>  for outlines (like lines)</a:t>
            </a:r>
          </a:p>
          <a:p>
            <a:pPr lvl="2"/>
            <a:r>
              <a:rPr lang="en-US" dirty="0" err="1" smtClean="0"/>
              <a:t>Paint.Style.FILL</a:t>
            </a:r>
            <a:r>
              <a:rPr lang="en-US" dirty="0" smtClean="0"/>
              <a:t> for filled (such as filled rectangles)</a:t>
            </a:r>
          </a:p>
          <a:p>
            <a:r>
              <a:rPr lang="en-US" dirty="0" smtClean="0"/>
              <a:t>example:</a:t>
            </a:r>
          </a:p>
          <a:p>
            <a:pPr lvl="1"/>
            <a:r>
              <a:rPr lang="en-US" dirty="0" err="1" smtClean="0"/>
              <a:t>drawPoint</a:t>
            </a:r>
            <a:r>
              <a:rPr lang="en-US" dirty="0" smtClean="0"/>
              <a:t>(1.0, 1.0, black); //draw a black point at 1,1</a:t>
            </a:r>
            <a:endParaRPr lang="en-US" dirty="0"/>
          </a:p>
        </p:txBody>
      </p:sp>
    </p:spTree>
    <p:extLst>
      <p:ext uri="{BB962C8B-B14F-4D97-AF65-F5344CB8AC3E}">
        <p14:creationId xmlns:p14="http://schemas.microsoft.com/office/powerpoint/2010/main" val="399060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and lines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drawPoints</a:t>
            </a:r>
            <a:r>
              <a:rPr lang="en-US" dirty="0" smtClean="0"/>
              <a:t> </a:t>
            </a:r>
            <a:r>
              <a:rPr lang="en-US" dirty="0"/>
              <a:t>(float[] </a:t>
            </a:r>
            <a:r>
              <a:rPr lang="en-US" dirty="0" err="1"/>
              <a:t>pts</a:t>
            </a:r>
            <a:r>
              <a:rPr lang="en-US" dirty="0"/>
              <a:t>, Paint paint)</a:t>
            </a:r>
          </a:p>
          <a:p>
            <a:r>
              <a:rPr lang="en-US" dirty="0" err="1" smtClean="0"/>
              <a:t>drawPoints</a:t>
            </a:r>
            <a:r>
              <a:rPr lang="en-US" dirty="0" smtClean="0"/>
              <a:t>(float</a:t>
            </a:r>
            <a:r>
              <a:rPr lang="en-US" dirty="0"/>
              <a:t>[] </a:t>
            </a:r>
            <a:r>
              <a:rPr lang="en-US" dirty="0" err="1"/>
              <a:t>pts</a:t>
            </a:r>
            <a:r>
              <a:rPr lang="en-US" dirty="0"/>
              <a:t>, </a:t>
            </a:r>
            <a:r>
              <a:rPr lang="en-US" dirty="0" err="1"/>
              <a:t>int</a:t>
            </a:r>
            <a:r>
              <a:rPr lang="en-US" dirty="0"/>
              <a:t> offset, </a:t>
            </a:r>
            <a:r>
              <a:rPr lang="en-US" dirty="0" err="1"/>
              <a:t>int</a:t>
            </a:r>
            <a:r>
              <a:rPr lang="en-US" dirty="0"/>
              <a:t> count, Paint paint)</a:t>
            </a:r>
          </a:p>
          <a:p>
            <a:pPr lvl="1"/>
            <a:r>
              <a:rPr lang="en-US" dirty="0"/>
              <a:t>Draw a series of points</a:t>
            </a:r>
            <a:r>
              <a:rPr lang="en-US" dirty="0" smtClean="0"/>
              <a:t>.</a:t>
            </a:r>
          </a:p>
          <a:p>
            <a:pPr lvl="1"/>
            <a:r>
              <a:rPr lang="en-US" dirty="0" err="1" smtClean="0"/>
              <a:t>pts</a:t>
            </a:r>
            <a:endParaRPr lang="en-US" dirty="0" smtClean="0"/>
          </a:p>
          <a:p>
            <a:pPr lvl="2"/>
            <a:r>
              <a:rPr lang="en-US" dirty="0" smtClean="0"/>
              <a:t>Array </a:t>
            </a:r>
            <a:r>
              <a:rPr lang="en-US" dirty="0"/>
              <a:t>of points to draw [x0 y0 x1 y1 x2 y2 ...]</a:t>
            </a:r>
          </a:p>
          <a:p>
            <a:r>
              <a:rPr lang="en-US" dirty="0" err="1" smtClean="0"/>
              <a:t>drawLine</a:t>
            </a:r>
            <a:r>
              <a:rPr lang="en-US" dirty="0" smtClean="0"/>
              <a:t>(float </a:t>
            </a:r>
            <a:r>
              <a:rPr lang="en-US" dirty="0" err="1"/>
              <a:t>startX</a:t>
            </a:r>
            <a:r>
              <a:rPr lang="en-US" dirty="0"/>
              <a:t>, float </a:t>
            </a:r>
            <a:r>
              <a:rPr lang="en-US" dirty="0" err="1"/>
              <a:t>startY</a:t>
            </a:r>
            <a:r>
              <a:rPr lang="en-US" dirty="0"/>
              <a:t>, float </a:t>
            </a:r>
            <a:r>
              <a:rPr lang="en-US" dirty="0" err="1"/>
              <a:t>stopX</a:t>
            </a:r>
            <a:r>
              <a:rPr lang="en-US" dirty="0"/>
              <a:t>, float </a:t>
            </a:r>
            <a:r>
              <a:rPr lang="en-US" dirty="0" err="1"/>
              <a:t>stopY</a:t>
            </a:r>
            <a:r>
              <a:rPr lang="en-US" dirty="0"/>
              <a:t>, Paint paint)</a:t>
            </a:r>
          </a:p>
          <a:p>
            <a:pPr lvl="1"/>
            <a:r>
              <a:rPr lang="en-US" dirty="0"/>
              <a:t>Draw a line segment with the specified start and stop </a:t>
            </a:r>
            <a:r>
              <a:rPr lang="en-US" dirty="0" err="1"/>
              <a:t>x,y</a:t>
            </a:r>
            <a:r>
              <a:rPr lang="en-US" dirty="0"/>
              <a:t> coordinates, using the specified paint.</a:t>
            </a:r>
          </a:p>
          <a:p>
            <a:r>
              <a:rPr lang="en-US" dirty="0" err="1" smtClean="0"/>
              <a:t>drawLines</a:t>
            </a:r>
            <a:r>
              <a:rPr lang="en-US" dirty="0" smtClean="0"/>
              <a:t>(float</a:t>
            </a:r>
            <a:r>
              <a:rPr lang="en-US" dirty="0"/>
              <a:t>[] </a:t>
            </a:r>
            <a:r>
              <a:rPr lang="en-US" dirty="0" err="1"/>
              <a:t>pts</a:t>
            </a:r>
            <a:r>
              <a:rPr lang="en-US" dirty="0"/>
              <a:t>, Paint paint)</a:t>
            </a:r>
          </a:p>
          <a:p>
            <a:r>
              <a:rPr lang="en-US" dirty="0" err="1" smtClean="0"/>
              <a:t>drawLines</a:t>
            </a:r>
            <a:r>
              <a:rPr lang="en-US" dirty="0" smtClean="0"/>
              <a:t>(float</a:t>
            </a:r>
            <a:r>
              <a:rPr lang="en-US" dirty="0"/>
              <a:t>[] </a:t>
            </a:r>
            <a:r>
              <a:rPr lang="en-US" dirty="0" err="1"/>
              <a:t>pts</a:t>
            </a:r>
            <a:r>
              <a:rPr lang="en-US" dirty="0"/>
              <a:t>, </a:t>
            </a:r>
            <a:r>
              <a:rPr lang="en-US" dirty="0" err="1"/>
              <a:t>int</a:t>
            </a:r>
            <a:r>
              <a:rPr lang="en-US" dirty="0"/>
              <a:t> offset, </a:t>
            </a:r>
            <a:r>
              <a:rPr lang="en-US" dirty="0" err="1"/>
              <a:t>int</a:t>
            </a:r>
            <a:r>
              <a:rPr lang="en-US" dirty="0"/>
              <a:t> count, Paint paint)</a:t>
            </a:r>
          </a:p>
          <a:p>
            <a:pPr lvl="1"/>
            <a:r>
              <a:rPr lang="en-US" dirty="0"/>
              <a:t>Draw a series of lines</a:t>
            </a:r>
            <a:r>
              <a:rPr lang="en-US" dirty="0" smtClean="0"/>
              <a:t>.</a:t>
            </a:r>
          </a:p>
          <a:p>
            <a:pPr lvl="1"/>
            <a:r>
              <a:rPr lang="en-US" dirty="0" err="1"/>
              <a:t>pts</a:t>
            </a:r>
            <a:r>
              <a:rPr lang="en-US" dirty="0"/>
              <a:t> </a:t>
            </a:r>
            <a:endParaRPr lang="en-US" dirty="0" smtClean="0"/>
          </a:p>
          <a:p>
            <a:pPr lvl="2"/>
            <a:r>
              <a:rPr lang="en-US" dirty="0" smtClean="0"/>
              <a:t>Array </a:t>
            </a:r>
            <a:r>
              <a:rPr lang="en-US" dirty="0"/>
              <a:t>of points to draw [x0 y0 x1 y1 x2 y2 </a:t>
            </a:r>
            <a:r>
              <a:rPr lang="en-US" dirty="0" smtClean="0"/>
              <a:t>...]</a:t>
            </a:r>
          </a:p>
          <a:p>
            <a:r>
              <a:rPr lang="en-US" dirty="0" err="1"/>
              <a:t>drawPath</a:t>
            </a:r>
            <a:r>
              <a:rPr lang="en-US" dirty="0"/>
              <a:t>(Path </a:t>
            </a:r>
            <a:r>
              <a:rPr lang="en-US" dirty="0" err="1"/>
              <a:t>path</a:t>
            </a:r>
            <a:r>
              <a:rPr lang="en-US" dirty="0"/>
              <a:t>, Paint paint)</a:t>
            </a:r>
          </a:p>
          <a:p>
            <a:pPr lvl="1"/>
            <a:r>
              <a:rPr lang="en-US" dirty="0"/>
              <a:t>Draw the specified path using the specified paint.</a:t>
            </a:r>
          </a:p>
          <a:p>
            <a:endParaRPr lang="en-US" dirty="0"/>
          </a:p>
        </p:txBody>
      </p:sp>
    </p:spTree>
    <p:extLst>
      <p:ext uri="{BB962C8B-B14F-4D97-AF65-F5344CB8AC3E}">
        <p14:creationId xmlns:p14="http://schemas.microsoft.com/office/powerpoint/2010/main" val="418460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Rectangles</a:t>
            </a:r>
            <a:endParaRPr lang="en-US" dirty="0"/>
          </a:p>
        </p:txBody>
      </p:sp>
      <p:sp>
        <p:nvSpPr>
          <p:cNvPr id="3" name="Content Placeholder 2"/>
          <p:cNvSpPr>
            <a:spLocks noGrp="1"/>
          </p:cNvSpPr>
          <p:nvPr>
            <p:ph idx="1"/>
          </p:nvPr>
        </p:nvSpPr>
        <p:spPr/>
        <p:txBody>
          <a:bodyPr>
            <a:normAutofit lnSpcReduction="10000"/>
          </a:bodyPr>
          <a:lstStyle/>
          <a:p>
            <a:r>
              <a:rPr lang="en-US" dirty="0" err="1"/>
              <a:t>drawRect</a:t>
            </a:r>
            <a:r>
              <a:rPr lang="en-US" dirty="0"/>
              <a:t>(</a:t>
            </a:r>
            <a:r>
              <a:rPr lang="en-US" dirty="0" err="1"/>
              <a:t>RectF</a:t>
            </a:r>
            <a:r>
              <a:rPr lang="en-US" dirty="0"/>
              <a:t> </a:t>
            </a:r>
            <a:r>
              <a:rPr lang="en-US" dirty="0" err="1"/>
              <a:t>rect</a:t>
            </a:r>
            <a:r>
              <a:rPr lang="en-US" dirty="0"/>
              <a:t>, Paint paint)</a:t>
            </a:r>
          </a:p>
          <a:p>
            <a:pPr lvl="1"/>
            <a:r>
              <a:rPr lang="en-US" dirty="0"/>
              <a:t>Draw the specified </a:t>
            </a:r>
            <a:r>
              <a:rPr lang="en-US" dirty="0" err="1"/>
              <a:t>Rect</a:t>
            </a:r>
            <a:r>
              <a:rPr lang="en-US" dirty="0"/>
              <a:t> using the specified paint.</a:t>
            </a:r>
          </a:p>
          <a:p>
            <a:r>
              <a:rPr lang="en-US" dirty="0" err="1" smtClean="0"/>
              <a:t>drawRect</a:t>
            </a:r>
            <a:r>
              <a:rPr lang="en-US" dirty="0" smtClean="0"/>
              <a:t>(float </a:t>
            </a:r>
            <a:r>
              <a:rPr lang="en-US" dirty="0"/>
              <a:t>left, float top, float right, </a:t>
            </a:r>
            <a:r>
              <a:rPr lang="en-US" dirty="0" smtClean="0"/>
              <a:t>float </a:t>
            </a:r>
            <a:r>
              <a:rPr lang="en-US" dirty="0"/>
              <a:t>bottom, Paint paint)</a:t>
            </a:r>
          </a:p>
          <a:p>
            <a:pPr lvl="1"/>
            <a:r>
              <a:rPr lang="en-US" dirty="0"/>
              <a:t>Draw the specified </a:t>
            </a:r>
            <a:r>
              <a:rPr lang="en-US" dirty="0" err="1"/>
              <a:t>Rect</a:t>
            </a:r>
            <a:r>
              <a:rPr lang="en-US" dirty="0"/>
              <a:t> using the specified paint.</a:t>
            </a:r>
          </a:p>
          <a:p>
            <a:r>
              <a:rPr lang="en-US" dirty="0" err="1" smtClean="0"/>
              <a:t>drawRect</a:t>
            </a:r>
            <a:r>
              <a:rPr lang="en-US" dirty="0" smtClean="0"/>
              <a:t>(</a:t>
            </a:r>
            <a:r>
              <a:rPr lang="en-US" dirty="0" err="1" smtClean="0"/>
              <a:t>Rect</a:t>
            </a:r>
            <a:r>
              <a:rPr lang="en-US" dirty="0" smtClean="0"/>
              <a:t> </a:t>
            </a:r>
            <a:r>
              <a:rPr lang="en-US" dirty="0"/>
              <a:t>r, Paint paint)</a:t>
            </a:r>
          </a:p>
          <a:p>
            <a:pPr lvl="1"/>
            <a:r>
              <a:rPr lang="en-US" dirty="0"/>
              <a:t>Draw the specified </a:t>
            </a:r>
            <a:r>
              <a:rPr lang="en-US" dirty="0" err="1"/>
              <a:t>Rect</a:t>
            </a:r>
            <a:r>
              <a:rPr lang="en-US" dirty="0"/>
              <a:t> using the specified Paint.</a:t>
            </a:r>
          </a:p>
          <a:p>
            <a:r>
              <a:rPr lang="en-US" dirty="0" err="1" smtClean="0"/>
              <a:t>drawRoundRect</a:t>
            </a:r>
            <a:r>
              <a:rPr lang="en-US" dirty="0" smtClean="0"/>
              <a:t>(</a:t>
            </a:r>
            <a:r>
              <a:rPr lang="en-US" dirty="0" err="1" smtClean="0"/>
              <a:t>RectF</a:t>
            </a:r>
            <a:r>
              <a:rPr lang="en-US" dirty="0" smtClean="0"/>
              <a:t> </a:t>
            </a:r>
            <a:r>
              <a:rPr lang="en-US" dirty="0" err="1"/>
              <a:t>rect</a:t>
            </a:r>
            <a:r>
              <a:rPr lang="en-US" dirty="0"/>
              <a:t>, float </a:t>
            </a:r>
            <a:r>
              <a:rPr lang="en-US" dirty="0" err="1"/>
              <a:t>rx</a:t>
            </a:r>
            <a:r>
              <a:rPr lang="en-US" dirty="0"/>
              <a:t>, float </a:t>
            </a:r>
            <a:r>
              <a:rPr lang="en-US" dirty="0" err="1"/>
              <a:t>ry</a:t>
            </a:r>
            <a:r>
              <a:rPr lang="en-US" dirty="0"/>
              <a:t>, Paint paint)</a:t>
            </a:r>
          </a:p>
          <a:p>
            <a:pPr lvl="1"/>
            <a:r>
              <a:rPr lang="en-US" dirty="0"/>
              <a:t>Draw the specified round-</a:t>
            </a:r>
            <a:r>
              <a:rPr lang="en-US" dirty="0" err="1"/>
              <a:t>rect</a:t>
            </a:r>
            <a:r>
              <a:rPr lang="en-US" dirty="0"/>
              <a:t> using the specified paint.</a:t>
            </a:r>
          </a:p>
        </p:txBody>
      </p:sp>
    </p:spTree>
    <p:extLst>
      <p:ext uri="{BB962C8B-B14F-4D97-AF65-F5344CB8AC3E}">
        <p14:creationId xmlns:p14="http://schemas.microsoft.com/office/powerpoint/2010/main" val="322691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circles and ovals</a:t>
            </a:r>
            <a:endParaRPr lang="en-US" dirty="0"/>
          </a:p>
        </p:txBody>
      </p:sp>
      <p:sp>
        <p:nvSpPr>
          <p:cNvPr id="3" name="Content Placeholder 2"/>
          <p:cNvSpPr>
            <a:spLocks noGrp="1"/>
          </p:cNvSpPr>
          <p:nvPr>
            <p:ph idx="1"/>
          </p:nvPr>
        </p:nvSpPr>
        <p:spPr/>
        <p:txBody>
          <a:bodyPr>
            <a:normAutofit/>
          </a:bodyPr>
          <a:lstStyle/>
          <a:p>
            <a:r>
              <a:rPr lang="en-US" dirty="0" err="1"/>
              <a:t>drawCircle</a:t>
            </a:r>
            <a:r>
              <a:rPr lang="en-US" dirty="0"/>
              <a:t>(float cx, float cy, float radius, Paint paint)</a:t>
            </a:r>
          </a:p>
          <a:p>
            <a:pPr lvl="1"/>
            <a:r>
              <a:rPr lang="en-US" dirty="0"/>
              <a:t>Draw the specified circle using the specified paint</a:t>
            </a:r>
            <a:r>
              <a:rPr lang="en-US" dirty="0" smtClean="0"/>
              <a:t>.</a:t>
            </a:r>
          </a:p>
          <a:p>
            <a:r>
              <a:rPr lang="en-US" dirty="0" err="1"/>
              <a:t>drawArc</a:t>
            </a:r>
            <a:r>
              <a:rPr lang="en-US" dirty="0"/>
              <a:t>(</a:t>
            </a:r>
            <a:r>
              <a:rPr lang="en-US" dirty="0" err="1"/>
              <a:t>RectF</a:t>
            </a:r>
            <a:r>
              <a:rPr lang="en-US" dirty="0"/>
              <a:t> oval, float </a:t>
            </a:r>
            <a:r>
              <a:rPr lang="en-US" dirty="0" err="1"/>
              <a:t>startAngle</a:t>
            </a:r>
            <a:r>
              <a:rPr lang="en-US" dirty="0"/>
              <a:t>, float </a:t>
            </a:r>
            <a:r>
              <a:rPr lang="en-US" dirty="0" err="1"/>
              <a:t>sweepAngle</a:t>
            </a:r>
            <a:r>
              <a:rPr lang="en-US" dirty="0"/>
              <a:t>, </a:t>
            </a:r>
            <a:r>
              <a:rPr lang="en-US" dirty="0" err="1"/>
              <a:t>boolean</a:t>
            </a:r>
            <a:r>
              <a:rPr lang="en-US" dirty="0"/>
              <a:t> </a:t>
            </a:r>
            <a:r>
              <a:rPr lang="en-US" dirty="0" err="1"/>
              <a:t>useCenter</a:t>
            </a:r>
            <a:r>
              <a:rPr lang="en-US" dirty="0"/>
              <a:t>, Paint paint)</a:t>
            </a:r>
          </a:p>
          <a:p>
            <a:pPr lvl="1"/>
            <a:r>
              <a:rPr lang="en-US" dirty="0"/>
              <a:t>Draw the specified arc, which will be scaled to fit inside the specified oval</a:t>
            </a:r>
            <a:r>
              <a:rPr lang="en-US" dirty="0" smtClean="0"/>
              <a:t>.</a:t>
            </a:r>
          </a:p>
          <a:p>
            <a:r>
              <a:rPr lang="en-US" dirty="0" err="1"/>
              <a:t>drawOval</a:t>
            </a:r>
            <a:r>
              <a:rPr lang="en-US" dirty="0"/>
              <a:t>(</a:t>
            </a:r>
            <a:r>
              <a:rPr lang="en-US" dirty="0" err="1"/>
              <a:t>RectF</a:t>
            </a:r>
            <a:r>
              <a:rPr lang="en-US" dirty="0"/>
              <a:t> oval, Paint paint)</a:t>
            </a:r>
          </a:p>
          <a:p>
            <a:pPr lvl="1"/>
            <a:r>
              <a:rPr lang="en-US" dirty="0"/>
              <a:t>Draw the specified oval using the specified paint.</a:t>
            </a:r>
          </a:p>
        </p:txBody>
      </p:sp>
    </p:spTree>
    <p:extLst>
      <p:ext uri="{BB962C8B-B14F-4D97-AF65-F5344CB8AC3E}">
        <p14:creationId xmlns:p14="http://schemas.microsoft.com/office/powerpoint/2010/main" val="3120282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images</a:t>
            </a:r>
          </a:p>
        </p:txBody>
      </p:sp>
      <p:sp>
        <p:nvSpPr>
          <p:cNvPr id="3" name="Content Placeholder 2"/>
          <p:cNvSpPr>
            <a:spLocks noGrp="1"/>
          </p:cNvSpPr>
          <p:nvPr>
            <p:ph idx="1"/>
          </p:nvPr>
        </p:nvSpPr>
        <p:spPr/>
        <p:txBody>
          <a:bodyPr>
            <a:normAutofit/>
          </a:bodyPr>
          <a:lstStyle/>
          <a:p>
            <a:r>
              <a:rPr lang="en-US" dirty="0" err="1"/>
              <a:t>drawBitmap</a:t>
            </a:r>
            <a:r>
              <a:rPr lang="en-US" dirty="0"/>
              <a:t>(Bitmap </a:t>
            </a:r>
            <a:r>
              <a:rPr lang="en-US" dirty="0" err="1"/>
              <a:t>bitmap</a:t>
            </a:r>
            <a:r>
              <a:rPr lang="en-US" dirty="0"/>
              <a:t>, float left, float top, Paint paint)</a:t>
            </a:r>
          </a:p>
          <a:p>
            <a:pPr lvl="1"/>
            <a:r>
              <a:rPr lang="en-US" dirty="0"/>
              <a:t>Draw the specified bitmap, with its top/left corner at (</a:t>
            </a:r>
            <a:r>
              <a:rPr lang="en-US" dirty="0" err="1"/>
              <a:t>x,y</a:t>
            </a:r>
            <a:r>
              <a:rPr lang="en-US" dirty="0"/>
              <a:t>), using the specified paint, transformed by the current matrix</a:t>
            </a:r>
            <a:r>
              <a:rPr lang="en-US" dirty="0" smtClean="0"/>
              <a:t>.</a:t>
            </a:r>
          </a:p>
          <a:p>
            <a:r>
              <a:rPr lang="en-US" dirty="0" err="1"/>
              <a:t>drawBitmap</a:t>
            </a:r>
            <a:r>
              <a:rPr lang="en-US" dirty="0"/>
              <a:t>(Bitmap </a:t>
            </a:r>
            <a:r>
              <a:rPr lang="en-US" dirty="0" err="1"/>
              <a:t>bitmap</a:t>
            </a:r>
            <a:r>
              <a:rPr lang="en-US" dirty="0"/>
              <a:t>, </a:t>
            </a:r>
            <a:r>
              <a:rPr lang="en-US" dirty="0" err="1"/>
              <a:t>Rect</a:t>
            </a:r>
            <a:r>
              <a:rPr lang="en-US" dirty="0"/>
              <a:t> </a:t>
            </a:r>
            <a:r>
              <a:rPr lang="en-US" dirty="0" err="1"/>
              <a:t>src</a:t>
            </a:r>
            <a:r>
              <a:rPr lang="en-US" dirty="0"/>
              <a:t>, </a:t>
            </a:r>
            <a:r>
              <a:rPr lang="en-US" dirty="0" err="1"/>
              <a:t>RectF</a:t>
            </a:r>
            <a:r>
              <a:rPr lang="en-US" dirty="0"/>
              <a:t> </a:t>
            </a:r>
            <a:r>
              <a:rPr lang="en-US" dirty="0" err="1"/>
              <a:t>dst</a:t>
            </a:r>
            <a:r>
              <a:rPr lang="en-US" dirty="0"/>
              <a:t>, Paint paint)</a:t>
            </a:r>
          </a:p>
          <a:p>
            <a:pPr lvl="1"/>
            <a:r>
              <a:rPr lang="en-US" dirty="0"/>
              <a:t>Draw the specified bitmap, scaling/translating automatically to fill the destination rectangle</a:t>
            </a:r>
            <a:r>
              <a:rPr lang="en-US" dirty="0" smtClean="0"/>
              <a:t>.</a:t>
            </a:r>
          </a:p>
          <a:p>
            <a:r>
              <a:rPr lang="en-US" dirty="0" err="1"/>
              <a:t>drawPicture</a:t>
            </a:r>
            <a:r>
              <a:rPr lang="en-US" dirty="0"/>
              <a:t>(Picture </a:t>
            </a:r>
            <a:r>
              <a:rPr lang="en-US" dirty="0" err="1"/>
              <a:t>picture</a:t>
            </a:r>
            <a:r>
              <a:rPr lang="en-US" dirty="0"/>
              <a:t>, </a:t>
            </a:r>
            <a:r>
              <a:rPr lang="en-US" dirty="0" err="1"/>
              <a:t>Rect</a:t>
            </a:r>
            <a:r>
              <a:rPr lang="en-US" dirty="0"/>
              <a:t> </a:t>
            </a:r>
            <a:r>
              <a:rPr lang="en-US" dirty="0" err="1"/>
              <a:t>dst</a:t>
            </a:r>
            <a:r>
              <a:rPr lang="en-US" dirty="0"/>
              <a:t>)</a:t>
            </a:r>
          </a:p>
          <a:p>
            <a:pPr lvl="1"/>
            <a:r>
              <a:rPr lang="en-US" dirty="0"/>
              <a:t>Draw the picture, stretched to fit into the </a:t>
            </a:r>
            <a:r>
              <a:rPr lang="en-US" dirty="0" err="1"/>
              <a:t>dst</a:t>
            </a:r>
            <a:r>
              <a:rPr lang="en-US" dirty="0"/>
              <a:t> rectangle.</a:t>
            </a:r>
          </a:p>
        </p:txBody>
      </p:sp>
    </p:spTree>
    <p:extLst>
      <p:ext uri="{BB962C8B-B14F-4D97-AF65-F5344CB8AC3E}">
        <p14:creationId xmlns:p14="http://schemas.microsoft.com/office/powerpoint/2010/main" val="1190703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images.</a:t>
            </a:r>
            <a:endParaRPr lang="en-US" dirty="0"/>
          </a:p>
        </p:txBody>
      </p:sp>
      <p:sp>
        <p:nvSpPr>
          <p:cNvPr id="3" name="Content Placeholder 2"/>
          <p:cNvSpPr>
            <a:spLocks noGrp="1"/>
          </p:cNvSpPr>
          <p:nvPr>
            <p:ph idx="1"/>
          </p:nvPr>
        </p:nvSpPr>
        <p:spPr/>
        <p:txBody>
          <a:bodyPr/>
          <a:lstStyle/>
          <a:p>
            <a:r>
              <a:rPr lang="en-US" dirty="0" smtClean="0"/>
              <a:t>Assuming the images are in the </a:t>
            </a:r>
            <a:r>
              <a:rPr lang="en-US" dirty="0" err="1" smtClean="0"/>
              <a:t>drawable</a:t>
            </a:r>
            <a:r>
              <a:rPr lang="en-US" dirty="0" smtClean="0"/>
              <a:t> (or </a:t>
            </a:r>
            <a:r>
              <a:rPr lang="en-US" dirty="0" err="1" smtClean="0"/>
              <a:t>drawable</a:t>
            </a:r>
            <a:r>
              <a:rPr lang="en-US" dirty="0" smtClean="0"/>
              <a:t>-*) directory</a:t>
            </a:r>
          </a:p>
          <a:p>
            <a:r>
              <a:rPr lang="en-US" smtClean="0"/>
              <a:t>Bitmap bg</a:t>
            </a:r>
            <a:r>
              <a:rPr lang="en-US" dirty="0" smtClean="0"/>
              <a:t> </a:t>
            </a:r>
            <a:r>
              <a:rPr lang="en-US" dirty="0"/>
              <a:t>= </a:t>
            </a:r>
            <a:r>
              <a:rPr lang="en-US" dirty="0" err="1"/>
              <a:t>BitmapFactory.decodeResource</a:t>
            </a:r>
            <a:r>
              <a:rPr lang="en-US" dirty="0" smtClean="0"/>
              <a:t>( </a:t>
            </a:r>
            <a:r>
              <a:rPr lang="en-US" dirty="0" err="1" smtClean="0"/>
              <a:t>getResources</a:t>
            </a:r>
            <a:r>
              <a:rPr lang="en-US" dirty="0"/>
              <a:t>(),  R.drawable.bg </a:t>
            </a:r>
            <a:r>
              <a:rPr lang="en-US" dirty="0" smtClean="0"/>
              <a:t>);</a:t>
            </a:r>
          </a:p>
          <a:p>
            <a:pPr lvl="1"/>
            <a:r>
              <a:rPr lang="en-US" dirty="0" smtClean="0"/>
              <a:t>Where R.drawable.bg is the id of the image you want to load.</a:t>
            </a:r>
            <a:endParaRPr lang="en-US" dirty="0"/>
          </a:p>
        </p:txBody>
      </p:sp>
    </p:spTree>
    <p:extLst>
      <p:ext uri="{BB962C8B-B14F-4D97-AF65-F5344CB8AC3E}">
        <p14:creationId xmlns:p14="http://schemas.microsoft.com/office/powerpoint/2010/main" val="3767681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Text</a:t>
            </a:r>
          </a:p>
        </p:txBody>
      </p:sp>
      <p:sp>
        <p:nvSpPr>
          <p:cNvPr id="3" name="Content Placeholder 2"/>
          <p:cNvSpPr>
            <a:spLocks noGrp="1"/>
          </p:cNvSpPr>
          <p:nvPr>
            <p:ph idx="1"/>
          </p:nvPr>
        </p:nvSpPr>
        <p:spPr/>
        <p:txBody>
          <a:bodyPr>
            <a:normAutofit fontScale="85000" lnSpcReduction="20000"/>
          </a:bodyPr>
          <a:lstStyle/>
          <a:p>
            <a:r>
              <a:rPr lang="en-US" dirty="0" err="1"/>
              <a:t>drawText</a:t>
            </a:r>
            <a:r>
              <a:rPr lang="en-US" dirty="0"/>
              <a:t>(String text, float x, float y, Paint paint)</a:t>
            </a:r>
          </a:p>
          <a:p>
            <a:pPr lvl="1"/>
            <a:r>
              <a:rPr lang="en-US" dirty="0" smtClean="0"/>
              <a:t>Draw </a:t>
            </a:r>
            <a:r>
              <a:rPr lang="en-US" dirty="0"/>
              <a:t>the text, with origin at (</a:t>
            </a:r>
            <a:r>
              <a:rPr lang="en-US" dirty="0" err="1"/>
              <a:t>x,y</a:t>
            </a:r>
            <a:r>
              <a:rPr lang="en-US" dirty="0"/>
              <a:t>), using the specified paint.</a:t>
            </a:r>
          </a:p>
          <a:p>
            <a:r>
              <a:rPr lang="en-US" dirty="0" err="1" smtClean="0"/>
              <a:t>drawText</a:t>
            </a:r>
            <a:r>
              <a:rPr lang="en-US" dirty="0" smtClean="0"/>
              <a:t>(String </a:t>
            </a:r>
            <a:r>
              <a:rPr lang="en-US" dirty="0"/>
              <a:t>text, </a:t>
            </a:r>
            <a:r>
              <a:rPr lang="en-US" dirty="0" err="1"/>
              <a:t>int</a:t>
            </a:r>
            <a:r>
              <a:rPr lang="en-US" dirty="0"/>
              <a:t> start, </a:t>
            </a:r>
            <a:r>
              <a:rPr lang="en-US" dirty="0" err="1"/>
              <a:t>int</a:t>
            </a:r>
            <a:r>
              <a:rPr lang="en-US" dirty="0"/>
              <a:t> end, float x, float y, Paint paint)</a:t>
            </a:r>
          </a:p>
          <a:p>
            <a:pPr lvl="1"/>
            <a:r>
              <a:rPr lang="en-US" dirty="0"/>
              <a:t>Draw the text, with origin at (</a:t>
            </a:r>
            <a:r>
              <a:rPr lang="en-US" dirty="0" err="1"/>
              <a:t>x,y</a:t>
            </a:r>
            <a:r>
              <a:rPr lang="en-US" dirty="0"/>
              <a:t>), using the specified paint</a:t>
            </a:r>
            <a:r>
              <a:rPr lang="en-US" dirty="0" smtClean="0"/>
              <a:t>.</a:t>
            </a:r>
          </a:p>
          <a:p>
            <a:r>
              <a:rPr lang="en-US" dirty="0" err="1"/>
              <a:t>drawTextOnPath</a:t>
            </a:r>
            <a:r>
              <a:rPr lang="en-US" dirty="0"/>
              <a:t>(String text, Path </a:t>
            </a:r>
            <a:r>
              <a:rPr lang="en-US" dirty="0" err="1"/>
              <a:t>path</a:t>
            </a:r>
            <a:r>
              <a:rPr lang="en-US" dirty="0"/>
              <a:t>, float </a:t>
            </a:r>
            <a:r>
              <a:rPr lang="en-US" dirty="0" err="1"/>
              <a:t>hOffset</a:t>
            </a:r>
            <a:r>
              <a:rPr lang="en-US" dirty="0"/>
              <a:t>, float </a:t>
            </a:r>
            <a:r>
              <a:rPr lang="en-US" dirty="0" err="1"/>
              <a:t>vOffset</a:t>
            </a:r>
            <a:r>
              <a:rPr lang="en-US" dirty="0"/>
              <a:t>, Paint paint)</a:t>
            </a:r>
          </a:p>
          <a:p>
            <a:pPr lvl="1"/>
            <a:r>
              <a:rPr lang="en-US" dirty="0"/>
              <a:t>Draw the text, with origin at (</a:t>
            </a:r>
            <a:r>
              <a:rPr lang="en-US" dirty="0" err="1"/>
              <a:t>x,y</a:t>
            </a:r>
            <a:r>
              <a:rPr lang="en-US" dirty="0"/>
              <a:t>), using the specified paint, along the specified path</a:t>
            </a:r>
            <a:r>
              <a:rPr lang="en-US" dirty="0" smtClean="0"/>
              <a:t>.</a:t>
            </a:r>
          </a:p>
          <a:p>
            <a:pPr lvl="2"/>
            <a:r>
              <a:rPr lang="en-US" dirty="0" smtClean="0"/>
              <a:t>The text will follow the path, including angles down.</a:t>
            </a:r>
          </a:p>
          <a:p>
            <a:r>
              <a:rPr lang="en-US" dirty="0" err="1" smtClean="0"/>
              <a:t>drawPosText</a:t>
            </a:r>
            <a:r>
              <a:rPr lang="en-US" dirty="0" smtClean="0"/>
              <a:t>(String </a:t>
            </a:r>
            <a:r>
              <a:rPr lang="en-US" dirty="0"/>
              <a:t>text, float[] </a:t>
            </a:r>
            <a:r>
              <a:rPr lang="en-US" dirty="0" err="1"/>
              <a:t>pos</a:t>
            </a:r>
            <a:r>
              <a:rPr lang="en-US" dirty="0"/>
              <a:t>, Paint paint)</a:t>
            </a:r>
          </a:p>
          <a:p>
            <a:pPr lvl="1"/>
            <a:r>
              <a:rPr lang="en-US" dirty="0"/>
              <a:t>Draw the text in the array, with each character's origin specified by the </a:t>
            </a:r>
            <a:r>
              <a:rPr lang="en-US" dirty="0" err="1"/>
              <a:t>pos</a:t>
            </a:r>
            <a:r>
              <a:rPr lang="en-US" dirty="0"/>
              <a:t> array</a:t>
            </a:r>
            <a:r>
              <a:rPr lang="en-US" dirty="0" smtClean="0"/>
              <a:t>.</a:t>
            </a:r>
          </a:p>
          <a:p>
            <a:pPr lvl="1"/>
            <a:r>
              <a:rPr lang="en-US" dirty="0" err="1"/>
              <a:t>pos</a:t>
            </a:r>
            <a:r>
              <a:rPr lang="en-US" dirty="0"/>
              <a:t> </a:t>
            </a:r>
            <a:r>
              <a:rPr lang="en-US" dirty="0" smtClean="0"/>
              <a:t>is an Array </a:t>
            </a:r>
            <a:r>
              <a:rPr lang="en-US" dirty="0"/>
              <a:t>of [</a:t>
            </a:r>
            <a:r>
              <a:rPr lang="en-US" dirty="0" err="1"/>
              <a:t>x,y</a:t>
            </a:r>
            <a:r>
              <a:rPr lang="en-US" dirty="0"/>
              <a:t>] positions, used to position each character</a:t>
            </a:r>
          </a:p>
          <a:p>
            <a:endParaRPr lang="en-US" dirty="0"/>
          </a:p>
        </p:txBody>
      </p:sp>
    </p:spTree>
    <p:extLst>
      <p:ext uri="{BB962C8B-B14F-4D97-AF65-F5344CB8AC3E}">
        <p14:creationId xmlns:p14="http://schemas.microsoft.com/office/powerpoint/2010/main" val="22588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and Paint</a:t>
            </a:r>
            <a:endParaRPr lang="en-US" dirty="0"/>
          </a:p>
        </p:txBody>
      </p:sp>
      <p:sp>
        <p:nvSpPr>
          <p:cNvPr id="3" name="Content Placeholder 2"/>
          <p:cNvSpPr>
            <a:spLocks noGrp="1"/>
          </p:cNvSpPr>
          <p:nvPr>
            <p:ph idx="1"/>
          </p:nvPr>
        </p:nvSpPr>
        <p:spPr/>
        <p:txBody>
          <a:bodyPr>
            <a:normAutofit/>
          </a:bodyPr>
          <a:lstStyle/>
          <a:p>
            <a:r>
              <a:rPr lang="en-US" dirty="0" smtClean="0"/>
              <a:t>How the font is drawn is controlled with the paint object</a:t>
            </a:r>
          </a:p>
          <a:p>
            <a:pPr lvl="1"/>
            <a:r>
              <a:rPr lang="en-US" dirty="0"/>
              <a:t>Paint black = new Paint()</a:t>
            </a:r>
          </a:p>
          <a:p>
            <a:pPr lvl="1"/>
            <a:r>
              <a:rPr lang="en-US" dirty="0" err="1" smtClean="0"/>
              <a:t>black.setColor</a:t>
            </a:r>
            <a:r>
              <a:rPr lang="en-US" dirty="0" smtClean="0"/>
              <a:t>(</a:t>
            </a:r>
            <a:r>
              <a:rPr lang="en-US" dirty="0" err="1" smtClean="0"/>
              <a:t>Color.BLACK</a:t>
            </a:r>
            <a:r>
              <a:rPr lang="en-US" dirty="0" smtClean="0"/>
              <a:t>);</a:t>
            </a:r>
          </a:p>
          <a:p>
            <a:pPr lvl="1"/>
            <a:r>
              <a:rPr lang="en-US" dirty="0" smtClean="0"/>
              <a:t>So to change the font size and make it twice the default size</a:t>
            </a:r>
            <a:endParaRPr lang="en-US" dirty="0"/>
          </a:p>
          <a:p>
            <a:pPr lvl="2"/>
            <a:r>
              <a:rPr lang="en-US" dirty="0" err="1"/>
              <a:t>black.setTextSize</a:t>
            </a:r>
            <a:r>
              <a:rPr lang="en-US" dirty="0"/>
              <a:t>(</a:t>
            </a:r>
            <a:r>
              <a:rPr lang="en-US" dirty="0" err="1"/>
              <a:t>black.getTextSize</a:t>
            </a:r>
            <a:r>
              <a:rPr lang="en-US" dirty="0"/>
              <a:t>()*2</a:t>
            </a:r>
            <a:r>
              <a:rPr lang="en-US" dirty="0" smtClean="0"/>
              <a:t>);</a:t>
            </a:r>
          </a:p>
          <a:p>
            <a:r>
              <a:rPr lang="en-US" dirty="0" smtClean="0"/>
              <a:t>See the </a:t>
            </a:r>
            <a:r>
              <a:rPr lang="en-US" dirty="0" err="1" smtClean="0"/>
              <a:t>Android.graphics</a:t>
            </a:r>
            <a:r>
              <a:rPr lang="en-US" dirty="0" smtClean="0"/>
              <a:t> Paint for more methods.</a:t>
            </a:r>
            <a:endParaRPr lang="en-US" dirty="0"/>
          </a:p>
        </p:txBody>
      </p:sp>
    </p:spTree>
    <p:extLst>
      <p:ext uri="{BB962C8B-B14F-4D97-AF65-F5344CB8AC3E}">
        <p14:creationId xmlns:p14="http://schemas.microsoft.com/office/powerpoint/2010/main" val="2385606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interesting methods.</a:t>
            </a:r>
            <a:endParaRPr lang="en-US" dirty="0"/>
          </a:p>
        </p:txBody>
      </p:sp>
      <p:sp>
        <p:nvSpPr>
          <p:cNvPr id="3" name="Content Placeholder 2"/>
          <p:cNvSpPr>
            <a:spLocks noGrp="1"/>
          </p:cNvSpPr>
          <p:nvPr>
            <p:ph idx="1"/>
          </p:nvPr>
        </p:nvSpPr>
        <p:spPr/>
        <p:txBody>
          <a:bodyPr/>
          <a:lstStyle/>
          <a:p>
            <a:r>
              <a:rPr lang="en-US" dirty="0" smtClean="0"/>
              <a:t>You can scale, skew, rotate, and translate</a:t>
            </a:r>
          </a:p>
          <a:p>
            <a:pPr lvl="1"/>
            <a:r>
              <a:rPr lang="en-US" dirty="0" smtClean="0"/>
              <a:t>using the </a:t>
            </a:r>
            <a:r>
              <a:rPr lang="en-US" dirty="0" err="1" smtClean="0"/>
              <a:t>setMatrix</a:t>
            </a:r>
            <a:r>
              <a:rPr lang="en-US" dirty="0" smtClean="0"/>
              <a:t>(…), scale(…), rotate(…), translate(…) and skew(…) methods.</a:t>
            </a:r>
          </a:p>
          <a:p>
            <a:pPr lvl="1"/>
            <a:endParaRPr lang="en-US" dirty="0"/>
          </a:p>
          <a:p>
            <a:r>
              <a:rPr lang="en-US" dirty="0" smtClean="0"/>
              <a:t>And many other methods I skipped over.</a:t>
            </a:r>
            <a:endParaRPr lang="en-US" dirty="0"/>
          </a:p>
        </p:txBody>
      </p:sp>
    </p:spTree>
    <p:extLst>
      <p:ext uri="{BB962C8B-B14F-4D97-AF65-F5344CB8AC3E}">
        <p14:creationId xmlns:p14="http://schemas.microsoft.com/office/powerpoint/2010/main" val="302634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Screen </a:t>
            </a:r>
            <a:r>
              <a:rPr lang="en-US" dirty="0" smtClean="0"/>
              <a:t>support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Android </a:t>
            </a:r>
            <a:r>
              <a:rPr lang="en-US" dirty="0"/>
              <a:t>is the OS and is used a many different </a:t>
            </a:r>
            <a:r>
              <a:rPr lang="en-US" dirty="0" smtClean="0"/>
              <a:t>hardware created by different vendors.</a:t>
            </a:r>
          </a:p>
          <a:p>
            <a:pPr lvl="1"/>
            <a:r>
              <a:rPr lang="en-US" dirty="0" smtClean="0"/>
              <a:t>Screen size</a:t>
            </a:r>
          </a:p>
          <a:p>
            <a:pPr lvl="2"/>
            <a:r>
              <a:rPr lang="en-US" dirty="0"/>
              <a:t>For simplicity, Android collapses all actual screen sizes into three generalized sizes: large, normal, and </a:t>
            </a:r>
            <a:r>
              <a:rPr lang="en-US" dirty="0" smtClean="0"/>
              <a:t>small</a:t>
            </a:r>
          </a:p>
          <a:p>
            <a:pPr lvl="1"/>
            <a:r>
              <a:rPr lang="en-US" dirty="0"/>
              <a:t>Resolution</a:t>
            </a:r>
          </a:p>
          <a:p>
            <a:pPr lvl="2"/>
            <a:r>
              <a:rPr lang="en-US" dirty="0" smtClean="0"/>
              <a:t>The </a:t>
            </a:r>
            <a:r>
              <a:rPr lang="en-US" dirty="0"/>
              <a:t>total number of physical pixels on a screen. Note that, although resolution is often expressed as width x height, resolution does not imply a specific aspect ratio. </a:t>
            </a:r>
            <a:r>
              <a:rPr lang="en-US" b="1" dirty="0">
                <a:solidFill>
                  <a:srgbClr val="FF0000"/>
                </a:solidFill>
              </a:rPr>
              <a:t>In Android, applications do not work directly with resolution</a:t>
            </a:r>
            <a:r>
              <a:rPr lang="en-US" b="1" dirty="0" smtClean="0">
                <a:solidFill>
                  <a:srgbClr val="FF0000"/>
                </a:solidFill>
              </a:rPr>
              <a:t>.</a:t>
            </a:r>
          </a:p>
          <a:p>
            <a:pPr lvl="1"/>
            <a:r>
              <a:rPr lang="en-US" dirty="0" smtClean="0"/>
              <a:t>Density</a:t>
            </a:r>
          </a:p>
          <a:p>
            <a:pPr lvl="2"/>
            <a:r>
              <a:rPr lang="en-US" dirty="0" smtClean="0"/>
              <a:t>Based </a:t>
            </a:r>
            <a:r>
              <a:rPr lang="en-US" dirty="0"/>
              <a:t>on the screen resolution, the spread of pixels across the physical width and height of the screen</a:t>
            </a:r>
            <a:r>
              <a:rPr lang="en-US" dirty="0" smtClean="0"/>
              <a:t>.</a:t>
            </a:r>
          </a:p>
          <a:p>
            <a:pPr lvl="2"/>
            <a:r>
              <a:rPr lang="en-US" dirty="0"/>
              <a:t>For simplicity, Android collapses all actual screen densities into three generalized densities: high, medium, and low. </a:t>
            </a:r>
            <a:endParaRPr lang="en-US" dirty="0" smtClean="0"/>
          </a:p>
        </p:txBody>
      </p:sp>
    </p:spTree>
    <p:extLst>
      <p:ext uri="{BB962C8B-B14F-4D97-AF65-F5344CB8AC3E}">
        <p14:creationId xmlns:p14="http://schemas.microsoft.com/office/powerpoint/2010/main" val="2496561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Paint and Color</a:t>
            </a:r>
            <a:endParaRPr lang="en-US" dirty="0"/>
          </a:p>
        </p:txBody>
      </p:sp>
      <p:sp>
        <p:nvSpPr>
          <p:cNvPr id="3" name="Content Placeholder 2"/>
          <p:cNvSpPr>
            <a:spLocks noGrp="1"/>
          </p:cNvSpPr>
          <p:nvPr>
            <p:ph idx="1"/>
          </p:nvPr>
        </p:nvSpPr>
        <p:spPr/>
        <p:txBody>
          <a:bodyPr>
            <a:normAutofit/>
          </a:bodyPr>
          <a:lstStyle/>
          <a:p>
            <a:r>
              <a:rPr lang="en-US" dirty="0" smtClean="0"/>
              <a:t>The Color class has very few colors</a:t>
            </a:r>
          </a:p>
          <a:p>
            <a:pPr lvl="3"/>
            <a:r>
              <a:rPr lang="en-US" dirty="0"/>
              <a:t>BLACK, BLUE, CYAN, DKGRAY, GRAY, GREEN, LTGRAY, MAGENTA, RED, TRANSPARENT, WHITE, YELLOW</a:t>
            </a:r>
          </a:p>
          <a:p>
            <a:pPr lvl="1"/>
            <a:r>
              <a:rPr lang="en-US" dirty="0" smtClean="0"/>
              <a:t>But you can “create” more colors.</a:t>
            </a:r>
          </a:p>
          <a:p>
            <a:pPr lvl="1"/>
            <a:r>
              <a:rPr lang="en-US" dirty="0" smtClean="0"/>
              <a:t>Say we want purple, we can use </a:t>
            </a:r>
            <a:r>
              <a:rPr lang="en-US" dirty="0" err="1" smtClean="0"/>
              <a:t>Color.rgb</a:t>
            </a:r>
            <a:r>
              <a:rPr lang="en-US" dirty="0" smtClean="0"/>
              <a:t>()</a:t>
            </a:r>
          </a:p>
          <a:p>
            <a:pPr lvl="3"/>
            <a:r>
              <a:rPr lang="en-US" dirty="0" smtClean="0"/>
              <a:t>Using </a:t>
            </a:r>
            <a:r>
              <a:rPr lang="en-US" dirty="0"/>
              <a:t>http://</a:t>
            </a:r>
            <a:r>
              <a:rPr lang="en-US" dirty="0" smtClean="0"/>
              <a:t>cloford.com/resources/colours/500col.htm</a:t>
            </a:r>
          </a:p>
          <a:p>
            <a:pPr lvl="2"/>
            <a:r>
              <a:rPr lang="en-US" dirty="0"/>
              <a:t>Paint </a:t>
            </a:r>
            <a:r>
              <a:rPr lang="en-US" dirty="0" smtClean="0"/>
              <a:t>purple </a:t>
            </a:r>
            <a:r>
              <a:rPr lang="en-US" dirty="0"/>
              <a:t>= new Paint()</a:t>
            </a:r>
          </a:p>
          <a:p>
            <a:pPr lvl="2"/>
            <a:r>
              <a:rPr lang="en-US" dirty="0" err="1" smtClean="0"/>
              <a:t>purple.setColor</a:t>
            </a:r>
            <a:r>
              <a:rPr lang="en-US" dirty="0" smtClean="0"/>
              <a:t>(</a:t>
            </a:r>
            <a:r>
              <a:rPr lang="en-US" dirty="0" err="1" smtClean="0"/>
              <a:t>Color.rgb</a:t>
            </a:r>
            <a:r>
              <a:rPr lang="en-US" dirty="0" smtClean="0"/>
              <a:t>(128,0,128));</a:t>
            </a:r>
          </a:p>
          <a:p>
            <a:pPr lvl="2"/>
            <a:r>
              <a:rPr lang="en-US" dirty="0" smtClean="0"/>
              <a:t>Now we can “draw” with a purple color.</a:t>
            </a:r>
            <a:endParaRPr lang="en-US" dirty="0"/>
          </a:p>
          <a:p>
            <a:pPr lvl="2"/>
            <a:endParaRPr lang="en-US" dirty="0"/>
          </a:p>
        </p:txBody>
      </p:sp>
    </p:spTree>
    <p:extLst>
      <p:ext uri="{BB962C8B-B14F-4D97-AF65-F5344CB8AC3E}">
        <p14:creationId xmlns:p14="http://schemas.microsoft.com/office/powerpoint/2010/main" val="351670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Canvas</a:t>
            </a:r>
            <a:endParaRPr lang="en-US" dirty="0"/>
          </a:p>
        </p:txBody>
      </p:sp>
      <p:sp>
        <p:nvSpPr>
          <p:cNvPr id="3" name="Content Placeholder 2"/>
          <p:cNvSpPr>
            <a:spLocks noGrp="1"/>
          </p:cNvSpPr>
          <p:nvPr>
            <p:ph idx="1"/>
          </p:nvPr>
        </p:nvSpPr>
        <p:spPr/>
        <p:txBody>
          <a:bodyPr/>
          <a:lstStyle/>
          <a:p>
            <a:r>
              <a:rPr lang="en-US" dirty="0" smtClean="0"/>
              <a:t>Not a complete list, see</a:t>
            </a:r>
            <a:endParaRPr lang="en-US" dirty="0" smtClean="0">
              <a:hlinkClick r:id="rId2"/>
            </a:endParaRPr>
          </a:p>
          <a:p>
            <a:r>
              <a:rPr lang="en-US" dirty="0" smtClean="0">
                <a:hlinkClick r:id="rId2"/>
              </a:rPr>
              <a:t>http</a:t>
            </a:r>
            <a:r>
              <a:rPr lang="en-US" dirty="0">
                <a:hlinkClick r:id="rId2"/>
              </a:rPr>
              <a:t>://</a:t>
            </a:r>
            <a:r>
              <a:rPr lang="en-US" dirty="0" smtClean="0">
                <a:hlinkClick r:id="rId2"/>
              </a:rPr>
              <a:t>developer.android.com/reference/android/graphics/Canvas.html</a:t>
            </a:r>
            <a:r>
              <a:rPr lang="en-US" dirty="0" smtClean="0"/>
              <a:t> </a:t>
            </a:r>
            <a:endParaRPr lang="en-US" dirty="0"/>
          </a:p>
        </p:txBody>
      </p:sp>
    </p:spTree>
    <p:extLst>
      <p:ext uri="{BB962C8B-B14F-4D97-AF65-F5344CB8AC3E}">
        <p14:creationId xmlns:p14="http://schemas.microsoft.com/office/powerpoint/2010/main" val="2900417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can get a blank Bitmap or Image and then draw on them.</a:t>
            </a:r>
          </a:p>
          <a:p>
            <a:pPr marL="0" indent="0">
              <a:buNone/>
            </a:pPr>
            <a:r>
              <a:rPr lang="en-US" dirty="0"/>
              <a:t>Bitmap </a:t>
            </a:r>
            <a:r>
              <a:rPr lang="en-US" dirty="0" err="1"/>
              <a:t>eBitmap</a:t>
            </a:r>
            <a:r>
              <a:rPr lang="en-US" dirty="0"/>
              <a:t>= </a:t>
            </a:r>
            <a:r>
              <a:rPr lang="en-US" dirty="0" err="1"/>
              <a:t>eBitmap</a:t>
            </a:r>
            <a:r>
              <a:rPr lang="en-US" dirty="0"/>
              <a:t> = </a:t>
            </a:r>
            <a:r>
              <a:rPr lang="en-US" dirty="0" err="1"/>
              <a:t>Bitmap.createBitmap</a:t>
            </a:r>
            <a:r>
              <a:rPr lang="en-US" dirty="0"/>
              <a:t>(x, y, Bitmap.Config.ARGB_8888</a:t>
            </a:r>
            <a:r>
              <a:rPr lang="en-US" dirty="0" smtClean="0"/>
              <a:t>);</a:t>
            </a:r>
          </a:p>
          <a:p>
            <a:pPr lvl="1"/>
            <a:r>
              <a:rPr lang="en-US" dirty="0" smtClean="0"/>
              <a:t>Where x and y are the size of the image to create.</a:t>
            </a:r>
            <a:r>
              <a:rPr lang="en-US" dirty="0"/>
              <a:t>	</a:t>
            </a:r>
          </a:p>
          <a:p>
            <a:pPr marL="0" indent="0">
              <a:buNone/>
            </a:pPr>
            <a:r>
              <a:rPr lang="en-US" dirty="0"/>
              <a:t>Canvas </a:t>
            </a:r>
            <a:r>
              <a:rPr lang="en-US" dirty="0" err="1"/>
              <a:t>eCanvas</a:t>
            </a:r>
            <a:r>
              <a:rPr lang="en-US" dirty="0"/>
              <a:t> = new Canvas(</a:t>
            </a:r>
            <a:r>
              <a:rPr lang="en-US" dirty="0" err="1"/>
              <a:t>eBitmap</a:t>
            </a:r>
            <a:r>
              <a:rPr lang="en-US" dirty="0"/>
              <a:t>);</a:t>
            </a:r>
          </a:p>
          <a:p>
            <a:pPr marL="0" indent="0">
              <a:buNone/>
            </a:pPr>
            <a:r>
              <a:rPr lang="en-US" dirty="0" err="1"/>
              <a:t>eCanvas.drawColor</a:t>
            </a:r>
            <a:r>
              <a:rPr lang="en-US" dirty="0"/>
              <a:t>(</a:t>
            </a:r>
            <a:r>
              <a:rPr lang="en-US" dirty="0" err="1"/>
              <a:t>Color.WHITE</a:t>
            </a:r>
            <a:r>
              <a:rPr lang="en-US" dirty="0"/>
              <a:t>);  //white screen</a:t>
            </a:r>
          </a:p>
          <a:p>
            <a:pPr marL="0" indent="0">
              <a:buNone/>
            </a:pPr>
            <a:r>
              <a:rPr lang="en-US" dirty="0"/>
              <a:t>Paint black = new Paint(</a:t>
            </a:r>
            <a:r>
              <a:rPr lang="en-US" dirty="0" err="1"/>
              <a:t>Color.BLACK</a:t>
            </a:r>
            <a:r>
              <a:rPr lang="en-US" dirty="0"/>
              <a:t>);  //black paintbrush</a:t>
            </a:r>
          </a:p>
          <a:p>
            <a:pPr marL="0" indent="0">
              <a:buNone/>
            </a:pPr>
            <a:r>
              <a:rPr lang="en-US" dirty="0" err="1" smtClean="0"/>
              <a:t>eCanvas.drawRect</a:t>
            </a:r>
            <a:r>
              <a:rPr lang="en-US" dirty="0" smtClean="0"/>
              <a:t>(0,0,x</a:t>
            </a:r>
            <a:r>
              <a:rPr lang="en-US" dirty="0"/>
              <a:t>, y, black);</a:t>
            </a:r>
          </a:p>
          <a:p>
            <a:pPr marL="0" indent="0">
              <a:buNone/>
            </a:pPr>
            <a:r>
              <a:rPr lang="en-US" dirty="0" err="1" smtClean="0"/>
              <a:t>eCanvas.DrawText</a:t>
            </a:r>
            <a:r>
              <a:rPr lang="en-US" dirty="0" smtClean="0"/>
              <a:t>(“Hi there”, 10.0, 10.0, black);</a:t>
            </a:r>
          </a:p>
          <a:p>
            <a:r>
              <a:rPr lang="en-US" dirty="0" smtClean="0"/>
              <a:t>And display the image in a </a:t>
            </a:r>
            <a:r>
              <a:rPr lang="en-US" dirty="0" err="1" smtClean="0"/>
              <a:t>ImageView</a:t>
            </a:r>
            <a:r>
              <a:rPr lang="en-US" dirty="0" smtClean="0"/>
              <a:t> or other image widget</a:t>
            </a:r>
          </a:p>
          <a:p>
            <a:pPr lvl="1"/>
            <a:r>
              <a:rPr lang="en-US" dirty="0" smtClean="0"/>
              <a:t> Use invalidate() method for the </a:t>
            </a:r>
            <a:r>
              <a:rPr lang="en-US" dirty="0" err="1" smtClean="0"/>
              <a:t>imageView</a:t>
            </a:r>
            <a:r>
              <a:rPr lang="en-US" dirty="0" smtClean="0"/>
              <a:t>, so it is redrawn.</a:t>
            </a:r>
            <a:endParaRPr lang="en-US" dirty="0"/>
          </a:p>
        </p:txBody>
      </p:sp>
    </p:spTree>
    <p:extLst>
      <p:ext uri="{BB962C8B-B14F-4D97-AF65-F5344CB8AC3E}">
        <p14:creationId xmlns:p14="http://schemas.microsoft.com/office/powerpoint/2010/main" val="4243899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Using a custom View, you can use the whole screen or only part as you need.</a:t>
            </a:r>
          </a:p>
          <a:p>
            <a:pPr lvl="1"/>
            <a:r>
              <a:rPr lang="en-US" dirty="0" smtClean="0"/>
              <a:t>create the </a:t>
            </a:r>
            <a:r>
              <a:rPr lang="en-US" dirty="0" err="1" smtClean="0"/>
              <a:t>myView</a:t>
            </a:r>
            <a:r>
              <a:rPr lang="en-US" dirty="0" smtClean="0"/>
              <a:t> constructor.</a:t>
            </a:r>
          </a:p>
          <a:p>
            <a:pPr lvl="1"/>
            <a:r>
              <a:rPr lang="en-US" dirty="0" smtClean="0"/>
              <a:t>Override the </a:t>
            </a:r>
            <a:r>
              <a:rPr lang="en-US" dirty="0" err="1" smtClean="0"/>
              <a:t>onDraw</a:t>
            </a:r>
            <a:r>
              <a:rPr lang="en-US" dirty="0" smtClean="0"/>
              <a:t> method and you are ready to draw.</a:t>
            </a:r>
          </a:p>
          <a:p>
            <a:pPr marL="0" indent="0">
              <a:buNone/>
            </a:pPr>
            <a:r>
              <a:rPr lang="en-US" dirty="0" smtClean="0"/>
              <a:t>class </a:t>
            </a:r>
            <a:r>
              <a:rPr lang="en-US" dirty="0" err="1" smtClean="0"/>
              <a:t>myView</a:t>
            </a:r>
            <a:r>
              <a:rPr lang="en-US" dirty="0" smtClean="0"/>
              <a:t> extends View {</a:t>
            </a:r>
          </a:p>
          <a:p>
            <a:pPr marL="0" indent="0">
              <a:buNone/>
            </a:pPr>
            <a:r>
              <a:rPr lang="en-US" dirty="0"/>
              <a:t>	public </a:t>
            </a:r>
            <a:r>
              <a:rPr lang="en-US" dirty="0" err="1"/>
              <a:t>myView</a:t>
            </a:r>
            <a:r>
              <a:rPr lang="en-US" dirty="0"/>
              <a:t>(Context context) {</a:t>
            </a:r>
          </a:p>
          <a:p>
            <a:pPr marL="0" indent="0">
              <a:buNone/>
            </a:pPr>
            <a:r>
              <a:rPr lang="en-US" dirty="0"/>
              <a:t>		super(context);</a:t>
            </a:r>
          </a:p>
          <a:p>
            <a:pPr marL="0" indent="0">
              <a:buNone/>
            </a:pPr>
            <a:r>
              <a:rPr lang="en-US" dirty="0"/>
              <a:t>	</a:t>
            </a:r>
            <a:r>
              <a:rPr lang="en-US" dirty="0" smtClean="0"/>
              <a:t>}</a:t>
            </a:r>
          </a:p>
          <a:p>
            <a:pPr marL="0" indent="0">
              <a:buNone/>
            </a:pPr>
            <a:r>
              <a:rPr lang="en-US" dirty="0"/>
              <a:t>	</a:t>
            </a:r>
            <a:r>
              <a:rPr lang="en-US" dirty="0" smtClean="0"/>
              <a:t>@</a:t>
            </a:r>
            <a:r>
              <a:rPr lang="en-US" dirty="0"/>
              <a:t>Override protected void </a:t>
            </a:r>
            <a:r>
              <a:rPr lang="en-US" dirty="0" err="1"/>
              <a:t>onDraw</a:t>
            </a:r>
            <a:r>
              <a:rPr lang="en-US" dirty="0"/>
              <a:t>(Canvas canvas) </a:t>
            </a:r>
            <a:r>
              <a:rPr lang="en-US" dirty="0" smtClean="0"/>
              <a:t>{</a:t>
            </a:r>
          </a:p>
          <a:p>
            <a:pPr marL="0" indent="0">
              <a:buNone/>
            </a:pPr>
            <a:r>
              <a:rPr lang="en-US" dirty="0" smtClean="0"/>
              <a:t>	}</a:t>
            </a:r>
            <a:endParaRPr lang="en-US" dirty="0"/>
          </a:p>
          <a:p>
            <a:pPr marL="0" indent="0">
              <a:buNone/>
            </a:pPr>
            <a:r>
              <a:rPr lang="en-US" dirty="0" smtClean="0"/>
              <a:t>}</a:t>
            </a:r>
          </a:p>
          <a:p>
            <a:r>
              <a:rPr lang="en-US" dirty="0" smtClean="0"/>
              <a:t>Remember you can override many other methods as well.</a:t>
            </a:r>
            <a:endParaRPr lang="en-US" dirty="0"/>
          </a:p>
        </p:txBody>
      </p:sp>
    </p:spTree>
    <p:extLst>
      <p:ext uri="{BB962C8B-B14F-4D97-AF65-F5344CB8AC3E}">
        <p14:creationId xmlns:p14="http://schemas.microsoft.com/office/powerpoint/2010/main" val="2009180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 </a:t>
            </a:r>
            <a:r>
              <a:rPr lang="en-US" dirty="0" smtClean="0"/>
              <a:t>View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Displaying a custom View.</a:t>
            </a:r>
          </a:p>
          <a:p>
            <a:r>
              <a:rPr lang="en-US" dirty="0" smtClean="0"/>
              <a:t>If your view is the only widget on the screen, then you can skip the layout and use something like this in </a:t>
            </a:r>
            <a:r>
              <a:rPr lang="en-US" dirty="0" err="1" smtClean="0"/>
              <a:t>OnCreate</a:t>
            </a:r>
            <a:r>
              <a:rPr lang="en-US" dirty="0" smtClean="0"/>
              <a:t>(…) them</a:t>
            </a:r>
          </a:p>
          <a:p>
            <a:pPr marL="0" indent="0">
              <a:buNone/>
            </a:pPr>
            <a:r>
              <a:rPr lang="en-US" dirty="0"/>
              <a:t> public void </a:t>
            </a:r>
            <a:r>
              <a:rPr lang="en-US" dirty="0" err="1"/>
              <a:t>onCreate</a:t>
            </a:r>
            <a:r>
              <a:rPr lang="en-US" dirty="0"/>
              <a:t>(Bundle </a:t>
            </a:r>
            <a:r>
              <a:rPr lang="en-US" dirty="0" err="1"/>
              <a:t>savedInstanceState</a:t>
            </a:r>
            <a:r>
              <a:rPr lang="en-US" dirty="0"/>
              <a:t>) {</a:t>
            </a:r>
          </a:p>
          <a:p>
            <a:pPr marL="0" indent="0">
              <a:buNone/>
            </a:pPr>
            <a:r>
              <a:rPr lang="en-US" dirty="0"/>
              <a:t>        </a:t>
            </a:r>
            <a:r>
              <a:rPr lang="en-US" dirty="0" smtClean="0"/>
              <a:t>	</a:t>
            </a:r>
            <a:r>
              <a:rPr lang="en-US" dirty="0" err="1" smtClean="0"/>
              <a:t>super.onCreate</a:t>
            </a:r>
            <a:r>
              <a:rPr lang="en-US" dirty="0" smtClean="0"/>
              <a:t>(</a:t>
            </a:r>
            <a:r>
              <a:rPr lang="en-US" dirty="0" err="1" smtClean="0"/>
              <a:t>savedInstanceState</a:t>
            </a:r>
            <a:r>
              <a:rPr lang="en-US" dirty="0"/>
              <a:t>);</a:t>
            </a:r>
          </a:p>
          <a:p>
            <a:pPr marL="0" indent="0">
              <a:buNone/>
            </a:pPr>
            <a:r>
              <a:rPr lang="en-US" dirty="0"/>
              <a:t> </a:t>
            </a:r>
            <a:r>
              <a:rPr lang="en-US" dirty="0" smtClean="0"/>
              <a:t>       	mv </a:t>
            </a:r>
            <a:r>
              <a:rPr lang="en-US" dirty="0"/>
              <a:t>= new </a:t>
            </a:r>
            <a:r>
              <a:rPr lang="en-US" dirty="0" err="1" smtClean="0"/>
              <a:t>myView</a:t>
            </a:r>
            <a:r>
              <a:rPr lang="en-US" dirty="0" smtClean="0"/>
              <a:t>(this</a:t>
            </a:r>
            <a:r>
              <a:rPr lang="en-US" dirty="0"/>
              <a:t>);</a:t>
            </a:r>
          </a:p>
          <a:p>
            <a:pPr marL="0" indent="0">
              <a:buNone/>
            </a:pPr>
            <a:r>
              <a:rPr lang="en-US" dirty="0"/>
              <a:t>       </a:t>
            </a:r>
            <a:r>
              <a:rPr lang="en-US" dirty="0" smtClean="0"/>
              <a:t>	</a:t>
            </a:r>
            <a:r>
              <a:rPr lang="en-US" dirty="0" err="1" smtClean="0"/>
              <a:t>setContentView</a:t>
            </a:r>
            <a:r>
              <a:rPr lang="en-US" dirty="0" smtClean="0"/>
              <a:t>(mv</a:t>
            </a:r>
            <a:r>
              <a:rPr lang="en-US" dirty="0"/>
              <a:t>);</a:t>
            </a:r>
          </a:p>
          <a:p>
            <a:pPr marL="0" indent="0">
              <a:buNone/>
            </a:pPr>
            <a:r>
              <a:rPr lang="en-US" dirty="0"/>
              <a:t>	</a:t>
            </a:r>
            <a:r>
              <a:rPr lang="en-US" dirty="0" err="1" smtClean="0"/>
              <a:t>mv.requestFocus</a:t>
            </a:r>
            <a:r>
              <a:rPr lang="en-US" dirty="0" smtClean="0"/>
              <a:t>();</a:t>
            </a:r>
            <a:endParaRPr lang="en-US" dirty="0"/>
          </a:p>
          <a:p>
            <a:pPr marL="0" indent="0">
              <a:buNone/>
            </a:pPr>
            <a:r>
              <a:rPr lang="en-US" dirty="0"/>
              <a:t>    }</a:t>
            </a:r>
          </a:p>
        </p:txBody>
      </p:sp>
    </p:spTree>
    <p:extLst>
      <p:ext uri="{BB962C8B-B14F-4D97-AF65-F5344CB8AC3E}">
        <p14:creationId xmlns:p14="http://schemas.microsoft.com/office/powerpoint/2010/main" val="2360071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 View </a:t>
            </a:r>
            <a:r>
              <a:rPr lang="en-US" dirty="0" smtClean="0"/>
              <a:t>(3)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it is one of many widgets, then you need a layout.  In the layout, it would look something like this:</a:t>
            </a:r>
          </a:p>
          <a:p>
            <a:pPr marL="0" indent="0">
              <a:buNone/>
            </a:pPr>
            <a:r>
              <a:rPr lang="en-US" dirty="0"/>
              <a:t>&lt;view class</a:t>
            </a:r>
            <a:r>
              <a:rPr lang="en-US" dirty="0" smtClean="0"/>
              <a:t>=“edu.cs4730.test.myView</a:t>
            </a:r>
            <a:r>
              <a:rPr lang="en-US" dirty="0"/>
              <a:t>"</a:t>
            </a:r>
          </a:p>
          <a:p>
            <a:pPr marL="0" indent="0">
              <a:buNone/>
            </a:pPr>
            <a:r>
              <a:rPr lang="en-US" dirty="0" err="1"/>
              <a:t>android:id</a:t>
            </a:r>
            <a:r>
              <a:rPr lang="en-US" dirty="0"/>
              <a:t>="@+</a:t>
            </a:r>
            <a:r>
              <a:rPr lang="en-US" dirty="0" smtClean="0"/>
              <a:t>id/myView01</a:t>
            </a:r>
            <a:r>
              <a:rPr lang="en-US" dirty="0"/>
              <a:t>" </a:t>
            </a:r>
            <a:r>
              <a:rPr lang="en-US" dirty="0" err="1"/>
              <a:t>android:layout_width</a:t>
            </a:r>
            <a:r>
              <a:rPr lang="en-US" dirty="0"/>
              <a:t>="</a:t>
            </a:r>
            <a:r>
              <a:rPr lang="en-US" dirty="0" err="1"/>
              <a:t>wrap_content</a:t>
            </a:r>
            <a:r>
              <a:rPr lang="en-US" dirty="0"/>
              <a:t>" </a:t>
            </a:r>
            <a:r>
              <a:rPr lang="en-US" dirty="0" err="1"/>
              <a:t>android:layout_height</a:t>
            </a:r>
            <a:r>
              <a:rPr lang="en-US" dirty="0"/>
              <a:t>="</a:t>
            </a:r>
            <a:r>
              <a:rPr lang="en-US" dirty="0" err="1"/>
              <a:t>wrap_content</a:t>
            </a:r>
            <a:r>
              <a:rPr lang="en-US" dirty="0" smtClean="0"/>
              <a:t>"/&gt;</a:t>
            </a:r>
          </a:p>
          <a:p>
            <a:r>
              <a:rPr lang="en-US" dirty="0" smtClean="0"/>
              <a:t>If it’s a sub class of your activity:  Note the $</a:t>
            </a:r>
          </a:p>
          <a:p>
            <a:pPr marL="0" indent="0">
              <a:buNone/>
            </a:pPr>
            <a:r>
              <a:rPr lang="en-US" dirty="0"/>
              <a:t>&lt;view class</a:t>
            </a:r>
            <a:r>
              <a:rPr lang="en-US" dirty="0" smtClean="0"/>
              <a:t>=“edu.cs4730.test.main$myView</a:t>
            </a:r>
            <a:r>
              <a:rPr lang="en-US" dirty="0"/>
              <a:t>"</a:t>
            </a:r>
          </a:p>
          <a:p>
            <a:pPr marL="0" indent="0">
              <a:buNone/>
            </a:pPr>
            <a:r>
              <a:rPr lang="en-US" dirty="0" err="1"/>
              <a:t>android:id</a:t>
            </a:r>
            <a:r>
              <a:rPr lang="en-US" dirty="0"/>
              <a:t>="@+id/View01" </a:t>
            </a:r>
            <a:r>
              <a:rPr lang="en-US" dirty="0" err="1"/>
              <a:t>android:layout_width</a:t>
            </a:r>
            <a:r>
              <a:rPr lang="en-US" dirty="0"/>
              <a:t>="</a:t>
            </a:r>
            <a:r>
              <a:rPr lang="en-US" dirty="0" err="1"/>
              <a:t>wrap_content</a:t>
            </a:r>
            <a:r>
              <a:rPr lang="en-US" dirty="0"/>
              <a:t>" </a:t>
            </a:r>
            <a:r>
              <a:rPr lang="en-US" dirty="0" err="1"/>
              <a:t>android:layout_height</a:t>
            </a:r>
            <a:r>
              <a:rPr lang="en-US" dirty="0"/>
              <a:t>="</a:t>
            </a:r>
            <a:r>
              <a:rPr lang="en-US" dirty="0" err="1"/>
              <a:t>wrap_content</a:t>
            </a:r>
            <a:r>
              <a:rPr lang="en-US" dirty="0" smtClean="0"/>
              <a:t>"/&gt;</a:t>
            </a:r>
          </a:p>
          <a:p>
            <a:pPr lvl="1"/>
            <a:r>
              <a:rPr lang="en-US" dirty="0" smtClean="0"/>
              <a:t>Also the </a:t>
            </a:r>
            <a:r>
              <a:rPr lang="en-US" dirty="0" err="1" smtClean="0"/>
              <a:t>myView</a:t>
            </a:r>
            <a:r>
              <a:rPr lang="en-US" dirty="0" smtClean="0"/>
              <a:t> class needs to be declared static.</a:t>
            </a:r>
            <a:endParaRPr lang="en-US" dirty="0"/>
          </a:p>
        </p:txBody>
      </p:sp>
    </p:spTree>
    <p:extLst>
      <p:ext uri="{BB962C8B-B14F-4D97-AF65-F5344CB8AC3E}">
        <p14:creationId xmlns:p14="http://schemas.microsoft.com/office/powerpoint/2010/main" val="2400669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SurfaceView</a:t>
            </a:r>
            <a:r>
              <a:rPr lang="en-US" dirty="0" smtClean="0"/>
              <a:t> and </a:t>
            </a:r>
            <a:r>
              <a:rPr lang="en-US" dirty="0" err="1" smtClean="0"/>
              <a:t>TExtView</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02780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SurfaceView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in nature to a View</a:t>
            </a:r>
          </a:p>
          <a:p>
            <a:pPr lvl="1"/>
            <a:r>
              <a:rPr lang="en-US" dirty="0" smtClean="0"/>
              <a:t>Intended more for games</a:t>
            </a:r>
          </a:p>
          <a:p>
            <a:pPr lvl="1"/>
            <a:r>
              <a:rPr lang="en-US" dirty="0" smtClean="0"/>
              <a:t>We come back to </a:t>
            </a:r>
            <a:r>
              <a:rPr lang="en-US" dirty="0" err="1" smtClean="0"/>
              <a:t>surfaceView</a:t>
            </a:r>
            <a:r>
              <a:rPr lang="en-US" smtClean="0"/>
              <a:t> again with OpenGL.</a:t>
            </a:r>
            <a:endParaRPr lang="en-US" dirty="0" smtClean="0"/>
          </a:p>
          <a:p>
            <a:r>
              <a:rPr lang="en-US" dirty="0" smtClean="0"/>
              <a:t>extend the </a:t>
            </a:r>
            <a:r>
              <a:rPr lang="en-US" dirty="0" err="1" smtClean="0"/>
              <a:t>SurfaceView</a:t>
            </a:r>
            <a:r>
              <a:rPr lang="en-US" dirty="0" smtClean="0"/>
              <a:t> and implement </a:t>
            </a:r>
            <a:r>
              <a:rPr lang="en-US" dirty="0" err="1" smtClean="0"/>
              <a:t>SurfaceHolder.Callback</a:t>
            </a:r>
            <a:endParaRPr lang="en-US" dirty="0" smtClean="0"/>
          </a:p>
          <a:p>
            <a:pPr lvl="1"/>
            <a:r>
              <a:rPr lang="en-US" dirty="0"/>
              <a:t>The reason </a:t>
            </a:r>
            <a:r>
              <a:rPr lang="en-US" dirty="0" smtClean="0"/>
              <a:t>we </a:t>
            </a:r>
            <a:r>
              <a:rPr lang="en-US" dirty="0"/>
              <a:t>need the </a:t>
            </a:r>
            <a:r>
              <a:rPr lang="en-US" dirty="0" err="1" smtClean="0"/>
              <a:t>SurfaceHolder</a:t>
            </a:r>
            <a:r>
              <a:rPr lang="en-US" dirty="0" smtClean="0"/>
              <a:t> is to provide us </a:t>
            </a:r>
            <a:r>
              <a:rPr lang="en-US" dirty="0"/>
              <a:t>with the canvas we can draw on</a:t>
            </a:r>
            <a:r>
              <a:rPr lang="en-US" dirty="0" smtClean="0"/>
              <a:t>.</a:t>
            </a:r>
          </a:p>
          <a:p>
            <a:pPr lvl="1"/>
            <a:r>
              <a:rPr lang="en-US" dirty="0" smtClean="0"/>
              <a:t>The </a:t>
            </a:r>
            <a:r>
              <a:rPr lang="en-US" dirty="0" err="1" smtClean="0"/>
              <a:t>SurfaceHolder.Callback</a:t>
            </a:r>
            <a:r>
              <a:rPr lang="en-US" dirty="0" smtClean="0"/>
              <a:t> interface </a:t>
            </a:r>
            <a:r>
              <a:rPr lang="en-US" dirty="0"/>
              <a:t>requires 3 additional methods we need to implement: </a:t>
            </a:r>
            <a:r>
              <a:rPr lang="en-US" dirty="0" err="1"/>
              <a:t>surfaceCreated</a:t>
            </a:r>
            <a:r>
              <a:rPr lang="en-US" dirty="0"/>
              <a:t>(), </a:t>
            </a:r>
            <a:r>
              <a:rPr lang="en-US" dirty="0" err="1"/>
              <a:t>surfaceDestroyed</a:t>
            </a:r>
            <a:r>
              <a:rPr lang="en-US" dirty="0"/>
              <a:t>(), </a:t>
            </a:r>
            <a:r>
              <a:rPr lang="en-US" dirty="0" err="1"/>
              <a:t>surfaceChanged</a:t>
            </a:r>
            <a:r>
              <a:rPr lang="en-US" dirty="0" smtClean="0"/>
              <a:t>() </a:t>
            </a:r>
          </a:p>
          <a:p>
            <a:pPr lvl="2"/>
            <a:r>
              <a:rPr lang="en-US" dirty="0" smtClean="0"/>
              <a:t>and the constructor for </a:t>
            </a:r>
            <a:r>
              <a:rPr lang="en-US" dirty="0" err="1" smtClean="0"/>
              <a:t>SurfaceView</a:t>
            </a:r>
            <a:endParaRPr lang="en-US" dirty="0"/>
          </a:p>
        </p:txBody>
      </p:sp>
    </p:spTree>
    <p:extLst>
      <p:ext uri="{BB962C8B-B14F-4D97-AF65-F5344CB8AC3E}">
        <p14:creationId xmlns:p14="http://schemas.microsoft.com/office/powerpoint/2010/main" val="317782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SurfaceView</a:t>
            </a:r>
            <a:r>
              <a:rPr lang="en-US" dirty="0" smtClean="0"/>
              <a:t> (2)</a:t>
            </a:r>
            <a:endParaRPr lang="en-US" dirty="0"/>
          </a:p>
        </p:txBody>
      </p:sp>
      <p:sp>
        <p:nvSpPr>
          <p:cNvPr id="3" name="Content Placeholder 2"/>
          <p:cNvSpPr>
            <a:spLocks noGrp="1"/>
          </p:cNvSpPr>
          <p:nvPr>
            <p:ph idx="1"/>
          </p:nvPr>
        </p:nvSpPr>
        <p:spPr>
          <a:xfrm>
            <a:off x="1752600" y="1447800"/>
            <a:ext cx="8458200" cy="4953000"/>
          </a:xfrm>
        </p:spPr>
        <p:txBody>
          <a:bodyPr>
            <a:normAutofit fontScale="55000" lnSpcReduction="20000"/>
          </a:bodyPr>
          <a:lstStyle/>
          <a:p>
            <a:r>
              <a:rPr lang="en-US" dirty="0" smtClean="0"/>
              <a:t>It will look something like this:</a:t>
            </a:r>
          </a:p>
          <a:p>
            <a:pPr marL="0" indent="0">
              <a:buNone/>
            </a:pPr>
            <a:r>
              <a:rPr lang="en-US" dirty="0"/>
              <a:t>class </a:t>
            </a:r>
            <a:r>
              <a:rPr lang="en-US" dirty="0" err="1" smtClean="0"/>
              <a:t>mySurfaceView</a:t>
            </a:r>
            <a:r>
              <a:rPr lang="en-US" dirty="0" smtClean="0"/>
              <a:t> </a:t>
            </a:r>
            <a:r>
              <a:rPr lang="en-US" dirty="0"/>
              <a:t>extends </a:t>
            </a:r>
            <a:r>
              <a:rPr lang="en-US" dirty="0" err="1"/>
              <a:t>SurfaceView</a:t>
            </a:r>
            <a:r>
              <a:rPr lang="en-US" dirty="0"/>
              <a:t> implements </a:t>
            </a:r>
            <a:r>
              <a:rPr lang="en-US" dirty="0" err="1"/>
              <a:t>SurfaceHolder.Callback</a:t>
            </a:r>
            <a:r>
              <a:rPr lang="en-US" dirty="0"/>
              <a:t> </a:t>
            </a:r>
            <a:r>
              <a:rPr lang="en-US" dirty="0" smtClean="0"/>
              <a:t>{</a:t>
            </a:r>
          </a:p>
          <a:p>
            <a:pPr marL="0" indent="0">
              <a:buNone/>
            </a:pPr>
            <a:r>
              <a:rPr lang="en-US" dirty="0" smtClean="0"/>
              <a:t>  public </a:t>
            </a:r>
            <a:r>
              <a:rPr lang="en-US" dirty="0" err="1"/>
              <a:t>mySurfaceView</a:t>
            </a:r>
            <a:r>
              <a:rPr lang="en-US" dirty="0"/>
              <a:t>(Context context) {</a:t>
            </a:r>
          </a:p>
          <a:p>
            <a:pPr marL="0" indent="0">
              <a:buNone/>
            </a:pPr>
            <a:r>
              <a:rPr lang="en-US" dirty="0" smtClean="0"/>
              <a:t>    super(context</a:t>
            </a:r>
            <a:r>
              <a:rPr lang="en-US" dirty="0"/>
              <a:t>);</a:t>
            </a:r>
          </a:p>
          <a:p>
            <a:pPr marL="0" indent="0">
              <a:buNone/>
            </a:pPr>
            <a:r>
              <a:rPr lang="en-US" dirty="0" smtClean="0"/>
              <a:t>    </a:t>
            </a:r>
            <a:r>
              <a:rPr lang="en-US" dirty="0" err="1" smtClean="0"/>
              <a:t>getHolder</a:t>
            </a:r>
            <a:r>
              <a:rPr lang="en-US" dirty="0"/>
              <a:t>().</a:t>
            </a:r>
            <a:r>
              <a:rPr lang="en-US" dirty="0" err="1"/>
              <a:t>addCallback</a:t>
            </a:r>
            <a:r>
              <a:rPr lang="en-US" dirty="0"/>
              <a:t>(this);</a:t>
            </a:r>
          </a:p>
          <a:p>
            <a:pPr marL="0" indent="0">
              <a:buNone/>
            </a:pPr>
            <a:r>
              <a:rPr lang="en-US" dirty="0" smtClean="0"/>
              <a:t>    }</a:t>
            </a:r>
            <a:endParaRPr lang="en-US" dirty="0"/>
          </a:p>
          <a:p>
            <a:pPr marL="0" indent="0">
              <a:buNone/>
            </a:pPr>
            <a:r>
              <a:rPr lang="en-US" dirty="0" smtClean="0"/>
              <a:t>    </a:t>
            </a:r>
            <a:r>
              <a:rPr lang="en-US" dirty="0"/>
              <a:t>@</a:t>
            </a:r>
            <a:r>
              <a:rPr lang="en-US" dirty="0" smtClean="0"/>
              <a:t>Override public </a:t>
            </a:r>
            <a:r>
              <a:rPr lang="en-US" dirty="0"/>
              <a:t>void </a:t>
            </a:r>
            <a:r>
              <a:rPr lang="en-US" dirty="0" err="1"/>
              <a:t>surfaceChanged</a:t>
            </a:r>
            <a:r>
              <a:rPr lang="en-US" dirty="0"/>
              <a:t>(</a:t>
            </a:r>
            <a:r>
              <a:rPr lang="en-US" dirty="0" err="1"/>
              <a:t>SurfaceHolder</a:t>
            </a:r>
            <a:r>
              <a:rPr lang="en-US" dirty="0"/>
              <a:t> holder, </a:t>
            </a:r>
            <a:r>
              <a:rPr lang="en-US" dirty="0" err="1"/>
              <a:t>int</a:t>
            </a:r>
            <a:r>
              <a:rPr lang="en-US" dirty="0"/>
              <a:t> format, </a:t>
            </a:r>
            <a:r>
              <a:rPr lang="en-US" dirty="0" err="1"/>
              <a:t>int</a:t>
            </a:r>
            <a:r>
              <a:rPr lang="en-US" dirty="0"/>
              <a:t> width, </a:t>
            </a:r>
            <a:r>
              <a:rPr lang="en-US" dirty="0" err="1"/>
              <a:t>int</a:t>
            </a:r>
            <a:r>
              <a:rPr lang="en-US" dirty="0"/>
              <a:t> height) {</a:t>
            </a:r>
          </a:p>
          <a:p>
            <a:pPr marL="0" indent="0">
              <a:buNone/>
            </a:pPr>
            <a:r>
              <a:rPr lang="en-US" dirty="0"/>
              <a:t>        // TODO Auto-generated method stub</a:t>
            </a:r>
          </a:p>
          <a:p>
            <a:pPr marL="0" indent="0">
              <a:buNone/>
            </a:pPr>
            <a:r>
              <a:rPr lang="en-US" dirty="0"/>
              <a:t>    </a:t>
            </a:r>
            <a:r>
              <a:rPr lang="en-US" dirty="0" smtClean="0"/>
              <a:t>}</a:t>
            </a:r>
            <a:endParaRPr lang="en-US" dirty="0"/>
          </a:p>
          <a:p>
            <a:pPr marL="0" indent="0">
              <a:buNone/>
            </a:pPr>
            <a:r>
              <a:rPr lang="en-US" dirty="0"/>
              <a:t>    @</a:t>
            </a:r>
            <a:r>
              <a:rPr lang="en-US" dirty="0" smtClean="0"/>
              <a:t>Override public </a:t>
            </a:r>
            <a:r>
              <a:rPr lang="en-US" dirty="0"/>
              <a:t>void </a:t>
            </a:r>
            <a:r>
              <a:rPr lang="en-US" dirty="0" err="1"/>
              <a:t>surfaceCreated</a:t>
            </a:r>
            <a:r>
              <a:rPr lang="en-US" dirty="0"/>
              <a:t>(</a:t>
            </a:r>
            <a:r>
              <a:rPr lang="en-US" dirty="0" err="1"/>
              <a:t>SurfaceHolder</a:t>
            </a:r>
            <a:r>
              <a:rPr lang="en-US" dirty="0"/>
              <a:t> holder) {</a:t>
            </a:r>
          </a:p>
          <a:p>
            <a:pPr marL="0" indent="0">
              <a:buNone/>
            </a:pPr>
            <a:r>
              <a:rPr lang="en-US" dirty="0"/>
              <a:t>        // TODO Auto-generated method stub</a:t>
            </a:r>
          </a:p>
          <a:p>
            <a:pPr marL="0" indent="0">
              <a:buNone/>
            </a:pPr>
            <a:r>
              <a:rPr lang="en-US" dirty="0"/>
              <a:t>    </a:t>
            </a:r>
            <a:r>
              <a:rPr lang="en-US" dirty="0" smtClean="0"/>
              <a:t>}</a:t>
            </a:r>
            <a:endParaRPr lang="en-US" dirty="0"/>
          </a:p>
          <a:p>
            <a:pPr marL="0" indent="0">
              <a:buNone/>
            </a:pPr>
            <a:r>
              <a:rPr lang="en-US" dirty="0"/>
              <a:t>    @</a:t>
            </a:r>
            <a:r>
              <a:rPr lang="en-US" dirty="0" smtClean="0"/>
              <a:t>Override </a:t>
            </a:r>
            <a:r>
              <a:rPr lang="en-US" dirty="0"/>
              <a:t>public void </a:t>
            </a:r>
            <a:r>
              <a:rPr lang="en-US" dirty="0" err="1"/>
              <a:t>surfaceDestroyed</a:t>
            </a:r>
            <a:r>
              <a:rPr lang="en-US" dirty="0"/>
              <a:t>(</a:t>
            </a:r>
            <a:r>
              <a:rPr lang="en-US" dirty="0" err="1"/>
              <a:t>SurfaceHolder</a:t>
            </a:r>
            <a:r>
              <a:rPr lang="en-US" dirty="0"/>
              <a:t> holder) {</a:t>
            </a:r>
          </a:p>
          <a:p>
            <a:pPr marL="0" indent="0">
              <a:buNone/>
            </a:pPr>
            <a:r>
              <a:rPr lang="en-US" dirty="0"/>
              <a:t>        // TODO Auto-generated method stub</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1789637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SurfaceHolder.Callback</a:t>
            </a:r>
            <a:endParaRPr lang="en-US" dirty="0"/>
          </a:p>
        </p:txBody>
      </p:sp>
      <p:sp>
        <p:nvSpPr>
          <p:cNvPr id="3" name="Content Placeholder 2"/>
          <p:cNvSpPr>
            <a:spLocks noGrp="1"/>
          </p:cNvSpPr>
          <p:nvPr>
            <p:ph idx="1"/>
          </p:nvPr>
        </p:nvSpPr>
        <p:spPr/>
        <p:txBody>
          <a:bodyPr>
            <a:normAutofit/>
          </a:bodyPr>
          <a:lstStyle/>
          <a:p>
            <a:r>
              <a:rPr lang="en-US" dirty="0" err="1" smtClean="0"/>
              <a:t>surfaceCreated</a:t>
            </a:r>
            <a:endParaRPr lang="en-US" dirty="0" smtClean="0"/>
          </a:p>
          <a:p>
            <a:pPr lvl="1"/>
            <a:r>
              <a:rPr lang="en-US" dirty="0" smtClean="0"/>
              <a:t>called when the surface is created.  A good place to setup stuff </a:t>
            </a:r>
          </a:p>
          <a:p>
            <a:r>
              <a:rPr lang="en-US" dirty="0" err="1" smtClean="0"/>
              <a:t>surfaceDestroyed</a:t>
            </a:r>
            <a:endParaRPr lang="en-US" dirty="0" smtClean="0"/>
          </a:p>
          <a:p>
            <a:pPr lvl="1"/>
            <a:r>
              <a:rPr lang="en-US" dirty="0" smtClean="0"/>
              <a:t>called when the surfaced is destroyed.  need to close down anything.  We can’t touch the surface/canvas once this has been called.</a:t>
            </a:r>
          </a:p>
          <a:p>
            <a:r>
              <a:rPr lang="en-US" dirty="0" err="1" smtClean="0"/>
              <a:t>surfaceChanged</a:t>
            </a:r>
            <a:endParaRPr lang="en-US" dirty="0" smtClean="0"/>
          </a:p>
          <a:p>
            <a:pPr lvl="1"/>
            <a:r>
              <a:rPr lang="en-US" dirty="0" smtClean="0"/>
              <a:t>likely called when screen flipping or other change to the surface.   I’ve left this method blank in the code.</a:t>
            </a:r>
            <a:endParaRPr lang="en-US" dirty="0"/>
          </a:p>
        </p:txBody>
      </p:sp>
    </p:spTree>
    <p:extLst>
      <p:ext uri="{BB962C8B-B14F-4D97-AF65-F5344CB8AC3E}">
        <p14:creationId xmlns:p14="http://schemas.microsoft.com/office/powerpoint/2010/main" val="18648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 Size example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3668" y="1676400"/>
            <a:ext cx="8083331" cy="4541363"/>
          </a:xfrm>
        </p:spPr>
      </p:pic>
    </p:spTree>
    <p:extLst>
      <p:ext uri="{BB962C8B-B14F-4D97-AF65-F5344CB8AC3E}">
        <p14:creationId xmlns:p14="http://schemas.microsoft.com/office/powerpoint/2010/main" val="3804967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Thread</a:t>
            </a:r>
            <a:endParaRPr lang="en-US" dirty="0"/>
          </a:p>
        </p:txBody>
      </p:sp>
      <p:sp>
        <p:nvSpPr>
          <p:cNvPr id="3" name="Content Placeholder 2"/>
          <p:cNvSpPr>
            <a:spLocks noGrp="1"/>
          </p:cNvSpPr>
          <p:nvPr>
            <p:ph idx="1"/>
          </p:nvPr>
        </p:nvSpPr>
        <p:spPr/>
        <p:txBody>
          <a:bodyPr/>
          <a:lstStyle/>
          <a:p>
            <a:r>
              <a:rPr lang="en-US" dirty="0" smtClean="0"/>
              <a:t>The next thing we need is a thread to control the drawing.</a:t>
            </a:r>
          </a:p>
          <a:p>
            <a:pPr lvl="1"/>
            <a:r>
              <a:rPr lang="en-US" dirty="0" smtClean="0"/>
              <a:t>extend the thread class and create a constructor to pass the </a:t>
            </a:r>
            <a:r>
              <a:rPr lang="en-US" dirty="0" err="1" smtClean="0"/>
              <a:t>surfaceholder</a:t>
            </a:r>
            <a:r>
              <a:rPr lang="en-US" dirty="0" smtClean="0"/>
              <a:t> and </a:t>
            </a:r>
            <a:r>
              <a:rPr lang="en-US" dirty="0" err="1" smtClean="0"/>
              <a:t>surfaceview</a:t>
            </a:r>
            <a:r>
              <a:rPr lang="en-US" dirty="0" smtClean="0"/>
              <a:t> too.</a:t>
            </a:r>
          </a:p>
          <a:p>
            <a:pPr lvl="1"/>
            <a:endParaRPr lang="en-US" dirty="0"/>
          </a:p>
        </p:txBody>
      </p:sp>
    </p:spTree>
    <p:extLst>
      <p:ext uri="{BB962C8B-B14F-4D97-AF65-F5344CB8AC3E}">
        <p14:creationId xmlns:p14="http://schemas.microsoft.com/office/powerpoint/2010/main" val="1651140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Example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class </a:t>
            </a:r>
            <a:r>
              <a:rPr lang="en-US" dirty="0" err="1"/>
              <a:t>myThread</a:t>
            </a:r>
            <a:r>
              <a:rPr lang="en-US" dirty="0"/>
              <a:t> extends Thread {</a:t>
            </a:r>
          </a:p>
          <a:p>
            <a:pPr marL="0" indent="0">
              <a:buNone/>
            </a:pPr>
            <a:r>
              <a:rPr lang="en-US" dirty="0" smtClean="0"/>
              <a:t>	private </a:t>
            </a:r>
            <a:r>
              <a:rPr lang="en-US" dirty="0" err="1"/>
              <a:t>SurfaceHolder</a:t>
            </a:r>
            <a:r>
              <a:rPr lang="en-US" dirty="0"/>
              <a:t> _</a:t>
            </a:r>
            <a:r>
              <a:rPr lang="en-US" dirty="0" err="1"/>
              <a:t>surfaceHolder</a:t>
            </a:r>
            <a:r>
              <a:rPr lang="en-US" dirty="0"/>
              <a:t>;</a:t>
            </a:r>
          </a:p>
          <a:p>
            <a:pPr marL="0" indent="0">
              <a:buNone/>
            </a:pPr>
            <a:r>
              <a:rPr lang="en-US" dirty="0"/>
              <a:t>	</a:t>
            </a:r>
            <a:r>
              <a:rPr lang="en-US" dirty="0" smtClean="0"/>
              <a:t>private </a:t>
            </a:r>
            <a:r>
              <a:rPr lang="en-US" dirty="0" err="1"/>
              <a:t>mySurfaceView</a:t>
            </a:r>
            <a:r>
              <a:rPr lang="en-US" dirty="0"/>
              <a:t> _</a:t>
            </a:r>
            <a:r>
              <a:rPr lang="en-US" dirty="0" err="1"/>
              <a:t>mySurfaceView</a:t>
            </a:r>
            <a:r>
              <a:rPr lang="en-US" dirty="0"/>
              <a:t>;</a:t>
            </a:r>
          </a:p>
          <a:p>
            <a:pPr marL="0" indent="0">
              <a:buNone/>
            </a:pPr>
            <a:r>
              <a:rPr lang="en-US" dirty="0"/>
              <a:t>	</a:t>
            </a:r>
            <a:r>
              <a:rPr lang="en-US" dirty="0" smtClean="0"/>
              <a:t>private </a:t>
            </a:r>
            <a:r>
              <a:rPr lang="en-US" dirty="0" err="1"/>
              <a:t>boolean</a:t>
            </a:r>
            <a:r>
              <a:rPr lang="en-US" dirty="0"/>
              <a:t> _run = false;</a:t>
            </a:r>
          </a:p>
          <a:p>
            <a:pPr marL="0" indent="0">
              <a:buNone/>
            </a:pPr>
            <a:endParaRPr lang="en-US" dirty="0"/>
          </a:p>
          <a:p>
            <a:pPr marL="0" indent="0">
              <a:buNone/>
            </a:pPr>
            <a:r>
              <a:rPr lang="en-US" dirty="0"/>
              <a:t>	</a:t>
            </a:r>
            <a:r>
              <a:rPr lang="en-US" dirty="0" smtClean="0"/>
              <a:t>public </a:t>
            </a:r>
            <a:r>
              <a:rPr lang="en-US" dirty="0" err="1"/>
              <a:t>myThread</a:t>
            </a:r>
            <a:r>
              <a:rPr lang="en-US" dirty="0"/>
              <a:t>(</a:t>
            </a:r>
            <a:r>
              <a:rPr lang="en-US" dirty="0" err="1"/>
              <a:t>SurfaceHolder</a:t>
            </a:r>
            <a:r>
              <a:rPr lang="en-US" dirty="0"/>
              <a:t> </a:t>
            </a:r>
            <a:r>
              <a:rPr lang="en-US" dirty="0" err="1"/>
              <a:t>surfaceHolder</a:t>
            </a:r>
            <a:r>
              <a:rPr lang="en-US" dirty="0"/>
              <a:t>, </a:t>
            </a:r>
            <a:r>
              <a:rPr lang="en-US" dirty="0" err="1"/>
              <a:t>mySurfaceView</a:t>
            </a:r>
            <a:r>
              <a:rPr lang="en-US" dirty="0"/>
              <a:t> </a:t>
            </a:r>
            <a:r>
              <a:rPr lang="en-US" dirty="0" err="1"/>
              <a:t>SurfaceView</a:t>
            </a:r>
            <a:r>
              <a:rPr lang="en-US" dirty="0"/>
              <a:t>) {</a:t>
            </a:r>
          </a:p>
          <a:p>
            <a:pPr marL="0" indent="0">
              <a:buNone/>
            </a:pPr>
            <a:r>
              <a:rPr lang="en-US" dirty="0"/>
              <a:t>	</a:t>
            </a:r>
            <a:r>
              <a:rPr lang="en-US" dirty="0" smtClean="0"/>
              <a:t>	_</a:t>
            </a:r>
            <a:r>
              <a:rPr lang="en-US" dirty="0" err="1"/>
              <a:t>surfaceHolder</a:t>
            </a:r>
            <a:r>
              <a:rPr lang="en-US" dirty="0"/>
              <a:t> = </a:t>
            </a:r>
            <a:r>
              <a:rPr lang="en-US" dirty="0" err="1"/>
              <a:t>surfaceHolder</a:t>
            </a:r>
            <a:r>
              <a:rPr lang="en-US" dirty="0"/>
              <a:t>;</a:t>
            </a:r>
          </a:p>
          <a:p>
            <a:pPr marL="0" indent="0">
              <a:buNone/>
            </a:pPr>
            <a:r>
              <a:rPr lang="en-US" dirty="0"/>
              <a:t>		</a:t>
            </a:r>
            <a:r>
              <a:rPr lang="en-US" dirty="0" smtClean="0"/>
              <a:t>_</a:t>
            </a:r>
            <a:r>
              <a:rPr lang="en-US" dirty="0" err="1"/>
              <a:t>mySurfaceView</a:t>
            </a:r>
            <a:r>
              <a:rPr lang="en-US" dirty="0"/>
              <a:t> = </a:t>
            </a:r>
            <a:r>
              <a:rPr lang="en-US" dirty="0" err="1"/>
              <a:t>SurfaceView</a:t>
            </a:r>
            <a:r>
              <a:rPr lang="en-US" dirty="0"/>
              <a:t>;</a:t>
            </a:r>
          </a:p>
          <a:p>
            <a:pPr marL="0" indent="0">
              <a:buNone/>
            </a:pPr>
            <a:r>
              <a:rPr lang="en-US" dirty="0"/>
              <a:t>	</a:t>
            </a:r>
            <a:r>
              <a:rPr lang="en-US" dirty="0" smtClean="0"/>
              <a:t>}</a:t>
            </a:r>
            <a:endParaRPr lang="en-US" dirty="0"/>
          </a:p>
          <a:p>
            <a:pPr marL="0" indent="0">
              <a:buNone/>
            </a:pPr>
            <a:r>
              <a:rPr lang="en-US" dirty="0"/>
              <a:t>	</a:t>
            </a:r>
            <a:r>
              <a:rPr lang="en-US" dirty="0" smtClean="0"/>
              <a:t>public </a:t>
            </a:r>
            <a:r>
              <a:rPr lang="en-US" dirty="0"/>
              <a:t>void </a:t>
            </a:r>
            <a:r>
              <a:rPr lang="en-US" dirty="0" err="1"/>
              <a:t>setRunning</a:t>
            </a:r>
            <a:r>
              <a:rPr lang="en-US" dirty="0"/>
              <a:t>(</a:t>
            </a:r>
            <a:r>
              <a:rPr lang="en-US" dirty="0" err="1"/>
              <a:t>boolean</a:t>
            </a:r>
            <a:r>
              <a:rPr lang="en-US" dirty="0"/>
              <a:t> run) {</a:t>
            </a:r>
          </a:p>
          <a:p>
            <a:pPr marL="0" indent="0">
              <a:buNone/>
            </a:pPr>
            <a:r>
              <a:rPr lang="en-US" dirty="0"/>
              <a:t>	</a:t>
            </a:r>
            <a:r>
              <a:rPr lang="en-US" dirty="0" smtClean="0"/>
              <a:t>	_</a:t>
            </a:r>
            <a:r>
              <a:rPr lang="en-US" dirty="0"/>
              <a:t>run = run;</a:t>
            </a:r>
          </a:p>
          <a:p>
            <a:pPr marL="0" indent="0">
              <a:buNone/>
            </a:pPr>
            <a:r>
              <a:rPr lang="en-US" dirty="0"/>
              <a:t>	</a:t>
            </a:r>
            <a:r>
              <a:rPr lang="en-US" dirty="0" smtClean="0"/>
              <a:t>}</a:t>
            </a:r>
            <a:endParaRPr lang="en-US" dirty="0"/>
          </a:p>
          <a:p>
            <a:pPr marL="0" indent="0">
              <a:buNone/>
            </a:pPr>
            <a:r>
              <a:rPr lang="en-US" dirty="0"/>
              <a:t>	</a:t>
            </a:r>
            <a:r>
              <a:rPr lang="en-US" dirty="0" smtClean="0"/>
              <a:t>@</a:t>
            </a:r>
            <a:r>
              <a:rPr lang="en-US" dirty="0"/>
              <a:t>Override</a:t>
            </a:r>
          </a:p>
          <a:p>
            <a:pPr marL="0" indent="0">
              <a:buNone/>
            </a:pPr>
            <a:r>
              <a:rPr lang="en-US" dirty="0"/>
              <a:t>	</a:t>
            </a:r>
            <a:r>
              <a:rPr lang="en-US" dirty="0" smtClean="0"/>
              <a:t>public </a:t>
            </a:r>
            <a:r>
              <a:rPr lang="en-US" dirty="0"/>
              <a:t>void run() </a:t>
            </a:r>
            <a:r>
              <a:rPr lang="en-US" dirty="0" smtClean="0"/>
              <a:t>{</a:t>
            </a:r>
          </a:p>
          <a:p>
            <a:pPr marL="0" indent="0">
              <a:buNone/>
            </a:pPr>
            <a:r>
              <a:rPr lang="en-US" dirty="0"/>
              <a:t>	</a:t>
            </a:r>
            <a:r>
              <a:rPr lang="en-US" dirty="0" smtClean="0"/>
              <a:t>	while (_run) {</a:t>
            </a:r>
          </a:p>
          <a:p>
            <a:pPr marL="0" indent="0">
              <a:buNone/>
            </a:pPr>
            <a:r>
              <a:rPr lang="en-US" dirty="0"/>
              <a:t>	</a:t>
            </a:r>
            <a:r>
              <a:rPr lang="en-US" dirty="0" smtClean="0"/>
              <a:t>		//now code for drawing…</a:t>
            </a:r>
          </a:p>
          <a:p>
            <a:pPr marL="0" indent="0">
              <a:buNone/>
            </a:pPr>
            <a:r>
              <a:rPr lang="en-US" dirty="0"/>
              <a:t>	</a:t>
            </a:r>
            <a:r>
              <a:rPr lang="en-US" dirty="0" smtClean="0"/>
              <a:t>	}</a:t>
            </a:r>
          </a:p>
          <a:p>
            <a:pPr marL="0" indent="0">
              <a:buNone/>
            </a:pPr>
            <a:r>
              <a:rPr lang="en-US" dirty="0"/>
              <a:t>	</a:t>
            </a:r>
            <a:r>
              <a:rPr lang="en-US" dirty="0" smtClean="0"/>
              <a:t>}</a:t>
            </a:r>
            <a:endParaRPr lang="en-US" dirty="0"/>
          </a:p>
          <a:p>
            <a:pPr marL="0" indent="0">
              <a:buNone/>
            </a:pPr>
            <a:r>
              <a:rPr lang="en-US" dirty="0" smtClean="0"/>
              <a:t>}</a:t>
            </a:r>
            <a:endParaRPr lang="en-US" dirty="0"/>
          </a:p>
        </p:txBody>
      </p:sp>
    </p:spTree>
    <p:extLst>
      <p:ext uri="{BB962C8B-B14F-4D97-AF65-F5344CB8AC3E}">
        <p14:creationId xmlns:p14="http://schemas.microsoft.com/office/powerpoint/2010/main" val="2819815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locking the </a:t>
            </a:r>
            <a:r>
              <a:rPr lang="en-US" dirty="0" err="1" smtClean="0"/>
              <a:t>surfaceHolder</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before we draw, we need to make sure we change a sync lock on the </a:t>
            </a:r>
            <a:r>
              <a:rPr lang="en-US" dirty="0" err="1" smtClean="0"/>
              <a:t>surfaceHolder</a:t>
            </a:r>
            <a:endParaRPr lang="en-US" dirty="0" smtClean="0"/>
          </a:p>
          <a:p>
            <a:pPr marL="0" indent="0">
              <a:buNone/>
            </a:pPr>
            <a:r>
              <a:rPr lang="en-US" dirty="0" smtClean="0"/>
              <a:t>Canvas c;</a:t>
            </a:r>
          </a:p>
          <a:p>
            <a:pPr marL="0" indent="0">
              <a:buNone/>
            </a:pPr>
            <a:r>
              <a:rPr lang="en-US" dirty="0"/>
              <a:t>while (_run) {</a:t>
            </a:r>
          </a:p>
          <a:p>
            <a:pPr marL="0" indent="0">
              <a:buNone/>
            </a:pPr>
            <a:r>
              <a:rPr lang="en-US" dirty="0" smtClean="0"/>
              <a:t>	c </a:t>
            </a:r>
            <a:r>
              <a:rPr lang="en-US" dirty="0"/>
              <a:t>= null;</a:t>
            </a:r>
          </a:p>
          <a:p>
            <a:pPr marL="0" indent="0">
              <a:buNone/>
            </a:pPr>
            <a:r>
              <a:rPr lang="en-US" dirty="0" smtClean="0"/>
              <a:t>	try </a:t>
            </a:r>
            <a:r>
              <a:rPr lang="en-US" dirty="0"/>
              <a:t>{</a:t>
            </a:r>
          </a:p>
          <a:p>
            <a:pPr marL="0" indent="0">
              <a:buNone/>
            </a:pPr>
            <a:r>
              <a:rPr lang="en-US" dirty="0" smtClean="0"/>
              <a:t>		c </a:t>
            </a:r>
            <a:r>
              <a:rPr lang="en-US" dirty="0"/>
              <a:t>= _</a:t>
            </a:r>
            <a:r>
              <a:rPr lang="en-US" dirty="0" err="1"/>
              <a:t>surfaceHolder.lockCanvas</a:t>
            </a:r>
            <a:r>
              <a:rPr lang="en-US" dirty="0"/>
              <a:t>(null);</a:t>
            </a:r>
          </a:p>
          <a:p>
            <a:pPr marL="0" indent="0">
              <a:buNone/>
            </a:pPr>
            <a:r>
              <a:rPr lang="en-US" dirty="0" smtClean="0"/>
              <a:t>		synchronized </a:t>
            </a:r>
            <a:r>
              <a:rPr lang="en-US" dirty="0"/>
              <a:t>(_</a:t>
            </a:r>
            <a:r>
              <a:rPr lang="en-US" dirty="0" err="1"/>
              <a:t>surfaceHolder</a:t>
            </a:r>
            <a:r>
              <a:rPr lang="en-US" dirty="0"/>
              <a:t>) </a:t>
            </a:r>
            <a:r>
              <a:rPr lang="en-US" dirty="0" smtClean="0"/>
              <a:t>{  </a:t>
            </a:r>
            <a:endParaRPr lang="en-US" dirty="0"/>
          </a:p>
          <a:p>
            <a:pPr marL="0" indent="0">
              <a:buNone/>
            </a:pPr>
            <a:r>
              <a:rPr lang="en-US" dirty="0" smtClean="0"/>
              <a:t>			_</a:t>
            </a:r>
            <a:r>
              <a:rPr lang="en-US" dirty="0" err="1"/>
              <a:t>mySurfaceView.onDraw</a:t>
            </a:r>
            <a:r>
              <a:rPr lang="en-US" dirty="0"/>
              <a:t>(c</a:t>
            </a:r>
            <a:r>
              <a:rPr lang="en-US" dirty="0" smtClean="0"/>
              <a:t>);  //finally we can draw now.</a:t>
            </a:r>
            <a:endParaRPr lang="en-US" dirty="0"/>
          </a:p>
          <a:p>
            <a:pPr marL="0" indent="0">
              <a:buNone/>
            </a:pPr>
            <a:r>
              <a:rPr lang="en-US" dirty="0" smtClean="0"/>
              <a:t>		}</a:t>
            </a:r>
            <a:endParaRPr lang="en-US" dirty="0"/>
          </a:p>
          <a:p>
            <a:pPr marL="0" indent="0">
              <a:buNone/>
            </a:pPr>
            <a:r>
              <a:rPr lang="en-US" dirty="0" smtClean="0"/>
              <a:t>	} </a:t>
            </a:r>
            <a:r>
              <a:rPr lang="en-US" dirty="0"/>
              <a:t>finally {</a:t>
            </a:r>
          </a:p>
          <a:p>
            <a:pPr marL="0" indent="0">
              <a:buNone/>
            </a:pPr>
            <a:r>
              <a:rPr lang="en-US" dirty="0" smtClean="0"/>
              <a:t>		// </a:t>
            </a:r>
            <a:r>
              <a:rPr lang="en-US" dirty="0"/>
              <a:t>do this in a finally so that if an exception is thrown</a:t>
            </a:r>
          </a:p>
          <a:p>
            <a:pPr marL="0" indent="0">
              <a:buNone/>
            </a:pPr>
            <a:r>
              <a:rPr lang="en-US" dirty="0" smtClean="0"/>
              <a:t>		// </a:t>
            </a:r>
            <a:r>
              <a:rPr lang="en-US" dirty="0"/>
              <a:t>during the above, we don't leave the Surface in an</a:t>
            </a:r>
          </a:p>
          <a:p>
            <a:pPr marL="0" indent="0">
              <a:buNone/>
            </a:pPr>
            <a:r>
              <a:rPr lang="en-US" dirty="0" smtClean="0"/>
              <a:t>		// </a:t>
            </a:r>
            <a:r>
              <a:rPr lang="en-US" dirty="0"/>
              <a:t>inconsistent state</a:t>
            </a:r>
          </a:p>
          <a:p>
            <a:pPr marL="0" indent="0">
              <a:buNone/>
            </a:pPr>
            <a:r>
              <a:rPr lang="en-US" dirty="0" smtClean="0"/>
              <a:t>		if </a:t>
            </a:r>
            <a:r>
              <a:rPr lang="en-US" dirty="0"/>
              <a:t>(c != null) {</a:t>
            </a:r>
          </a:p>
          <a:p>
            <a:pPr marL="0" indent="0">
              <a:buNone/>
            </a:pPr>
            <a:r>
              <a:rPr lang="en-US" dirty="0" smtClean="0"/>
              <a:t>			_</a:t>
            </a:r>
            <a:r>
              <a:rPr lang="en-US" dirty="0" err="1"/>
              <a:t>surfaceHolder.unlockCanvasAndPost</a:t>
            </a:r>
            <a:r>
              <a:rPr lang="en-US" dirty="0"/>
              <a:t>(c);</a:t>
            </a:r>
          </a:p>
          <a:p>
            <a:pPr marL="0" indent="0">
              <a:buNone/>
            </a:pPr>
            <a:r>
              <a:rPr lang="en-US" dirty="0" smtClean="0"/>
              <a:t>		}</a:t>
            </a:r>
            <a:endParaRPr lang="en-US" dirty="0"/>
          </a:p>
          <a:p>
            <a:pPr marL="0" indent="0">
              <a:buNone/>
            </a:pPr>
            <a:r>
              <a:rPr lang="en-US" dirty="0" smtClean="0"/>
              <a:t>	}</a:t>
            </a:r>
          </a:p>
          <a:p>
            <a:pPr marL="0" indent="0">
              <a:buNone/>
            </a:pPr>
            <a:r>
              <a:rPr lang="en-US" dirty="0"/>
              <a:t>}</a:t>
            </a:r>
          </a:p>
        </p:txBody>
      </p:sp>
    </p:spTree>
    <p:extLst>
      <p:ext uri="{BB962C8B-B14F-4D97-AF65-F5344CB8AC3E}">
        <p14:creationId xmlns:p14="http://schemas.microsoft.com/office/powerpoint/2010/main" val="585674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a:t>
            </a:r>
            <a:r>
              <a:rPr lang="en-US" dirty="0" err="1" smtClean="0"/>
              <a:t>SurfaceView</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We start the thread in </a:t>
            </a:r>
            <a:r>
              <a:rPr lang="en-US" dirty="0" err="1" smtClean="0"/>
              <a:t>surfaceCreated</a:t>
            </a:r>
            <a:endParaRPr lang="en-US" dirty="0" smtClean="0"/>
          </a:p>
          <a:p>
            <a:pPr marL="0" indent="0">
              <a:buNone/>
            </a:pPr>
            <a:r>
              <a:rPr lang="en-US" dirty="0" smtClean="0"/>
              <a:t>public </a:t>
            </a:r>
            <a:r>
              <a:rPr lang="en-US" dirty="0"/>
              <a:t>void </a:t>
            </a:r>
            <a:r>
              <a:rPr lang="en-US" dirty="0" err="1"/>
              <a:t>surfaceCreated</a:t>
            </a:r>
            <a:r>
              <a:rPr lang="en-US" dirty="0"/>
              <a:t>(</a:t>
            </a:r>
            <a:r>
              <a:rPr lang="en-US" dirty="0" err="1"/>
              <a:t>SurfaceHolder</a:t>
            </a:r>
            <a:r>
              <a:rPr lang="en-US" dirty="0"/>
              <a:t> holder) {</a:t>
            </a:r>
          </a:p>
          <a:p>
            <a:pPr marL="0" indent="0">
              <a:buNone/>
            </a:pPr>
            <a:r>
              <a:rPr lang="en-US" dirty="0"/>
              <a:t>    </a:t>
            </a:r>
            <a:r>
              <a:rPr lang="en-US" dirty="0" err="1" smtClean="0"/>
              <a:t>mythread.setRunning</a:t>
            </a:r>
            <a:r>
              <a:rPr lang="en-US" dirty="0" smtClean="0"/>
              <a:t>(true</a:t>
            </a:r>
            <a:r>
              <a:rPr lang="en-US" dirty="0"/>
              <a:t>);</a:t>
            </a:r>
          </a:p>
          <a:p>
            <a:pPr marL="0" indent="0">
              <a:buNone/>
            </a:pPr>
            <a:r>
              <a:rPr lang="en-US" dirty="0"/>
              <a:t>    </a:t>
            </a:r>
            <a:r>
              <a:rPr lang="en-US" dirty="0" err="1" smtClean="0"/>
              <a:t>mythread.start</a:t>
            </a:r>
            <a:r>
              <a:rPr lang="en-US" dirty="0"/>
              <a:t>();</a:t>
            </a:r>
          </a:p>
          <a:p>
            <a:pPr marL="0" indent="0">
              <a:buNone/>
            </a:pPr>
            <a:r>
              <a:rPr lang="en-US" dirty="0" smtClean="0"/>
              <a:t>}</a:t>
            </a:r>
          </a:p>
          <a:p>
            <a:r>
              <a:rPr lang="en-US" dirty="0"/>
              <a:t> end the thread in </a:t>
            </a:r>
            <a:r>
              <a:rPr lang="en-US" dirty="0" err="1" smtClean="0"/>
              <a:t>surfaceDestroyed</a:t>
            </a:r>
            <a:endParaRPr lang="en-US" dirty="0"/>
          </a:p>
          <a:p>
            <a:pPr marL="0" indent="0">
              <a:buNone/>
            </a:pPr>
            <a:r>
              <a:rPr lang="en-US" dirty="0"/>
              <a:t>public void </a:t>
            </a:r>
            <a:r>
              <a:rPr lang="en-US" dirty="0" err="1"/>
              <a:t>surfaceDestroyed</a:t>
            </a:r>
            <a:r>
              <a:rPr lang="en-US" dirty="0"/>
              <a:t>(</a:t>
            </a:r>
            <a:r>
              <a:rPr lang="en-US" dirty="0" err="1"/>
              <a:t>SurfaceHolder</a:t>
            </a:r>
            <a:r>
              <a:rPr lang="en-US" dirty="0"/>
              <a:t> holder) {</a:t>
            </a:r>
          </a:p>
          <a:p>
            <a:pPr marL="0" indent="0">
              <a:buNone/>
            </a:pPr>
            <a:r>
              <a:rPr lang="en-US" dirty="0" err="1" smtClean="0"/>
              <a:t>boolean</a:t>
            </a:r>
            <a:r>
              <a:rPr lang="en-US" dirty="0" smtClean="0"/>
              <a:t> </a:t>
            </a:r>
            <a:r>
              <a:rPr lang="en-US" dirty="0"/>
              <a:t>retry = true;</a:t>
            </a:r>
          </a:p>
          <a:p>
            <a:pPr marL="0" indent="0">
              <a:buNone/>
            </a:pPr>
            <a:r>
              <a:rPr lang="en-US" dirty="0"/>
              <a:t>    </a:t>
            </a:r>
            <a:r>
              <a:rPr lang="en-US" dirty="0" err="1" smtClean="0"/>
              <a:t>mythread.setRunning</a:t>
            </a:r>
            <a:r>
              <a:rPr lang="en-US" dirty="0" smtClean="0"/>
              <a:t>(false</a:t>
            </a:r>
            <a:r>
              <a:rPr lang="en-US" dirty="0"/>
              <a:t>);</a:t>
            </a:r>
          </a:p>
          <a:p>
            <a:pPr marL="0" indent="0">
              <a:buNone/>
            </a:pPr>
            <a:r>
              <a:rPr lang="en-US" dirty="0"/>
              <a:t>    while (retry) {</a:t>
            </a:r>
          </a:p>
          <a:p>
            <a:pPr marL="0" indent="0">
              <a:buNone/>
            </a:pPr>
            <a:r>
              <a:rPr lang="en-US" dirty="0"/>
              <a:t>        try {</a:t>
            </a:r>
          </a:p>
          <a:p>
            <a:pPr marL="0" indent="0">
              <a:buNone/>
            </a:pPr>
            <a:r>
              <a:rPr lang="en-US" dirty="0"/>
              <a:t>            </a:t>
            </a:r>
            <a:r>
              <a:rPr lang="en-US" dirty="0" err="1" smtClean="0"/>
              <a:t>mythread.join</a:t>
            </a:r>
            <a:r>
              <a:rPr lang="en-US" dirty="0"/>
              <a:t>();</a:t>
            </a:r>
          </a:p>
          <a:p>
            <a:pPr marL="0" indent="0">
              <a:buNone/>
            </a:pPr>
            <a:r>
              <a:rPr lang="en-US" dirty="0"/>
              <a:t>            retry = false;</a:t>
            </a:r>
          </a:p>
          <a:p>
            <a:pPr marL="0" indent="0">
              <a:buNone/>
            </a:pPr>
            <a:r>
              <a:rPr lang="en-US" dirty="0"/>
              <a:t>        } catch (</a:t>
            </a:r>
            <a:r>
              <a:rPr lang="en-US" dirty="0" err="1"/>
              <a:t>InterruptedException</a:t>
            </a:r>
            <a:r>
              <a:rPr lang="en-US" dirty="0"/>
              <a:t> e) {</a:t>
            </a:r>
          </a:p>
          <a:p>
            <a:pPr marL="0" indent="0">
              <a:buNone/>
            </a:pPr>
            <a:r>
              <a:rPr lang="en-US" dirty="0"/>
              <a:t>            // we will try it again and again...</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2531407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lastly</a:t>
            </a:r>
            <a:endParaRPr lang="en-US" dirty="0"/>
          </a:p>
        </p:txBody>
      </p:sp>
      <p:sp>
        <p:nvSpPr>
          <p:cNvPr id="3" name="Content Placeholder 2"/>
          <p:cNvSpPr>
            <a:spLocks noGrp="1"/>
          </p:cNvSpPr>
          <p:nvPr>
            <p:ph idx="1"/>
          </p:nvPr>
        </p:nvSpPr>
        <p:spPr>
          <a:xfrm>
            <a:off x="609600" y="1600201"/>
            <a:ext cx="6629400" cy="4525963"/>
          </a:xfrm>
        </p:spPr>
        <p:txBody>
          <a:bodyPr>
            <a:normAutofit fontScale="92500" lnSpcReduction="20000"/>
          </a:bodyPr>
          <a:lstStyle/>
          <a:p>
            <a:r>
              <a:rPr lang="en-US" dirty="0" smtClean="0"/>
              <a:t>override </a:t>
            </a:r>
            <a:r>
              <a:rPr lang="en-US" dirty="0" err="1" smtClean="0"/>
              <a:t>onDraw</a:t>
            </a:r>
            <a:r>
              <a:rPr lang="en-US" dirty="0" smtClean="0"/>
              <a:t>(Canvas c) in </a:t>
            </a:r>
            <a:r>
              <a:rPr lang="en-US" dirty="0" err="1" smtClean="0"/>
              <a:t>mySurfaceView</a:t>
            </a:r>
            <a:r>
              <a:rPr lang="en-US" dirty="0" smtClean="0"/>
              <a:t> class  with any drawing needed.</a:t>
            </a:r>
          </a:p>
          <a:p>
            <a:endParaRPr lang="en-US" dirty="0"/>
          </a:p>
          <a:p>
            <a:r>
              <a:rPr lang="en-US" dirty="0" smtClean="0"/>
              <a:t>To see the complete code check the example code for </a:t>
            </a:r>
            <a:r>
              <a:rPr lang="en-US" dirty="0" err="1" smtClean="0"/>
              <a:t>SurfaceViewDemo</a:t>
            </a:r>
            <a:r>
              <a:rPr lang="en-US" dirty="0" smtClean="0"/>
              <a:t>. </a:t>
            </a:r>
          </a:p>
          <a:p>
            <a:pPr lvl="1"/>
            <a:r>
              <a:rPr lang="en-US" dirty="0" smtClean="0"/>
              <a:t>It draws an alien that moves across the screen.  If you touch it, it moves to a new location.</a:t>
            </a:r>
            <a:endParaRPr lang="en-US" dirty="0"/>
          </a:p>
          <a:p>
            <a:r>
              <a:rPr lang="en-US" dirty="0" smtClean="0"/>
              <a:t>We’ll come back to this for game design in the next lecture.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914400"/>
            <a:ext cx="3299382" cy="5867400"/>
          </a:xfrm>
          <a:prstGeom prst="rect">
            <a:avLst/>
          </a:prstGeom>
        </p:spPr>
      </p:pic>
    </p:spTree>
    <p:extLst>
      <p:ext uri="{BB962C8B-B14F-4D97-AF65-F5344CB8AC3E}">
        <p14:creationId xmlns:p14="http://schemas.microsoft.com/office/powerpoint/2010/main" val="23902143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a:t>
            </a:r>
            <a:endParaRPr lang="en-US" dirty="0"/>
          </a:p>
        </p:txBody>
      </p:sp>
      <p:sp>
        <p:nvSpPr>
          <p:cNvPr id="3" name="Content Placeholder 2"/>
          <p:cNvSpPr>
            <a:spLocks noGrp="1"/>
          </p:cNvSpPr>
          <p:nvPr>
            <p:ph idx="1"/>
          </p:nvPr>
        </p:nvSpPr>
        <p:spPr/>
        <p:txBody>
          <a:bodyPr/>
          <a:lstStyle/>
          <a:p>
            <a:r>
              <a:rPr lang="en-US" dirty="0" smtClean="0"/>
              <a:t>Handle into a raw buffer that is being managed by the screen compositor</a:t>
            </a:r>
          </a:p>
          <a:p>
            <a:pPr lvl="1"/>
            <a:r>
              <a:rPr lang="en-US" dirty="0"/>
              <a:t>as an output destination for the android.hardware.camera2, </a:t>
            </a:r>
            <a:r>
              <a:rPr lang="en-US" dirty="0" err="1"/>
              <a:t>MediaCodec</a:t>
            </a:r>
            <a:r>
              <a:rPr lang="en-US" dirty="0"/>
              <a:t>, </a:t>
            </a:r>
            <a:r>
              <a:rPr lang="en-US" dirty="0" err="1"/>
              <a:t>MediaPlayer</a:t>
            </a:r>
            <a:r>
              <a:rPr lang="en-US" dirty="0"/>
              <a:t>, and Allocation </a:t>
            </a:r>
            <a:r>
              <a:rPr lang="en-US" dirty="0" smtClean="0"/>
              <a:t>APIs (including OpenGL ES)</a:t>
            </a:r>
          </a:p>
          <a:p>
            <a:r>
              <a:rPr lang="en-US" dirty="0" smtClean="0"/>
              <a:t>The surface is displayed via </a:t>
            </a:r>
            <a:endParaRPr lang="en-US" dirty="0"/>
          </a:p>
          <a:p>
            <a:pPr lvl="1"/>
            <a:r>
              <a:rPr lang="en-US" dirty="0" err="1"/>
              <a:t>android.view.SurfaceView</a:t>
            </a:r>
            <a:r>
              <a:rPr lang="en-US" dirty="0"/>
              <a:t> (API 1+)</a:t>
            </a:r>
          </a:p>
          <a:p>
            <a:pPr lvl="1"/>
            <a:r>
              <a:rPr lang="en-US" dirty="0" err="1" smtClean="0"/>
              <a:t>android.view.TextureView</a:t>
            </a:r>
            <a:r>
              <a:rPr lang="en-US" dirty="0" smtClean="0"/>
              <a:t> (API 14+)</a:t>
            </a:r>
          </a:p>
        </p:txBody>
      </p:sp>
    </p:spTree>
    <p:extLst>
      <p:ext uri="{BB962C8B-B14F-4D97-AF65-F5344CB8AC3E}">
        <p14:creationId xmlns:p14="http://schemas.microsoft.com/office/powerpoint/2010/main" val="3350775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SurfaceView</a:t>
            </a:r>
            <a:r>
              <a:rPr lang="en-US" dirty="0" smtClean="0"/>
              <a:t> and </a:t>
            </a:r>
            <a:r>
              <a:rPr lang="en-US" dirty="0" err="1" smtClean="0"/>
              <a:t>TextureView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a:t>
            </a:r>
            <a:r>
              <a:rPr lang="en-US" dirty="0" err="1" smtClean="0"/>
              <a:t>SurfaceView</a:t>
            </a:r>
            <a:r>
              <a:rPr lang="en-US" dirty="0" smtClean="0"/>
              <a:t> and </a:t>
            </a:r>
            <a:r>
              <a:rPr lang="en-US" dirty="0" err="1" smtClean="0"/>
              <a:t>TextureView</a:t>
            </a:r>
            <a:r>
              <a:rPr lang="en-US" dirty="0" smtClean="0"/>
              <a:t> </a:t>
            </a:r>
            <a:r>
              <a:rPr lang="en-US" dirty="0"/>
              <a:t>can be used to display a content stream. </a:t>
            </a:r>
            <a:endParaRPr lang="en-US" dirty="0" smtClean="0"/>
          </a:p>
          <a:p>
            <a:pPr lvl="1"/>
            <a:r>
              <a:rPr lang="en-US" dirty="0" smtClean="0"/>
              <a:t>Such </a:t>
            </a:r>
            <a:r>
              <a:rPr lang="en-US" dirty="0"/>
              <a:t>a content stream can for instance be a </a:t>
            </a:r>
            <a:r>
              <a:rPr lang="en-US" dirty="0" smtClean="0"/>
              <a:t>video, Camera, </a:t>
            </a:r>
            <a:r>
              <a:rPr lang="en-US" dirty="0"/>
              <a:t>or an OpenGL scene. The content stream can come from the application's process as well as a remote process</a:t>
            </a:r>
            <a:r>
              <a:rPr lang="en-US" dirty="0" smtClean="0"/>
              <a:t>.</a:t>
            </a:r>
          </a:p>
          <a:p>
            <a:pPr lvl="1"/>
            <a:r>
              <a:rPr lang="en-US" dirty="0" smtClean="0"/>
              <a:t>We can get a canvas for it and draw on the canvas as well.</a:t>
            </a:r>
            <a:endParaRPr lang="en-US" dirty="0"/>
          </a:p>
          <a:p>
            <a:r>
              <a:rPr lang="en-US" dirty="0" err="1"/>
              <a:t>TextureView</a:t>
            </a:r>
            <a:r>
              <a:rPr lang="en-US" dirty="0"/>
              <a:t> can only be used in a hardware accelerated window. When rendered in software, </a:t>
            </a:r>
            <a:r>
              <a:rPr lang="en-US" dirty="0" err="1"/>
              <a:t>TextureView</a:t>
            </a:r>
            <a:r>
              <a:rPr lang="en-US" dirty="0"/>
              <a:t> will draw nothing</a:t>
            </a:r>
            <a:r>
              <a:rPr lang="en-US" dirty="0" smtClean="0"/>
              <a:t>.</a:t>
            </a:r>
            <a:endParaRPr lang="en-US" dirty="0"/>
          </a:p>
          <a:p>
            <a:r>
              <a:rPr lang="en-US" dirty="0"/>
              <a:t>Unlike </a:t>
            </a:r>
            <a:r>
              <a:rPr lang="en-US" dirty="0" err="1"/>
              <a:t>SurfaceView</a:t>
            </a:r>
            <a:r>
              <a:rPr lang="en-US" dirty="0"/>
              <a:t>, </a:t>
            </a:r>
            <a:r>
              <a:rPr lang="en-US" dirty="0" err="1"/>
              <a:t>TextureView</a:t>
            </a:r>
            <a:r>
              <a:rPr lang="en-US" dirty="0"/>
              <a:t> does not create a separate window but behaves as a regular View. This key difference allows a </a:t>
            </a:r>
            <a:r>
              <a:rPr lang="en-US" dirty="0" err="1"/>
              <a:t>TextureView</a:t>
            </a:r>
            <a:r>
              <a:rPr lang="en-US" dirty="0"/>
              <a:t> to be moved, transformed, animated, etc.</a:t>
            </a:r>
          </a:p>
        </p:txBody>
      </p:sp>
    </p:spTree>
    <p:extLst>
      <p:ext uri="{BB962C8B-B14F-4D97-AF65-F5344CB8AC3E}">
        <p14:creationId xmlns:p14="http://schemas.microsoft.com/office/powerpoint/2010/main" val="3840553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Declaring/using </a:t>
            </a:r>
            <a:endParaRPr lang="en-US" dirty="0"/>
          </a:p>
        </p:txBody>
      </p:sp>
      <p:sp>
        <p:nvSpPr>
          <p:cNvPr id="5" name="Content Placeholder 4"/>
          <p:cNvSpPr>
            <a:spLocks noGrp="1"/>
          </p:cNvSpPr>
          <p:nvPr>
            <p:ph sz="half" idx="1"/>
          </p:nvPr>
        </p:nvSpPr>
        <p:spPr/>
        <p:txBody>
          <a:bodyPr>
            <a:normAutofit fontScale="47500" lnSpcReduction="20000"/>
          </a:bodyPr>
          <a:lstStyle/>
          <a:p>
            <a:r>
              <a:rPr lang="en-US" dirty="0" smtClean="0"/>
              <a:t>For a </a:t>
            </a:r>
            <a:r>
              <a:rPr lang="en-US" dirty="0" err="1" smtClean="0"/>
              <a:t>Surfaceview</a:t>
            </a:r>
            <a:r>
              <a:rPr lang="en-US" dirty="0" smtClean="0"/>
              <a:t>  we need a "implements </a:t>
            </a:r>
            <a:r>
              <a:rPr lang="en-US" dirty="0" err="1" smtClean="0"/>
              <a:t>SurfaceHolder.Callback</a:t>
            </a:r>
            <a:r>
              <a:rPr lang="en-US" dirty="0" smtClean="0"/>
              <a:t>"</a:t>
            </a:r>
          </a:p>
          <a:p>
            <a:pPr marL="0" indent="0">
              <a:buNone/>
            </a:pPr>
            <a:r>
              <a:rPr lang="en-US" dirty="0" err="1" smtClean="0"/>
              <a:t>sv</a:t>
            </a:r>
            <a:r>
              <a:rPr lang="en-US" dirty="0" smtClean="0"/>
              <a:t> </a:t>
            </a:r>
            <a:r>
              <a:rPr lang="en-US" dirty="0"/>
              <a:t>= </a:t>
            </a:r>
            <a:r>
              <a:rPr lang="en-US" dirty="0" err="1" smtClean="0"/>
              <a:t>findViewById</a:t>
            </a:r>
            <a:r>
              <a:rPr lang="en-US" dirty="0" smtClean="0"/>
              <a:t>(</a:t>
            </a:r>
            <a:r>
              <a:rPr lang="en-US" dirty="0" err="1" smtClean="0"/>
              <a:t>R.id.surfaceview</a:t>
            </a:r>
            <a:r>
              <a:rPr lang="en-US" dirty="0" smtClean="0"/>
              <a:t>);</a:t>
            </a:r>
          </a:p>
          <a:p>
            <a:pPr marL="0" indent="0">
              <a:buNone/>
            </a:pPr>
            <a:r>
              <a:rPr lang="en-US" dirty="0" err="1" smtClean="0"/>
              <a:t>sv.</a:t>
            </a:r>
            <a:r>
              <a:rPr lang="en-US" b="1" dirty="0" err="1" smtClean="0">
                <a:solidFill>
                  <a:srgbClr val="FF0000"/>
                </a:solidFill>
              </a:rPr>
              <a:t>getHolder</a:t>
            </a:r>
            <a:r>
              <a:rPr lang="en-US" b="1" dirty="0" smtClean="0">
                <a:solidFill>
                  <a:srgbClr val="FF0000"/>
                </a:solidFill>
              </a:rPr>
              <a:t>().</a:t>
            </a:r>
            <a:r>
              <a:rPr lang="en-US" b="1" dirty="0" err="1" smtClean="0">
                <a:solidFill>
                  <a:srgbClr val="FF0000"/>
                </a:solidFill>
              </a:rPr>
              <a:t>addCallback</a:t>
            </a:r>
            <a:r>
              <a:rPr lang="en-US" b="1" dirty="0" smtClean="0">
                <a:solidFill>
                  <a:srgbClr val="FF0000"/>
                </a:solidFill>
              </a:rPr>
              <a:t>(</a:t>
            </a:r>
            <a:r>
              <a:rPr lang="en-US" dirty="0" smtClean="0"/>
              <a:t>this)</a:t>
            </a:r>
          </a:p>
          <a:p>
            <a:r>
              <a:rPr lang="en-US" dirty="0" smtClean="0"/>
              <a:t>Where this is:  (</a:t>
            </a:r>
            <a:r>
              <a:rPr lang="en-US" dirty="0" err="1" smtClean="0"/>
              <a:t>SufaceHolder.Callback</a:t>
            </a:r>
            <a:r>
              <a:rPr lang="en-US" dirty="0" smtClean="0"/>
              <a:t>)</a:t>
            </a:r>
          </a:p>
          <a:p>
            <a:pPr marL="0" indent="0">
              <a:buNone/>
            </a:pPr>
            <a:r>
              <a:rPr lang="en-US" dirty="0" smtClean="0"/>
              <a:t>//called when surface is created</a:t>
            </a:r>
            <a:endParaRPr lang="en-US" dirty="0"/>
          </a:p>
          <a:p>
            <a:pPr marL="0" indent="0">
              <a:buNone/>
            </a:pPr>
            <a:r>
              <a:rPr lang="en-US" dirty="0" smtClean="0"/>
              <a:t>public </a:t>
            </a:r>
            <a:r>
              <a:rPr lang="en-US" dirty="0"/>
              <a:t>void </a:t>
            </a:r>
            <a:r>
              <a:rPr lang="en-US" dirty="0" err="1"/>
              <a:t>surfaceCreated</a:t>
            </a:r>
            <a:r>
              <a:rPr lang="en-US" dirty="0"/>
              <a:t>(</a:t>
            </a:r>
            <a:r>
              <a:rPr lang="en-US" dirty="0" err="1"/>
              <a:t>SurfaceHolder</a:t>
            </a:r>
            <a:r>
              <a:rPr lang="en-US" dirty="0"/>
              <a:t> holder) </a:t>
            </a:r>
            <a:r>
              <a:rPr lang="en-US" dirty="0" smtClean="0"/>
              <a:t>{</a:t>
            </a:r>
          </a:p>
          <a:p>
            <a:pPr marL="0" indent="0">
              <a:buNone/>
            </a:pPr>
            <a:r>
              <a:rPr lang="en-US" dirty="0"/>
              <a:t> </a:t>
            </a:r>
            <a:r>
              <a:rPr lang="en-US" dirty="0" smtClean="0"/>
              <a:t>  //start whatever will draw/user the surface</a:t>
            </a:r>
            <a:endParaRPr lang="en-US" dirty="0"/>
          </a:p>
          <a:p>
            <a:pPr marL="0" indent="0">
              <a:buNone/>
            </a:pPr>
            <a:r>
              <a:rPr lang="en-US" dirty="0" smtClean="0"/>
              <a:t>}</a:t>
            </a:r>
          </a:p>
          <a:p>
            <a:pPr marL="0" indent="0">
              <a:buNone/>
            </a:pPr>
            <a:r>
              <a:rPr lang="en-US" dirty="0" smtClean="0"/>
              <a:t>//called when the </a:t>
            </a:r>
            <a:r>
              <a:rPr lang="en-US" dirty="0" err="1" smtClean="0"/>
              <a:t>surfaceview</a:t>
            </a:r>
            <a:r>
              <a:rPr lang="en-US" dirty="0" smtClean="0"/>
              <a:t> has changed size.</a:t>
            </a:r>
            <a:endParaRPr lang="en-US" dirty="0"/>
          </a:p>
          <a:p>
            <a:pPr marL="0" indent="0">
              <a:buNone/>
            </a:pPr>
            <a:r>
              <a:rPr lang="en-US" dirty="0" smtClean="0"/>
              <a:t>@</a:t>
            </a:r>
            <a:r>
              <a:rPr lang="en-US" dirty="0"/>
              <a:t>Override</a:t>
            </a:r>
          </a:p>
          <a:p>
            <a:pPr marL="0" indent="0">
              <a:buNone/>
            </a:pPr>
            <a:r>
              <a:rPr lang="en-US" dirty="0" smtClean="0"/>
              <a:t>public </a:t>
            </a:r>
            <a:r>
              <a:rPr lang="en-US" dirty="0"/>
              <a:t>void </a:t>
            </a:r>
            <a:r>
              <a:rPr lang="en-US" dirty="0" err="1"/>
              <a:t>surfaceChanged</a:t>
            </a:r>
            <a:r>
              <a:rPr lang="en-US" dirty="0"/>
              <a:t>(</a:t>
            </a:r>
            <a:r>
              <a:rPr lang="en-US" dirty="0" err="1"/>
              <a:t>SurfaceHolder</a:t>
            </a:r>
            <a:r>
              <a:rPr lang="en-US" dirty="0"/>
              <a:t> holder, </a:t>
            </a:r>
            <a:r>
              <a:rPr lang="en-US" dirty="0" err="1"/>
              <a:t>int</a:t>
            </a:r>
            <a:r>
              <a:rPr lang="en-US" dirty="0"/>
              <a:t> format, </a:t>
            </a:r>
            <a:r>
              <a:rPr lang="en-US" dirty="0" err="1"/>
              <a:t>int</a:t>
            </a:r>
            <a:r>
              <a:rPr lang="en-US" dirty="0"/>
              <a:t> width, </a:t>
            </a:r>
            <a:r>
              <a:rPr lang="en-US" dirty="0" err="1"/>
              <a:t>int</a:t>
            </a:r>
            <a:r>
              <a:rPr lang="en-US" dirty="0"/>
              <a:t> height) {</a:t>
            </a:r>
          </a:p>
          <a:p>
            <a:pPr marL="0" indent="0">
              <a:buNone/>
            </a:pPr>
            <a:r>
              <a:rPr lang="en-US" dirty="0" smtClean="0"/>
              <a:t>}</a:t>
            </a:r>
            <a:endParaRPr lang="en-US" dirty="0"/>
          </a:p>
          <a:p>
            <a:pPr marL="0" indent="0">
              <a:buNone/>
            </a:pPr>
            <a:endParaRPr lang="en-US" dirty="0"/>
          </a:p>
          <a:p>
            <a:pPr marL="0" indent="0">
              <a:buNone/>
            </a:pPr>
            <a:r>
              <a:rPr lang="en-US" dirty="0" smtClean="0"/>
              <a:t>//called when </a:t>
            </a:r>
            <a:r>
              <a:rPr lang="en-US" dirty="0" err="1" smtClean="0"/>
              <a:t>surfaceview</a:t>
            </a:r>
            <a:r>
              <a:rPr lang="en-US" dirty="0" smtClean="0"/>
              <a:t> is done.</a:t>
            </a:r>
            <a:endParaRPr lang="en-US" dirty="0"/>
          </a:p>
          <a:p>
            <a:pPr marL="0" indent="0">
              <a:buNone/>
            </a:pPr>
            <a:r>
              <a:rPr lang="en-US" dirty="0" smtClean="0"/>
              <a:t>public </a:t>
            </a:r>
            <a:r>
              <a:rPr lang="en-US" dirty="0"/>
              <a:t>void </a:t>
            </a:r>
            <a:r>
              <a:rPr lang="en-US" dirty="0" err="1"/>
              <a:t>surfaceDestroyed</a:t>
            </a:r>
            <a:r>
              <a:rPr lang="en-US" dirty="0"/>
              <a:t>(</a:t>
            </a:r>
            <a:r>
              <a:rPr lang="en-US" dirty="0" err="1"/>
              <a:t>SurfaceHolder</a:t>
            </a:r>
            <a:r>
              <a:rPr lang="en-US" dirty="0"/>
              <a:t> holder) {</a:t>
            </a:r>
          </a:p>
          <a:p>
            <a:pPr marL="0" indent="0">
              <a:buNone/>
            </a:pPr>
            <a:r>
              <a:rPr lang="en-US" dirty="0" smtClean="0"/>
              <a:t>}</a:t>
            </a:r>
            <a:endParaRPr lang="en-US" dirty="0"/>
          </a:p>
        </p:txBody>
      </p:sp>
      <p:sp>
        <p:nvSpPr>
          <p:cNvPr id="6" name="Content Placeholder 5"/>
          <p:cNvSpPr>
            <a:spLocks noGrp="1"/>
          </p:cNvSpPr>
          <p:nvPr>
            <p:ph sz="half" idx="2"/>
          </p:nvPr>
        </p:nvSpPr>
        <p:spPr/>
        <p:txBody>
          <a:bodyPr>
            <a:normAutofit fontScale="47500" lnSpcReduction="20000"/>
          </a:bodyPr>
          <a:lstStyle/>
          <a:p>
            <a:r>
              <a:rPr lang="en-US" dirty="0" smtClean="0"/>
              <a:t>For a </a:t>
            </a:r>
            <a:r>
              <a:rPr lang="en-US" dirty="0" err="1" smtClean="0"/>
              <a:t>TextureView</a:t>
            </a:r>
            <a:r>
              <a:rPr lang="en-US" dirty="0" smtClean="0"/>
              <a:t> we need a "</a:t>
            </a:r>
            <a:r>
              <a:rPr lang="en-US" dirty="0"/>
              <a:t>implements </a:t>
            </a:r>
            <a:r>
              <a:rPr lang="en-US" dirty="0" err="1" smtClean="0"/>
              <a:t>TextureView.SurfaceTextureListener</a:t>
            </a:r>
            <a:r>
              <a:rPr lang="en-US" dirty="0" smtClean="0"/>
              <a:t>"</a:t>
            </a:r>
          </a:p>
          <a:p>
            <a:pPr marL="0" indent="0">
              <a:buNone/>
            </a:pPr>
            <a:r>
              <a:rPr lang="en-US" dirty="0" err="1"/>
              <a:t>t</a:t>
            </a:r>
            <a:r>
              <a:rPr lang="en-US" dirty="0" err="1" smtClean="0"/>
              <a:t>v</a:t>
            </a:r>
            <a:r>
              <a:rPr lang="en-US" dirty="0" smtClean="0"/>
              <a:t> = </a:t>
            </a:r>
            <a:r>
              <a:rPr lang="en-US" dirty="0" err="1"/>
              <a:t>sv</a:t>
            </a:r>
            <a:r>
              <a:rPr lang="en-US" dirty="0"/>
              <a:t> = </a:t>
            </a:r>
            <a:r>
              <a:rPr lang="en-US" dirty="0" err="1" smtClean="0"/>
              <a:t>findViewById</a:t>
            </a:r>
            <a:r>
              <a:rPr lang="en-US" dirty="0" smtClean="0"/>
              <a:t>(</a:t>
            </a:r>
            <a:r>
              <a:rPr lang="en-US" dirty="0" err="1" smtClean="0"/>
              <a:t>R.id.textureview</a:t>
            </a:r>
            <a:r>
              <a:rPr lang="en-US" dirty="0" smtClean="0"/>
              <a:t>);</a:t>
            </a:r>
            <a:endParaRPr lang="en-US" dirty="0"/>
          </a:p>
          <a:p>
            <a:pPr marL="0" indent="0">
              <a:buNone/>
            </a:pPr>
            <a:r>
              <a:rPr lang="en-US" dirty="0" err="1" smtClean="0"/>
              <a:t>tv</a:t>
            </a:r>
            <a:r>
              <a:rPr lang="en-US" b="1" dirty="0" err="1" smtClean="0"/>
              <a:t>.</a:t>
            </a:r>
            <a:r>
              <a:rPr lang="en-US" b="1" dirty="0" err="1" smtClean="0">
                <a:solidFill>
                  <a:srgbClr val="FF0000"/>
                </a:solidFill>
              </a:rPr>
              <a:t>setSurfaceTextureListener</a:t>
            </a:r>
            <a:r>
              <a:rPr lang="en-US" dirty="0" smtClean="0"/>
              <a:t>(this)</a:t>
            </a:r>
          </a:p>
          <a:p>
            <a:r>
              <a:rPr lang="en-US" dirty="0" smtClean="0"/>
              <a:t>Where this is: (</a:t>
            </a:r>
            <a:r>
              <a:rPr lang="en-US" dirty="0" err="1" smtClean="0"/>
              <a:t>SurfaceTextureListener</a:t>
            </a:r>
            <a:r>
              <a:rPr lang="en-US" dirty="0" smtClean="0"/>
              <a:t>)</a:t>
            </a:r>
          </a:p>
          <a:p>
            <a:pPr marL="0" indent="0">
              <a:buNone/>
            </a:pPr>
            <a:r>
              <a:rPr lang="en-US" dirty="0" smtClean="0"/>
              <a:t>//called when surface is ready to use</a:t>
            </a:r>
          </a:p>
          <a:p>
            <a:pPr marL="0" indent="0">
              <a:buNone/>
            </a:pPr>
            <a:r>
              <a:rPr lang="en-US" dirty="0"/>
              <a:t>public void </a:t>
            </a:r>
            <a:r>
              <a:rPr lang="en-US" dirty="0" err="1"/>
              <a:t>onSurfaceTextureAvailable</a:t>
            </a:r>
            <a:r>
              <a:rPr lang="en-US" dirty="0"/>
              <a:t>(</a:t>
            </a:r>
            <a:r>
              <a:rPr lang="en-US" dirty="0" err="1"/>
              <a:t>SurfaceTexture</a:t>
            </a:r>
            <a:r>
              <a:rPr lang="en-US" dirty="0"/>
              <a:t> surface, </a:t>
            </a:r>
            <a:r>
              <a:rPr lang="en-US" dirty="0" err="1"/>
              <a:t>int</a:t>
            </a:r>
            <a:r>
              <a:rPr lang="en-US" dirty="0"/>
              <a:t> width, </a:t>
            </a:r>
            <a:r>
              <a:rPr lang="en-US" dirty="0" err="1"/>
              <a:t>int</a:t>
            </a:r>
            <a:r>
              <a:rPr lang="en-US" dirty="0"/>
              <a:t> height) </a:t>
            </a:r>
            <a:r>
              <a:rPr lang="en-US" dirty="0" smtClean="0"/>
              <a:t>{</a:t>
            </a:r>
          </a:p>
          <a:p>
            <a:pPr marL="0" indent="0">
              <a:buNone/>
            </a:pPr>
            <a:r>
              <a:rPr lang="en-US" dirty="0"/>
              <a:t> </a:t>
            </a:r>
            <a:r>
              <a:rPr lang="en-US" dirty="0" smtClean="0"/>
              <a:t>   //</a:t>
            </a:r>
            <a:r>
              <a:rPr lang="en-US" dirty="0"/>
              <a:t>start whatever will draw/user the surface</a:t>
            </a:r>
          </a:p>
          <a:p>
            <a:pPr marL="0" indent="0">
              <a:buNone/>
            </a:pPr>
            <a:r>
              <a:rPr lang="en-US" dirty="0" smtClean="0"/>
              <a:t>}</a:t>
            </a:r>
            <a:endParaRPr lang="en-US" dirty="0"/>
          </a:p>
          <a:p>
            <a:pPr marL="0" indent="0">
              <a:buNone/>
            </a:pPr>
            <a:r>
              <a:rPr lang="en-US" dirty="0" smtClean="0"/>
              <a:t>//called when </a:t>
            </a:r>
            <a:r>
              <a:rPr lang="en-US" dirty="0" err="1" smtClean="0"/>
              <a:t>textureview</a:t>
            </a:r>
            <a:r>
              <a:rPr lang="en-US" dirty="0" smtClean="0"/>
              <a:t> has changed sized.</a:t>
            </a:r>
            <a:endParaRPr lang="en-US" dirty="0"/>
          </a:p>
          <a:p>
            <a:pPr marL="0" indent="0">
              <a:buNone/>
            </a:pPr>
            <a:r>
              <a:rPr lang="en-US" dirty="0" smtClean="0"/>
              <a:t> </a:t>
            </a:r>
            <a:r>
              <a:rPr lang="en-US" dirty="0"/>
              <a:t>public void </a:t>
            </a:r>
            <a:r>
              <a:rPr lang="en-US" dirty="0" err="1"/>
              <a:t>onSurfaceTextureSizeChanged</a:t>
            </a:r>
            <a:r>
              <a:rPr lang="en-US" dirty="0" smtClean="0"/>
              <a:t>( </a:t>
            </a:r>
            <a:r>
              <a:rPr lang="en-US" dirty="0" err="1" smtClean="0"/>
              <a:t>SurfaceTexture</a:t>
            </a:r>
            <a:r>
              <a:rPr lang="en-US" dirty="0" smtClean="0"/>
              <a:t> </a:t>
            </a:r>
            <a:r>
              <a:rPr lang="en-US" dirty="0"/>
              <a:t>surface, </a:t>
            </a:r>
            <a:r>
              <a:rPr lang="en-US" dirty="0" err="1"/>
              <a:t>int</a:t>
            </a:r>
            <a:r>
              <a:rPr lang="en-US" dirty="0"/>
              <a:t> width, </a:t>
            </a:r>
            <a:r>
              <a:rPr lang="en-US" dirty="0" err="1"/>
              <a:t>int</a:t>
            </a:r>
            <a:r>
              <a:rPr lang="en-US" dirty="0"/>
              <a:t> height) {</a:t>
            </a:r>
          </a:p>
          <a:p>
            <a:pPr marL="0" indent="0">
              <a:buNone/>
            </a:pPr>
            <a:r>
              <a:rPr lang="en-US" dirty="0" smtClean="0"/>
              <a:t>}</a:t>
            </a:r>
            <a:endParaRPr lang="en-US" dirty="0"/>
          </a:p>
          <a:p>
            <a:pPr marL="0" indent="0">
              <a:buNone/>
            </a:pPr>
            <a:r>
              <a:rPr lang="en-US" dirty="0" smtClean="0"/>
              <a:t>//called when </a:t>
            </a:r>
            <a:r>
              <a:rPr lang="en-US" dirty="0" err="1" smtClean="0"/>
              <a:t>textview</a:t>
            </a:r>
            <a:r>
              <a:rPr lang="en-US" dirty="0" smtClean="0"/>
              <a:t> is done</a:t>
            </a:r>
            <a:endParaRPr lang="en-US" dirty="0"/>
          </a:p>
          <a:p>
            <a:pPr marL="0" indent="0">
              <a:buNone/>
            </a:pPr>
            <a:r>
              <a:rPr lang="en-US" dirty="0" smtClean="0"/>
              <a:t>public </a:t>
            </a:r>
            <a:r>
              <a:rPr lang="en-US" dirty="0" err="1"/>
              <a:t>boolean</a:t>
            </a:r>
            <a:r>
              <a:rPr lang="en-US" dirty="0"/>
              <a:t> </a:t>
            </a:r>
            <a:r>
              <a:rPr lang="en-US" dirty="0" err="1"/>
              <a:t>onSurfaceTextureDestroyed</a:t>
            </a:r>
            <a:r>
              <a:rPr lang="en-US" dirty="0" smtClean="0"/>
              <a:t>( </a:t>
            </a:r>
            <a:r>
              <a:rPr lang="en-US" dirty="0" err="1" smtClean="0"/>
              <a:t>SurfaceTexture</a:t>
            </a:r>
            <a:r>
              <a:rPr lang="en-US" dirty="0" smtClean="0"/>
              <a:t> </a:t>
            </a:r>
            <a:r>
              <a:rPr lang="en-US" dirty="0"/>
              <a:t>surface) {</a:t>
            </a:r>
          </a:p>
          <a:p>
            <a:pPr marL="0" indent="0">
              <a:buNone/>
            </a:pPr>
            <a:r>
              <a:rPr lang="en-US" dirty="0" smtClean="0"/>
              <a:t>}</a:t>
            </a:r>
            <a:endParaRPr lang="en-US" dirty="0"/>
          </a:p>
          <a:p>
            <a:pPr marL="0" indent="0">
              <a:buNone/>
            </a:pPr>
            <a:r>
              <a:rPr lang="en-US" dirty="0" smtClean="0"/>
              <a:t>//Invoked </a:t>
            </a:r>
            <a:r>
              <a:rPr lang="en-US" dirty="0"/>
              <a:t>when the specified </a:t>
            </a:r>
            <a:r>
              <a:rPr lang="en-US" dirty="0" err="1"/>
              <a:t>SurfaceTexture</a:t>
            </a:r>
            <a:r>
              <a:rPr lang="en-US" dirty="0"/>
              <a:t> is updated through </a:t>
            </a:r>
            <a:r>
              <a:rPr lang="en-US" dirty="0" err="1"/>
              <a:t>updateTexImage</a:t>
            </a:r>
            <a:r>
              <a:rPr lang="en-US" dirty="0"/>
              <a:t>(). </a:t>
            </a:r>
            <a:r>
              <a:rPr lang="en-US" dirty="0" smtClean="0"/>
              <a:t> </a:t>
            </a:r>
            <a:endParaRPr lang="en-US" dirty="0"/>
          </a:p>
          <a:p>
            <a:pPr marL="0" indent="0">
              <a:buNone/>
            </a:pPr>
            <a:r>
              <a:rPr lang="en-US" dirty="0" smtClean="0"/>
              <a:t>public </a:t>
            </a:r>
            <a:r>
              <a:rPr lang="en-US" dirty="0"/>
              <a:t>void </a:t>
            </a:r>
            <a:r>
              <a:rPr lang="en-US" dirty="0" err="1"/>
              <a:t>onSurfaceTextureUpdated</a:t>
            </a:r>
            <a:r>
              <a:rPr lang="en-US" dirty="0" smtClean="0"/>
              <a:t>( </a:t>
            </a:r>
            <a:r>
              <a:rPr lang="en-US" dirty="0" err="1" smtClean="0"/>
              <a:t>SurfaceTexture</a:t>
            </a:r>
            <a:r>
              <a:rPr lang="en-US" dirty="0" smtClean="0"/>
              <a:t> </a:t>
            </a:r>
            <a:r>
              <a:rPr lang="en-US" dirty="0"/>
              <a:t>surface) {</a:t>
            </a:r>
          </a:p>
          <a:p>
            <a:pPr marL="0" indent="0">
              <a:buNone/>
            </a:pPr>
            <a:r>
              <a:rPr lang="en-US" dirty="0" smtClean="0"/>
              <a:t>}</a:t>
            </a:r>
            <a:endParaRPr lang="en-US" dirty="0"/>
          </a:p>
          <a:p>
            <a:pPr marL="0" indent="0">
              <a:buNone/>
            </a:pPr>
            <a:endParaRPr lang="en-US" dirty="0"/>
          </a:p>
        </p:txBody>
      </p:sp>
      <p:sp>
        <p:nvSpPr>
          <p:cNvPr id="2" name="TextBox 1"/>
          <p:cNvSpPr txBox="1"/>
          <p:nvPr/>
        </p:nvSpPr>
        <p:spPr>
          <a:xfrm>
            <a:off x="2362200" y="6324600"/>
            <a:ext cx="5906040" cy="369332"/>
          </a:xfrm>
          <a:prstGeom prst="rect">
            <a:avLst/>
          </a:prstGeom>
          <a:noFill/>
        </p:spPr>
        <p:txBody>
          <a:bodyPr wrap="none" rtlCol="0">
            <a:spAutoFit/>
          </a:bodyPr>
          <a:lstStyle/>
          <a:p>
            <a:r>
              <a:rPr lang="en-US" dirty="0"/>
              <a:t>Note, if you forget the method in RED, </a:t>
            </a:r>
            <a:r>
              <a:rPr lang="en-US"/>
              <a:t>nothing will happen.</a:t>
            </a:r>
          </a:p>
        </p:txBody>
      </p:sp>
    </p:spTree>
    <p:extLst>
      <p:ext uri="{BB962C8B-B14F-4D97-AF65-F5344CB8AC3E}">
        <p14:creationId xmlns:p14="http://schemas.microsoft.com/office/powerpoint/2010/main" val="507840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TextureView</a:t>
            </a:r>
            <a:r>
              <a:rPr lang="en-US" dirty="0" smtClean="0"/>
              <a:t> note</a:t>
            </a:r>
            <a:endParaRPr lang="en-US" dirty="0"/>
          </a:p>
        </p:txBody>
      </p:sp>
      <p:sp>
        <p:nvSpPr>
          <p:cNvPr id="6" name="Content Placeholder 5"/>
          <p:cNvSpPr>
            <a:spLocks noGrp="1"/>
          </p:cNvSpPr>
          <p:nvPr>
            <p:ph idx="1"/>
          </p:nvPr>
        </p:nvSpPr>
        <p:spPr/>
        <p:txBody>
          <a:bodyPr/>
          <a:lstStyle/>
          <a:p>
            <a:r>
              <a:rPr lang="en-US" dirty="0" smtClean="0"/>
              <a:t>There is no </a:t>
            </a:r>
            <a:r>
              <a:rPr lang="en-US" dirty="0" err="1" smtClean="0"/>
              <a:t>onDraw</a:t>
            </a:r>
            <a:r>
              <a:rPr lang="en-US" dirty="0" smtClean="0"/>
              <a:t>() method to override.</a:t>
            </a:r>
          </a:p>
          <a:p>
            <a:pPr lvl="1"/>
            <a:r>
              <a:rPr lang="en-US" dirty="0" smtClean="0"/>
              <a:t>So create your own as my demo does.</a:t>
            </a:r>
          </a:p>
          <a:p>
            <a:pPr lvl="1"/>
            <a:endParaRPr lang="en-US" dirty="0"/>
          </a:p>
          <a:p>
            <a:pPr lvl="1"/>
            <a:r>
              <a:rPr lang="en-US" dirty="0" smtClean="0"/>
              <a:t>Otherwise the thread is same as with a </a:t>
            </a:r>
            <a:r>
              <a:rPr lang="en-US" dirty="0" err="1" smtClean="0"/>
              <a:t>SurfaceView</a:t>
            </a:r>
            <a:r>
              <a:rPr lang="en-US" dirty="0" smtClean="0"/>
              <a:t>.</a:t>
            </a:r>
            <a:endParaRPr lang="en-US" dirty="0"/>
          </a:p>
        </p:txBody>
      </p:sp>
    </p:spTree>
    <p:extLst>
      <p:ext uri="{BB962C8B-B14F-4D97-AF65-F5344CB8AC3E}">
        <p14:creationId xmlns:p14="http://schemas.microsoft.com/office/powerpoint/2010/main" val="2232859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care?</a:t>
            </a:r>
            <a:endParaRPr lang="en-US" dirty="0"/>
          </a:p>
        </p:txBody>
      </p:sp>
      <p:sp>
        <p:nvSpPr>
          <p:cNvPr id="3" name="Content Placeholder 2"/>
          <p:cNvSpPr>
            <a:spLocks noGrp="1"/>
          </p:cNvSpPr>
          <p:nvPr>
            <p:ph idx="1"/>
          </p:nvPr>
        </p:nvSpPr>
        <p:spPr/>
        <p:txBody>
          <a:bodyPr>
            <a:normAutofit/>
          </a:bodyPr>
          <a:lstStyle/>
          <a:p>
            <a:r>
              <a:rPr lang="en-US" dirty="0" smtClean="0"/>
              <a:t>For this class, I’m generally use a </a:t>
            </a:r>
            <a:r>
              <a:rPr lang="en-US" dirty="0" err="1" smtClean="0"/>
              <a:t>surfaceview</a:t>
            </a:r>
            <a:r>
              <a:rPr lang="en-US" dirty="0" smtClean="0"/>
              <a:t> in my examples (with </a:t>
            </a:r>
            <a:r>
              <a:rPr lang="en-US" dirty="0" err="1" smtClean="0"/>
              <a:t>TextureViews</a:t>
            </a:r>
            <a:r>
              <a:rPr lang="en-US" dirty="0" smtClean="0"/>
              <a:t> for the newer examples)</a:t>
            </a:r>
          </a:p>
          <a:p>
            <a:pPr lvl="1"/>
            <a:r>
              <a:rPr lang="en-US" dirty="0" smtClean="0"/>
              <a:t>Most of my examples are still compatible with API 10+, even though we </a:t>
            </a:r>
            <a:r>
              <a:rPr lang="en-US" smtClean="0"/>
              <a:t>are using 19+</a:t>
            </a:r>
            <a:endParaRPr lang="en-US" dirty="0" smtClean="0"/>
          </a:p>
          <a:p>
            <a:pPr lvl="3"/>
            <a:r>
              <a:rPr lang="en-US" dirty="0" smtClean="0"/>
              <a:t>Remember </a:t>
            </a:r>
            <a:r>
              <a:rPr lang="en-US" dirty="0" err="1" smtClean="0"/>
              <a:t>TextureView</a:t>
            </a:r>
            <a:r>
              <a:rPr lang="en-US" dirty="0" smtClean="0"/>
              <a:t> starts in API 14</a:t>
            </a:r>
          </a:p>
          <a:p>
            <a:r>
              <a:rPr lang="en-US" dirty="0" smtClean="0"/>
              <a:t>Many new examples on the web/android use the </a:t>
            </a:r>
            <a:r>
              <a:rPr lang="en-US" dirty="0" err="1" smtClean="0"/>
              <a:t>textureView</a:t>
            </a:r>
            <a:r>
              <a:rPr lang="en-US" dirty="0" smtClean="0"/>
              <a:t>.</a:t>
            </a:r>
          </a:p>
          <a:p>
            <a:pPr lvl="1"/>
            <a:r>
              <a:rPr lang="en-US" dirty="0" smtClean="0"/>
              <a:t>Since they are very similar in declaration, it with modifications they can be translated back and forth.</a:t>
            </a:r>
          </a:p>
          <a:p>
            <a:pPr lvl="1"/>
            <a:endParaRPr lang="en-US" dirty="0"/>
          </a:p>
        </p:txBody>
      </p:sp>
    </p:spTree>
    <p:extLst>
      <p:ext uri="{BB962C8B-B14F-4D97-AF65-F5344CB8AC3E}">
        <p14:creationId xmlns:p14="http://schemas.microsoft.com/office/powerpoint/2010/main" val="337725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 </a:t>
            </a:r>
            <a:r>
              <a:rPr lang="en-US" dirty="0" smtClean="0"/>
              <a:t>support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Dots-per-inch (DPI)</a:t>
            </a:r>
            <a:endParaRPr lang="en-US" dirty="0"/>
          </a:p>
          <a:p>
            <a:pPr lvl="1"/>
            <a:r>
              <a:rPr lang="en-US" dirty="0"/>
              <a:t>There are HIGH, MEDIUM, and LOW DPI, even with the same screen size.</a:t>
            </a:r>
          </a:p>
          <a:p>
            <a:pPr lvl="2"/>
            <a:r>
              <a:rPr lang="en-US" dirty="0"/>
              <a:t>In res: </a:t>
            </a:r>
            <a:r>
              <a:rPr lang="en-US" dirty="0" err="1"/>
              <a:t>drawable-hdpi</a:t>
            </a:r>
            <a:r>
              <a:rPr lang="en-US" dirty="0"/>
              <a:t>, </a:t>
            </a:r>
            <a:r>
              <a:rPr lang="en-US" dirty="0" err="1"/>
              <a:t>drawable-mdpi</a:t>
            </a:r>
            <a:r>
              <a:rPr lang="en-US" dirty="0"/>
              <a:t>, and </a:t>
            </a:r>
            <a:r>
              <a:rPr lang="en-US" dirty="0" err="1"/>
              <a:t>drawable-ldpi</a:t>
            </a:r>
            <a:r>
              <a:rPr lang="en-US" dirty="0"/>
              <a:t> and the system can </a:t>
            </a:r>
          </a:p>
          <a:p>
            <a:r>
              <a:rPr lang="en-US" dirty="0"/>
              <a:t>Density-independent pixel (dip)</a:t>
            </a:r>
          </a:p>
          <a:p>
            <a:pPr lvl="1"/>
            <a:r>
              <a:rPr lang="en-US" dirty="0" smtClean="0"/>
              <a:t>A </a:t>
            </a:r>
            <a:r>
              <a:rPr lang="en-US" dirty="0"/>
              <a:t>virtual pixel unit that applications can use in defining their UI, to express layout dimensions or position in a density-independent way</a:t>
            </a:r>
            <a:r>
              <a:rPr lang="en-US" dirty="0" smtClean="0"/>
              <a:t>.</a:t>
            </a:r>
            <a:endParaRPr lang="en-US" dirty="0"/>
          </a:p>
          <a:p>
            <a:pPr lvl="1"/>
            <a:r>
              <a:rPr lang="en-US" dirty="0" smtClean="0"/>
              <a:t>The </a:t>
            </a:r>
            <a:r>
              <a:rPr lang="en-US" dirty="0"/>
              <a:t>density-independent pixel is equivalent to one physical pixel on a 160 dpi screen, the baseline density assumed by the platform (as described later in this document). </a:t>
            </a:r>
            <a:endParaRPr lang="en-US" dirty="0" smtClean="0"/>
          </a:p>
          <a:p>
            <a:pPr lvl="1"/>
            <a:r>
              <a:rPr lang="en-US" dirty="0" smtClean="0"/>
              <a:t>At </a:t>
            </a:r>
            <a:r>
              <a:rPr lang="en-US" dirty="0"/>
              <a:t>run time, the platform transparently handles any scaling of the dip units needed, based on the actual density of the screen in use. The conversion of dip units to screen pixels is simple: pixels = dips * (density / 160). </a:t>
            </a:r>
            <a:endParaRPr lang="en-US" dirty="0" smtClean="0"/>
          </a:p>
          <a:p>
            <a:pPr lvl="1"/>
            <a:r>
              <a:rPr lang="en-US" dirty="0" smtClean="0"/>
              <a:t>For </a:t>
            </a:r>
            <a:r>
              <a:rPr lang="en-US" dirty="0"/>
              <a:t>example, on 240 dpi screen, 1 dip would equal 1.5 physical pixels. </a:t>
            </a:r>
            <a:endParaRPr lang="en-US" dirty="0" smtClean="0"/>
          </a:p>
          <a:p>
            <a:pPr lvl="1"/>
            <a:r>
              <a:rPr lang="en-US" dirty="0" smtClean="0"/>
              <a:t>Using </a:t>
            </a:r>
            <a:r>
              <a:rPr lang="en-US" dirty="0"/>
              <a:t>dip units to define your application's UI is highly recommended, as a way of ensuring proper display of your UI on different screens. </a:t>
            </a:r>
          </a:p>
        </p:txBody>
      </p:sp>
    </p:spTree>
    <p:extLst>
      <p:ext uri="{BB962C8B-B14F-4D97-AF65-F5344CB8AC3E}">
        <p14:creationId xmlns:p14="http://schemas.microsoft.com/office/powerpoint/2010/main" val="1730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Content Placeholder 3"/>
          <p:cNvSpPr>
            <a:spLocks noGrp="1"/>
          </p:cNvSpPr>
          <p:nvPr>
            <p:ph sz="half" idx="1"/>
          </p:nvPr>
        </p:nvSpPr>
        <p:spPr/>
        <p:txBody>
          <a:bodyPr/>
          <a:lstStyle/>
          <a:p>
            <a:r>
              <a:rPr lang="en-US" dirty="0" smtClean="0"/>
              <a:t>There is a </a:t>
            </a:r>
            <a:r>
              <a:rPr lang="en-US" dirty="0" err="1" smtClean="0"/>
              <a:t>textureview</a:t>
            </a:r>
            <a:r>
              <a:rPr lang="en-US" dirty="0" smtClean="0"/>
              <a:t> example</a:t>
            </a:r>
          </a:p>
          <a:p>
            <a:pPr lvl="1"/>
            <a:r>
              <a:rPr lang="en-US" dirty="0" err="1" smtClean="0"/>
              <a:t>TextViewDemo</a:t>
            </a:r>
            <a:endParaRPr lang="en-US" dirty="0" smtClean="0"/>
          </a:p>
          <a:p>
            <a:pPr lvl="1"/>
            <a:endParaRPr lang="en-US" dirty="0"/>
          </a:p>
          <a:p>
            <a:r>
              <a:rPr lang="en-US" dirty="0" smtClean="0"/>
              <a:t>It creates a box with a bouncing green square.</a:t>
            </a:r>
          </a:p>
          <a:p>
            <a:pPr lvl="1"/>
            <a:r>
              <a:rPr lang="en-US" dirty="0" smtClean="0"/>
              <a:t>One is full screen while another version is in a smaller layout.</a:t>
            </a:r>
          </a:p>
          <a:p>
            <a:pPr lvl="1"/>
            <a:endParaRPr lang="en-US" dirty="0" smtClean="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17471" y="1600200"/>
            <a:ext cx="2545058" cy="4525963"/>
          </a:xfrm>
        </p:spPr>
      </p:pic>
    </p:spTree>
    <p:extLst>
      <p:ext uri="{BB962C8B-B14F-4D97-AF65-F5344CB8AC3E}">
        <p14:creationId xmlns:p14="http://schemas.microsoft.com/office/powerpoint/2010/main" val="26233979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 </a:t>
            </a:r>
            <a:endParaRPr lang="en-US" dirty="0"/>
          </a:p>
        </p:txBody>
      </p:sp>
      <p:sp>
        <p:nvSpPr>
          <p:cNvPr id="3" name="Content Placeholder 2"/>
          <p:cNvSpPr>
            <a:spLocks noGrp="1"/>
          </p:cNvSpPr>
          <p:nvPr>
            <p:ph idx="1"/>
          </p:nvPr>
        </p:nvSpPr>
        <p:spPr/>
        <p:txBody>
          <a:bodyPr>
            <a:normAutofit/>
          </a:bodyPr>
          <a:lstStyle/>
          <a:p>
            <a:r>
              <a:rPr lang="en-US" sz="2400" dirty="0"/>
              <a:t>Same code to draw, 8x8 squares.  Notice the difference even on the same emulator (screen: </a:t>
            </a:r>
            <a:r>
              <a:rPr lang="en-US" sz="2400" dirty="0" err="1"/>
              <a:t>Hdpi</a:t>
            </a:r>
            <a:r>
              <a:rPr lang="en-US" sz="2400" dirty="0"/>
              <a:t> WVGA854).</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667000"/>
            <a:ext cx="8077454"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350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 size and emulators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4964929"/>
              </p:ext>
            </p:extLst>
          </p:nvPr>
        </p:nvGraphicFramePr>
        <p:xfrm>
          <a:off x="1905000" y="1905000"/>
          <a:ext cx="8229600" cy="402336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0">
                <a:tc>
                  <a:txBody>
                    <a:bodyPr/>
                    <a:lstStyle/>
                    <a:p>
                      <a:endParaRPr lang="en-US" dirty="0">
                        <a:effectLst/>
                      </a:endParaRPr>
                    </a:p>
                  </a:txBody>
                  <a:tcPr anchor="ctr">
                    <a:lnL>
                      <a:noFill/>
                    </a:lnL>
                    <a:lnR>
                      <a:noFill/>
                    </a:lnR>
                    <a:lnT>
                      <a:noFill/>
                    </a:lnT>
                    <a:lnB>
                      <a:noFill/>
                    </a:lnB>
                  </a:tcPr>
                </a:tc>
                <a:tc>
                  <a:txBody>
                    <a:bodyPr/>
                    <a:lstStyle/>
                    <a:p>
                      <a:r>
                        <a:rPr lang="en-US" dirty="0">
                          <a:effectLst/>
                        </a:rPr>
                        <a:t>Low density (120), </a:t>
                      </a:r>
                      <a:r>
                        <a:rPr lang="en-US" i="1" dirty="0" err="1">
                          <a:effectLst/>
                        </a:rPr>
                        <a:t>ldpi</a:t>
                      </a:r>
                      <a:r>
                        <a:rPr lang="en-US" dirty="0">
                          <a:effectLst/>
                        </a:rPr>
                        <a:t> </a:t>
                      </a:r>
                    </a:p>
                  </a:txBody>
                  <a:tcPr anchor="ctr">
                    <a:lnL>
                      <a:noFill/>
                    </a:lnL>
                    <a:lnR>
                      <a:noFill/>
                    </a:lnR>
                    <a:lnT>
                      <a:noFill/>
                    </a:lnT>
                    <a:lnB>
                      <a:noFill/>
                    </a:lnB>
                    <a:solidFill>
                      <a:srgbClr val="F3F3F3"/>
                    </a:solidFill>
                  </a:tcPr>
                </a:tc>
                <a:tc>
                  <a:txBody>
                    <a:bodyPr/>
                    <a:lstStyle/>
                    <a:p>
                      <a:r>
                        <a:rPr lang="en-US">
                          <a:effectLst/>
                        </a:rPr>
                        <a:t>Medium density (160), </a:t>
                      </a:r>
                      <a:r>
                        <a:rPr lang="en-US" i="1">
                          <a:effectLst/>
                        </a:rPr>
                        <a:t>mdpi</a:t>
                      </a:r>
                      <a:r>
                        <a:rPr lang="en-US">
                          <a:effectLst/>
                        </a:rPr>
                        <a:t> </a:t>
                      </a:r>
                    </a:p>
                  </a:txBody>
                  <a:tcPr anchor="ctr">
                    <a:lnL>
                      <a:noFill/>
                    </a:lnL>
                    <a:lnR>
                      <a:noFill/>
                    </a:lnR>
                    <a:lnT>
                      <a:noFill/>
                    </a:lnT>
                    <a:lnB>
                      <a:noFill/>
                    </a:lnB>
                    <a:solidFill>
                      <a:srgbClr val="F3F3F3"/>
                    </a:solidFill>
                  </a:tcPr>
                </a:tc>
                <a:tc>
                  <a:txBody>
                    <a:bodyPr/>
                    <a:lstStyle/>
                    <a:p>
                      <a:r>
                        <a:rPr lang="en-US">
                          <a:effectLst/>
                        </a:rPr>
                        <a:t>High density (240), </a:t>
                      </a:r>
                      <a:r>
                        <a:rPr lang="en-US" i="1">
                          <a:effectLst/>
                        </a:rPr>
                        <a:t>hdpi</a:t>
                      </a:r>
                      <a:r>
                        <a:rPr lang="en-US">
                          <a:effectLst/>
                        </a:rPr>
                        <a:t> </a:t>
                      </a:r>
                    </a:p>
                  </a:txBody>
                  <a:tcPr anchor="ctr">
                    <a:lnL>
                      <a:noFill/>
                    </a:lnL>
                    <a:lnR>
                      <a:noFill/>
                    </a:lnR>
                    <a:lnT>
                      <a:noFill/>
                    </a:lnT>
                    <a:lnB>
                      <a:noFill/>
                    </a:lnB>
                    <a:solidFill>
                      <a:srgbClr val="F3F3F3"/>
                    </a:solidFill>
                  </a:tcPr>
                </a:tc>
                <a:extLst>
                  <a:ext uri="{0D108BD9-81ED-4DB2-BD59-A6C34878D82A}">
                    <a16:rowId xmlns:a16="http://schemas.microsoft.com/office/drawing/2014/main" val="10000"/>
                  </a:ext>
                </a:extLst>
              </a:tr>
              <a:tr h="0">
                <a:tc>
                  <a:txBody>
                    <a:bodyPr/>
                    <a:lstStyle/>
                    <a:p>
                      <a:r>
                        <a:rPr lang="en-US" i="1">
                          <a:effectLst/>
                        </a:rPr>
                        <a:t>Small</a:t>
                      </a:r>
                      <a:r>
                        <a:rPr lang="en-US">
                          <a:effectLst/>
                        </a:rPr>
                        <a:t> screen </a:t>
                      </a:r>
                    </a:p>
                  </a:txBody>
                  <a:tcPr anchor="ctr">
                    <a:lnL>
                      <a:noFill/>
                    </a:lnL>
                    <a:lnR>
                      <a:noFill/>
                    </a:lnR>
                    <a:lnT>
                      <a:noFill/>
                    </a:lnT>
                    <a:lnB>
                      <a:noFill/>
                    </a:lnB>
                    <a:solidFill>
                      <a:srgbClr val="F3F3F3"/>
                    </a:solidFill>
                  </a:tcPr>
                </a:tc>
                <a:tc>
                  <a:txBody>
                    <a:bodyPr/>
                    <a:lstStyle/>
                    <a:p>
                      <a:r>
                        <a:rPr lang="en-US">
                          <a:effectLst/>
                        </a:rPr>
                        <a:t>QVGA (240x320)</a:t>
                      </a:r>
                    </a:p>
                  </a:txBody>
                  <a:tcPr anchor="ctr">
                    <a:lnL>
                      <a:noFill/>
                    </a:lnL>
                    <a:lnR>
                      <a:noFill/>
                    </a:lnR>
                    <a:lnT>
                      <a:noFill/>
                    </a:lnT>
                    <a:lnB>
                      <a:noFill/>
                    </a:lnB>
                  </a:tcPr>
                </a:tc>
                <a:tc>
                  <a:txBody>
                    <a:bodyPr/>
                    <a:lstStyle/>
                    <a:p>
                      <a:endParaRPr lang="en-US"/>
                    </a:p>
                  </a:txBody>
                  <a:tcPr anchor="ctr">
                    <a:lnL>
                      <a:noFill/>
                    </a:lnL>
                    <a:lnR>
                      <a:noFill/>
                    </a:lnR>
                    <a:lnT>
                      <a:noFill/>
                    </a:lnT>
                    <a:lnB>
                      <a:noFill/>
                    </a:lnB>
                  </a:tcPr>
                </a:tc>
                <a:tc>
                  <a:txBody>
                    <a:bodyPr/>
                    <a:lstStyle/>
                    <a:p>
                      <a:endParaRPr lang="en-US"/>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r>
                        <a:rPr lang="en-US" i="1">
                          <a:effectLst/>
                        </a:rPr>
                        <a:t>Normal</a:t>
                      </a:r>
                      <a:r>
                        <a:rPr lang="en-US">
                          <a:effectLst/>
                        </a:rPr>
                        <a:t> screen </a:t>
                      </a:r>
                    </a:p>
                  </a:txBody>
                  <a:tcPr anchor="ctr">
                    <a:lnL>
                      <a:noFill/>
                    </a:lnL>
                    <a:lnR>
                      <a:noFill/>
                    </a:lnR>
                    <a:lnT>
                      <a:noFill/>
                    </a:lnT>
                    <a:lnB>
                      <a:noFill/>
                    </a:lnB>
                    <a:solidFill>
                      <a:srgbClr val="F3F3F3"/>
                    </a:solidFill>
                  </a:tcPr>
                </a:tc>
                <a:tc>
                  <a:txBody>
                    <a:bodyPr/>
                    <a:lstStyle/>
                    <a:p>
                      <a:r>
                        <a:rPr lang="en-US">
                          <a:effectLst/>
                        </a:rPr>
                        <a:t>WQVGA400 (240x400)</a:t>
                      </a:r>
                      <a:br>
                        <a:rPr lang="en-US">
                          <a:effectLst/>
                        </a:rPr>
                      </a:br>
                      <a:r>
                        <a:rPr lang="en-US">
                          <a:effectLst/>
                        </a:rPr>
                        <a:t>WQVGA432 (240x432)</a:t>
                      </a:r>
                    </a:p>
                  </a:txBody>
                  <a:tcPr anchor="ctr">
                    <a:lnL>
                      <a:noFill/>
                    </a:lnL>
                    <a:lnR>
                      <a:noFill/>
                    </a:lnR>
                    <a:lnT>
                      <a:noFill/>
                    </a:lnT>
                    <a:lnB>
                      <a:noFill/>
                    </a:lnB>
                  </a:tcPr>
                </a:tc>
                <a:tc>
                  <a:txBody>
                    <a:bodyPr/>
                    <a:lstStyle/>
                    <a:p>
                      <a:r>
                        <a:rPr lang="en-US">
                          <a:effectLst/>
                        </a:rPr>
                        <a:t>HVGA (320x480)</a:t>
                      </a:r>
                    </a:p>
                  </a:txBody>
                  <a:tcPr anchor="ctr">
                    <a:lnL>
                      <a:noFill/>
                    </a:lnL>
                    <a:lnR>
                      <a:noFill/>
                    </a:lnR>
                    <a:lnT>
                      <a:noFill/>
                    </a:lnT>
                    <a:lnB>
                      <a:noFill/>
                    </a:lnB>
                  </a:tcPr>
                </a:tc>
                <a:tc>
                  <a:txBody>
                    <a:bodyPr/>
                    <a:lstStyle/>
                    <a:p>
                      <a:r>
                        <a:rPr lang="en-US" dirty="0">
                          <a:effectLst/>
                        </a:rPr>
                        <a:t>WVGA800 (480x800)</a:t>
                      </a:r>
                      <a:br>
                        <a:rPr lang="en-US" dirty="0">
                          <a:effectLst/>
                        </a:rPr>
                      </a:br>
                      <a:r>
                        <a:rPr lang="en-US" dirty="0">
                          <a:effectLst/>
                        </a:rPr>
                        <a:t>WVGA854 (480x854)</a:t>
                      </a:r>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r>
                        <a:rPr lang="en-US" i="1">
                          <a:effectLst/>
                        </a:rPr>
                        <a:t>Large</a:t>
                      </a:r>
                      <a:r>
                        <a:rPr lang="en-US">
                          <a:effectLst/>
                        </a:rPr>
                        <a:t> screen </a:t>
                      </a:r>
                    </a:p>
                  </a:txBody>
                  <a:tcPr anchor="ctr">
                    <a:lnL>
                      <a:noFill/>
                    </a:lnL>
                    <a:lnR>
                      <a:noFill/>
                    </a:lnR>
                    <a:lnT>
                      <a:noFill/>
                    </a:lnT>
                    <a:lnB>
                      <a:noFill/>
                    </a:lnB>
                    <a:solidFill>
                      <a:srgbClr val="F3F3F3"/>
                    </a:solidFill>
                  </a:tcPr>
                </a:tc>
                <a:tc>
                  <a:txBody>
                    <a:bodyPr/>
                    <a:lstStyle/>
                    <a:p>
                      <a:endParaRPr lang="en-US"/>
                    </a:p>
                  </a:txBody>
                  <a:tcPr anchor="ctr">
                    <a:lnL>
                      <a:noFill/>
                    </a:lnL>
                    <a:lnR>
                      <a:noFill/>
                    </a:lnR>
                    <a:lnT>
                      <a:noFill/>
                    </a:lnT>
                    <a:lnB>
                      <a:noFill/>
                    </a:lnB>
                  </a:tcPr>
                </a:tc>
                <a:tc>
                  <a:txBody>
                    <a:bodyPr/>
                    <a:lstStyle/>
                    <a:p>
                      <a:r>
                        <a:rPr lang="en-US" dirty="0">
                          <a:effectLst/>
                        </a:rPr>
                        <a:t>WVGA800* (480x800)</a:t>
                      </a:r>
                      <a:br>
                        <a:rPr lang="en-US" dirty="0">
                          <a:effectLst/>
                        </a:rPr>
                      </a:br>
                      <a:r>
                        <a:rPr lang="en-US" dirty="0">
                          <a:effectLst/>
                        </a:rPr>
                        <a:t>WVGA854* (480x854)</a:t>
                      </a:r>
                    </a:p>
                  </a:txBody>
                  <a:tcPr anchor="ctr">
                    <a:lnL>
                      <a:noFill/>
                    </a:lnL>
                    <a:lnR>
                      <a:noFill/>
                    </a:lnR>
                    <a:lnT>
                      <a:noFill/>
                    </a:lnT>
                    <a:lnB>
                      <a:noFill/>
                    </a:lnB>
                  </a:tcPr>
                </a:tc>
                <a:tc>
                  <a:txBody>
                    <a:bodyPr/>
                    <a:lstStyle/>
                    <a:p>
                      <a:endParaRPr lang="en-US"/>
                    </a:p>
                  </a:txBody>
                  <a:tcPr anchor="ctr">
                    <a:lnL>
                      <a:noFill/>
                    </a:lnL>
                    <a:lnR>
                      <a:noFill/>
                    </a:lnR>
                    <a:lnT>
                      <a:noFill/>
                    </a:lnT>
                    <a:lnB>
                      <a:noFill/>
                    </a:lnB>
                  </a:tcPr>
                </a:tc>
                <a:extLst>
                  <a:ext uri="{0D108BD9-81ED-4DB2-BD59-A6C34878D82A}">
                    <a16:rowId xmlns:a16="http://schemas.microsoft.com/office/drawing/2014/main" val="10003"/>
                  </a:ext>
                </a:extLst>
              </a:tr>
              <a:tr h="0">
                <a:tc gridSpan="4">
                  <a:txBody>
                    <a:bodyPr/>
                    <a:lstStyle/>
                    <a:p>
                      <a:r>
                        <a:rPr lang="en-US" dirty="0">
                          <a:effectLst/>
                        </a:rPr>
                        <a:t>* To emulate this configuration, specify a custom density of 160 when creating an AVD that uses a WVGA800 or WVGA854 skin. </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1905000" y="1339334"/>
            <a:ext cx="800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dirty="0">
                <a:latin typeface="Arial" charset="0"/>
                <a:cs typeface="Arial" charset="0"/>
              </a:rPr>
              <a:t>Screen sizes and densities of emulator skins included in the Android SDK.</a:t>
            </a:r>
          </a:p>
        </p:txBody>
      </p:sp>
    </p:spTree>
    <p:extLst>
      <p:ext uri="{BB962C8B-B14F-4D97-AF65-F5344CB8AC3E}">
        <p14:creationId xmlns:p14="http://schemas.microsoft.com/office/powerpoint/2010/main" val="1010219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 versions.</a:t>
            </a:r>
            <a:endParaRPr lang="en-US" dirty="0"/>
          </a:p>
        </p:txBody>
      </p:sp>
      <p:sp>
        <p:nvSpPr>
          <p:cNvPr id="3" name="Content Placeholder 2"/>
          <p:cNvSpPr>
            <a:spLocks noGrp="1"/>
          </p:cNvSpPr>
          <p:nvPr>
            <p:ph idx="1"/>
          </p:nvPr>
        </p:nvSpPr>
        <p:spPr/>
        <p:txBody>
          <a:bodyPr/>
          <a:lstStyle/>
          <a:p>
            <a:r>
              <a:rPr lang="en-US" dirty="0" smtClean="0"/>
              <a:t>Skipping the Min SDK version also effects the drawing.</a:t>
            </a:r>
          </a:p>
          <a:p>
            <a:pPr lvl="1"/>
            <a:r>
              <a:rPr lang="en-US" dirty="0" smtClean="0"/>
              <a:t>Screen is much smaller resolution of 320x480 even with a larger screen size</a:t>
            </a:r>
          </a:p>
          <a:p>
            <a:pPr lvl="1"/>
            <a:r>
              <a:rPr lang="en-US" dirty="0" smtClean="0"/>
              <a:t>While using Min SDK version 8, gives you the whole resolution of 480x854 (droid screen size)</a:t>
            </a:r>
            <a:endParaRPr lang="en-US" dirty="0"/>
          </a:p>
        </p:txBody>
      </p:sp>
    </p:spTree>
    <p:extLst>
      <p:ext uri="{BB962C8B-B14F-4D97-AF65-F5344CB8AC3E}">
        <p14:creationId xmlns:p14="http://schemas.microsoft.com/office/powerpoint/2010/main" val="278400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supporting the "notch"</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2"/>
              </a:rPr>
              <a:t>https</a:t>
            </a:r>
            <a:r>
              <a:rPr lang="en-US" dirty="0">
                <a:hlinkClick r:id="rId2"/>
              </a:rPr>
              <a:t>://</a:t>
            </a:r>
            <a:r>
              <a:rPr lang="en-US" dirty="0" smtClean="0">
                <a:hlinkClick r:id="rId2"/>
              </a:rPr>
              <a:t>android-developers.googleblog.com/2018/07/supporting-display-cutouts-on-edge-to.html</a:t>
            </a:r>
            <a:r>
              <a:rPr lang="en-US" dirty="0" smtClean="0"/>
              <a:t> </a:t>
            </a:r>
          </a:p>
          <a:p>
            <a:r>
              <a:rPr lang="en-US" dirty="0" smtClean="0"/>
              <a:t>Android calls them cutouts and it limited to only one cutout per side and only the top and bottom.  No cutouts on the left/right in portrait mode.  (so a max of 2 per screen)</a:t>
            </a:r>
          </a:p>
          <a:p>
            <a:pPr lvl="1"/>
            <a:r>
              <a:rPr lang="en-US" dirty="0" smtClean="0"/>
              <a:t>Basically it works without making any changes.  But if you go full screen and/or use </a:t>
            </a:r>
            <a:r>
              <a:rPr lang="en-US" dirty="0" err="1" smtClean="0"/>
              <a:t>rawX</a:t>
            </a:r>
            <a:r>
              <a:rPr lang="en-US" dirty="0" smtClean="0"/>
              <a:t>/Y coordinates you will need to account the cutouts.</a:t>
            </a:r>
          </a:p>
          <a:p>
            <a:pPr lvl="1"/>
            <a:r>
              <a:rPr lang="en-US" dirty="0" smtClean="0"/>
              <a:t>See the blog post above for more info.</a:t>
            </a:r>
            <a:endParaRPr lang="en-US" dirty="0"/>
          </a:p>
        </p:txBody>
      </p:sp>
    </p:spTree>
    <p:extLst>
      <p:ext uri="{BB962C8B-B14F-4D97-AF65-F5344CB8AC3E}">
        <p14:creationId xmlns:p14="http://schemas.microsoft.com/office/powerpoint/2010/main" val="183007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rawing</a:t>
            </a:r>
            <a:endParaRPr lang="en-US" dirty="0"/>
          </a:p>
        </p:txBody>
      </p:sp>
      <p:sp>
        <p:nvSpPr>
          <p:cNvPr id="3" name="Content Placeholder 2"/>
          <p:cNvSpPr>
            <a:spLocks noGrp="1"/>
          </p:cNvSpPr>
          <p:nvPr>
            <p:ph idx="1"/>
          </p:nvPr>
        </p:nvSpPr>
        <p:spPr/>
        <p:txBody>
          <a:bodyPr>
            <a:normAutofit/>
          </a:bodyPr>
          <a:lstStyle/>
          <a:p>
            <a:r>
              <a:rPr lang="en-US" dirty="0" smtClean="0"/>
              <a:t>In Android, you draw “on something”, instead of on a screen.  </a:t>
            </a:r>
          </a:p>
          <a:p>
            <a:pPr lvl="2"/>
            <a:r>
              <a:rPr lang="en-US" dirty="0" smtClean="0"/>
              <a:t>This is not OpenGL, instead a native graphics package.</a:t>
            </a:r>
          </a:p>
          <a:p>
            <a:pPr lvl="1"/>
            <a:r>
              <a:rPr lang="en-US" dirty="0" smtClean="0"/>
              <a:t> The canvas of an image in the </a:t>
            </a:r>
            <a:r>
              <a:rPr lang="en-US" dirty="0" err="1" smtClean="0"/>
              <a:t>gui</a:t>
            </a:r>
            <a:r>
              <a:rPr lang="en-US" dirty="0" smtClean="0"/>
              <a:t> lecture</a:t>
            </a:r>
          </a:p>
          <a:p>
            <a:pPr lvl="1"/>
            <a:r>
              <a:rPr lang="en-US" dirty="0" smtClean="0"/>
              <a:t>Canvas is what you draw on.  You get a canvas of the “widget” you are drawing on.</a:t>
            </a:r>
          </a:p>
          <a:p>
            <a:pPr lvl="2"/>
            <a:r>
              <a:rPr lang="en-US" dirty="0" smtClean="0"/>
              <a:t>Generally: custom View, </a:t>
            </a:r>
            <a:r>
              <a:rPr lang="en-US" dirty="0" err="1" smtClean="0"/>
              <a:t>SurfaceView</a:t>
            </a:r>
            <a:r>
              <a:rPr lang="en-US" dirty="0" smtClean="0"/>
              <a:t>, or image.</a:t>
            </a:r>
          </a:p>
          <a:p>
            <a:pPr lvl="1"/>
            <a:r>
              <a:rPr lang="en-US" dirty="0"/>
              <a:t>Y</a:t>
            </a:r>
            <a:r>
              <a:rPr lang="en-US" dirty="0" smtClean="0"/>
              <a:t>ou draw with a “brush”, that android calls a Paint object.</a:t>
            </a:r>
            <a:endParaRPr lang="en-US" dirty="0"/>
          </a:p>
          <a:p>
            <a:pPr lvl="1"/>
            <a:r>
              <a:rPr lang="en-US" dirty="0" smtClean="0"/>
              <a:t>We cover the Canvas first, then how each of those work.</a:t>
            </a:r>
            <a:endParaRPr lang="en-US" dirty="0"/>
          </a:p>
        </p:txBody>
      </p:sp>
    </p:spTree>
    <p:extLst>
      <p:ext uri="{BB962C8B-B14F-4D97-AF65-F5344CB8AC3E}">
        <p14:creationId xmlns:p14="http://schemas.microsoft.com/office/powerpoint/2010/main" val="2223169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TotalTime>
  <Words>3052</Words>
  <Application>Microsoft Office PowerPoint</Application>
  <PresentationFormat>Widescreen</PresentationFormat>
  <Paragraphs>368</Paragraphs>
  <Slides>41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Tahoma</vt:lpstr>
      <vt:lpstr>Office Theme</vt:lpstr>
      <vt:lpstr>Cosc 5/4730</vt:lpstr>
      <vt:lpstr>Screen support</vt:lpstr>
      <vt:lpstr>Screen Size example</vt:lpstr>
      <vt:lpstr>Screen support (2)</vt:lpstr>
      <vt:lpstr>Why does it matter? </vt:lpstr>
      <vt:lpstr>Screen size and emulators</vt:lpstr>
      <vt:lpstr>API versions.</vt:lpstr>
      <vt:lpstr>And supporting the "notch"</vt:lpstr>
      <vt:lpstr>Drawing</vt:lpstr>
      <vt:lpstr>Canvas</vt:lpstr>
      <vt:lpstr>Paint object</vt:lpstr>
      <vt:lpstr>Points and lines</vt:lpstr>
      <vt:lpstr>Rectangles</vt:lpstr>
      <vt:lpstr>circles and ovals</vt:lpstr>
      <vt:lpstr>Drawing images</vt:lpstr>
      <vt:lpstr>Loading images.</vt:lpstr>
      <vt:lpstr>Drawing Text</vt:lpstr>
      <vt:lpstr>Text and Paint</vt:lpstr>
      <vt:lpstr>other interesting methods.</vt:lpstr>
      <vt:lpstr>Paint and Color</vt:lpstr>
      <vt:lpstr>Canvas</vt:lpstr>
      <vt:lpstr>Images</vt:lpstr>
      <vt:lpstr>custom View</vt:lpstr>
      <vt:lpstr>custom View (2)</vt:lpstr>
      <vt:lpstr>custom View (3)</vt:lpstr>
      <vt:lpstr>SurfaceView and TExtView</vt:lpstr>
      <vt:lpstr>SurfaceView</vt:lpstr>
      <vt:lpstr>SurfaceView (2)</vt:lpstr>
      <vt:lpstr>SurfaceHolder.Callback</vt:lpstr>
      <vt:lpstr>a Thread</vt:lpstr>
      <vt:lpstr>Thread Example</vt:lpstr>
      <vt:lpstr>locking the surfaceHolder</vt:lpstr>
      <vt:lpstr>Back to SurfaceView</vt:lpstr>
      <vt:lpstr>lastly</vt:lpstr>
      <vt:lpstr>Surface</vt:lpstr>
      <vt:lpstr>SurfaceView and TextureView</vt:lpstr>
      <vt:lpstr>Declaring/using </vt:lpstr>
      <vt:lpstr>TextureView note</vt:lpstr>
      <vt:lpstr>Why care?</vt:lpstr>
      <vt:lpstr>Example.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5/4755</dc:title>
  <dc:creator>James S. Ward</dc:creator>
  <cp:lastModifiedBy>Jim Ward</cp:lastModifiedBy>
  <cp:revision>52</cp:revision>
  <dcterms:created xsi:type="dcterms:W3CDTF">2006-08-16T00:00:00Z</dcterms:created>
  <dcterms:modified xsi:type="dcterms:W3CDTF">2022-08-01T16:33:11Z</dcterms:modified>
</cp:coreProperties>
</file>