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7" r:id="rId10"/>
    <p:sldId id="296" r:id="rId11"/>
    <p:sldId id="295" r:id="rId12"/>
    <p:sldId id="28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594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56D991-8435-42D8-9C2A-CAF8458E481F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64EEA-74E9-49D6-A3E1-82EFD8E5EA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149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AF69FA-8F2D-41D5-BC73-0469DBD37D74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5/4730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Embedding the browser in your app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WebViewClient</a:t>
            </a:r>
            <a:r>
              <a:rPr lang="en-US" dirty="0"/>
              <a:t> example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200" dirty="0">
                <a:solidFill>
                  <a:prstClr val="black"/>
                </a:solidFill>
              </a:rPr>
              <a:t>//continuing the example, we add a </a:t>
            </a:r>
            <a:r>
              <a:rPr lang="en-US" sz="2200" dirty="0" err="1">
                <a:solidFill>
                  <a:prstClr val="black"/>
                </a:solidFill>
              </a:rPr>
              <a:t>keylistener</a:t>
            </a:r>
            <a:r>
              <a:rPr lang="en-US" sz="2200" dirty="0">
                <a:solidFill>
                  <a:prstClr val="black"/>
                </a:solidFill>
              </a:rPr>
              <a:t> to handle the back button</a:t>
            </a:r>
          </a:p>
          <a:p>
            <a:pPr marL="0" indent="0">
              <a:buNone/>
            </a:pPr>
            <a:r>
              <a:rPr lang="en-US" sz="2200" dirty="0">
                <a:solidFill>
                  <a:prstClr val="black"/>
                </a:solidFill>
              </a:rPr>
              <a:t> @Override</a:t>
            </a:r>
          </a:p>
          <a:p>
            <a:pPr marL="0" indent="0">
              <a:buNone/>
            </a:pPr>
            <a:r>
              <a:rPr lang="en-US" sz="2200" dirty="0">
                <a:solidFill>
                  <a:prstClr val="black"/>
                </a:solidFill>
              </a:rPr>
              <a:t>public </a:t>
            </a:r>
            <a:r>
              <a:rPr lang="en-US" sz="2200" dirty="0" err="1">
                <a:solidFill>
                  <a:prstClr val="black"/>
                </a:solidFill>
              </a:rPr>
              <a:t>boolean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onKeyDown</a:t>
            </a:r>
            <a:r>
              <a:rPr lang="en-US" sz="2200" dirty="0">
                <a:solidFill>
                  <a:prstClr val="black"/>
                </a:solidFill>
              </a:rPr>
              <a:t>(</a:t>
            </a:r>
            <a:r>
              <a:rPr lang="en-US" sz="2200" dirty="0" err="1">
                <a:solidFill>
                  <a:prstClr val="black"/>
                </a:solidFill>
              </a:rPr>
              <a:t>int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keyCode</a:t>
            </a:r>
            <a:r>
              <a:rPr lang="en-US" sz="2200" dirty="0">
                <a:solidFill>
                  <a:prstClr val="black"/>
                </a:solidFill>
              </a:rPr>
              <a:t>, </a:t>
            </a:r>
            <a:r>
              <a:rPr lang="en-US" sz="2200" dirty="0" err="1">
                <a:solidFill>
                  <a:prstClr val="black"/>
                </a:solidFill>
              </a:rPr>
              <a:t>KeyEvent</a:t>
            </a:r>
            <a:r>
              <a:rPr lang="en-US" sz="2200" dirty="0">
                <a:solidFill>
                  <a:prstClr val="black"/>
                </a:solidFill>
              </a:rPr>
              <a:t> event) {</a:t>
            </a:r>
          </a:p>
          <a:p>
            <a:pPr marL="0" indent="0">
              <a:buNone/>
            </a:pPr>
            <a:r>
              <a:rPr lang="en-US" sz="2200" dirty="0">
                <a:solidFill>
                  <a:prstClr val="black"/>
                </a:solidFill>
              </a:rPr>
              <a:t>    if ((</a:t>
            </a:r>
            <a:r>
              <a:rPr lang="en-US" sz="2200" dirty="0" err="1">
                <a:solidFill>
                  <a:prstClr val="black"/>
                </a:solidFill>
              </a:rPr>
              <a:t>keyCode</a:t>
            </a:r>
            <a:r>
              <a:rPr lang="en-US" sz="2200" dirty="0">
                <a:solidFill>
                  <a:prstClr val="black"/>
                </a:solidFill>
              </a:rPr>
              <a:t> == </a:t>
            </a:r>
            <a:r>
              <a:rPr lang="en-US" sz="2200" dirty="0" err="1">
                <a:solidFill>
                  <a:prstClr val="black"/>
                </a:solidFill>
              </a:rPr>
              <a:t>KeyEvent.KEYCODE_BACK</a:t>
            </a:r>
            <a:r>
              <a:rPr lang="en-US" sz="2200" dirty="0">
                <a:solidFill>
                  <a:prstClr val="black"/>
                </a:solidFill>
              </a:rPr>
              <a:t>) &amp;&amp; </a:t>
            </a:r>
            <a:r>
              <a:rPr lang="en-US" sz="2200" dirty="0" err="1">
                <a:solidFill>
                  <a:prstClr val="black"/>
                </a:solidFill>
              </a:rPr>
              <a:t>mWebView.canGoBack</a:t>
            </a:r>
            <a:r>
              <a:rPr lang="en-US" sz="2200" dirty="0">
                <a:solidFill>
                  <a:prstClr val="black"/>
                </a:solidFill>
              </a:rPr>
              <a:t>()) {</a:t>
            </a:r>
          </a:p>
          <a:p>
            <a:pPr marL="0" indent="0">
              <a:buNone/>
            </a:pPr>
            <a:r>
              <a:rPr lang="en-US" sz="2200" dirty="0">
                <a:solidFill>
                  <a:prstClr val="black"/>
                </a:solidFill>
              </a:rPr>
              <a:t>        </a:t>
            </a:r>
            <a:r>
              <a:rPr lang="en-US" sz="2200" dirty="0" err="1">
                <a:solidFill>
                  <a:prstClr val="black"/>
                </a:solidFill>
              </a:rPr>
              <a:t>mWebView.goBack</a:t>
            </a:r>
            <a:r>
              <a:rPr lang="en-US" sz="2200" dirty="0">
                <a:solidFill>
                  <a:prstClr val="black"/>
                </a:solidFill>
              </a:rPr>
              <a:t>();</a:t>
            </a:r>
          </a:p>
          <a:p>
            <a:pPr marL="0" indent="0">
              <a:buNone/>
            </a:pPr>
            <a:r>
              <a:rPr lang="en-US" sz="2200" dirty="0">
                <a:solidFill>
                  <a:prstClr val="black"/>
                </a:solidFill>
              </a:rPr>
              <a:t>        return true;</a:t>
            </a:r>
          </a:p>
          <a:p>
            <a:pPr marL="0" indent="0">
              <a:buNone/>
            </a:pPr>
            <a:r>
              <a:rPr lang="en-US" sz="2200" dirty="0">
                <a:solidFill>
                  <a:prstClr val="black"/>
                </a:solidFill>
              </a:rPr>
              <a:t>    }</a:t>
            </a:r>
          </a:p>
          <a:p>
            <a:pPr marL="0" indent="0">
              <a:buNone/>
            </a:pPr>
            <a:r>
              <a:rPr lang="en-US" sz="2200" dirty="0">
                <a:solidFill>
                  <a:prstClr val="black"/>
                </a:solidFill>
              </a:rPr>
              <a:t>    return </a:t>
            </a:r>
            <a:r>
              <a:rPr lang="en-US" sz="2200" dirty="0" err="1">
                <a:solidFill>
                  <a:prstClr val="black"/>
                </a:solidFill>
              </a:rPr>
              <a:t>super.onKeyDown</a:t>
            </a:r>
            <a:r>
              <a:rPr lang="en-US" sz="2200" dirty="0">
                <a:solidFill>
                  <a:prstClr val="black"/>
                </a:solidFill>
              </a:rPr>
              <a:t>(</a:t>
            </a:r>
            <a:r>
              <a:rPr lang="en-US" sz="2200" dirty="0" err="1">
                <a:solidFill>
                  <a:prstClr val="black"/>
                </a:solidFill>
              </a:rPr>
              <a:t>keyCode</a:t>
            </a:r>
            <a:r>
              <a:rPr lang="en-US" sz="2200" dirty="0">
                <a:solidFill>
                  <a:prstClr val="black"/>
                </a:solidFill>
              </a:rPr>
              <a:t>, event);</a:t>
            </a:r>
          </a:p>
          <a:p>
            <a:pPr marL="0" indent="0">
              <a:buNone/>
            </a:pPr>
            <a:r>
              <a:rPr lang="en-US" sz="2200" dirty="0">
                <a:solidFill>
                  <a:prstClr val="black"/>
                </a:solidFill>
              </a:rPr>
              <a:t>}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We can also create buttons, for refresh, forward, and back.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Even a progress bar using the </a:t>
            </a:r>
            <a:r>
              <a:rPr lang="en-US" dirty="0" err="1">
                <a:solidFill>
                  <a:prstClr val="black"/>
                </a:solidFill>
              </a:rPr>
              <a:t>getProgress</a:t>
            </a:r>
            <a:r>
              <a:rPr lang="en-US" dirty="0">
                <a:solidFill>
                  <a:prstClr val="black"/>
                </a:solidFill>
              </a:rPr>
              <a:t>() method in </a:t>
            </a:r>
            <a:r>
              <a:rPr lang="en-US" dirty="0" err="1">
                <a:solidFill>
                  <a:prstClr val="black"/>
                </a:solidFill>
              </a:rPr>
              <a:t>WebView</a:t>
            </a:r>
            <a:r>
              <a:rPr lang="en-US" dirty="0">
                <a:solidFill>
                  <a:prstClr val="black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426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Cache</a:t>
            </a:r>
          </a:p>
          <a:p>
            <a:pPr lvl="1"/>
            <a:r>
              <a:rPr lang="en-US" dirty="0" err="1"/>
              <a:t>CacheManager</a:t>
            </a:r>
            <a:r>
              <a:rPr lang="en-US" dirty="0"/>
              <a:t> and </a:t>
            </a:r>
            <a:r>
              <a:rPr lang="en-US" dirty="0" err="1"/>
              <a:t>CacheManger.CacheResult</a:t>
            </a:r>
            <a:r>
              <a:rPr lang="en-US" dirty="0"/>
              <a:t> gives you access in the browser cache system</a:t>
            </a:r>
          </a:p>
          <a:p>
            <a:r>
              <a:rPr lang="en-US" dirty="0"/>
              <a:t>Cookies</a:t>
            </a:r>
          </a:p>
          <a:p>
            <a:pPr lvl="1"/>
            <a:r>
              <a:rPr lang="en-US" dirty="0" err="1"/>
              <a:t>CookieManager</a:t>
            </a:r>
            <a:r>
              <a:rPr lang="en-US" dirty="0"/>
              <a:t> and </a:t>
            </a:r>
            <a:r>
              <a:rPr lang="en-US" dirty="0" err="1"/>
              <a:t>CookieSyncManger</a:t>
            </a:r>
            <a:r>
              <a:rPr lang="en-US" dirty="0"/>
              <a:t> gives you access to the cookies</a:t>
            </a:r>
          </a:p>
          <a:p>
            <a:r>
              <a:rPr lang="en-US" dirty="0" err="1"/>
              <a:t>WebSettings</a:t>
            </a:r>
            <a:endParaRPr lang="en-US" dirty="0"/>
          </a:p>
          <a:p>
            <a:pPr lvl="1"/>
            <a:r>
              <a:rPr lang="en-US" dirty="0"/>
              <a:t>Gives you access to dozens of settings, including </a:t>
            </a:r>
          </a:p>
          <a:p>
            <a:pPr lvl="3"/>
            <a:r>
              <a:rPr lang="en-US" dirty="0"/>
              <a:t>To enable the built-in zoom, set </a:t>
            </a:r>
            <a:r>
              <a:rPr lang="en-US" dirty="0" err="1"/>
              <a:t>WebSettings.setBuiltInZoomControls</a:t>
            </a:r>
            <a:r>
              <a:rPr lang="en-US" dirty="0"/>
              <a:t>(</a:t>
            </a:r>
            <a:r>
              <a:rPr lang="en-US" dirty="0" err="1"/>
              <a:t>boolean</a:t>
            </a:r>
            <a:r>
              <a:rPr lang="en-US" dirty="0"/>
              <a:t>) </a:t>
            </a:r>
          </a:p>
          <a:p>
            <a:pPr lvl="3"/>
            <a:r>
              <a:rPr lang="en-US" dirty="0"/>
              <a:t>Change the </a:t>
            </a:r>
            <a:r>
              <a:rPr lang="en-US" dirty="0" err="1"/>
              <a:t>UserAgentString</a:t>
            </a:r>
            <a:endParaRPr lang="en-US" dirty="0"/>
          </a:p>
          <a:p>
            <a:pPr lvl="3"/>
            <a:r>
              <a:rPr lang="en-US" dirty="0"/>
              <a:t>This is also where the </a:t>
            </a:r>
            <a:r>
              <a:rPr lang="en-US" dirty="0" err="1"/>
              <a:t>javascript</a:t>
            </a:r>
            <a:r>
              <a:rPr lang="en-US" dirty="0"/>
              <a:t> settings are as well.</a:t>
            </a:r>
          </a:p>
          <a:p>
            <a:pPr lvl="1"/>
            <a:r>
              <a:rPr lang="en-US" dirty="0"/>
              <a:t>Can use </a:t>
            </a:r>
            <a:r>
              <a:rPr lang="en-US" dirty="0" err="1"/>
              <a:t>mWebView.getSettings</a:t>
            </a:r>
            <a:r>
              <a:rPr lang="en-US" dirty="0"/>
              <a:t>() which returns a </a:t>
            </a:r>
            <a:r>
              <a:rPr lang="en-US" dirty="0" err="1"/>
              <a:t>WebSettings</a:t>
            </a:r>
            <a:r>
              <a:rPr lang="en-US" dirty="0"/>
              <a:t> object which can be used to control the settings.</a:t>
            </a:r>
          </a:p>
        </p:txBody>
      </p:sp>
    </p:spTree>
    <p:extLst>
      <p:ext uri="{BB962C8B-B14F-4D97-AF65-F5344CB8AC3E}">
        <p14:creationId xmlns:p14="http://schemas.microsoft.com/office/powerpoint/2010/main" val="2405587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A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0" b="1">
                <a:latin typeface="Tahoma" pitchFamily="34" charset="0"/>
              </a:rPr>
              <a:t>&amp;</a:t>
            </a:r>
            <a:endParaRPr lang="en-US" sz="15000" b="1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75779" grpId="0" autoUpdateAnimBg="0"/>
      <p:bldP spid="7578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Embedding the browser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many applications, you may not nothing more then the web browser</a:t>
            </a:r>
          </a:p>
          <a:p>
            <a:pPr lvl="1"/>
            <a:r>
              <a:rPr lang="en-US" dirty="0"/>
              <a:t>But you want your “Company Name” on it</a:t>
            </a:r>
          </a:p>
          <a:p>
            <a:pPr lvl="1"/>
            <a:r>
              <a:rPr lang="en-US" dirty="0"/>
              <a:t>The company web server can now serve all the contain needed.</a:t>
            </a:r>
          </a:p>
          <a:p>
            <a:pPr lvl="2"/>
            <a:r>
              <a:rPr lang="en-US" dirty="0"/>
              <a:t>Almost never have to update the app with new stuff.</a:t>
            </a:r>
          </a:p>
          <a:p>
            <a:pPr lvl="2"/>
            <a:r>
              <a:rPr lang="en-US" dirty="0"/>
              <a:t>But the company web server, must serve the data that is in the “size of the screen”.</a:t>
            </a:r>
          </a:p>
        </p:txBody>
      </p:sp>
    </p:spTree>
    <p:extLst>
      <p:ext uri="{BB962C8B-B14F-4D97-AF65-F5344CB8AC3E}">
        <p14:creationId xmlns:p14="http://schemas.microsoft.com/office/powerpoint/2010/main" val="387323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Browser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Android </a:t>
            </a:r>
            <a:r>
              <a:rPr lang="en-US" dirty="0" err="1"/>
              <a:t>webkit</a:t>
            </a:r>
            <a:endParaRPr lang="en-US" dirty="0"/>
          </a:p>
          <a:p>
            <a:pPr lvl="1"/>
            <a:r>
              <a:rPr lang="en-US" dirty="0" err="1"/>
              <a:t>android.webkit</a:t>
            </a:r>
            <a:endParaRPr lang="en-US" dirty="0"/>
          </a:p>
          <a:p>
            <a:pPr lvl="2"/>
            <a:r>
              <a:rPr lang="en-US" dirty="0"/>
              <a:t>WebView, a simple but very powerful widget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The </a:t>
            </a:r>
            <a:r>
              <a:rPr lang="en-US" dirty="0" err="1"/>
              <a:t>webkit</a:t>
            </a:r>
            <a:r>
              <a:rPr lang="en-US" dirty="0"/>
              <a:t> is now updated via google store even.  It's just that powerful and well used.</a:t>
            </a:r>
          </a:p>
        </p:txBody>
      </p:sp>
    </p:spTree>
    <p:extLst>
      <p:ext uri="{BB962C8B-B14F-4D97-AF65-F5344CB8AC3E}">
        <p14:creationId xmlns:p14="http://schemas.microsoft.com/office/powerpoint/2010/main" val="649534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Android </a:t>
            </a:r>
            <a:r>
              <a:rPr lang="en-US" dirty="0" err="1"/>
              <a:t>webkit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the simplest form</a:t>
            </a:r>
          </a:p>
          <a:p>
            <a:pPr lvl="1"/>
            <a:r>
              <a:rPr lang="en-US" dirty="0"/>
              <a:t>Put a </a:t>
            </a:r>
            <a:r>
              <a:rPr lang="en-US" dirty="0" err="1"/>
              <a:t>WebView</a:t>
            </a:r>
            <a:r>
              <a:rPr lang="en-US" dirty="0"/>
              <a:t> Widget in the layout</a:t>
            </a:r>
          </a:p>
          <a:p>
            <a:pPr lvl="1"/>
            <a:r>
              <a:rPr lang="en-US" dirty="0"/>
              <a:t>If you want </a:t>
            </a:r>
            <a:r>
              <a:rPr lang="en-US" dirty="0" err="1"/>
              <a:t>javascript</a:t>
            </a:r>
            <a:r>
              <a:rPr lang="en-US" dirty="0"/>
              <a:t> enabled</a:t>
            </a:r>
          </a:p>
          <a:p>
            <a:pPr marL="914400" lvl="2" indent="0">
              <a:buNone/>
            </a:pPr>
            <a:r>
              <a:rPr lang="en-US" dirty="0" err="1"/>
              <a:t>mWebView</a:t>
            </a:r>
            <a:r>
              <a:rPr lang="en-US" dirty="0"/>
              <a:t>. </a:t>
            </a:r>
            <a:r>
              <a:rPr lang="en-US" dirty="0" err="1"/>
              <a:t>getSettings</a:t>
            </a:r>
            <a:r>
              <a:rPr lang="en-US" dirty="0"/>
              <a:t>().</a:t>
            </a:r>
            <a:r>
              <a:rPr lang="en-US" dirty="0" err="1"/>
              <a:t>setJavaScriptEnabled</a:t>
            </a:r>
            <a:r>
              <a:rPr lang="en-US" dirty="0"/>
              <a:t>(true);</a:t>
            </a:r>
          </a:p>
          <a:p>
            <a:pPr marL="971550" lvl="1" indent="-457200"/>
            <a:r>
              <a:rPr lang="en-US" dirty="0"/>
              <a:t>Now load a page</a:t>
            </a:r>
          </a:p>
          <a:p>
            <a:pPr marL="914400" lvl="2" indent="0">
              <a:buNone/>
            </a:pPr>
            <a:r>
              <a:rPr lang="en-US" dirty="0" err="1"/>
              <a:t>mWebView.loadUrl</a:t>
            </a:r>
            <a:r>
              <a:rPr lang="en-US" dirty="0"/>
              <a:t>("http://www.eecs.uwyo.edu");</a:t>
            </a:r>
          </a:p>
          <a:p>
            <a:pPr marL="571500" indent="-457200"/>
            <a:r>
              <a:rPr lang="en-US" dirty="0"/>
              <a:t>In androidManifest.xml, you need to request permission to use the internet. </a:t>
            </a:r>
          </a:p>
          <a:p>
            <a:pPr marL="971550" lvl="1" indent="-457200"/>
            <a:r>
              <a:rPr lang="en-US" dirty="0"/>
              <a:t>Add this</a:t>
            </a:r>
          </a:p>
          <a:p>
            <a:pPr marL="914400" lvl="2" indent="0">
              <a:buNone/>
            </a:pPr>
            <a:r>
              <a:rPr lang="en-US" dirty="0"/>
              <a:t>&lt;uses-permission </a:t>
            </a:r>
            <a:r>
              <a:rPr lang="en-US" dirty="0" err="1"/>
              <a:t>android:name</a:t>
            </a:r>
            <a:r>
              <a:rPr lang="en-US" dirty="0"/>
              <a:t>="</a:t>
            </a:r>
            <a:r>
              <a:rPr lang="en-US" dirty="0" err="1"/>
              <a:t>android.permission.INTERNET</a:t>
            </a:r>
            <a:r>
              <a:rPr lang="en-US" dirty="0"/>
              <a:t>" /&gt;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293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Android </a:t>
            </a:r>
            <a:r>
              <a:rPr lang="en-US" dirty="0" err="1"/>
              <a:t>webkit</a:t>
            </a:r>
            <a:r>
              <a:rPr lang="en-US" dirty="0"/>
              <a:t>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handle everything else.</a:t>
            </a:r>
          </a:p>
          <a:p>
            <a:pPr lvl="1"/>
            <a:r>
              <a:rPr lang="en-US" dirty="0"/>
              <a:t>In the previous slide, if a use clicks on a link, the android browser will now open and you app is paused.</a:t>
            </a:r>
          </a:p>
          <a:p>
            <a:r>
              <a:rPr lang="en-US" dirty="0"/>
              <a:t>To better control the browser you extend the </a:t>
            </a:r>
            <a:r>
              <a:rPr lang="en-US" dirty="0" err="1"/>
              <a:t>WebViewClient</a:t>
            </a:r>
            <a:r>
              <a:rPr lang="en-US" dirty="0"/>
              <a:t> class</a:t>
            </a:r>
          </a:p>
          <a:p>
            <a:pPr lvl="1"/>
            <a:r>
              <a:rPr lang="en-US" dirty="0"/>
              <a:t>Then add that to the </a:t>
            </a:r>
            <a:r>
              <a:rPr lang="en-US" dirty="0" err="1"/>
              <a:t>WebView</a:t>
            </a:r>
            <a:endParaRPr lang="en-US" dirty="0"/>
          </a:p>
          <a:p>
            <a:pPr marL="914400" lvl="2" indent="0">
              <a:buNone/>
            </a:pPr>
            <a:r>
              <a:rPr lang="en-US" dirty="0" err="1"/>
              <a:t>mWebView.setWebViewClient</a:t>
            </a:r>
            <a:r>
              <a:rPr lang="en-US" dirty="0"/>
              <a:t>(new </a:t>
            </a:r>
            <a:r>
              <a:rPr lang="en-US" dirty="0" err="1"/>
              <a:t>myWebViewClient</a:t>
            </a:r>
            <a:r>
              <a:rPr lang="en-US" dirty="0"/>
              <a:t>());</a:t>
            </a:r>
          </a:p>
        </p:txBody>
      </p:sp>
    </p:spTree>
    <p:extLst>
      <p:ext uri="{BB962C8B-B14F-4D97-AF65-F5344CB8AC3E}">
        <p14:creationId xmlns:p14="http://schemas.microsoft.com/office/powerpoint/2010/main" val="990695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WebViewClient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This controls the functions and gives you app’s notifications about what is going on.</a:t>
            </a:r>
          </a:p>
          <a:p>
            <a:pPr lvl="1"/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shouldOverrideUrlLoading</a:t>
            </a:r>
            <a:r>
              <a:rPr lang="en-US" dirty="0"/>
              <a:t>(</a:t>
            </a:r>
            <a:r>
              <a:rPr lang="en-US" dirty="0" err="1"/>
              <a:t>WebView</a:t>
            </a:r>
            <a:r>
              <a:rPr lang="en-US" dirty="0"/>
              <a:t> view, </a:t>
            </a:r>
            <a:r>
              <a:rPr lang="en-US" dirty="0" err="1">
                <a:solidFill>
                  <a:srgbClr val="FF0000"/>
                </a:solidFill>
              </a:rPr>
              <a:t>WebResourceRequest</a:t>
            </a:r>
            <a:r>
              <a:rPr lang="en-US" dirty="0">
                <a:solidFill>
                  <a:srgbClr val="FF0000"/>
                </a:solidFill>
              </a:rPr>
              <a:t> request</a:t>
            </a:r>
            <a:r>
              <a:rPr lang="en-US" dirty="0"/>
              <a:t>)  //API 24+</a:t>
            </a:r>
          </a:p>
          <a:p>
            <a:pPr lvl="2"/>
            <a:r>
              <a:rPr lang="en-US" dirty="0"/>
              <a:t>Uses </a:t>
            </a:r>
            <a:r>
              <a:rPr lang="en-US" dirty="0" err="1"/>
              <a:t>request.getUrl</a:t>
            </a:r>
            <a:r>
              <a:rPr lang="en-US" dirty="0"/>
              <a:t>().</a:t>
            </a:r>
            <a:r>
              <a:rPr lang="en-US" dirty="0" err="1"/>
              <a:t>toString</a:t>
            </a:r>
            <a:r>
              <a:rPr lang="en-US" dirty="0"/>
              <a:t>() to get the </a:t>
            </a:r>
            <a:r>
              <a:rPr lang="en-US" dirty="0" err="1"/>
              <a:t>url</a:t>
            </a:r>
            <a:r>
              <a:rPr lang="en-US" dirty="0"/>
              <a:t> string.</a:t>
            </a:r>
          </a:p>
          <a:p>
            <a:pPr lvl="1"/>
            <a:r>
              <a:rPr lang="en-US" dirty="0" err="1"/>
              <a:t>onReceivedError</a:t>
            </a:r>
            <a:r>
              <a:rPr lang="en-US" dirty="0"/>
              <a:t>(</a:t>
            </a:r>
            <a:r>
              <a:rPr lang="en-US" dirty="0" err="1"/>
              <a:t>WebView</a:t>
            </a:r>
            <a:r>
              <a:rPr lang="en-US" dirty="0"/>
              <a:t> view,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errorCode</a:t>
            </a:r>
            <a:r>
              <a:rPr lang="en-US" dirty="0"/>
              <a:t>, String description, String </a:t>
            </a:r>
            <a:r>
              <a:rPr lang="en-US" dirty="0" err="1"/>
              <a:t>failingUrl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Report an error to the host application.</a:t>
            </a:r>
          </a:p>
          <a:p>
            <a:pPr lvl="1"/>
            <a:r>
              <a:rPr lang="en-US" dirty="0"/>
              <a:t>Other that maybe useful</a:t>
            </a:r>
          </a:p>
          <a:p>
            <a:pPr lvl="2"/>
            <a:r>
              <a:rPr lang="en-US" dirty="0" err="1"/>
              <a:t>onPageStarted</a:t>
            </a:r>
            <a:r>
              <a:rPr lang="en-US" dirty="0"/>
              <a:t>, </a:t>
            </a:r>
            <a:r>
              <a:rPr lang="en-US" dirty="0" err="1"/>
              <a:t>onPageFinished</a:t>
            </a:r>
            <a:r>
              <a:rPr lang="en-US" dirty="0"/>
              <a:t>, </a:t>
            </a:r>
            <a:r>
              <a:rPr lang="en-US" dirty="0" err="1"/>
              <a:t>onReceivedSslError</a:t>
            </a:r>
            <a:r>
              <a:rPr lang="en-US" dirty="0"/>
              <a:t>, </a:t>
            </a:r>
            <a:r>
              <a:rPr lang="en-US" dirty="0" err="1"/>
              <a:t>shouldOverrideKeyEvent</a:t>
            </a:r>
            <a:r>
              <a:rPr lang="en-US" dirty="0"/>
              <a:t>, </a:t>
            </a:r>
            <a:r>
              <a:rPr lang="en-US" dirty="0" err="1"/>
              <a:t>onUnhandledKeyEvent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431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WebViewClient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 private class </a:t>
            </a:r>
            <a:r>
              <a:rPr lang="en-US" sz="1800" dirty="0" err="1"/>
              <a:t>CallBack</a:t>
            </a:r>
            <a:r>
              <a:rPr lang="en-US" sz="1800" dirty="0"/>
              <a:t> extends </a:t>
            </a:r>
            <a:r>
              <a:rPr lang="en-US" sz="1800" dirty="0" err="1"/>
              <a:t>WebViewClient</a:t>
            </a:r>
            <a:r>
              <a:rPr lang="en-US" sz="1800" dirty="0"/>
              <a:t> {</a:t>
            </a:r>
          </a:p>
          <a:p>
            <a:pPr marL="0" indent="0">
              <a:buNone/>
            </a:pPr>
            <a:r>
              <a:rPr lang="en-US" sz="1800" dirty="0"/>
              <a:t>	//API 24+, </a:t>
            </a:r>
          </a:p>
          <a:p>
            <a:pPr marL="0" indent="0">
              <a:buNone/>
            </a:pPr>
            <a:r>
              <a:rPr lang="en-US" sz="1800" dirty="0"/>
              <a:t>	public </a:t>
            </a:r>
            <a:r>
              <a:rPr lang="en-US" sz="1800" dirty="0" err="1"/>
              <a:t>boolean</a:t>
            </a:r>
            <a:r>
              <a:rPr lang="en-US" sz="1800" dirty="0"/>
              <a:t> </a:t>
            </a:r>
            <a:r>
              <a:rPr lang="en-US" sz="1800" dirty="0" err="1"/>
              <a:t>shouldOverrideUrlLoading</a:t>
            </a:r>
            <a:r>
              <a:rPr lang="en-US" sz="1800" dirty="0"/>
              <a:t>(</a:t>
            </a:r>
            <a:r>
              <a:rPr lang="en-US" sz="1800" dirty="0" err="1"/>
              <a:t>WebView</a:t>
            </a:r>
            <a:r>
              <a:rPr lang="en-US" sz="1800" dirty="0"/>
              <a:t> view, </a:t>
            </a:r>
            <a:r>
              <a:rPr lang="en-US" sz="1800" dirty="0" err="1"/>
              <a:t>WebResourceRequest</a:t>
            </a:r>
            <a:r>
              <a:rPr lang="en-US" sz="1800" dirty="0"/>
              <a:t> request) {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err="1"/>
              <a:t>view.loadUrl</a:t>
            </a:r>
            <a:r>
              <a:rPr lang="en-US" sz="1800" dirty="0"/>
              <a:t>(</a:t>
            </a:r>
            <a:r>
              <a:rPr lang="en-US" sz="1800" dirty="0" err="1"/>
              <a:t>request.getUrl</a:t>
            </a:r>
            <a:r>
              <a:rPr lang="en-US" sz="1800" dirty="0"/>
              <a:t>().</a:t>
            </a:r>
            <a:r>
              <a:rPr lang="en-US" sz="1800" dirty="0" err="1"/>
              <a:t>toString</a:t>
            </a:r>
            <a:r>
              <a:rPr lang="en-US" sz="1800" dirty="0"/>
              <a:t>());</a:t>
            </a:r>
          </a:p>
          <a:p>
            <a:pPr marL="0" indent="0">
              <a:buNone/>
            </a:pPr>
            <a:r>
              <a:rPr lang="en-US" sz="1800" dirty="0"/>
              <a:t>	return true;</a:t>
            </a:r>
          </a:p>
          <a:p>
            <a:pPr marL="0" indent="0">
              <a:buNone/>
            </a:pPr>
            <a:r>
              <a:rPr lang="en-US" sz="1800" dirty="0"/>
              <a:t>        }</a:t>
            </a:r>
          </a:p>
          <a:p>
            <a:pPr marL="0" indent="0">
              <a:buNone/>
            </a:pPr>
            <a:r>
              <a:rPr lang="en-US" sz="1800" dirty="0"/>
              <a:t>    }</a:t>
            </a:r>
          </a:p>
          <a:p>
            <a:r>
              <a:rPr lang="en-US" dirty="0"/>
              <a:t>I’ve only overriding these methods, since I wanted to prevent the web browser from launching.</a:t>
            </a:r>
          </a:p>
        </p:txBody>
      </p:sp>
    </p:spTree>
    <p:extLst>
      <p:ext uri="{BB962C8B-B14F-4D97-AF65-F5344CB8AC3E}">
        <p14:creationId xmlns:p14="http://schemas.microsoft.com/office/powerpoint/2010/main" val="2713121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WebView</a:t>
            </a:r>
            <a:r>
              <a:rPr lang="en-US" dirty="0"/>
              <a:t>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reload(),  which refreshes the page</a:t>
            </a:r>
          </a:p>
          <a:p>
            <a:r>
              <a:rPr lang="en-US" dirty="0" err="1"/>
              <a:t>goBack</a:t>
            </a:r>
            <a:r>
              <a:rPr lang="en-US" dirty="0"/>
              <a:t>(), which goes back one step in the browser history</a:t>
            </a:r>
          </a:p>
          <a:p>
            <a:pPr lvl="1"/>
            <a:r>
              <a:rPr lang="en-US" dirty="0" err="1"/>
              <a:t>canGoBack</a:t>
            </a:r>
            <a:r>
              <a:rPr lang="en-US" dirty="0"/>
              <a:t>()  returns true if there is at least one step back in the history</a:t>
            </a:r>
          </a:p>
          <a:p>
            <a:r>
              <a:rPr lang="en-US" dirty="0" err="1"/>
              <a:t>goForward</a:t>
            </a:r>
            <a:r>
              <a:rPr lang="en-US" dirty="0"/>
              <a:t>(), which goes forward one step in the browser history</a:t>
            </a:r>
          </a:p>
          <a:p>
            <a:pPr lvl="1"/>
            <a:r>
              <a:rPr lang="en-US" dirty="0" err="1"/>
              <a:t>canGoForward</a:t>
            </a:r>
            <a:r>
              <a:rPr lang="en-US" dirty="0"/>
              <a:t>(), returns true if you can.</a:t>
            </a:r>
          </a:p>
          <a:p>
            <a:r>
              <a:rPr lang="en-US" dirty="0" err="1"/>
              <a:t>ZoomIn</a:t>
            </a:r>
            <a:r>
              <a:rPr lang="en-US" dirty="0"/>
              <a:t>(), </a:t>
            </a:r>
            <a:r>
              <a:rPr lang="en-US" dirty="0" err="1"/>
              <a:t>ZoomOut</a:t>
            </a:r>
            <a:r>
              <a:rPr lang="en-US" dirty="0"/>
              <a:t>(), </a:t>
            </a:r>
            <a:r>
              <a:rPr lang="en-US" dirty="0" err="1"/>
              <a:t>stopLoading</a:t>
            </a:r>
            <a:r>
              <a:rPr lang="en-US" dirty="0"/>
              <a:t>(), </a:t>
            </a:r>
            <a:r>
              <a:rPr lang="en-US" dirty="0" err="1"/>
              <a:t>clearcache</a:t>
            </a:r>
            <a:r>
              <a:rPr lang="en-US" dirty="0"/>
              <a:t>() and </a:t>
            </a:r>
            <a:r>
              <a:rPr lang="en-US" dirty="0" err="1"/>
              <a:t>clearHistory</a:t>
            </a:r>
            <a:r>
              <a:rPr lang="en-US" dirty="0"/>
              <a:t>() just to name a few.</a:t>
            </a:r>
          </a:p>
        </p:txBody>
      </p:sp>
    </p:spTree>
    <p:extLst>
      <p:ext uri="{BB962C8B-B14F-4D97-AF65-F5344CB8AC3E}">
        <p14:creationId xmlns:p14="http://schemas.microsoft.com/office/powerpoint/2010/main" val="2994327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note,  there are some web pages in that prevent zoom functions in mobile version of the web page.  </a:t>
            </a:r>
            <a:r>
              <a:rPr lang="en-US" dirty="0" err="1"/>
              <a:t>Webview</a:t>
            </a:r>
            <a:r>
              <a:rPr lang="en-US" dirty="0"/>
              <a:t> will follow the pages request.</a:t>
            </a:r>
          </a:p>
          <a:p>
            <a:pPr lvl="1"/>
            <a:r>
              <a:rPr lang="en-US" dirty="0"/>
              <a:t>This is one of several reasons why most browsers allow you to request the "desktop" </a:t>
            </a:r>
            <a:r>
              <a:rPr lang="en-US"/>
              <a:t>verision.</a:t>
            </a:r>
            <a:endParaRPr lang="en-US" dirty="0"/>
          </a:p>
          <a:p>
            <a:pPr lvl="2"/>
            <a:r>
              <a:rPr lang="en-US" dirty="0"/>
              <a:t>It will allow zoom on the pages.</a:t>
            </a:r>
          </a:p>
        </p:txBody>
      </p:sp>
    </p:spTree>
    <p:extLst>
      <p:ext uri="{BB962C8B-B14F-4D97-AF65-F5344CB8AC3E}">
        <p14:creationId xmlns:p14="http://schemas.microsoft.com/office/powerpoint/2010/main" val="2264675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18216</TotalTime>
  <Words>691</Words>
  <Application>Microsoft Office PowerPoint</Application>
  <PresentationFormat>Widescreen</PresentationFormat>
  <Paragraphs>86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Tahoma</vt:lpstr>
      <vt:lpstr>Office Theme</vt:lpstr>
      <vt:lpstr>Cosc 5/4730</vt:lpstr>
      <vt:lpstr>Embedding the browser</vt:lpstr>
      <vt:lpstr>Browser object</vt:lpstr>
      <vt:lpstr>Android webkit</vt:lpstr>
      <vt:lpstr>Android webkit (2)</vt:lpstr>
      <vt:lpstr>WebViewClient</vt:lpstr>
      <vt:lpstr>WebViewClient Example</vt:lpstr>
      <vt:lpstr>WebView methods</vt:lpstr>
      <vt:lpstr>Zoom</vt:lpstr>
      <vt:lpstr>WebViewClient example 2</vt:lpstr>
      <vt:lpstr>The Rest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4755</dc:title>
  <dc:creator>James S. Ward</dc:creator>
  <cp:lastModifiedBy>Jim Ward</cp:lastModifiedBy>
  <cp:revision>297</cp:revision>
  <dcterms:created xsi:type="dcterms:W3CDTF">2006-08-16T00:00:00Z</dcterms:created>
  <dcterms:modified xsi:type="dcterms:W3CDTF">2024-10-15T17:02:24Z</dcterms:modified>
</cp:coreProperties>
</file>