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4" r:id="rId6"/>
    <p:sldId id="265" r:id="rId7"/>
    <p:sldId id="266" r:id="rId8"/>
    <p:sldId id="29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9" r:id="rId18"/>
    <p:sldId id="275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94" r:id="rId28"/>
    <p:sldId id="288" r:id="rId29"/>
    <p:sldId id="292" r:id="rId30"/>
    <p:sldId id="289" r:id="rId31"/>
    <p:sldId id="293" r:id="rId32"/>
    <p:sldId id="290" r:id="rId33"/>
    <p:sldId id="291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9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7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9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1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1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2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0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8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7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0B894-60F6-4CAF-BA6C-340C0219D18F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3358-F155-48A8-A144-E65D9ED43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9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docs/database/security/quickstar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irebase/FirebaseUI-Androi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nsole.firebase.google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docs/firestore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reload=9&amp;reload=9&amp;v=v_hR4K4auoQ&amp;list=PLl-K7zZEsYLluG5MCVEzXAQ7ACZBCuZgZ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cloud.google.com/resource-manager/docs/creating-managing-projects?hl=en&amp;visit_id=637018228706845638-1983767179&amp;rd=1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firebase.google.com/docs/" TargetMode="External"/><Relationship Id="rId2" Type="http://schemas.openxmlformats.org/officeDocument/2006/relationships/hyperlink" Target="https://console.firebase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lassroom.udacity.com/courses/ud0352" TargetMode="External"/><Relationship Id="rId4" Type="http://schemas.openxmlformats.org/officeDocument/2006/relationships/hyperlink" Target="https://codelabs.developers.google.com/codelabs/firebase-android/#0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support/release-notes/androi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Firebase Databases:</a:t>
            </a:r>
          </a:p>
          <a:p>
            <a:r>
              <a:rPr lang="en-US" dirty="0" err="1"/>
              <a:t>Realtime</a:t>
            </a:r>
            <a:r>
              <a:rPr lang="en-US" dirty="0"/>
              <a:t> and Cloud </a:t>
            </a:r>
            <a:r>
              <a:rPr lang="en-US" dirty="0" err="1"/>
              <a:t>Firestore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4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Realtime</a:t>
            </a:r>
            <a:r>
              <a:rPr lang="en-US" dirty="0"/>
              <a:t>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a cloud-based database with live connections to the app.</a:t>
            </a:r>
          </a:p>
          <a:p>
            <a:pPr lvl="1"/>
            <a:r>
              <a:rPr lang="en-US" dirty="0"/>
              <a:t>The data is stored a </a:t>
            </a:r>
            <a:r>
              <a:rPr lang="en-US" dirty="0" err="1"/>
              <a:t>json</a:t>
            </a:r>
            <a:r>
              <a:rPr lang="en-US" dirty="0"/>
              <a:t> objects and is only intended for text, to allow for fast responses.</a:t>
            </a:r>
          </a:p>
          <a:p>
            <a:pPr lvl="1"/>
            <a:r>
              <a:rPr lang="en-US" dirty="0"/>
              <a:t>Authentication is needed.</a:t>
            </a:r>
          </a:p>
          <a:p>
            <a:pPr lvl="1"/>
            <a:r>
              <a:rPr lang="en-US" dirty="0"/>
              <a:t>Works even offline, with cached data then sync when online.</a:t>
            </a:r>
          </a:p>
          <a:p>
            <a:pPr lvl="1"/>
            <a:r>
              <a:rPr lang="en-US" dirty="0"/>
              <a:t>dependencies</a:t>
            </a:r>
          </a:p>
          <a:p>
            <a:pPr lvl="2"/>
            <a:r>
              <a:rPr lang="en-US" dirty="0"/>
              <a:t>implementation ("com.google.firebase:firebase-database:21.0.0")</a:t>
            </a:r>
          </a:p>
          <a:p>
            <a:pPr lvl="2"/>
            <a:r>
              <a:rPr lang="en-US" dirty="0"/>
              <a:t>OR with the BOM included, just leave off the version number.</a:t>
            </a:r>
          </a:p>
        </p:txBody>
      </p:sp>
    </p:spTree>
    <p:extLst>
      <p:ext uri="{BB962C8B-B14F-4D97-AF65-F5344CB8AC3E}">
        <p14:creationId xmlns:p14="http://schemas.microsoft.com/office/powerpoint/2010/main" val="808017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6553200" cy="2209799"/>
          </a:xfrm>
        </p:spPr>
        <p:txBody>
          <a:bodyPr/>
          <a:lstStyle/>
          <a:p>
            <a:r>
              <a:rPr lang="en-US" dirty="0"/>
              <a:t>The data is stored as a </a:t>
            </a:r>
            <a:r>
              <a:rPr lang="en-US" dirty="0" err="1"/>
              <a:t>json</a:t>
            </a:r>
            <a:r>
              <a:rPr lang="en-US" dirty="0"/>
              <a:t> object.</a:t>
            </a:r>
          </a:p>
          <a:p>
            <a:pPr lvl="1"/>
            <a:r>
              <a:rPr lang="en-US" dirty="0"/>
              <a:t>The L7W.. Is a unique key, that I didn't have to create.</a:t>
            </a:r>
          </a:p>
          <a:p>
            <a:pPr lvl="1"/>
            <a:r>
              <a:rPr lang="en-US" dirty="0"/>
              <a:t>You will need a POJO class that matches your data names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85800"/>
            <a:ext cx="3124200" cy="56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554" y="3992563"/>
            <a:ext cx="49244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714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setup and use.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Setup a connection and reference.</a:t>
            </a:r>
          </a:p>
          <a:p>
            <a:pPr lvl="1"/>
            <a:r>
              <a:rPr lang="en-US" dirty="0" err="1"/>
              <a:t>FirebaseDatabase</a:t>
            </a:r>
            <a:r>
              <a:rPr lang="en-US" dirty="0"/>
              <a:t> database = </a:t>
            </a:r>
            <a:r>
              <a:rPr lang="en-US" dirty="0" err="1"/>
              <a:t>FirebaseDatabase.getInstance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DatabaseReference</a:t>
            </a:r>
            <a:r>
              <a:rPr lang="en-US" dirty="0"/>
              <a:t> </a:t>
            </a:r>
            <a:r>
              <a:rPr lang="en-US" dirty="0" err="1"/>
              <a:t>dbReference</a:t>
            </a:r>
            <a:r>
              <a:rPr lang="en-US" dirty="0"/>
              <a:t> = </a:t>
            </a:r>
            <a:r>
              <a:rPr lang="en-US" dirty="0" err="1"/>
              <a:t>database.getReference</a:t>
            </a:r>
            <a:r>
              <a:rPr lang="en-US" dirty="0"/>
              <a:t>().child("messages");</a:t>
            </a:r>
          </a:p>
          <a:p>
            <a:r>
              <a:rPr lang="en-US" dirty="0"/>
              <a:t>To add a new value, use the push and </a:t>
            </a:r>
            <a:r>
              <a:rPr lang="en-US" dirty="0" err="1"/>
              <a:t>setValue</a:t>
            </a:r>
            <a:endParaRPr lang="en-US" dirty="0"/>
          </a:p>
          <a:p>
            <a:pPr lvl="1"/>
            <a:r>
              <a:rPr lang="en-US" dirty="0" err="1"/>
              <a:t>dbReference.push</a:t>
            </a:r>
            <a:r>
              <a:rPr lang="en-US" dirty="0"/>
              <a:t>().</a:t>
            </a:r>
            <a:r>
              <a:rPr lang="en-US" dirty="0" err="1"/>
              <a:t>setValue</a:t>
            </a:r>
            <a:r>
              <a:rPr lang="en-US" dirty="0"/>
              <a:t>( </a:t>
            </a:r>
            <a:r>
              <a:rPr lang="en-US" dirty="0" err="1"/>
              <a:t>friendlyMessage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Where </a:t>
            </a:r>
            <a:r>
              <a:rPr lang="en-US" dirty="0" err="1"/>
              <a:t>friendlyMessage</a:t>
            </a:r>
            <a:r>
              <a:rPr lang="en-US" dirty="0"/>
              <a:t> is a object holding the data.</a:t>
            </a:r>
          </a:p>
        </p:txBody>
      </p:sp>
    </p:spTree>
    <p:extLst>
      <p:ext uri="{BB962C8B-B14F-4D97-AF65-F5344CB8AC3E}">
        <p14:creationId xmlns:p14="http://schemas.microsoft.com/office/powerpoint/2010/main" val="244690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setup and use.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Listener for new data</a:t>
            </a:r>
          </a:p>
          <a:p>
            <a:pPr marL="0" indent="0">
              <a:buNone/>
            </a:pPr>
            <a:r>
              <a:rPr lang="en-US" dirty="0" err="1"/>
              <a:t>ChildEventListener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/>
                </a:solidFill>
              </a:rPr>
              <a:t>mChildEventListener</a:t>
            </a:r>
            <a:r>
              <a:rPr lang="en-US" dirty="0"/>
              <a:t> = new </a:t>
            </a:r>
            <a:r>
              <a:rPr lang="en-US" dirty="0" err="1"/>
              <a:t>ChildEventListener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    @Override</a:t>
            </a:r>
            <a:br>
              <a:rPr lang="en-US" dirty="0"/>
            </a:br>
            <a:r>
              <a:rPr lang="en-US" dirty="0"/>
              <a:t>    public void </a:t>
            </a:r>
            <a:r>
              <a:rPr lang="en-US" dirty="0" err="1"/>
              <a:t>onChildAdded</a:t>
            </a:r>
            <a:r>
              <a:rPr lang="en-US" dirty="0"/>
              <a:t>(</a:t>
            </a:r>
            <a:r>
              <a:rPr lang="en-US" dirty="0" err="1"/>
              <a:t>DataSnapshot</a:t>
            </a:r>
            <a:r>
              <a:rPr lang="en-US" dirty="0"/>
              <a:t> </a:t>
            </a:r>
            <a:r>
              <a:rPr lang="en-US" dirty="0" err="1"/>
              <a:t>dataSnapshot</a:t>
            </a:r>
            <a:r>
              <a:rPr lang="en-US" dirty="0"/>
              <a:t>, String s) 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FriendlyMessage</a:t>
            </a:r>
            <a:r>
              <a:rPr lang="en-US" dirty="0"/>
              <a:t> </a:t>
            </a:r>
            <a:r>
              <a:rPr lang="en-US" dirty="0" err="1"/>
              <a:t>friendlyMessage</a:t>
            </a:r>
            <a:r>
              <a:rPr lang="en-US" dirty="0"/>
              <a:t> = </a:t>
            </a:r>
            <a:r>
              <a:rPr lang="en-US" dirty="0" err="1">
                <a:solidFill>
                  <a:srgbClr val="FF0000"/>
                </a:solidFill>
              </a:rPr>
              <a:t>dataSnapshot.getValue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FriendlyMessage.class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//now do something with the data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    public void </a:t>
            </a:r>
            <a:r>
              <a:rPr lang="en-US" dirty="0" err="1"/>
              <a:t>onChildChanged</a:t>
            </a:r>
            <a:r>
              <a:rPr lang="en-US" dirty="0"/>
              <a:t>(</a:t>
            </a:r>
            <a:r>
              <a:rPr lang="en-US" dirty="0" err="1"/>
              <a:t>DataSnapshot</a:t>
            </a:r>
            <a:r>
              <a:rPr lang="en-US" dirty="0"/>
              <a:t> </a:t>
            </a:r>
            <a:r>
              <a:rPr lang="en-US" dirty="0" err="1"/>
              <a:t>dataSnapshot</a:t>
            </a:r>
            <a:r>
              <a:rPr lang="en-US" dirty="0"/>
              <a:t>, String s) {             }</a:t>
            </a:r>
            <a:br>
              <a:rPr lang="en-US" dirty="0"/>
            </a:br>
            <a:r>
              <a:rPr lang="en-US" dirty="0"/>
              <a:t>    public void </a:t>
            </a:r>
            <a:r>
              <a:rPr lang="en-US" dirty="0" err="1"/>
              <a:t>onChildRemoved</a:t>
            </a:r>
            <a:r>
              <a:rPr lang="en-US" dirty="0"/>
              <a:t>(</a:t>
            </a:r>
            <a:r>
              <a:rPr lang="en-US" dirty="0" err="1"/>
              <a:t>DataSnapshot</a:t>
            </a:r>
            <a:r>
              <a:rPr lang="en-US" dirty="0"/>
              <a:t> </a:t>
            </a:r>
            <a:r>
              <a:rPr lang="en-US" dirty="0" err="1"/>
              <a:t>dataSnapshot</a:t>
            </a:r>
            <a:r>
              <a:rPr lang="en-US" dirty="0"/>
              <a:t>) {             }</a:t>
            </a:r>
            <a:br>
              <a:rPr lang="en-US" dirty="0"/>
            </a:br>
            <a:r>
              <a:rPr lang="en-US" dirty="0"/>
              <a:t>    public void </a:t>
            </a:r>
            <a:r>
              <a:rPr lang="en-US" dirty="0" err="1"/>
              <a:t>onChildMoved</a:t>
            </a:r>
            <a:r>
              <a:rPr lang="en-US" dirty="0"/>
              <a:t>(</a:t>
            </a:r>
            <a:r>
              <a:rPr lang="en-US" dirty="0" err="1"/>
              <a:t>DataSnapshot</a:t>
            </a:r>
            <a:r>
              <a:rPr lang="en-US" dirty="0"/>
              <a:t> </a:t>
            </a:r>
            <a:r>
              <a:rPr lang="en-US" dirty="0" err="1"/>
              <a:t>dataSnapshot</a:t>
            </a:r>
            <a:r>
              <a:rPr lang="en-US" dirty="0"/>
              <a:t>, String s) {               }</a:t>
            </a:r>
            <a:br>
              <a:rPr lang="en-US" dirty="0"/>
            </a:br>
            <a:r>
              <a:rPr lang="en-US" dirty="0"/>
              <a:t>    public void </a:t>
            </a:r>
            <a:r>
              <a:rPr lang="en-US" dirty="0" err="1"/>
              <a:t>onCancelled</a:t>
            </a:r>
            <a:r>
              <a:rPr lang="en-US" dirty="0"/>
              <a:t>(</a:t>
            </a:r>
            <a:r>
              <a:rPr lang="en-US" dirty="0" err="1"/>
              <a:t>DatabaseError</a:t>
            </a:r>
            <a:r>
              <a:rPr lang="en-US" dirty="0"/>
              <a:t> </a:t>
            </a:r>
            <a:r>
              <a:rPr lang="en-US" dirty="0" err="1"/>
              <a:t>databaseError</a:t>
            </a:r>
            <a:r>
              <a:rPr lang="en-US" dirty="0"/>
              <a:t>) {                }</a:t>
            </a:r>
            <a:br>
              <a:rPr lang="en-US" dirty="0"/>
            </a:br>
            <a:r>
              <a:rPr lang="en-US" dirty="0"/>
              <a:t>};</a:t>
            </a:r>
            <a:br>
              <a:rPr lang="en-US" dirty="0"/>
            </a:br>
            <a:r>
              <a:rPr lang="en-US" dirty="0" err="1"/>
              <a:t>mMessagesDatabaseReference.addChildEventListener</a:t>
            </a:r>
            <a:r>
              <a:rPr lang="en-US" dirty="0">
                <a:solidFill>
                  <a:schemeClr val="accent1"/>
                </a:solidFill>
              </a:rPr>
              <a:t>(</a:t>
            </a:r>
            <a:r>
              <a:rPr lang="en-US" dirty="0" err="1">
                <a:solidFill>
                  <a:schemeClr val="accent1"/>
                </a:solidFill>
              </a:rPr>
              <a:t>mChildEventListener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Don’t forget to remove listeners in </a:t>
            </a:r>
            <a:r>
              <a:rPr lang="en-US" dirty="0" err="1"/>
              <a:t>onPause</a:t>
            </a:r>
            <a:r>
              <a:rPr lang="en-US" dirty="0"/>
              <a:t>, add them in </a:t>
            </a:r>
            <a:r>
              <a:rPr lang="en-US" dirty="0" err="1"/>
              <a:t>onResume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16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Firebase </a:t>
            </a:r>
            <a:r>
              <a:rPr lang="en-US" dirty="0" err="1"/>
              <a:t>Realtime</a:t>
            </a:r>
            <a:r>
              <a:rPr lang="en-US" dirty="0"/>
              <a:t> Database allows nesting data up to 32 levels deep, but where possible avoid nesting deep.</a:t>
            </a:r>
          </a:p>
          <a:p>
            <a:r>
              <a:rPr lang="en-US" dirty="0"/>
              <a:t>Also don't use </a:t>
            </a:r>
            <a:r>
              <a:rPr lang="en-US" dirty="0" err="1"/>
              <a:t>json</a:t>
            </a:r>
            <a:r>
              <a:rPr lang="en-US" dirty="0"/>
              <a:t> arrays.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154845"/>
            <a:ext cx="4191948" cy="541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925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only authenticated users can read and write the database.</a:t>
            </a:r>
          </a:p>
          <a:p>
            <a:r>
              <a:rPr lang="en-US" dirty="0"/>
              <a:t>Console: 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76600"/>
            <a:ext cx="7275260" cy="266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4858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and security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can be changed, but not recommend.</a:t>
            </a:r>
          </a:p>
          <a:p>
            <a:r>
              <a:rPr lang="en-US" dirty="0"/>
              <a:t>You can setup very complex rules, where only some users can access data, etc.  With cascading rules for the depth of nodes.</a:t>
            </a:r>
          </a:p>
          <a:p>
            <a:endParaRPr lang="en-US" dirty="0"/>
          </a:p>
          <a:p>
            <a:r>
              <a:rPr lang="en-US" dirty="0"/>
              <a:t>See the documentation:</a:t>
            </a:r>
          </a:p>
          <a:p>
            <a:pPr lvl="1"/>
            <a:r>
              <a:rPr lang="en-US" dirty="0">
                <a:hlinkClick r:id="rId2"/>
              </a:rPr>
              <a:t>https://firebase.google.com/docs/database/security/quickstart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8126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20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Allows the user to "login" to your app.</a:t>
            </a:r>
          </a:p>
          <a:p>
            <a:pPr lvl="1"/>
            <a:r>
              <a:rPr lang="en-US" dirty="0"/>
              <a:t>With any number of services using </a:t>
            </a:r>
            <a:r>
              <a:rPr lang="en-US" dirty="0" err="1"/>
              <a:t>FirebaseUI</a:t>
            </a:r>
            <a:endParaRPr lang="en-US" dirty="0"/>
          </a:p>
          <a:p>
            <a:pPr lvl="2"/>
            <a:r>
              <a:rPr lang="en-US" dirty="0"/>
              <a:t>Currently: phone number, email and password, google, </a:t>
            </a:r>
            <a:r>
              <a:rPr lang="en-US" dirty="0" err="1"/>
              <a:t>facebook</a:t>
            </a:r>
            <a:r>
              <a:rPr lang="en-US" dirty="0"/>
              <a:t>, twitter, and </a:t>
            </a:r>
            <a:r>
              <a:rPr lang="en-US" dirty="0" err="1"/>
              <a:t>github</a:t>
            </a:r>
            <a:r>
              <a:rPr lang="en-US" dirty="0"/>
              <a:t>.</a:t>
            </a:r>
          </a:p>
          <a:p>
            <a:pPr lvl="3"/>
            <a:r>
              <a:rPr lang="en-US" dirty="0"/>
              <a:t>Note </a:t>
            </a:r>
            <a:r>
              <a:rPr lang="en-US" dirty="0" err="1"/>
              <a:t>facebook</a:t>
            </a:r>
            <a:r>
              <a:rPr lang="en-US" dirty="0"/>
              <a:t> and twitter require their </a:t>
            </a:r>
            <a:r>
              <a:rPr lang="en-US" dirty="0" err="1"/>
              <a:t>api</a:t>
            </a:r>
            <a:r>
              <a:rPr lang="en-US" dirty="0"/>
              <a:t> key in order for it to work.</a:t>
            </a:r>
          </a:p>
          <a:p>
            <a:pPr lvl="2"/>
            <a:r>
              <a:rPr lang="en-US" dirty="0"/>
              <a:t>You don't write the code, just call the method for sign in or sign out.</a:t>
            </a:r>
          </a:p>
          <a:p>
            <a:pPr lvl="3"/>
            <a:r>
              <a:rPr lang="en-US" dirty="0"/>
              <a:t>It keeps track, even the password for email.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dependencies</a:t>
            </a:r>
          </a:p>
          <a:p>
            <a:pPr lvl="2"/>
            <a:r>
              <a:rPr lang="en-US" dirty="0"/>
              <a:t>implementation ("com.google.firebase:firebase-auth:23.0.0")  //using </a:t>
            </a:r>
            <a:r>
              <a:rPr lang="en-US" dirty="0" err="1"/>
              <a:t>bom</a:t>
            </a:r>
            <a:r>
              <a:rPr lang="en-US" dirty="0"/>
              <a:t>, no version.</a:t>
            </a:r>
          </a:p>
          <a:p>
            <a:pPr lvl="2"/>
            <a:r>
              <a:rPr lang="en-US" dirty="0"/>
              <a:t>implementation ("com.firebaseui:firebase-ui-auth:8.0.2")  //NOT in the BOM.</a:t>
            </a:r>
          </a:p>
          <a:p>
            <a:pPr lvl="3"/>
            <a:r>
              <a:rPr lang="en-US" dirty="0"/>
              <a:t>See </a:t>
            </a:r>
            <a:r>
              <a:rPr lang="en-US" dirty="0">
                <a:hlinkClick r:id="rId2"/>
              </a:rPr>
              <a:t>https://github.com/firebase/FirebaseUI-Android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Also requires  implementation ("com.google.android.material:material:1.12.0")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1B7A8A-1456-A652-A774-33CFDFBAC405}"/>
              </a:ext>
            </a:extLst>
          </p:cNvPr>
          <p:cNvSpPr txBox="1"/>
          <p:nvPr/>
        </p:nvSpPr>
        <p:spPr>
          <a:xfrm>
            <a:off x="2579571" y="6044665"/>
            <a:ext cx="766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primer lecture or </a:t>
            </a:r>
            <a:r>
              <a:rPr lang="en-US" dirty="0" err="1"/>
              <a:t>fbdataauthdemo</a:t>
            </a:r>
            <a:r>
              <a:rPr lang="en-US" dirty="0"/>
              <a:t> example for code. </a:t>
            </a:r>
          </a:p>
        </p:txBody>
      </p:sp>
    </p:spTree>
    <p:extLst>
      <p:ext uri="{BB962C8B-B14F-4D97-AF65-F5344CB8AC3E}">
        <p14:creationId xmlns:p14="http://schemas.microsoft.com/office/powerpoint/2010/main" val="3030675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</a:t>
            </a:r>
            <a:r>
              <a:rPr lang="en-US" dirty="0" err="1"/>
              <a:t>Firestore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0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firebase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the primer lecturer for everything  else</a:t>
            </a:r>
          </a:p>
          <a:p>
            <a:r>
              <a:rPr lang="en-US" dirty="0"/>
              <a:t>We will cover these 2:</a:t>
            </a:r>
          </a:p>
          <a:p>
            <a:pPr lvl="1"/>
            <a:r>
              <a:rPr lang="en-US" dirty="0" err="1"/>
              <a:t>Firestore</a:t>
            </a:r>
            <a:r>
              <a:rPr lang="en-US" dirty="0"/>
              <a:t> (new database)</a:t>
            </a:r>
          </a:p>
          <a:p>
            <a:pPr lvl="2"/>
            <a:r>
              <a:rPr lang="en-US" dirty="0"/>
              <a:t>Build responsive apps with a NoSQL document database that lets you structure data the way you like and retrieve it with expressive queries.</a:t>
            </a:r>
          </a:p>
          <a:p>
            <a:pPr lvl="1"/>
            <a:r>
              <a:rPr lang="en-US" dirty="0"/>
              <a:t>Realtime Database (older Database)</a:t>
            </a:r>
          </a:p>
          <a:p>
            <a:pPr lvl="2"/>
            <a:r>
              <a:rPr lang="en-US" dirty="0"/>
              <a:t>Store and sync data between your users in near-</a:t>
            </a:r>
            <a:r>
              <a:rPr lang="en-US" dirty="0" err="1"/>
              <a:t>realtime</a:t>
            </a:r>
            <a:r>
              <a:rPr lang="en-US" dirty="0"/>
              <a:t>, on or offline, with strong user-based security.</a:t>
            </a:r>
          </a:p>
          <a:p>
            <a:pPr lvl="2"/>
            <a:endParaRPr lang="en-US" dirty="0"/>
          </a:p>
          <a:p>
            <a:r>
              <a:rPr lang="en-US" dirty="0"/>
              <a:t>We will need the console too: </a:t>
            </a:r>
            <a:r>
              <a:rPr lang="en-US" dirty="0">
                <a:hlinkClick r:id="rId2"/>
              </a:rPr>
              <a:t>https://console.firebase.google.com/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05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FireStore</a:t>
            </a:r>
            <a:r>
              <a:rPr lang="en-US" dirty="0"/>
              <a:t> Database.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flexibility, query the database, and scalable.</a:t>
            </a:r>
          </a:p>
          <a:p>
            <a:pPr lvl="1"/>
            <a:r>
              <a:rPr lang="en-US" dirty="0"/>
              <a:t>Like </a:t>
            </a:r>
            <a:r>
              <a:rPr lang="en-US" dirty="0" err="1"/>
              <a:t>realtime</a:t>
            </a:r>
            <a:r>
              <a:rPr lang="en-US" dirty="0"/>
              <a:t> </a:t>
            </a:r>
            <a:r>
              <a:rPr lang="en-US" dirty="0" err="1"/>
              <a:t>db</a:t>
            </a:r>
            <a:r>
              <a:rPr lang="en-US" dirty="0"/>
              <a:t>, </a:t>
            </a:r>
            <a:r>
              <a:rPr lang="en-US" dirty="0" err="1"/>
              <a:t>realtime</a:t>
            </a:r>
            <a:r>
              <a:rPr lang="en-US" dirty="0"/>
              <a:t> updates and offline support.</a:t>
            </a:r>
          </a:p>
          <a:p>
            <a:r>
              <a:rPr lang="en-US" dirty="0"/>
              <a:t>Uses a NoSQL data model.</a:t>
            </a:r>
          </a:p>
          <a:p>
            <a:r>
              <a:rPr lang="en-US" dirty="0"/>
              <a:t>You have a collections, which contain documents, which can contain </a:t>
            </a:r>
            <a:r>
              <a:rPr lang="en-US" dirty="0" err="1"/>
              <a:t>subcollections</a:t>
            </a:r>
            <a:r>
              <a:rPr lang="en-US" dirty="0"/>
              <a:t> to build hierarchical data structures.</a:t>
            </a:r>
          </a:p>
          <a:p>
            <a:r>
              <a:rPr lang="en-US" dirty="0"/>
              <a:t>Allows for efficient questions, by creating shallow queries or nested questions.</a:t>
            </a:r>
          </a:p>
          <a:p>
            <a:r>
              <a:rPr lang="en-US" dirty="0">
                <a:hlinkClick r:id="rId2"/>
              </a:rPr>
              <a:t>https://firebase.google.com/docs/firestore/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2285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console turn on firestone.</a:t>
            </a:r>
          </a:p>
          <a:p>
            <a:r>
              <a:rPr lang="en-US" dirty="0"/>
              <a:t>First add firestone to </a:t>
            </a:r>
            <a:r>
              <a:rPr lang="en-US" dirty="0" err="1"/>
              <a:t>gradle</a:t>
            </a:r>
            <a:r>
              <a:rPr lang="en-US" dirty="0"/>
              <a:t> (it's in the </a:t>
            </a:r>
            <a:r>
              <a:rPr lang="en-US" dirty="0" err="1"/>
              <a:t>bom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implementation '</a:t>
            </a:r>
            <a:r>
              <a:rPr lang="en-US" dirty="0" err="1"/>
              <a:t>com.google.firebase:firebase-firestore</a:t>
            </a:r>
            <a:r>
              <a:rPr lang="en-US" dirty="0"/>
              <a:t>'</a:t>
            </a:r>
          </a:p>
          <a:p>
            <a:r>
              <a:rPr lang="en-US" dirty="0"/>
              <a:t>Access your database</a:t>
            </a:r>
          </a:p>
          <a:p>
            <a:pPr marL="0" indent="0">
              <a:buNone/>
            </a:pPr>
            <a:r>
              <a:rPr lang="en-US" dirty="0" err="1"/>
              <a:t>FirebaseFirestore</a:t>
            </a:r>
            <a:r>
              <a:rPr lang="en-US" dirty="0"/>
              <a:t> </a:t>
            </a:r>
            <a:r>
              <a:rPr lang="en-US" dirty="0" err="1"/>
              <a:t>db</a:t>
            </a:r>
            <a:r>
              <a:rPr lang="en-US" dirty="0"/>
              <a:t> = </a:t>
            </a:r>
            <a:r>
              <a:rPr lang="en-US" dirty="0" err="1"/>
              <a:t>FirebaseFirestore.getInstance</a:t>
            </a:r>
            <a:r>
              <a:rPr lang="en-US" dirty="0"/>
              <a:t>();</a:t>
            </a:r>
          </a:p>
          <a:p>
            <a:r>
              <a:rPr lang="en-US" dirty="0"/>
              <a:t>Adding data, create a </a:t>
            </a:r>
            <a:r>
              <a:rPr lang="en-US" dirty="0" err="1"/>
              <a:t>HashMap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Map&lt;String, Object&gt; data = new </a:t>
            </a:r>
            <a:r>
              <a:rPr lang="en-US" dirty="0" err="1"/>
              <a:t>HashMap</a:t>
            </a:r>
            <a:r>
              <a:rPr lang="en-US" dirty="0"/>
              <a:t>&lt;&gt;();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data.put</a:t>
            </a:r>
            <a:r>
              <a:rPr lang="en-US" dirty="0"/>
              <a:t>("back in 5 minutes", </a:t>
            </a:r>
            <a:r>
              <a:rPr lang="en-US" dirty="0" err="1"/>
              <a:t>et_msg.getText</a:t>
            </a:r>
            <a:r>
              <a:rPr lang="en-US" dirty="0"/>
              <a:t>().</a:t>
            </a:r>
            <a:r>
              <a:rPr lang="en-US" dirty="0" err="1"/>
              <a:t>toString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data.put</a:t>
            </a:r>
            <a:r>
              <a:rPr lang="en-US" dirty="0"/>
              <a:t>("Arrow", "none");</a:t>
            </a:r>
          </a:p>
        </p:txBody>
      </p:sp>
    </p:spTree>
    <p:extLst>
      <p:ext uri="{BB962C8B-B14F-4D97-AF65-F5344CB8AC3E}">
        <p14:creationId xmlns:p14="http://schemas.microsoft.com/office/powerpoint/2010/main" val="1027727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data.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Now Add the data to the level you want it.  In this case, /sign/</a:t>
            </a:r>
            <a:r>
              <a:rPr lang="en-US" dirty="0" err="1"/>
              <a:t>jim</a:t>
            </a:r>
            <a:r>
              <a:rPr lang="en-US" dirty="0"/>
              <a:t>/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db.collection</a:t>
            </a:r>
            <a:r>
              <a:rPr lang="en-US" dirty="0"/>
              <a:t>("sign").document("Jim")</a:t>
            </a:r>
          </a:p>
          <a:p>
            <a:pPr marL="0" indent="0">
              <a:buNone/>
            </a:pPr>
            <a:r>
              <a:rPr lang="en-US" dirty="0"/>
              <a:t>            .set(</a:t>
            </a:r>
            <a:r>
              <a:rPr lang="en-US" dirty="0">
                <a:solidFill>
                  <a:srgbClr val="FF0000"/>
                </a:solidFill>
              </a:rPr>
              <a:t>data</a:t>
            </a:r>
            <a:r>
              <a:rPr lang="en-US" dirty="0"/>
              <a:t>)  //</a:t>
            </a:r>
            <a:r>
              <a:rPr lang="en-US" dirty="0" err="1"/>
              <a:t>hashmap</a:t>
            </a:r>
            <a:r>
              <a:rPr lang="en-US" dirty="0"/>
              <a:t> previously created.</a:t>
            </a:r>
          </a:p>
          <a:p>
            <a:pPr marL="0" indent="0">
              <a:buNone/>
            </a:pPr>
            <a:r>
              <a:rPr lang="en-US" dirty="0"/>
              <a:t>            .</a:t>
            </a:r>
            <a:r>
              <a:rPr lang="en-US" dirty="0" err="1"/>
              <a:t>addOnSuccessListener</a:t>
            </a:r>
            <a:r>
              <a:rPr lang="en-US" dirty="0"/>
              <a:t>(new </a:t>
            </a:r>
            <a:r>
              <a:rPr lang="en-US" dirty="0" err="1"/>
              <a:t>OnSuccessListener</a:t>
            </a:r>
            <a:r>
              <a:rPr lang="en-US" dirty="0"/>
              <a:t>&lt;Void&gt;() {</a:t>
            </a:r>
          </a:p>
          <a:p>
            <a:pPr marL="0" indent="0">
              <a:buNone/>
            </a:pPr>
            <a:r>
              <a:rPr lang="en-US" dirty="0"/>
              <a:t>                @Override</a:t>
            </a:r>
          </a:p>
          <a:p>
            <a:pPr marL="0" indent="0">
              <a:buNone/>
            </a:pPr>
            <a:r>
              <a:rPr lang="en-US" dirty="0"/>
              <a:t>                public void </a:t>
            </a:r>
            <a:r>
              <a:rPr lang="en-US" dirty="0" err="1"/>
              <a:t>onSuccess</a:t>
            </a:r>
            <a:r>
              <a:rPr lang="en-US" dirty="0"/>
              <a:t>(Void </a:t>
            </a:r>
            <a:r>
              <a:rPr lang="en-US" dirty="0" err="1"/>
              <a:t>aVoid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Log.d</a:t>
            </a:r>
            <a:r>
              <a:rPr lang="en-US" dirty="0"/>
              <a:t>(TAG, "</a:t>
            </a:r>
            <a:r>
              <a:rPr lang="en-US" dirty="0" err="1"/>
              <a:t>DocumentSnapshot</a:t>
            </a:r>
            <a:r>
              <a:rPr lang="en-US" dirty="0"/>
              <a:t> successfully written!");</a:t>
            </a:r>
          </a:p>
          <a:p>
            <a:pPr marL="0" indent="0">
              <a:buNone/>
            </a:pPr>
            <a:r>
              <a:rPr lang="en-US" dirty="0"/>
              <a:t>                }</a:t>
            </a:r>
          </a:p>
          <a:p>
            <a:pPr marL="0" indent="0">
              <a:buNone/>
            </a:pPr>
            <a:r>
              <a:rPr lang="en-US" dirty="0"/>
              <a:t>            })</a:t>
            </a:r>
          </a:p>
          <a:p>
            <a:pPr marL="0" indent="0">
              <a:buNone/>
            </a:pPr>
            <a:r>
              <a:rPr lang="en-US" dirty="0"/>
              <a:t>            .</a:t>
            </a:r>
            <a:r>
              <a:rPr lang="en-US" dirty="0" err="1"/>
              <a:t>addOnFailureListener</a:t>
            </a:r>
            <a:r>
              <a:rPr lang="en-US" dirty="0"/>
              <a:t>(new </a:t>
            </a:r>
            <a:r>
              <a:rPr lang="en-US" dirty="0" err="1"/>
              <a:t>OnFailureListener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        @Override</a:t>
            </a:r>
          </a:p>
          <a:p>
            <a:pPr marL="0" indent="0">
              <a:buNone/>
            </a:pPr>
            <a:r>
              <a:rPr lang="en-US" dirty="0"/>
              <a:t>                public void </a:t>
            </a:r>
            <a:r>
              <a:rPr lang="en-US" dirty="0" err="1"/>
              <a:t>onFailure</a:t>
            </a:r>
            <a:r>
              <a:rPr lang="en-US" dirty="0"/>
              <a:t>(@</a:t>
            </a:r>
            <a:r>
              <a:rPr lang="en-US" dirty="0" err="1"/>
              <a:t>NonNull</a:t>
            </a:r>
            <a:r>
              <a:rPr lang="en-US" dirty="0"/>
              <a:t> Exception e) {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Log.w</a:t>
            </a:r>
            <a:r>
              <a:rPr lang="en-US" dirty="0"/>
              <a:t>(TAG, "Error writing document", e);</a:t>
            </a:r>
          </a:p>
          <a:p>
            <a:pPr marL="0" indent="0">
              <a:buNone/>
            </a:pPr>
            <a:r>
              <a:rPr lang="en-US" dirty="0"/>
              <a:t>                }</a:t>
            </a:r>
          </a:p>
          <a:p>
            <a:pPr marL="0" indent="0">
              <a:buNone/>
            </a:pPr>
            <a:r>
              <a:rPr lang="en-US" dirty="0"/>
              <a:t>            });</a:t>
            </a:r>
          </a:p>
        </p:txBody>
      </p:sp>
    </p:spTree>
    <p:extLst>
      <p:ext uri="{BB962C8B-B14F-4D97-AF65-F5344CB8AC3E}">
        <p14:creationId xmlns:p14="http://schemas.microsoft.com/office/powerpoint/2010/main" val="477377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console it looks like this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828800"/>
            <a:ext cx="882967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59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db.collection</a:t>
            </a:r>
            <a:r>
              <a:rPr lang="en-US" dirty="0"/>
              <a:t>("users").document("Jim").get()</a:t>
            </a:r>
          </a:p>
          <a:p>
            <a:pPr marL="0" indent="0">
              <a:buNone/>
            </a:pPr>
            <a:r>
              <a:rPr lang="en-US" dirty="0"/>
              <a:t>            .</a:t>
            </a:r>
            <a:r>
              <a:rPr lang="en-US" dirty="0" err="1"/>
              <a:t>addOnCompleteListener</a:t>
            </a:r>
            <a:r>
              <a:rPr lang="en-US" dirty="0"/>
              <a:t>(new </a:t>
            </a:r>
            <a:r>
              <a:rPr lang="en-US" dirty="0" err="1"/>
              <a:t>OnCompleteListener</a:t>
            </a:r>
            <a:r>
              <a:rPr lang="en-US" dirty="0"/>
              <a:t>&lt;</a:t>
            </a:r>
            <a:r>
              <a:rPr lang="en-US" dirty="0" err="1"/>
              <a:t>DocumentSnapshot</a:t>
            </a:r>
            <a:r>
              <a:rPr lang="en-US" dirty="0"/>
              <a:t>&gt;() {</a:t>
            </a:r>
          </a:p>
          <a:p>
            <a:pPr marL="0" indent="0">
              <a:buNone/>
            </a:pPr>
            <a:r>
              <a:rPr lang="en-US" dirty="0"/>
              <a:t>                @Override</a:t>
            </a:r>
          </a:p>
          <a:p>
            <a:pPr marL="0" indent="0">
              <a:buNone/>
            </a:pPr>
            <a:r>
              <a:rPr lang="en-US" dirty="0"/>
              <a:t>                public void </a:t>
            </a:r>
            <a:r>
              <a:rPr lang="en-US" dirty="0" err="1"/>
              <a:t>onComplete</a:t>
            </a:r>
            <a:r>
              <a:rPr lang="en-US" dirty="0"/>
              <a:t>(@</a:t>
            </a:r>
            <a:r>
              <a:rPr lang="en-US" dirty="0" err="1"/>
              <a:t>NonNull</a:t>
            </a:r>
            <a:r>
              <a:rPr lang="en-US" dirty="0"/>
              <a:t> Task&lt;</a:t>
            </a:r>
            <a:r>
              <a:rPr lang="en-US" dirty="0" err="1"/>
              <a:t>DocumentSnapshot</a:t>
            </a:r>
            <a:r>
              <a:rPr lang="en-US" dirty="0"/>
              <a:t>&gt; task) {</a:t>
            </a:r>
          </a:p>
          <a:p>
            <a:pPr marL="0" indent="0">
              <a:buNone/>
            </a:pPr>
            <a:r>
              <a:rPr lang="en-US" dirty="0"/>
              <a:t>                    if (</a:t>
            </a:r>
            <a:r>
              <a:rPr lang="en-US" dirty="0" err="1"/>
              <a:t>task.isSuccessful</a:t>
            </a:r>
            <a:r>
              <a:rPr lang="en-US" dirty="0"/>
              <a:t>()) {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dirty="0" err="1"/>
              <a:t>DocumentSnapshot</a:t>
            </a:r>
            <a:r>
              <a:rPr lang="en-US" dirty="0"/>
              <a:t> snapshot = </a:t>
            </a:r>
            <a:r>
              <a:rPr lang="en-US" dirty="0" err="1"/>
              <a:t>task.getResult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           Map&lt;String, Object&gt; data = </a:t>
            </a:r>
            <a:r>
              <a:rPr lang="en-US" dirty="0" err="1"/>
              <a:t>snapshot.getData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           </a:t>
            </a:r>
            <a:r>
              <a:rPr lang="en-US" dirty="0" err="1"/>
              <a:t>TestText</a:t>
            </a:r>
            <a:r>
              <a:rPr lang="en-US" dirty="0"/>
              <a:t> = </a:t>
            </a:r>
            <a:r>
              <a:rPr lang="en-US" dirty="0" err="1"/>
              <a:t>String.valueOf</a:t>
            </a:r>
            <a:r>
              <a:rPr lang="en-US" dirty="0"/>
              <a:t>(</a:t>
            </a:r>
            <a:r>
              <a:rPr lang="en-US" dirty="0" err="1"/>
              <a:t>data.get</a:t>
            </a:r>
            <a:r>
              <a:rPr lang="en-US" dirty="0"/>
              <a:t>("text"));</a:t>
            </a:r>
          </a:p>
          <a:p>
            <a:pPr marL="0" indent="0">
              <a:buNone/>
            </a:pPr>
            <a:r>
              <a:rPr lang="en-US" dirty="0"/>
              <a:t>                        </a:t>
            </a:r>
            <a:r>
              <a:rPr lang="en-US" dirty="0" err="1"/>
              <a:t>Arr</a:t>
            </a:r>
            <a:r>
              <a:rPr lang="en-US" dirty="0"/>
              <a:t> = </a:t>
            </a:r>
            <a:r>
              <a:rPr lang="en-US" dirty="0" err="1"/>
              <a:t>String.valueOf</a:t>
            </a:r>
            <a:r>
              <a:rPr lang="en-US" dirty="0"/>
              <a:t>(</a:t>
            </a:r>
            <a:r>
              <a:rPr lang="en-US" dirty="0" err="1"/>
              <a:t>data.get</a:t>
            </a:r>
            <a:r>
              <a:rPr lang="en-US" dirty="0"/>
              <a:t>("Arrow"));</a:t>
            </a:r>
          </a:p>
          <a:p>
            <a:pPr marL="0" indent="0">
              <a:buNone/>
            </a:pPr>
            <a:r>
              <a:rPr lang="en-US" dirty="0"/>
              <a:t>                    }</a:t>
            </a:r>
          </a:p>
          <a:p>
            <a:pPr marL="0" indent="0">
              <a:buNone/>
            </a:pPr>
            <a:r>
              <a:rPr lang="en-US" dirty="0"/>
              <a:t>                }</a:t>
            </a:r>
          </a:p>
          <a:p>
            <a:pPr marL="0" indent="0">
              <a:buNone/>
            </a:pPr>
            <a:r>
              <a:rPr lang="en-US" dirty="0"/>
              <a:t>            });</a:t>
            </a:r>
          </a:p>
        </p:txBody>
      </p:sp>
    </p:spTree>
    <p:extLst>
      <p:ext uri="{BB962C8B-B14F-4D97-AF65-F5344CB8AC3E}">
        <p14:creationId xmlns:p14="http://schemas.microsoft.com/office/powerpoint/2010/main" val="118706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get multiple documents from 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/>
              <a:t>db.collection("users")</a:t>
            </a:r>
          </a:p>
          <a:p>
            <a:pPr marL="0" indent="0">
              <a:buNone/>
            </a:pPr>
            <a:r>
              <a:rPr lang="en-US"/>
              <a:t>        .get()</a:t>
            </a:r>
          </a:p>
          <a:p>
            <a:pPr marL="0" indent="0">
              <a:buNone/>
            </a:pPr>
            <a:r>
              <a:rPr lang="en-US"/>
              <a:t>        .addOnCompleteListener(new OnCompleteListener&lt;QuerySnapshot&gt;() {</a:t>
            </a:r>
          </a:p>
          <a:p>
            <a:pPr marL="0" indent="0">
              <a:buNone/>
            </a:pPr>
            <a:r>
              <a:rPr lang="en-US"/>
              <a:t>            @Override</a:t>
            </a:r>
          </a:p>
          <a:p>
            <a:pPr marL="0" indent="0">
              <a:buNone/>
            </a:pPr>
            <a:r>
              <a:rPr lang="en-US"/>
              <a:t>            public void onComplete(@NonNull Task&lt;QuerySnapshot&gt; task) {</a:t>
            </a:r>
          </a:p>
          <a:p>
            <a:pPr marL="0" indent="0">
              <a:buNone/>
            </a:pPr>
            <a:r>
              <a:rPr lang="en-US"/>
              <a:t>                if (task.isSuccessful()) {  //iterate over the documents.</a:t>
            </a:r>
          </a:p>
          <a:p>
            <a:pPr marL="0" indent="0">
              <a:buNone/>
            </a:pPr>
            <a:r>
              <a:rPr lang="en-US"/>
              <a:t>                    for (QueryDocumentSnapshot document : task.getResult()) {</a:t>
            </a:r>
          </a:p>
          <a:p>
            <a:pPr marL="0" indent="0">
              <a:buNone/>
            </a:pPr>
            <a:r>
              <a:rPr lang="en-US"/>
              <a:t>		//using document.getData() to get each one.</a:t>
            </a:r>
          </a:p>
          <a:p>
            <a:pPr marL="0" indent="0">
              <a:buNone/>
            </a:pPr>
            <a:r>
              <a:rPr lang="en-US"/>
              <a:t>                    }</a:t>
            </a:r>
          </a:p>
          <a:p>
            <a:pPr marL="0" indent="0">
              <a:buNone/>
            </a:pPr>
            <a:r>
              <a:rPr lang="en-US"/>
              <a:t>                } else {</a:t>
            </a:r>
          </a:p>
          <a:p>
            <a:pPr marL="0" indent="0">
              <a:buNone/>
            </a:pPr>
            <a:r>
              <a:rPr lang="en-US"/>
              <a:t>                    Log.w(TAG, "Error getting documents.", task.getException());</a:t>
            </a:r>
          </a:p>
          <a:p>
            <a:pPr marL="0" indent="0">
              <a:buNone/>
            </a:pPr>
            <a:r>
              <a:rPr lang="en-US"/>
              <a:t>                }</a:t>
            </a:r>
          </a:p>
          <a:p>
            <a:pPr marL="0" indent="0">
              <a:buNone/>
            </a:pPr>
            <a:r>
              <a:rPr lang="en-US"/>
              <a:t>            }</a:t>
            </a:r>
          </a:p>
          <a:p>
            <a:pPr marL="0" indent="0">
              <a:buNone/>
            </a:pPr>
            <a:r>
              <a:rPr lang="en-US"/>
              <a:t>        });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56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Retrieve via a listener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DocumentReference</a:t>
            </a:r>
            <a:r>
              <a:rPr lang="en-US" dirty="0"/>
              <a:t> </a:t>
            </a:r>
            <a:r>
              <a:rPr lang="en-US" dirty="0" err="1"/>
              <a:t>docRef</a:t>
            </a:r>
            <a:r>
              <a:rPr lang="en-US" dirty="0"/>
              <a:t> = </a:t>
            </a:r>
            <a:r>
              <a:rPr lang="en-US" dirty="0" err="1"/>
              <a:t>db.collection</a:t>
            </a:r>
            <a:r>
              <a:rPr lang="en-US" dirty="0"/>
              <a:t>("sign").document("Jim");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docRef.addSnapshotListener</a:t>
            </a:r>
            <a:r>
              <a:rPr lang="en-US" dirty="0"/>
              <a:t>(new </a:t>
            </a:r>
            <a:r>
              <a:rPr lang="en-US" dirty="0" err="1"/>
              <a:t>EventListener</a:t>
            </a:r>
            <a:r>
              <a:rPr lang="en-US" dirty="0"/>
              <a:t>&lt;</a:t>
            </a:r>
            <a:r>
              <a:rPr lang="en-US" dirty="0" err="1"/>
              <a:t>DocumentSnapshot</a:t>
            </a:r>
            <a:r>
              <a:rPr lang="en-US" dirty="0"/>
              <a:t>&gt;() {</a:t>
            </a:r>
          </a:p>
          <a:p>
            <a:pPr marL="0" indent="0">
              <a:buNone/>
            </a:pPr>
            <a:r>
              <a:rPr lang="en-US" dirty="0"/>
              <a:t>            @Override</a:t>
            </a:r>
          </a:p>
          <a:p>
            <a:pPr marL="0" indent="0">
              <a:buNone/>
            </a:pPr>
            <a:r>
              <a:rPr lang="en-US" dirty="0"/>
              <a:t>            public void </a:t>
            </a:r>
            <a:r>
              <a:rPr lang="en-US" dirty="0" err="1"/>
              <a:t>onEvent</a:t>
            </a:r>
            <a:r>
              <a:rPr lang="en-US" dirty="0"/>
              <a:t>(@</a:t>
            </a:r>
            <a:r>
              <a:rPr lang="en-US" dirty="0" err="1"/>
              <a:t>Nullable</a:t>
            </a:r>
            <a:r>
              <a:rPr lang="en-US" dirty="0"/>
              <a:t> </a:t>
            </a:r>
            <a:r>
              <a:rPr lang="en-US" dirty="0" err="1"/>
              <a:t>DocumentSnapshot</a:t>
            </a:r>
            <a:r>
              <a:rPr lang="en-US" dirty="0"/>
              <a:t> snapshot, @</a:t>
            </a:r>
            <a:r>
              <a:rPr lang="en-US" dirty="0" err="1"/>
              <a:t>Nullable</a:t>
            </a:r>
            <a:r>
              <a:rPr lang="en-US" dirty="0"/>
              <a:t> </a:t>
            </a:r>
            <a:r>
              <a:rPr lang="en-US" dirty="0" err="1"/>
              <a:t>FirebaseFirestoreException</a:t>
            </a:r>
            <a:r>
              <a:rPr lang="en-US" dirty="0"/>
              <a:t> e) {</a:t>
            </a:r>
          </a:p>
          <a:p>
            <a:pPr marL="0" indent="0">
              <a:buNone/>
            </a:pPr>
            <a:r>
              <a:rPr lang="en-US" dirty="0"/>
              <a:t>                if (e != null) {  </a:t>
            </a:r>
            <a:r>
              <a:rPr lang="en-US" dirty="0" err="1"/>
              <a:t>Log.w</a:t>
            </a:r>
            <a:r>
              <a:rPr lang="en-US" dirty="0"/>
              <a:t>(TAG, "Listen failed.", e);    return;          }</a:t>
            </a:r>
          </a:p>
          <a:p>
            <a:pPr marL="0" indent="0">
              <a:buNone/>
            </a:pPr>
            <a:r>
              <a:rPr lang="en-US" dirty="0"/>
              <a:t>                //retrieve the data if it exists.</a:t>
            </a:r>
          </a:p>
          <a:p>
            <a:pPr marL="0" indent="0">
              <a:buNone/>
            </a:pPr>
            <a:r>
              <a:rPr lang="en-US" dirty="0"/>
              <a:t>                if (snapshot != null &amp;&amp; </a:t>
            </a:r>
            <a:r>
              <a:rPr lang="en-US" dirty="0" err="1"/>
              <a:t>snapshot.exists</a:t>
            </a:r>
            <a:r>
              <a:rPr lang="en-US" dirty="0"/>
              <a:t>()) {</a:t>
            </a:r>
          </a:p>
          <a:p>
            <a:pPr marL="0" indent="0">
              <a:buNone/>
            </a:pPr>
            <a:r>
              <a:rPr lang="en-US" dirty="0"/>
              <a:t>                    Map&lt;String, Object&gt; data = </a:t>
            </a:r>
            <a:r>
              <a:rPr lang="en-US" dirty="0" err="1"/>
              <a:t>snapshot.getData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TestText</a:t>
            </a:r>
            <a:r>
              <a:rPr lang="en-US" dirty="0"/>
              <a:t> = </a:t>
            </a:r>
            <a:r>
              <a:rPr lang="en-US" dirty="0" err="1"/>
              <a:t>String.valueOf</a:t>
            </a:r>
            <a:r>
              <a:rPr lang="en-US" dirty="0"/>
              <a:t>(</a:t>
            </a:r>
            <a:r>
              <a:rPr lang="en-US" dirty="0" err="1"/>
              <a:t>data.get</a:t>
            </a:r>
            <a:r>
              <a:rPr lang="en-US" dirty="0"/>
              <a:t>("text"));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Arr</a:t>
            </a:r>
            <a:r>
              <a:rPr lang="en-US" dirty="0"/>
              <a:t> = </a:t>
            </a:r>
            <a:r>
              <a:rPr lang="en-US" dirty="0" err="1"/>
              <a:t>String.valueOf</a:t>
            </a:r>
            <a:r>
              <a:rPr lang="en-US" dirty="0"/>
              <a:t>(</a:t>
            </a:r>
            <a:r>
              <a:rPr lang="en-US" dirty="0" err="1"/>
              <a:t>data.get</a:t>
            </a:r>
            <a:r>
              <a:rPr lang="en-US" dirty="0"/>
              <a:t>("Arrow"));</a:t>
            </a:r>
          </a:p>
          <a:p>
            <a:pPr marL="0" indent="0">
              <a:buNone/>
            </a:pPr>
            <a:r>
              <a:rPr lang="en-US" dirty="0"/>
              <a:t>                  } </a:t>
            </a:r>
          </a:p>
          <a:p>
            <a:pPr marL="0" indent="0">
              <a:buNone/>
            </a:pPr>
            <a:r>
              <a:rPr lang="en-US" dirty="0"/>
              <a:t>                }        });</a:t>
            </a:r>
          </a:p>
        </p:txBody>
      </p:sp>
    </p:spTree>
    <p:extLst>
      <p:ext uri="{BB962C8B-B14F-4D97-AF65-F5344CB8AC3E}">
        <p14:creationId xmlns:p14="http://schemas.microsoft.com/office/powerpoint/2010/main" val="1301234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series of very good </a:t>
            </a:r>
            <a:r>
              <a:rPr lang="en-US" dirty="0" err="1"/>
              <a:t>youtube</a:t>
            </a:r>
            <a:r>
              <a:rPr lang="en-US" dirty="0"/>
              <a:t> set of videos on how to use </a:t>
            </a:r>
            <a:r>
              <a:rPr lang="en-US" dirty="0" err="1"/>
              <a:t>firestore</a:t>
            </a:r>
            <a:r>
              <a:rPr lang="en-US" dirty="0"/>
              <a:t> (12 </a:t>
            </a:r>
            <a:r>
              <a:rPr lang="en-US"/>
              <a:t>as of 10/2022).</a:t>
            </a:r>
            <a:endParaRPr lang="en-US" dirty="0"/>
          </a:p>
          <a:p>
            <a:pPr lvl="1"/>
            <a:r>
              <a:rPr lang="en-US" dirty="0"/>
              <a:t>Video 1</a:t>
            </a:r>
          </a:p>
          <a:p>
            <a:pPr lvl="2"/>
            <a:r>
              <a:rPr lang="en-US" dirty="0">
                <a:hlinkClick r:id="rId2"/>
              </a:rPr>
              <a:t>https://www.youtube.com/watch?reload=9&amp;reload=9&amp;v=v_hR4K4auoQ&amp;list=PLl-K7zZEsYLluG5MCVEzXAQ7ACZBCuZgZ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8413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 and </a:t>
            </a:r>
            <a:r>
              <a:rPr lang="en-US" dirty="0" err="1"/>
              <a:t>Firestore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Firestore</a:t>
            </a:r>
            <a:r>
              <a:rPr lang="en-US" dirty="0"/>
              <a:t> uses the same authentication as </a:t>
            </a:r>
            <a:r>
              <a:rPr lang="en-US" dirty="0" err="1"/>
              <a:t>realtime</a:t>
            </a:r>
            <a:r>
              <a:rPr lang="en-US" dirty="0"/>
              <a:t> </a:t>
            </a:r>
            <a:r>
              <a:rPr lang="en-US" dirty="0" err="1"/>
              <a:t>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32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Google Authentication with firebase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your app already uses google authentication, (</a:t>
            </a:r>
            <a:r>
              <a:rPr lang="en-US" dirty="0" err="1"/>
              <a:t>ie</a:t>
            </a:r>
            <a:r>
              <a:rPr lang="en-US" dirty="0"/>
              <a:t> requires a google sign in)</a:t>
            </a:r>
          </a:p>
          <a:p>
            <a:pPr lvl="1"/>
            <a:r>
              <a:rPr lang="en-US" dirty="0"/>
              <a:t>Then you can use that to login to firebase as well.</a:t>
            </a:r>
          </a:p>
          <a:p>
            <a:r>
              <a:rPr lang="en-US" dirty="0"/>
              <a:t>First sign in with Google Authentication</a:t>
            </a:r>
          </a:p>
          <a:p>
            <a:r>
              <a:rPr lang="en-US" dirty="0"/>
              <a:t>Pass the credentials off to firebase.</a:t>
            </a:r>
          </a:p>
          <a:p>
            <a:endParaRPr lang="en-US" dirty="0"/>
          </a:p>
          <a:p>
            <a:endParaRPr lang="en-US" dirty="0"/>
          </a:p>
          <a:p>
            <a:pPr lvl="3"/>
            <a:r>
              <a:rPr lang="en-US" dirty="0"/>
              <a:t>https://developers.google.com/identity/sign-in/android/sign-in</a:t>
            </a:r>
          </a:p>
        </p:txBody>
      </p:sp>
    </p:spTree>
    <p:extLst>
      <p:ext uri="{BB962C8B-B14F-4D97-AF65-F5344CB8AC3E}">
        <p14:creationId xmlns:p14="http://schemas.microsoft.com/office/powerpoint/2010/main" val="362294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Firebase to your project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21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FbDatabaseAuthDemo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Has code to firebase sign in example</a:t>
            </a:r>
          </a:p>
          <a:p>
            <a:pPr lvl="1"/>
            <a:r>
              <a:rPr lang="en-US" dirty="0" err="1"/>
              <a:t>DBlistFragment</a:t>
            </a:r>
            <a:r>
              <a:rPr lang="en-US" dirty="0"/>
              <a:t> and </a:t>
            </a:r>
            <a:r>
              <a:rPr lang="en-US" dirty="0" err="1"/>
              <a:t>DBSimpleFragment</a:t>
            </a:r>
            <a:r>
              <a:rPr lang="en-US" dirty="0"/>
              <a:t> use </a:t>
            </a:r>
            <a:r>
              <a:rPr lang="en-US" dirty="0" err="1"/>
              <a:t>RealTime</a:t>
            </a:r>
            <a:r>
              <a:rPr lang="en-US" dirty="0"/>
              <a:t> database example.</a:t>
            </a:r>
          </a:p>
          <a:p>
            <a:r>
              <a:rPr lang="en-US" dirty="0"/>
              <a:t>the </a:t>
            </a:r>
            <a:r>
              <a:rPr lang="en-US" dirty="0" err="1"/>
              <a:t>FirebaseFireStoredemo</a:t>
            </a:r>
            <a:endParaRPr lang="en-US" dirty="0"/>
          </a:p>
          <a:p>
            <a:pPr lvl="1"/>
            <a:r>
              <a:rPr lang="en-US" dirty="0" err="1"/>
              <a:t>firestore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40597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limits!  (firebase and google platform)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have between 5 and 10 firebase projects but google won't tell you the number until you hit it. And your google platform projects effect this number in some way.</a:t>
            </a:r>
          </a:p>
          <a:p>
            <a:pPr lvl="1"/>
            <a:r>
              <a:rPr lang="en-US" dirty="0"/>
              <a:t>It appears my firebase project number is 7, other have reported as low as 5.   Google's page actually says 30.</a:t>
            </a:r>
          </a:p>
          <a:p>
            <a:pPr lvl="1"/>
            <a:r>
              <a:rPr lang="en-US" dirty="0"/>
              <a:t>Note, it takes 30 days! to delete a project.</a:t>
            </a:r>
          </a:p>
          <a:p>
            <a:pPr lvl="2"/>
            <a:r>
              <a:rPr lang="en-US" dirty="0">
                <a:hlinkClick r:id="rId2"/>
              </a:rPr>
              <a:t>https://cloud.google.com/resource-manager/docs/creating-managing-projects?hl=en&amp;visit_id=637018228706845638-1983767179&amp;rd=1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This is in case you change your mind.  </a:t>
            </a:r>
          </a:p>
          <a:p>
            <a:endParaRPr lang="en-US" dirty="0"/>
          </a:p>
          <a:p>
            <a:r>
              <a:rPr lang="en-US" dirty="0"/>
              <a:t>You can request additional.   It normally takes 2 business days for a response.</a:t>
            </a:r>
          </a:p>
        </p:txBody>
      </p:sp>
    </p:spTree>
    <p:extLst>
      <p:ext uri="{BB962C8B-B14F-4D97-AF65-F5344CB8AC3E}">
        <p14:creationId xmlns:p14="http://schemas.microsoft.com/office/powerpoint/2010/main" val="7852471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https://console.firebase.google.com/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https://firebase.google.com/docs/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Many of the sub doc's where listed on slides.</a:t>
            </a:r>
          </a:p>
          <a:p>
            <a:pPr lvl="1"/>
            <a:endParaRPr lang="en-US" dirty="0"/>
          </a:p>
          <a:p>
            <a:r>
              <a:rPr lang="en-US" dirty="0"/>
              <a:t>Code lab:  </a:t>
            </a:r>
            <a:r>
              <a:rPr lang="en-US" dirty="0" err="1"/>
              <a:t>FriendlyChat</a:t>
            </a:r>
            <a:r>
              <a:rPr lang="en-US" dirty="0"/>
              <a:t> app  (about 2ish hours)</a:t>
            </a:r>
          </a:p>
          <a:p>
            <a:pPr lvl="1"/>
            <a:r>
              <a:rPr lang="en-US" dirty="0">
                <a:hlinkClick r:id="rId4"/>
              </a:rPr>
              <a:t>https://codelabs.developers.google.com/codelabs/firebase-android/#0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Covers database, </a:t>
            </a:r>
            <a:r>
              <a:rPr lang="en-US" dirty="0" err="1"/>
              <a:t>auth</a:t>
            </a:r>
            <a:r>
              <a:rPr lang="en-US" dirty="0"/>
              <a:t>, invites, remote </a:t>
            </a:r>
            <a:r>
              <a:rPr lang="en-US" dirty="0" err="1"/>
              <a:t>config</a:t>
            </a:r>
            <a:r>
              <a:rPr lang="en-US" dirty="0"/>
              <a:t>, </a:t>
            </a:r>
            <a:r>
              <a:rPr lang="en-US" dirty="0" err="1"/>
              <a:t>admob</a:t>
            </a:r>
            <a:r>
              <a:rPr lang="en-US" dirty="0"/>
              <a:t>, analytics, and firebase notifications.</a:t>
            </a:r>
          </a:p>
          <a:p>
            <a:r>
              <a:rPr lang="en-US" dirty="0"/>
              <a:t>A short course (about 8 hours) Firebase in a weekend</a:t>
            </a:r>
          </a:p>
          <a:p>
            <a:pPr lvl="1"/>
            <a:r>
              <a:rPr lang="en-US" dirty="0">
                <a:hlinkClick r:id="rId5"/>
              </a:rPr>
              <a:t>https://classroom.udacity.com/courses/ud0352</a:t>
            </a:r>
            <a:r>
              <a:rPr lang="en-US" dirty="0"/>
              <a:t> (free course)</a:t>
            </a:r>
          </a:p>
          <a:p>
            <a:pPr lvl="2"/>
            <a:r>
              <a:rPr lang="en-US" dirty="0"/>
              <a:t>It's dated, but still pretty good.</a:t>
            </a:r>
          </a:p>
        </p:txBody>
      </p:sp>
    </p:spTree>
    <p:extLst>
      <p:ext uri="{BB962C8B-B14F-4D97-AF65-F5344CB8AC3E}">
        <p14:creationId xmlns:p14="http://schemas.microsoft.com/office/powerpoint/2010/main" val="22819576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8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autoUpdateAnimBg="0"/>
      <p:bldP spid="4198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setup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9677400" cy="639762"/>
          </a:xfrm>
        </p:spPr>
        <p:txBody>
          <a:bodyPr>
            <a:normAutofit/>
          </a:bodyPr>
          <a:lstStyle/>
          <a:p>
            <a:r>
              <a:rPr lang="en-US" b="0" dirty="0"/>
              <a:t>In Studio  (this is setup the </a:t>
            </a:r>
            <a:r>
              <a:rPr lang="en-US" b="0" dirty="0" err="1"/>
              <a:t>Realtime</a:t>
            </a:r>
            <a:r>
              <a:rPr lang="en-US" b="0" dirty="0"/>
              <a:t> Database)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048000" y="2362200"/>
            <a:ext cx="4222750" cy="3951288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8573" y="2292350"/>
            <a:ext cx="2150550" cy="3229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600" y="2284467"/>
            <a:ext cx="4284329" cy="439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73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Setup (2)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784898"/>
            <a:ext cx="10820400" cy="639762"/>
          </a:xfrm>
        </p:spPr>
        <p:txBody>
          <a:bodyPr/>
          <a:lstStyle/>
          <a:p>
            <a:r>
              <a:rPr lang="en-US" b="0" dirty="0"/>
              <a:t>In the browser                           Back in Studio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-40629" y="2438400"/>
            <a:ext cx="4090381" cy="3124200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864819" y="2465880"/>
            <a:ext cx="4462361" cy="39512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9200" y="2481646"/>
            <a:ext cx="289560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3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Setup (3)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have the project in the firebase console as well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286000"/>
            <a:ext cx="5924550" cy="444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 the console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project and </a:t>
            </a:r>
          </a:p>
          <a:p>
            <a:r>
              <a:rPr lang="en-US" dirty="0"/>
              <a:t>add the app project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0"/>
            <a:ext cx="4629150" cy="1228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876" y="4765513"/>
            <a:ext cx="3981450" cy="1704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348" y="1525482"/>
            <a:ext cx="5096054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37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D434E-2743-4FF3-2D4B-71CB055CF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EA973-CCE6-69DA-B0EF-18A56FA2E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</a:t>
            </a:r>
            <a:r>
              <a:rPr lang="en-US" dirty="0" err="1"/>
              <a:t>build.gradle</a:t>
            </a:r>
            <a:r>
              <a:rPr lang="en-US" dirty="0"/>
              <a:t> you can add each individual </a:t>
            </a:r>
          </a:p>
          <a:p>
            <a:r>
              <a:rPr lang="en-US" dirty="0"/>
              <a:t>or add the BOM (Bill of Materials) and then which packages you need with the version numbers.</a:t>
            </a:r>
          </a:p>
          <a:p>
            <a:pPr lvl="1"/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/>
              <a:t>// Import the BoM for the Firebase platform</a:t>
            </a:r>
          </a:p>
          <a:p>
            <a:pPr marL="457200" lvl="1" indent="0">
              <a:buNone/>
            </a:pPr>
            <a:r>
              <a:rPr lang="en-US" dirty="0"/>
              <a:t>implementation platform('com.google.firebase:firebase-bom:32.3.1')</a:t>
            </a:r>
          </a:p>
          <a:p>
            <a:pPr marL="457200" lvl="1" indent="0">
              <a:buNone/>
            </a:pPr>
            <a:r>
              <a:rPr lang="en-US" dirty="0"/>
              <a:t> // Declare the dependencies for the desired Firebase products without specifying versions</a:t>
            </a:r>
          </a:p>
          <a:p>
            <a:pPr marL="457200" lvl="1" indent="0">
              <a:buNone/>
            </a:pPr>
            <a:r>
              <a:rPr lang="en-US" dirty="0"/>
              <a:t>implementation '</a:t>
            </a:r>
            <a:r>
              <a:rPr lang="en-US" dirty="0" err="1"/>
              <a:t>com.google.firebase:firebase-auth</a:t>
            </a:r>
            <a:r>
              <a:rPr lang="en-US" dirty="0"/>
              <a:t>'</a:t>
            </a:r>
          </a:p>
          <a:p>
            <a:pPr marL="457200" lvl="1" indent="0">
              <a:buNone/>
            </a:pPr>
            <a:r>
              <a:rPr lang="en-US" dirty="0"/>
              <a:t>implementation '</a:t>
            </a:r>
            <a:r>
              <a:rPr lang="en-US" dirty="0" err="1"/>
              <a:t>com.google.firebase:firebase-firestore</a:t>
            </a:r>
            <a:r>
              <a:rPr lang="en-US" dirty="0"/>
              <a:t>'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CC87DD-CF98-5CAB-1D92-5CCF482E34D5}"/>
              </a:ext>
            </a:extLst>
          </p:cNvPr>
          <p:cNvSpPr txBox="1"/>
          <p:nvPr/>
        </p:nvSpPr>
        <p:spPr>
          <a:xfrm>
            <a:off x="2286000" y="6274730"/>
            <a:ext cx="5802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https://firebase.google.com/support/release-notes/android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7436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RealTime</a:t>
            </a:r>
            <a:r>
              <a:rPr lang="en-US" dirty="0"/>
              <a:t> database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43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1832</Words>
  <Application>Microsoft Office PowerPoint</Application>
  <PresentationFormat>Widescreen</PresentationFormat>
  <Paragraphs>203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Tahoma</vt:lpstr>
      <vt:lpstr>Office Theme</vt:lpstr>
      <vt:lpstr>Cosc 5/4730</vt:lpstr>
      <vt:lpstr>What is firebase</vt:lpstr>
      <vt:lpstr>Adding Firebase to your project</vt:lpstr>
      <vt:lpstr>Basic setup</vt:lpstr>
      <vt:lpstr>Basic Setup (2)</vt:lpstr>
      <vt:lpstr>Basic Setup (3)</vt:lpstr>
      <vt:lpstr>Through the console only</vt:lpstr>
      <vt:lpstr>Including.</vt:lpstr>
      <vt:lpstr>RealTime database</vt:lpstr>
      <vt:lpstr>Realtime Database</vt:lpstr>
      <vt:lpstr>Data</vt:lpstr>
      <vt:lpstr>Database setup and use.</vt:lpstr>
      <vt:lpstr>Database setup and use. (2)</vt:lpstr>
      <vt:lpstr>Database notes</vt:lpstr>
      <vt:lpstr>Database and security</vt:lpstr>
      <vt:lpstr>Database and security (2)</vt:lpstr>
      <vt:lpstr>Authentication</vt:lpstr>
      <vt:lpstr>Authentication</vt:lpstr>
      <vt:lpstr>Cloud Firestore</vt:lpstr>
      <vt:lpstr>FireStore Database.</vt:lpstr>
      <vt:lpstr>Getting started.</vt:lpstr>
      <vt:lpstr>Adding data.</vt:lpstr>
      <vt:lpstr>In the console it looks like this</vt:lpstr>
      <vt:lpstr>Receive the data</vt:lpstr>
      <vt:lpstr>To get multiple documents from a collection</vt:lpstr>
      <vt:lpstr>Retrieve via a listener</vt:lpstr>
      <vt:lpstr>Learn more.</vt:lpstr>
      <vt:lpstr>Authentication and Firestore</vt:lpstr>
      <vt:lpstr>Using Google Authentication with firebase</vt:lpstr>
      <vt:lpstr>Example code</vt:lpstr>
      <vt:lpstr>project limits!  (firebase and google platform)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5/4730</dc:title>
  <dc:creator>James S. Ward</dc:creator>
  <cp:lastModifiedBy>Jim Ward</cp:lastModifiedBy>
  <cp:revision>20</cp:revision>
  <dcterms:created xsi:type="dcterms:W3CDTF">2019-08-19T14:31:09Z</dcterms:created>
  <dcterms:modified xsi:type="dcterms:W3CDTF">2024-09-17T20:39:02Z</dcterms:modified>
</cp:coreProperties>
</file>