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57" r:id="rId4"/>
    <p:sldId id="292" r:id="rId5"/>
    <p:sldId id="283" r:id="rId6"/>
    <p:sldId id="284" r:id="rId7"/>
    <p:sldId id="290" r:id="rId8"/>
    <p:sldId id="260" r:id="rId9"/>
    <p:sldId id="285" r:id="rId10"/>
    <p:sldId id="286" r:id="rId11"/>
    <p:sldId id="261" r:id="rId12"/>
    <p:sldId id="262" r:id="rId13"/>
    <p:sldId id="263" r:id="rId14"/>
    <p:sldId id="265" r:id="rId15"/>
    <p:sldId id="274" r:id="rId16"/>
    <p:sldId id="275" r:id="rId17"/>
    <p:sldId id="264" r:id="rId18"/>
    <p:sldId id="276" r:id="rId19"/>
    <p:sldId id="277" r:id="rId20"/>
    <p:sldId id="278" r:id="rId21"/>
    <p:sldId id="266" r:id="rId22"/>
    <p:sldId id="279" r:id="rId23"/>
    <p:sldId id="280" r:id="rId24"/>
    <p:sldId id="267" r:id="rId25"/>
    <p:sldId id="281" r:id="rId26"/>
    <p:sldId id="288"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594"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github.com/firebase/FirebaseUI-Androi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firebase.google.com/docs/storage/security/start"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firebase.google.com/docs/functions/get-started" TargetMode="External"/><Relationship Id="rId2" Type="http://schemas.openxmlformats.org/officeDocument/2006/relationships/hyperlink" Target="https://www.youtube.com/watch?v=bpFAdhNkA6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firebase.google.com/docs/" TargetMode="External"/><Relationship Id="rId2" Type="http://schemas.openxmlformats.org/officeDocument/2006/relationships/hyperlink" Target="https://console.firebase.google.com/" TargetMode="External"/><Relationship Id="rId1" Type="http://schemas.openxmlformats.org/officeDocument/2006/relationships/slideLayout" Target="../slideLayouts/slideLayout2.xml"/><Relationship Id="rId5" Type="http://schemas.openxmlformats.org/officeDocument/2006/relationships/hyperlink" Target="https://classroom.udacity.com/courses/ud0352" TargetMode="External"/><Relationship Id="rId4" Type="http://schemas.openxmlformats.org/officeDocument/2006/relationships/hyperlink" Target="https://codelabs.developers.google.com/codelabs/firebase-android/#0"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tensorflow.org/mobile/tflite/" TargetMode="External"/><Relationship Id="rId2" Type="http://schemas.openxmlformats.org/officeDocument/2006/relationships/hyperlink" Target="https://cloud.google.com/vision/" TargetMode="External"/><Relationship Id="rId1" Type="http://schemas.openxmlformats.org/officeDocument/2006/relationships/slideLayout" Target="../slideLayouts/slideLayout2.xml"/><Relationship Id="rId5" Type="http://schemas.openxmlformats.org/officeDocument/2006/relationships/hyperlink" Target="https://firebase.google.com/docs/ml-kit/" TargetMode="External"/><Relationship Id="rId4" Type="http://schemas.openxmlformats.org/officeDocument/2006/relationships/hyperlink" Target="https://developer.android.com/ndk/guides/neuralnetwork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console.developers.google.com/apis/" TargetMode="External"/><Relationship Id="rId2" Type="http://schemas.openxmlformats.org/officeDocument/2006/relationships/hyperlink" Target="https://console.cloud.google.com/" TargetMode="External"/><Relationship Id="rId1" Type="http://schemas.openxmlformats.org/officeDocument/2006/relationships/slideLayout" Target="../slideLayouts/slideLayout2.xml"/><Relationship Id="rId5" Type="http://schemas.openxmlformats.org/officeDocument/2006/relationships/hyperlink" Target="https://console.firebase.google.com/" TargetMode="External"/><Relationship Id="rId4" Type="http://schemas.openxmlformats.org/officeDocument/2006/relationships/hyperlink" Target="https://developers.google.com/beacons/dashboard/"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firebase.google.com/docs/android/setup#available_librar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irebase.google.com/support/release-notes/androi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onsole.firebase.googl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5/4730</a:t>
            </a:r>
          </a:p>
        </p:txBody>
      </p:sp>
      <p:sp>
        <p:nvSpPr>
          <p:cNvPr id="3" name="Subtitle 2"/>
          <p:cNvSpPr>
            <a:spLocks noGrp="1"/>
          </p:cNvSpPr>
          <p:nvPr>
            <p:ph type="subTitle" idx="1"/>
          </p:nvPr>
        </p:nvSpPr>
        <p:spPr/>
        <p:txBody>
          <a:bodyPr/>
          <a:lstStyle/>
          <a:p>
            <a:r>
              <a:rPr lang="en-US" dirty="0"/>
              <a:t>Primer:</a:t>
            </a:r>
          </a:p>
          <a:p>
            <a:r>
              <a:rPr lang="en-US" dirty="0"/>
              <a:t>Firebase</a:t>
            </a:r>
          </a:p>
        </p:txBody>
      </p:sp>
    </p:spTree>
    <p:extLst>
      <p:ext uri="{BB962C8B-B14F-4D97-AF65-F5344CB8AC3E}">
        <p14:creationId xmlns:p14="http://schemas.microsoft.com/office/powerpoint/2010/main" val="176202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Cloud Messaging (2)</a:t>
            </a:r>
          </a:p>
        </p:txBody>
      </p:sp>
      <p:sp>
        <p:nvSpPr>
          <p:cNvPr id="3" name="Content Placeholder 2"/>
          <p:cNvSpPr>
            <a:spLocks noGrp="1"/>
          </p:cNvSpPr>
          <p:nvPr>
            <p:ph idx="1"/>
          </p:nvPr>
        </p:nvSpPr>
        <p:spPr/>
        <p:txBody>
          <a:bodyPr/>
          <a:lstStyle/>
          <a:p>
            <a:r>
              <a:rPr lang="en-US" dirty="0"/>
              <a:t>Device</a:t>
            </a:r>
          </a:p>
          <a:p>
            <a:pPr lvl="1"/>
            <a:r>
              <a:rPr lang="en-US" dirty="0"/>
              <a:t>Implements a </a:t>
            </a:r>
            <a:r>
              <a:rPr lang="en-US" dirty="0" err="1"/>
              <a:t>firebaseMessaingService</a:t>
            </a:r>
            <a:r>
              <a:rPr lang="en-US" dirty="0"/>
              <a:t> to receive the messages and decides what to do with them, in the app.</a:t>
            </a:r>
          </a:p>
          <a:p>
            <a:r>
              <a:rPr lang="en-US" dirty="0"/>
              <a:t>Backend systems.</a:t>
            </a:r>
          </a:p>
          <a:p>
            <a:pPr lvl="1"/>
            <a:r>
              <a:rPr lang="en-US" dirty="0"/>
              <a:t>Need to implement (like a </a:t>
            </a:r>
            <a:r>
              <a:rPr lang="en-US" dirty="0" err="1"/>
              <a:t>ReST</a:t>
            </a:r>
            <a:r>
              <a:rPr lang="en-US" dirty="0"/>
              <a:t> based system) to receive the messages the device is sending and forward them to the google site for distribution.</a:t>
            </a:r>
          </a:p>
          <a:p>
            <a:pPr lvl="2"/>
            <a:r>
              <a:rPr lang="en-US" dirty="0"/>
              <a:t>Individual, group, or all.  </a:t>
            </a:r>
          </a:p>
          <a:p>
            <a:pPr lvl="1"/>
            <a:endParaRPr lang="en-US" dirty="0"/>
          </a:p>
        </p:txBody>
      </p:sp>
    </p:spTree>
    <p:extLst>
      <p:ext uri="{BB962C8B-B14F-4D97-AF65-F5344CB8AC3E}">
        <p14:creationId xmlns:p14="http://schemas.microsoft.com/office/powerpoint/2010/main" val="4197981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in-app messaging</a:t>
            </a:r>
          </a:p>
        </p:txBody>
      </p:sp>
      <p:sp>
        <p:nvSpPr>
          <p:cNvPr id="3" name="Content Placeholder 2"/>
          <p:cNvSpPr>
            <a:spLocks noGrp="1"/>
          </p:cNvSpPr>
          <p:nvPr>
            <p:ph idx="1"/>
          </p:nvPr>
        </p:nvSpPr>
        <p:spPr/>
        <p:txBody>
          <a:bodyPr/>
          <a:lstStyle/>
          <a:p>
            <a:r>
              <a:rPr lang="en-US" dirty="0"/>
              <a:t>Not to be confused with cloud messaging, but the menu item is messaging.</a:t>
            </a:r>
          </a:p>
          <a:p>
            <a:r>
              <a:rPr lang="en-US" dirty="0"/>
              <a:t>This allows you send a notification to the all (or some) of the devices where your app is instead.</a:t>
            </a:r>
          </a:p>
          <a:p>
            <a:pPr lvl="1"/>
            <a:r>
              <a:rPr lang="en-US" dirty="0"/>
              <a:t>You need on include firebase message in dependencies (or </a:t>
            </a:r>
            <a:r>
              <a:rPr lang="en-US" dirty="0" err="1"/>
              <a:t>bom</a:t>
            </a:r>
            <a:r>
              <a:rPr lang="en-US" dirty="0"/>
              <a:t>)</a:t>
            </a:r>
          </a:p>
          <a:p>
            <a:pPr lvl="2"/>
            <a:r>
              <a:rPr lang="en-US" dirty="0"/>
              <a:t>implementation ("</a:t>
            </a:r>
            <a:r>
              <a:rPr lang="en-US" dirty="0" err="1"/>
              <a:t>com.google.firebase:firebase-inappmessaging</a:t>
            </a:r>
            <a:r>
              <a:rPr lang="en-US" dirty="0"/>
              <a:t>")</a:t>
            </a:r>
          </a:p>
          <a:p>
            <a:r>
              <a:rPr lang="en-US" dirty="0"/>
              <a:t>The rest is done in the console.</a:t>
            </a:r>
          </a:p>
        </p:txBody>
      </p:sp>
    </p:spTree>
    <p:extLst>
      <p:ext uri="{BB962C8B-B14F-4D97-AF65-F5344CB8AC3E}">
        <p14:creationId xmlns:p14="http://schemas.microsoft.com/office/powerpoint/2010/main" val="155766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Notifications (2)</a:t>
            </a:r>
            <a:endParaRPr lang="en-US" dirty="0"/>
          </a:p>
        </p:txBody>
      </p:sp>
      <p:sp>
        <p:nvSpPr>
          <p:cNvPr id="3" name="Content Placeholder 2"/>
          <p:cNvSpPr>
            <a:spLocks noGrp="1"/>
          </p:cNvSpPr>
          <p:nvPr>
            <p:ph idx="1"/>
          </p:nvPr>
        </p:nvSpPr>
        <p:spPr>
          <a:xfrm>
            <a:off x="609600" y="1600201"/>
            <a:ext cx="8915400" cy="4525963"/>
          </a:xfrm>
        </p:spPr>
        <p:txBody>
          <a:bodyPr>
            <a:normAutofit/>
          </a:bodyPr>
          <a:lstStyle/>
          <a:p>
            <a:r>
              <a:rPr lang="en-US" dirty="0"/>
              <a:t>You create a message in the notifications section.</a:t>
            </a:r>
          </a:p>
          <a:p>
            <a:r>
              <a:rPr lang="en-US" dirty="0"/>
              <a:t>Send the message.</a:t>
            </a:r>
          </a:p>
          <a:p>
            <a:r>
              <a:rPr lang="en-US" dirty="0"/>
              <a:t>It will then show up on the device as a notification.</a:t>
            </a:r>
          </a:p>
          <a:p>
            <a:pPr lvl="1"/>
            <a:r>
              <a:rPr lang="en-US" dirty="0"/>
              <a:t>If they click the notification and it will launch your app.</a:t>
            </a:r>
          </a:p>
          <a:p>
            <a:pPr lvl="1"/>
            <a:r>
              <a:rPr lang="en-US" dirty="0"/>
              <a:t>Note, if the app is up then the users won't see it (without extra code from cloud messaging).</a:t>
            </a:r>
          </a:p>
          <a:p>
            <a:pPr lvl="2"/>
            <a:r>
              <a:rPr lang="en-US" dirty="0"/>
              <a:t>You can code for in cloud messaging, so the message shows up as well.  see messaging demo code.</a:t>
            </a:r>
          </a:p>
        </p:txBody>
      </p:sp>
      <p:pic>
        <p:nvPicPr>
          <p:cNvPr id="6" name="Picture 5">
            <a:extLst>
              <a:ext uri="{FF2B5EF4-FFF2-40B4-BE49-F238E27FC236}">
                <a16:creationId xmlns:a16="http://schemas.microsoft.com/office/drawing/2014/main" id="{1CE0115A-169E-466F-2AA4-A95307D107F9}"/>
              </a:ext>
            </a:extLst>
          </p:cNvPr>
          <p:cNvPicPr>
            <a:picLocks noChangeAspect="1"/>
          </p:cNvPicPr>
          <p:nvPr/>
        </p:nvPicPr>
        <p:blipFill>
          <a:blip r:embed="rId2"/>
          <a:stretch>
            <a:fillRect/>
          </a:stretch>
        </p:blipFill>
        <p:spPr>
          <a:xfrm>
            <a:off x="9828671" y="457200"/>
            <a:ext cx="1753729" cy="5943600"/>
          </a:xfrm>
          <a:prstGeom prst="rect">
            <a:avLst/>
          </a:prstGeom>
        </p:spPr>
      </p:pic>
    </p:spTree>
    <p:extLst>
      <p:ext uri="{BB962C8B-B14F-4D97-AF65-F5344CB8AC3E}">
        <p14:creationId xmlns:p14="http://schemas.microsoft.com/office/powerpoint/2010/main" val="22175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a:t>
            </a:r>
          </a:p>
        </p:txBody>
      </p:sp>
      <p:sp>
        <p:nvSpPr>
          <p:cNvPr id="3" name="Content Placeholder 2"/>
          <p:cNvSpPr>
            <a:spLocks noGrp="1"/>
          </p:cNvSpPr>
          <p:nvPr>
            <p:ph idx="1"/>
          </p:nvPr>
        </p:nvSpPr>
        <p:spPr/>
        <p:txBody>
          <a:bodyPr>
            <a:normAutofit/>
          </a:bodyPr>
          <a:lstStyle/>
          <a:p>
            <a:r>
              <a:rPr lang="en-US" dirty="0"/>
              <a:t>Realtime and Firestone are covered in a separate lecture.</a:t>
            </a:r>
          </a:p>
          <a:p>
            <a:pPr lvl="1"/>
            <a:endParaRPr lang="en-US" dirty="0"/>
          </a:p>
        </p:txBody>
      </p:sp>
    </p:spTree>
    <p:extLst>
      <p:ext uri="{BB962C8B-B14F-4D97-AF65-F5344CB8AC3E}">
        <p14:creationId xmlns:p14="http://schemas.microsoft.com/office/powerpoint/2010/main" val="30508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Authentication</a:t>
            </a:r>
          </a:p>
        </p:txBody>
      </p:sp>
      <p:sp>
        <p:nvSpPr>
          <p:cNvPr id="3" name="Content Placeholder 2"/>
          <p:cNvSpPr>
            <a:spLocks noGrp="1"/>
          </p:cNvSpPr>
          <p:nvPr>
            <p:ph idx="1"/>
          </p:nvPr>
        </p:nvSpPr>
        <p:spPr/>
        <p:txBody>
          <a:bodyPr>
            <a:normAutofit fontScale="92500"/>
          </a:bodyPr>
          <a:lstStyle/>
          <a:p>
            <a:r>
              <a:rPr lang="en-US" dirty="0"/>
              <a:t>Allows the user to "login" to your app.</a:t>
            </a:r>
          </a:p>
          <a:p>
            <a:pPr lvl="1"/>
            <a:r>
              <a:rPr lang="en-US" dirty="0"/>
              <a:t>With any number of services using </a:t>
            </a:r>
            <a:r>
              <a:rPr lang="en-US" dirty="0" err="1"/>
              <a:t>FirebaseUI</a:t>
            </a:r>
            <a:endParaRPr lang="en-US" dirty="0"/>
          </a:p>
          <a:p>
            <a:pPr lvl="2"/>
            <a:r>
              <a:rPr lang="en-US" dirty="0"/>
              <a:t>Currently: phone number, email and password, google, </a:t>
            </a:r>
            <a:r>
              <a:rPr lang="en-US" dirty="0" err="1"/>
              <a:t>facebook</a:t>
            </a:r>
            <a:r>
              <a:rPr lang="en-US" dirty="0"/>
              <a:t>, twitter, and </a:t>
            </a:r>
            <a:r>
              <a:rPr lang="en-US" dirty="0" err="1"/>
              <a:t>github</a:t>
            </a:r>
            <a:r>
              <a:rPr lang="en-US" dirty="0"/>
              <a:t>.</a:t>
            </a:r>
          </a:p>
          <a:p>
            <a:pPr lvl="3"/>
            <a:r>
              <a:rPr lang="en-US" dirty="0"/>
              <a:t>Note </a:t>
            </a:r>
            <a:r>
              <a:rPr lang="en-US" dirty="0" err="1"/>
              <a:t>facebook</a:t>
            </a:r>
            <a:r>
              <a:rPr lang="en-US" dirty="0"/>
              <a:t> and twitter require their </a:t>
            </a:r>
            <a:r>
              <a:rPr lang="en-US" dirty="0" err="1"/>
              <a:t>api</a:t>
            </a:r>
            <a:r>
              <a:rPr lang="en-US" dirty="0"/>
              <a:t> key in order for it to work.</a:t>
            </a:r>
          </a:p>
          <a:p>
            <a:pPr lvl="2"/>
            <a:r>
              <a:rPr lang="en-US" dirty="0"/>
              <a:t>You don't write the code, just call the method for sign in or sign out.</a:t>
            </a:r>
          </a:p>
          <a:p>
            <a:pPr lvl="3"/>
            <a:r>
              <a:rPr lang="en-US" dirty="0"/>
              <a:t>It keeps track, even the password for email.</a:t>
            </a:r>
          </a:p>
          <a:p>
            <a:pPr lvl="3"/>
            <a:endParaRPr lang="en-US" dirty="0"/>
          </a:p>
          <a:p>
            <a:pPr lvl="1"/>
            <a:r>
              <a:rPr lang="en-US" dirty="0"/>
              <a:t>Dependencies, core plus</a:t>
            </a:r>
          </a:p>
          <a:p>
            <a:pPr lvl="2"/>
            <a:r>
              <a:rPr lang="en-US" dirty="0"/>
              <a:t>implementation ("</a:t>
            </a:r>
            <a:r>
              <a:rPr lang="en-US" dirty="0" err="1"/>
              <a:t>com.google.firebase:firebase-auth</a:t>
            </a:r>
            <a:r>
              <a:rPr lang="en-US" dirty="0"/>
              <a:t>")</a:t>
            </a:r>
          </a:p>
          <a:p>
            <a:pPr lvl="2"/>
            <a:r>
              <a:rPr lang="en-US" dirty="0"/>
              <a:t>implementation ("com.firebaseui:firebase-ui-auth:8.0.2")</a:t>
            </a:r>
          </a:p>
          <a:p>
            <a:pPr lvl="3"/>
            <a:r>
              <a:rPr lang="en-US" dirty="0"/>
              <a:t>See </a:t>
            </a:r>
            <a:r>
              <a:rPr lang="en-US" dirty="0">
                <a:hlinkClick r:id="rId2"/>
              </a:rPr>
              <a:t>https://github.com/firebase/FirebaseUI-Android</a:t>
            </a:r>
            <a:r>
              <a:rPr lang="en-US" dirty="0"/>
              <a:t> </a:t>
            </a:r>
          </a:p>
        </p:txBody>
      </p:sp>
    </p:spTree>
    <p:extLst>
      <p:ext uri="{BB962C8B-B14F-4D97-AF65-F5344CB8AC3E}">
        <p14:creationId xmlns:p14="http://schemas.microsoft.com/office/powerpoint/2010/main" val="353085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Setup and use</a:t>
            </a:r>
            <a:endParaRPr lang="en-US" dirty="0"/>
          </a:p>
        </p:txBody>
      </p:sp>
      <p:sp>
        <p:nvSpPr>
          <p:cNvPr id="3" name="Content Placeholder 2"/>
          <p:cNvSpPr>
            <a:spLocks noGrp="1"/>
          </p:cNvSpPr>
          <p:nvPr>
            <p:ph idx="1"/>
          </p:nvPr>
        </p:nvSpPr>
        <p:spPr/>
        <p:txBody>
          <a:bodyPr/>
          <a:lstStyle/>
          <a:p>
            <a:r>
              <a:rPr lang="en-US"/>
              <a:t>private FirebaseAuth mFirebaseAuth;</a:t>
            </a:r>
          </a:p>
          <a:p>
            <a:r>
              <a:rPr lang="en-US"/>
              <a:t>private FirebaseAuth.AuthStateListener mAuthStateListener;</a:t>
            </a:r>
          </a:p>
          <a:p>
            <a:r>
              <a:rPr lang="en-US"/>
              <a:t>mFirebaseAuth = FirebaseAuth.getInstance();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1" y="4038601"/>
            <a:ext cx="3586163" cy="2290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7591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Setup and use (2)</a:t>
            </a:r>
            <a:endParaRPr lang="en-US" dirty="0"/>
          </a:p>
        </p:txBody>
      </p:sp>
      <p:sp>
        <p:nvSpPr>
          <p:cNvPr id="3" name="Content Placeholder 2"/>
          <p:cNvSpPr>
            <a:spLocks noGrp="1"/>
          </p:cNvSpPr>
          <p:nvPr>
            <p:ph idx="1"/>
          </p:nvPr>
        </p:nvSpPr>
        <p:spPr>
          <a:xfrm>
            <a:off x="609600" y="1600200"/>
            <a:ext cx="10820400" cy="4876800"/>
          </a:xfrm>
        </p:spPr>
        <p:txBody>
          <a:bodyPr>
            <a:normAutofit fontScale="47500" lnSpcReduction="20000"/>
          </a:bodyPr>
          <a:lstStyle/>
          <a:p>
            <a:r>
              <a:rPr lang="en-US" dirty="0"/>
              <a:t>In </a:t>
            </a:r>
            <a:r>
              <a:rPr lang="en-US" dirty="0" err="1"/>
              <a:t>onResume</a:t>
            </a:r>
            <a:r>
              <a:rPr lang="en-US" dirty="0"/>
              <a:t>, </a:t>
            </a:r>
          </a:p>
          <a:p>
            <a:pPr marL="0" indent="0">
              <a:buNone/>
            </a:pPr>
            <a:r>
              <a:rPr lang="en-US" dirty="0" err="1"/>
              <a:t>mFirebaseAuth.addAuthStateListener</a:t>
            </a:r>
            <a:r>
              <a:rPr lang="en-US" dirty="0"/>
              <a:t>(</a:t>
            </a:r>
            <a:r>
              <a:rPr lang="en-US" dirty="0" err="1"/>
              <a:t>mAuthStateListener</a:t>
            </a:r>
            <a:r>
              <a:rPr lang="en-US" dirty="0"/>
              <a:t>);</a:t>
            </a:r>
          </a:p>
          <a:p>
            <a:r>
              <a:rPr lang="en-US" dirty="0"/>
              <a:t>Where </a:t>
            </a:r>
          </a:p>
          <a:p>
            <a:pPr marL="0" indent="0">
              <a:buNone/>
            </a:pPr>
            <a:r>
              <a:rPr lang="en-US" dirty="0" err="1"/>
              <a:t>mAuthStateListener</a:t>
            </a:r>
            <a:r>
              <a:rPr lang="en-US" dirty="0"/>
              <a:t> = new </a:t>
            </a:r>
            <a:r>
              <a:rPr lang="en-US" dirty="0" err="1"/>
              <a:t>FirebaseAuth.AuthStateListener</a:t>
            </a:r>
            <a:r>
              <a:rPr lang="en-US" dirty="0"/>
              <a:t>() {</a:t>
            </a:r>
            <a:br>
              <a:rPr lang="en-US" dirty="0"/>
            </a:br>
            <a:r>
              <a:rPr lang="en-US" dirty="0"/>
              <a:t>    @Override</a:t>
            </a:r>
            <a:br>
              <a:rPr lang="en-US" dirty="0"/>
            </a:br>
            <a:r>
              <a:rPr lang="en-US" dirty="0"/>
              <a:t>    public void </a:t>
            </a:r>
            <a:r>
              <a:rPr lang="en-US" dirty="0" err="1"/>
              <a:t>onAuthStateChanged</a:t>
            </a:r>
            <a:r>
              <a:rPr lang="en-US" dirty="0"/>
              <a:t>(@</a:t>
            </a:r>
            <a:r>
              <a:rPr lang="en-US" dirty="0" err="1"/>
              <a:t>NonNull</a:t>
            </a:r>
            <a:r>
              <a:rPr lang="en-US" dirty="0"/>
              <a:t> </a:t>
            </a:r>
            <a:r>
              <a:rPr lang="en-US" dirty="0" err="1"/>
              <a:t>FirebaseAuth</a:t>
            </a:r>
            <a:r>
              <a:rPr lang="en-US" dirty="0"/>
              <a:t> </a:t>
            </a:r>
            <a:r>
              <a:rPr lang="en-US" dirty="0" err="1"/>
              <a:t>firebaseAuth</a:t>
            </a:r>
            <a:r>
              <a:rPr lang="en-US" dirty="0"/>
              <a:t>) {</a:t>
            </a:r>
            <a:br>
              <a:rPr lang="en-US" dirty="0"/>
            </a:br>
            <a:r>
              <a:rPr lang="en-US" dirty="0"/>
              <a:t>        </a:t>
            </a:r>
            <a:r>
              <a:rPr lang="en-US" dirty="0" err="1"/>
              <a:t>FirebaseUser</a:t>
            </a:r>
            <a:r>
              <a:rPr lang="en-US" dirty="0"/>
              <a:t> user = </a:t>
            </a:r>
            <a:r>
              <a:rPr lang="en-US" dirty="0" err="1"/>
              <a:t>firebaseAuth.getCurrentUser</a:t>
            </a:r>
            <a:r>
              <a:rPr lang="en-US" dirty="0"/>
              <a:t>();</a:t>
            </a:r>
            <a:br>
              <a:rPr lang="en-US" dirty="0"/>
            </a:br>
            <a:r>
              <a:rPr lang="en-US" dirty="0"/>
              <a:t>        if (user != null) {</a:t>
            </a:r>
            <a:br>
              <a:rPr lang="en-US" dirty="0"/>
            </a:br>
            <a:r>
              <a:rPr lang="en-US" dirty="0"/>
              <a:t>            // User is signed in  use  </a:t>
            </a:r>
            <a:r>
              <a:rPr lang="en-US" dirty="0" err="1"/>
              <a:t>user.getDisplayName</a:t>
            </a:r>
            <a:r>
              <a:rPr lang="en-US" dirty="0"/>
              <a:t>() to get the name.</a:t>
            </a:r>
            <a:br>
              <a:rPr lang="en-US" dirty="0"/>
            </a:br>
            <a:r>
              <a:rPr lang="en-US" dirty="0"/>
              <a:t>        } else {</a:t>
            </a:r>
            <a:br>
              <a:rPr lang="en-US" dirty="0"/>
            </a:br>
            <a:r>
              <a:rPr lang="en-US" dirty="0"/>
              <a:t>            // User is signed out</a:t>
            </a:r>
            <a:br>
              <a:rPr lang="en-US" dirty="0"/>
            </a:br>
            <a:r>
              <a:rPr lang="en-US" dirty="0"/>
              <a:t>            </a:t>
            </a:r>
            <a:r>
              <a:rPr lang="en-US" dirty="0" err="1">
                <a:solidFill>
                  <a:srgbClr val="C00000"/>
                </a:solidFill>
              </a:rPr>
              <a:t>myActivityResultLauncher.launch</a:t>
            </a:r>
            <a:r>
              <a:rPr lang="en-US" dirty="0">
                <a:solidFill>
                  <a:srgbClr val="C00000"/>
                </a:solidFill>
              </a:rPr>
              <a:t>(</a:t>
            </a:r>
            <a:r>
              <a:rPr lang="en-US" dirty="0" err="1">
                <a:solidFill>
                  <a:srgbClr val="0070C0"/>
                </a:solidFill>
              </a:rPr>
              <a:t>AuthUI.</a:t>
            </a:r>
            <a:r>
              <a:rPr lang="en-US" i="1" dirty="0" err="1">
                <a:solidFill>
                  <a:srgbClr val="0070C0"/>
                </a:solidFill>
              </a:rPr>
              <a:t>getInstance</a:t>
            </a:r>
            <a:r>
              <a:rPr lang="en-US" dirty="0">
                <a:solidFill>
                  <a:srgbClr val="0070C0"/>
                </a:solidFill>
              </a:rPr>
              <a:t>()  //see firebase UI for documentation. </a:t>
            </a:r>
            <a:br>
              <a:rPr lang="en-US" dirty="0">
                <a:solidFill>
                  <a:srgbClr val="0070C0"/>
                </a:solidFill>
              </a:rPr>
            </a:br>
            <a:r>
              <a:rPr lang="en-US" dirty="0">
                <a:solidFill>
                  <a:srgbClr val="0070C0"/>
                </a:solidFill>
              </a:rPr>
              <a:t>                            .</a:t>
            </a:r>
            <a:r>
              <a:rPr lang="en-US" dirty="0" err="1">
                <a:solidFill>
                  <a:srgbClr val="0070C0"/>
                </a:solidFill>
              </a:rPr>
              <a:t>createSignInIntentBuilder</a:t>
            </a:r>
            <a:r>
              <a:rPr lang="en-US" dirty="0">
                <a:solidFill>
                  <a:srgbClr val="0070C0"/>
                </a:solidFill>
              </a:rPr>
              <a:t>()  .</a:t>
            </a:r>
            <a:r>
              <a:rPr lang="en-US" dirty="0" err="1">
                <a:solidFill>
                  <a:srgbClr val="0070C0"/>
                </a:solidFill>
              </a:rPr>
              <a:t>setIsSmartLockEnabled</a:t>
            </a:r>
            <a:r>
              <a:rPr lang="en-US" dirty="0">
                <a:solidFill>
                  <a:srgbClr val="0070C0"/>
                </a:solidFill>
              </a:rPr>
              <a:t>(false)</a:t>
            </a:r>
            <a:br>
              <a:rPr lang="en-US" dirty="0">
                <a:solidFill>
                  <a:srgbClr val="0070C0"/>
                </a:solidFill>
              </a:rPr>
            </a:br>
            <a:r>
              <a:rPr lang="en-US" dirty="0">
                <a:solidFill>
                  <a:srgbClr val="0070C0"/>
                </a:solidFill>
              </a:rPr>
              <a:t>                            .</a:t>
            </a:r>
            <a:r>
              <a:rPr lang="en-US" dirty="0" err="1">
                <a:solidFill>
                  <a:srgbClr val="0070C0"/>
                </a:solidFill>
              </a:rPr>
              <a:t>setAvailableProviders</a:t>
            </a:r>
            <a:r>
              <a:rPr lang="en-US" dirty="0">
                <a:solidFill>
                  <a:srgbClr val="0070C0"/>
                </a:solidFill>
              </a:rPr>
              <a:t>(</a:t>
            </a:r>
            <a:r>
              <a:rPr lang="en-US" dirty="0" err="1">
                <a:solidFill>
                  <a:srgbClr val="0070C0"/>
                </a:solidFill>
              </a:rPr>
              <a:t>Arrays.</a:t>
            </a:r>
            <a:r>
              <a:rPr lang="en-US" i="1" dirty="0" err="1">
                <a:solidFill>
                  <a:srgbClr val="0070C0"/>
                </a:solidFill>
              </a:rPr>
              <a:t>asList</a:t>
            </a:r>
            <a:r>
              <a:rPr lang="en-US" dirty="0">
                <a:solidFill>
                  <a:srgbClr val="0070C0"/>
                </a:solidFill>
              </a:rPr>
              <a:t>(new </a:t>
            </a:r>
            <a:r>
              <a:rPr lang="en-US" dirty="0" err="1">
                <a:solidFill>
                  <a:srgbClr val="0070C0"/>
                </a:solidFill>
              </a:rPr>
              <a:t>AuthUI.IdpConfig.EmailBuilder</a:t>
            </a:r>
            <a:r>
              <a:rPr lang="en-US" dirty="0">
                <a:solidFill>
                  <a:srgbClr val="0070C0"/>
                </a:solidFill>
              </a:rPr>
              <a:t>().build(),</a:t>
            </a:r>
          </a:p>
          <a:p>
            <a:pPr marL="0" indent="0">
              <a:buNone/>
            </a:pPr>
            <a:r>
              <a:rPr lang="en-US" dirty="0">
                <a:solidFill>
                  <a:srgbClr val="0070C0"/>
                </a:solidFill>
              </a:rPr>
              <a:t>                                new </a:t>
            </a:r>
            <a:r>
              <a:rPr lang="en-US" dirty="0" err="1">
                <a:solidFill>
                  <a:srgbClr val="0070C0"/>
                </a:solidFill>
              </a:rPr>
              <a:t>AuthUI.IdpConfig.GoogleBuilder</a:t>
            </a:r>
            <a:r>
              <a:rPr lang="en-US" dirty="0">
                <a:solidFill>
                  <a:srgbClr val="0070C0"/>
                </a:solidFill>
              </a:rPr>
              <a:t>().build(),</a:t>
            </a:r>
          </a:p>
          <a:p>
            <a:pPr marL="0" indent="0">
              <a:buNone/>
            </a:pPr>
            <a:r>
              <a:rPr lang="en-US" dirty="0">
                <a:solidFill>
                  <a:srgbClr val="0070C0"/>
                </a:solidFill>
              </a:rPr>
              <a:t>                                new </a:t>
            </a:r>
            <a:r>
              <a:rPr lang="en-US" dirty="0" err="1">
                <a:solidFill>
                  <a:srgbClr val="0070C0"/>
                </a:solidFill>
              </a:rPr>
              <a:t>AuthUI.IdpConfig.PhoneBuilder</a:t>
            </a:r>
            <a:r>
              <a:rPr lang="en-US" dirty="0">
                <a:solidFill>
                  <a:srgbClr val="0070C0"/>
                </a:solidFill>
              </a:rPr>
              <a:t>().build()))</a:t>
            </a:r>
            <a:br>
              <a:rPr lang="en-US" dirty="0">
                <a:solidFill>
                  <a:srgbClr val="0070C0"/>
                </a:solidFill>
              </a:rPr>
            </a:br>
            <a:r>
              <a:rPr lang="en-US" dirty="0">
                <a:solidFill>
                  <a:srgbClr val="0070C0"/>
                </a:solidFill>
              </a:rPr>
              <a:t>                            .build() </a:t>
            </a:r>
            <a:r>
              <a:rPr lang="en-US" dirty="0">
                <a:solidFill>
                  <a:srgbClr val="FF0000"/>
                </a:solidFill>
              </a:rPr>
              <a:t>);</a:t>
            </a:r>
            <a:br>
              <a:rPr lang="en-US" dirty="0"/>
            </a:br>
            <a:r>
              <a:rPr lang="en-US" dirty="0"/>
              <a:t>        }</a:t>
            </a:r>
            <a:br>
              <a:rPr lang="en-US" dirty="0"/>
            </a:br>
            <a:r>
              <a:rPr lang="en-US" dirty="0"/>
              <a:t>    }</a:t>
            </a:r>
            <a:br>
              <a:rPr lang="en-US" dirty="0"/>
            </a:br>
            <a:r>
              <a:rPr lang="en-US" dirty="0"/>
              <a:t>};</a:t>
            </a:r>
          </a:p>
          <a:p>
            <a:r>
              <a:rPr lang="en-US" dirty="0"/>
              <a:t>Again, don't forget to remove the listener in </a:t>
            </a:r>
            <a:r>
              <a:rPr lang="en-US" dirty="0" err="1"/>
              <a:t>onPause</a:t>
            </a:r>
            <a:r>
              <a:rPr lang="en-US" dirty="0"/>
              <a:t>()</a:t>
            </a:r>
          </a:p>
          <a:p>
            <a:pPr marL="0" indent="0">
              <a:buNone/>
            </a:pPr>
            <a:r>
              <a:rPr lang="en-US" dirty="0" err="1"/>
              <a:t>mFirebaseAuth.removeAuthStateListener</a:t>
            </a:r>
            <a:r>
              <a:rPr lang="en-US" dirty="0"/>
              <a:t>(</a:t>
            </a:r>
            <a:r>
              <a:rPr lang="en-US" dirty="0" err="1"/>
              <a:t>mAuthStateListener</a:t>
            </a:r>
            <a:r>
              <a:rPr lang="en-US" dirty="0"/>
              <a:t>);</a:t>
            </a:r>
          </a:p>
        </p:txBody>
      </p:sp>
    </p:spTree>
    <p:extLst>
      <p:ext uri="{BB962C8B-B14F-4D97-AF65-F5344CB8AC3E}">
        <p14:creationId xmlns:p14="http://schemas.microsoft.com/office/powerpoint/2010/main" val="1006594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a:t>
            </a:r>
          </a:p>
        </p:txBody>
      </p:sp>
      <p:sp>
        <p:nvSpPr>
          <p:cNvPr id="3" name="Content Placeholder 2"/>
          <p:cNvSpPr>
            <a:spLocks noGrp="1"/>
          </p:cNvSpPr>
          <p:nvPr>
            <p:ph idx="1"/>
          </p:nvPr>
        </p:nvSpPr>
        <p:spPr/>
        <p:txBody>
          <a:bodyPr>
            <a:normAutofit/>
          </a:bodyPr>
          <a:lstStyle/>
          <a:p>
            <a:r>
              <a:rPr lang="en-US" dirty="0"/>
              <a:t>This allows for file storage in the cloud</a:t>
            </a:r>
          </a:p>
          <a:p>
            <a:pPr lvl="1"/>
            <a:r>
              <a:rPr lang="en-US" dirty="0"/>
              <a:t>It handles all the networking and syncing between cloud and device.</a:t>
            </a:r>
          </a:p>
          <a:p>
            <a:pPr lvl="1"/>
            <a:r>
              <a:rPr lang="en-US" dirty="0"/>
              <a:t>Again should use authentication.</a:t>
            </a:r>
          </a:p>
          <a:p>
            <a:pPr lvl="1"/>
            <a:r>
              <a:rPr lang="en-US" dirty="0"/>
              <a:t>Can specify any of rules on what the users are allowed to write to/read from the storage.</a:t>
            </a:r>
          </a:p>
          <a:p>
            <a:pPr lvl="1"/>
            <a:endParaRPr lang="en-US" dirty="0"/>
          </a:p>
          <a:p>
            <a:pPr lvl="1"/>
            <a:r>
              <a:rPr lang="en-US" dirty="0"/>
              <a:t>dependencies (using </a:t>
            </a:r>
            <a:r>
              <a:rPr lang="en-US" dirty="0" err="1"/>
              <a:t>bom</a:t>
            </a:r>
            <a:r>
              <a:rPr lang="en-US" dirty="0"/>
              <a:t>)</a:t>
            </a:r>
          </a:p>
          <a:p>
            <a:pPr lvl="2"/>
            <a:r>
              <a:rPr lang="en-US" dirty="0"/>
              <a:t>implementation ("</a:t>
            </a:r>
            <a:r>
              <a:rPr lang="en-US" dirty="0" err="1"/>
              <a:t>com.google.firebase:firebase-storage</a:t>
            </a:r>
            <a:r>
              <a:rPr lang="en-US" dirty="0"/>
              <a:t>")</a:t>
            </a:r>
          </a:p>
        </p:txBody>
      </p:sp>
    </p:spTree>
    <p:extLst>
      <p:ext uri="{BB962C8B-B14F-4D97-AF65-F5344CB8AC3E}">
        <p14:creationId xmlns:p14="http://schemas.microsoft.com/office/powerpoint/2010/main" val="220220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a:t>
            </a:r>
          </a:p>
        </p:txBody>
      </p:sp>
      <p:sp>
        <p:nvSpPr>
          <p:cNvPr id="3" name="Content Placeholder 2"/>
          <p:cNvSpPr>
            <a:spLocks noGrp="1"/>
          </p:cNvSpPr>
          <p:nvPr>
            <p:ph idx="1"/>
          </p:nvPr>
        </p:nvSpPr>
        <p:spPr/>
        <p:txBody>
          <a:bodyPr>
            <a:normAutofit/>
          </a:bodyPr>
          <a:lstStyle/>
          <a:p>
            <a:r>
              <a:rPr lang="en-US" dirty="0"/>
              <a:t>private </a:t>
            </a:r>
            <a:r>
              <a:rPr lang="en-US" dirty="0" err="1"/>
              <a:t>FirebaseStorage</a:t>
            </a:r>
            <a:r>
              <a:rPr lang="en-US" dirty="0"/>
              <a:t> </a:t>
            </a:r>
            <a:r>
              <a:rPr lang="en-US" dirty="0" err="1"/>
              <a:t>mFirebaseStorage</a:t>
            </a:r>
            <a:r>
              <a:rPr lang="en-US" dirty="0"/>
              <a:t> = </a:t>
            </a:r>
            <a:r>
              <a:rPr lang="en-US" dirty="0" err="1"/>
              <a:t>FirebaseStorage.</a:t>
            </a:r>
            <a:r>
              <a:rPr lang="en-US" i="1" dirty="0" err="1"/>
              <a:t>getInstance</a:t>
            </a:r>
            <a:r>
              <a:rPr lang="en-US" dirty="0"/>
              <a:t>(); </a:t>
            </a:r>
          </a:p>
          <a:p>
            <a:r>
              <a:rPr lang="en-US" dirty="0"/>
              <a:t>private </a:t>
            </a:r>
            <a:r>
              <a:rPr lang="en-US" dirty="0" err="1"/>
              <a:t>StorageReference</a:t>
            </a:r>
            <a:r>
              <a:rPr lang="en-US" dirty="0"/>
              <a:t> </a:t>
            </a:r>
            <a:r>
              <a:rPr lang="en-US" dirty="0" err="1"/>
              <a:t>mChatPhotosStorageReference</a:t>
            </a:r>
            <a:r>
              <a:rPr lang="en-US" dirty="0"/>
              <a:t> = </a:t>
            </a:r>
            <a:r>
              <a:rPr lang="en-US" dirty="0" err="1"/>
              <a:t>mFirebaseStorage.getReference</a:t>
            </a:r>
            <a:r>
              <a:rPr lang="en-US" dirty="0"/>
              <a:t>().child("</a:t>
            </a:r>
            <a:r>
              <a:rPr lang="en-US" dirty="0" err="1"/>
              <a:t>chat_photos</a:t>
            </a:r>
            <a:r>
              <a:rPr lang="en-US" dirty="0"/>
              <a:t>");</a:t>
            </a:r>
          </a:p>
          <a:p>
            <a:pPr lvl="1"/>
            <a:r>
              <a:rPr lang="en-US" dirty="0"/>
              <a:t>Where </a:t>
            </a:r>
            <a:r>
              <a:rPr lang="en-US" dirty="0" err="1"/>
              <a:t>chat_photos</a:t>
            </a:r>
            <a:r>
              <a:rPr lang="en-US" dirty="0"/>
              <a:t> is directory in storage.  See the console to create directories.</a:t>
            </a:r>
          </a:p>
        </p:txBody>
      </p:sp>
    </p:spTree>
    <p:extLst>
      <p:ext uri="{BB962C8B-B14F-4D97-AF65-F5344CB8AC3E}">
        <p14:creationId xmlns:p14="http://schemas.microsoft.com/office/powerpoint/2010/main" val="1099466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 (2)</a:t>
            </a:r>
          </a:p>
        </p:txBody>
      </p:sp>
      <p:sp>
        <p:nvSpPr>
          <p:cNvPr id="3" name="Content Placeholder 2"/>
          <p:cNvSpPr>
            <a:spLocks noGrp="1"/>
          </p:cNvSpPr>
          <p:nvPr>
            <p:ph idx="1"/>
          </p:nvPr>
        </p:nvSpPr>
        <p:spPr/>
        <p:txBody>
          <a:bodyPr>
            <a:normAutofit fontScale="70000" lnSpcReduction="20000"/>
          </a:bodyPr>
          <a:lstStyle/>
          <a:p>
            <a:r>
              <a:rPr lang="en-US" dirty="0"/>
              <a:t>Add to storage</a:t>
            </a:r>
          </a:p>
          <a:p>
            <a:pPr marL="0" indent="0">
              <a:buNone/>
            </a:pPr>
            <a:r>
              <a:rPr lang="en-US" dirty="0" err="1"/>
              <a:t>StorageReference</a:t>
            </a:r>
            <a:r>
              <a:rPr lang="en-US" dirty="0"/>
              <a:t> </a:t>
            </a:r>
            <a:r>
              <a:rPr lang="en-US" dirty="0" err="1">
                <a:solidFill>
                  <a:schemeClr val="accent1"/>
                </a:solidFill>
              </a:rPr>
              <a:t>photoRef</a:t>
            </a:r>
            <a:r>
              <a:rPr lang="en-US" dirty="0"/>
              <a:t> = </a:t>
            </a:r>
            <a:r>
              <a:rPr lang="en-US" dirty="0" err="1"/>
              <a:t>mChatPhotosStorageReference.child</a:t>
            </a:r>
            <a:r>
              <a:rPr lang="en-US" dirty="0"/>
              <a:t>("name");</a:t>
            </a:r>
          </a:p>
          <a:p>
            <a:pPr marL="0" indent="0">
              <a:buNone/>
            </a:pPr>
            <a:r>
              <a:rPr lang="en-US" dirty="0" err="1">
                <a:solidFill>
                  <a:schemeClr val="accent1"/>
                </a:solidFill>
              </a:rPr>
              <a:t>photoRef</a:t>
            </a:r>
            <a:r>
              <a:rPr lang="en-US" dirty="0" err="1"/>
              <a:t>.putFile</a:t>
            </a:r>
            <a:r>
              <a:rPr lang="en-US" dirty="0"/>
              <a:t>(</a:t>
            </a:r>
            <a:r>
              <a:rPr lang="en-US" dirty="0" err="1">
                <a:solidFill>
                  <a:srgbClr val="FF0000"/>
                </a:solidFill>
              </a:rPr>
              <a:t>selectedImageUri</a:t>
            </a:r>
            <a:r>
              <a:rPr lang="en-US" dirty="0"/>
              <a:t>)</a:t>
            </a:r>
            <a:br>
              <a:rPr lang="en-US" dirty="0"/>
            </a:br>
            <a:r>
              <a:rPr lang="en-US" dirty="0"/>
              <a:t>        .</a:t>
            </a:r>
            <a:r>
              <a:rPr lang="en-US" dirty="0" err="1"/>
              <a:t>addOnSuccessListener</a:t>
            </a:r>
            <a:r>
              <a:rPr lang="en-US" dirty="0"/>
              <a:t>(this, new </a:t>
            </a:r>
            <a:r>
              <a:rPr lang="en-US" dirty="0" err="1"/>
              <a:t>OnSuccessListener</a:t>
            </a:r>
            <a:r>
              <a:rPr lang="en-US" dirty="0"/>
              <a:t>&lt;</a:t>
            </a:r>
            <a:r>
              <a:rPr lang="en-US" dirty="0" err="1"/>
              <a:t>UploadTask.TaskSnapshot</a:t>
            </a:r>
            <a:r>
              <a:rPr lang="en-US" dirty="0"/>
              <a:t>&gt;() {</a:t>
            </a:r>
            <a:br>
              <a:rPr lang="en-US" dirty="0"/>
            </a:br>
            <a:r>
              <a:rPr lang="en-US" dirty="0"/>
              <a:t>            public void </a:t>
            </a:r>
            <a:r>
              <a:rPr lang="en-US" dirty="0" err="1"/>
              <a:t>onSuccess</a:t>
            </a:r>
            <a:r>
              <a:rPr lang="en-US" dirty="0"/>
              <a:t>(</a:t>
            </a:r>
            <a:r>
              <a:rPr lang="en-US" dirty="0" err="1"/>
              <a:t>UploadTask.TaskSnapshot</a:t>
            </a:r>
            <a:r>
              <a:rPr lang="en-US" dirty="0"/>
              <a:t> </a:t>
            </a:r>
            <a:r>
              <a:rPr lang="en-US" dirty="0" err="1"/>
              <a:t>taskSnapshot</a:t>
            </a:r>
            <a:r>
              <a:rPr lang="en-US" dirty="0"/>
              <a:t>) {</a:t>
            </a:r>
            <a:br>
              <a:rPr lang="en-US" dirty="0"/>
            </a:br>
            <a:r>
              <a:rPr lang="en-US" dirty="0"/>
              <a:t>                // When the image has successfully uploaded, we get its download URL</a:t>
            </a:r>
            <a:br>
              <a:rPr lang="en-US" dirty="0"/>
            </a:br>
            <a:r>
              <a:rPr lang="en-US" dirty="0"/>
              <a:t>                Uri </a:t>
            </a:r>
            <a:r>
              <a:rPr lang="en-US" dirty="0" err="1"/>
              <a:t>downloadUrl</a:t>
            </a:r>
            <a:r>
              <a:rPr lang="en-US" dirty="0"/>
              <a:t> = </a:t>
            </a:r>
            <a:r>
              <a:rPr lang="en-US" dirty="0" err="1"/>
              <a:t>taskSnapshot.getDownloadUrl</a:t>
            </a:r>
            <a:r>
              <a:rPr lang="en-US" dirty="0"/>
              <a:t>();</a:t>
            </a:r>
          </a:p>
          <a:p>
            <a:pPr marL="0" indent="0">
              <a:buNone/>
            </a:pPr>
            <a:r>
              <a:rPr lang="en-US" dirty="0"/>
              <a:t>   }</a:t>
            </a:r>
            <a:br>
              <a:rPr lang="en-US" dirty="0"/>
            </a:br>
            <a:r>
              <a:rPr lang="en-US" dirty="0"/>
              <a:t>});</a:t>
            </a:r>
          </a:p>
          <a:p>
            <a:r>
              <a:rPr lang="en-US" dirty="0"/>
              <a:t>Download from</a:t>
            </a:r>
          </a:p>
          <a:p>
            <a:pPr lvl="1"/>
            <a:r>
              <a:rPr lang="en-US" dirty="0"/>
              <a:t>Use any method to download with a standard </a:t>
            </a:r>
            <a:r>
              <a:rPr lang="en-US" dirty="0" err="1"/>
              <a:t>url</a:t>
            </a:r>
            <a:endParaRPr lang="en-US" dirty="0"/>
          </a:p>
          <a:p>
            <a:pPr marL="0" indent="0">
              <a:buNone/>
            </a:pPr>
            <a:r>
              <a:rPr lang="en-US" dirty="0"/>
              <a:t>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1031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6961-6093-AAF1-BAAD-6158F616D47E}"/>
              </a:ext>
            </a:extLst>
          </p:cNvPr>
          <p:cNvSpPr>
            <a:spLocks noGrp="1"/>
          </p:cNvSpPr>
          <p:nvPr>
            <p:ph type="title"/>
          </p:nvPr>
        </p:nvSpPr>
        <p:spPr/>
        <p:txBody>
          <a:bodyPr/>
          <a:lstStyle/>
          <a:p>
            <a:r>
              <a:rPr lang="en-US" dirty="0"/>
              <a:t>What is Firebase</a:t>
            </a:r>
          </a:p>
        </p:txBody>
      </p:sp>
      <p:sp>
        <p:nvSpPr>
          <p:cNvPr id="3" name="Content Placeholder 2">
            <a:extLst>
              <a:ext uri="{FF2B5EF4-FFF2-40B4-BE49-F238E27FC236}">
                <a16:creationId xmlns:a16="http://schemas.microsoft.com/office/drawing/2014/main" id="{81A3F118-6490-6066-4005-F09B4D5F37F6}"/>
              </a:ext>
            </a:extLst>
          </p:cNvPr>
          <p:cNvSpPr>
            <a:spLocks noGrp="1"/>
          </p:cNvSpPr>
          <p:nvPr>
            <p:ph idx="1"/>
          </p:nvPr>
        </p:nvSpPr>
        <p:spPr/>
        <p:txBody>
          <a:bodyPr>
            <a:normAutofit lnSpcReduction="10000"/>
          </a:bodyPr>
          <a:lstStyle/>
          <a:p>
            <a:r>
              <a:rPr lang="en-US" dirty="0"/>
              <a:t>Firebase is Google's client side app development platform</a:t>
            </a:r>
          </a:p>
          <a:p>
            <a:pPr lvl="1"/>
            <a:r>
              <a:rPr lang="en-US" dirty="0"/>
              <a:t>based on google could and integrates with most of google tools as well, like ads.</a:t>
            </a:r>
          </a:p>
          <a:p>
            <a:pPr lvl="1"/>
            <a:r>
              <a:rPr lang="en-US" dirty="0"/>
              <a:t>its multiplatform client for IOS, android, flutter, web (like angular, react, </a:t>
            </a:r>
            <a:r>
              <a:rPr lang="en-US" dirty="0" err="1"/>
              <a:t>vue</a:t>
            </a:r>
            <a:r>
              <a:rPr lang="en-US" dirty="0"/>
              <a:t>)  using </a:t>
            </a:r>
            <a:r>
              <a:rPr lang="en-US" dirty="0" err="1"/>
              <a:t>javascript</a:t>
            </a:r>
            <a:r>
              <a:rPr lang="en-US" dirty="0"/>
              <a:t> and typescript, java, Kotlin, swift, objective c, and </a:t>
            </a:r>
            <a:r>
              <a:rPr lang="en-US" dirty="0" err="1"/>
              <a:t>c++</a:t>
            </a:r>
            <a:r>
              <a:rPr lang="en-US" dirty="0"/>
              <a:t>.</a:t>
            </a:r>
          </a:p>
          <a:p>
            <a:r>
              <a:rPr lang="en-US" dirty="0"/>
              <a:t>It's a collections of almost 20 products that help you build the product google architecture. </a:t>
            </a:r>
          </a:p>
          <a:p>
            <a:r>
              <a:rPr lang="en-US" dirty="0"/>
              <a:t>They break this products into build and run categories. </a:t>
            </a:r>
          </a:p>
        </p:txBody>
      </p:sp>
    </p:spTree>
    <p:extLst>
      <p:ext uri="{BB962C8B-B14F-4D97-AF65-F5344CB8AC3E}">
        <p14:creationId xmlns:p14="http://schemas.microsoft.com/office/powerpoint/2010/main" val="4134860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and authentication</a:t>
            </a:r>
          </a:p>
        </p:txBody>
      </p:sp>
      <p:sp>
        <p:nvSpPr>
          <p:cNvPr id="3" name="Content Placeholder 2"/>
          <p:cNvSpPr>
            <a:spLocks noGrp="1"/>
          </p:cNvSpPr>
          <p:nvPr>
            <p:ph idx="1"/>
          </p:nvPr>
        </p:nvSpPr>
        <p:spPr/>
        <p:txBody>
          <a:bodyPr/>
          <a:lstStyle/>
          <a:p>
            <a:r>
              <a:rPr lang="en-US" dirty="0"/>
              <a:t>Storage by default doesn't have any security.</a:t>
            </a:r>
          </a:p>
          <a:p>
            <a:r>
              <a:rPr lang="en-US" dirty="0"/>
              <a:t>It's suggested you use something like</a:t>
            </a:r>
          </a:p>
          <a:p>
            <a:pPr marL="0" indent="0">
              <a:buNone/>
            </a:pP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94012"/>
            <a:ext cx="8420100" cy="294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899649" y="6019800"/>
            <a:ext cx="6101351" cy="369332"/>
          </a:xfrm>
          <a:prstGeom prst="rect">
            <a:avLst/>
          </a:prstGeom>
        </p:spPr>
        <p:txBody>
          <a:bodyPr wrap="square">
            <a:spAutoFit/>
          </a:bodyPr>
          <a:lstStyle/>
          <a:p>
            <a:r>
              <a:rPr lang="en-US" dirty="0">
                <a:hlinkClick r:id="rId3"/>
              </a:rPr>
              <a:t>https://firebase.google.com/docs/storage/security/start</a:t>
            </a:r>
            <a:r>
              <a:rPr lang="en-US" dirty="0"/>
              <a:t> </a:t>
            </a:r>
          </a:p>
        </p:txBody>
      </p:sp>
    </p:spTree>
    <p:extLst>
      <p:ext uri="{BB962C8B-B14F-4D97-AF65-F5344CB8AC3E}">
        <p14:creationId xmlns:p14="http://schemas.microsoft.com/office/powerpoint/2010/main" val="2193943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Remote </a:t>
            </a:r>
            <a:r>
              <a:rPr lang="en-US" dirty="0" err="1"/>
              <a:t>Config</a:t>
            </a:r>
            <a:endParaRPr lang="en-US" dirty="0"/>
          </a:p>
        </p:txBody>
      </p:sp>
      <p:sp>
        <p:nvSpPr>
          <p:cNvPr id="3" name="Content Placeholder 2"/>
          <p:cNvSpPr>
            <a:spLocks noGrp="1"/>
          </p:cNvSpPr>
          <p:nvPr>
            <p:ph idx="1"/>
          </p:nvPr>
        </p:nvSpPr>
        <p:spPr/>
        <p:txBody>
          <a:bodyPr/>
          <a:lstStyle/>
          <a:p>
            <a:r>
              <a:rPr lang="en-US" dirty="0"/>
              <a:t>Allows you to put some variables in the cloud</a:t>
            </a:r>
          </a:p>
          <a:p>
            <a:pPr lvl="1"/>
            <a:r>
              <a:rPr lang="en-US" dirty="0"/>
              <a:t>This allows you change them in the console and push them to the app.</a:t>
            </a:r>
          </a:p>
          <a:p>
            <a:pPr lvl="2"/>
            <a:r>
              <a:rPr lang="en-US" dirty="0"/>
              <a:t>You can push different values to groups of devices as well.   (maybe based on what you see in the analytics)</a:t>
            </a:r>
          </a:p>
          <a:p>
            <a:pPr lvl="1"/>
            <a:endParaRPr lang="en-US" dirty="0"/>
          </a:p>
          <a:p>
            <a:pPr lvl="1"/>
            <a:r>
              <a:rPr lang="en-US" dirty="0"/>
              <a:t>dependencies</a:t>
            </a:r>
          </a:p>
          <a:p>
            <a:pPr lvl="2"/>
            <a:r>
              <a:rPr lang="en-US" dirty="0"/>
              <a:t>implementation 'com.google.firebase:firebase-config:20.0.0'</a:t>
            </a:r>
          </a:p>
        </p:txBody>
      </p:sp>
    </p:spTree>
    <p:extLst>
      <p:ext uri="{BB962C8B-B14F-4D97-AF65-F5344CB8AC3E}">
        <p14:creationId xmlns:p14="http://schemas.microsoft.com/office/powerpoint/2010/main" val="3995730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a:t>
            </a:r>
          </a:p>
        </p:txBody>
      </p:sp>
      <p:sp>
        <p:nvSpPr>
          <p:cNvPr id="3" name="Content Placeholder 2"/>
          <p:cNvSpPr>
            <a:spLocks noGrp="1"/>
          </p:cNvSpPr>
          <p:nvPr>
            <p:ph idx="1"/>
          </p:nvPr>
        </p:nvSpPr>
        <p:spPr/>
        <p:txBody>
          <a:bodyPr>
            <a:normAutofit fontScale="70000" lnSpcReduction="20000"/>
          </a:bodyPr>
          <a:lstStyle/>
          <a:p>
            <a:r>
              <a:rPr lang="en-US" dirty="0"/>
              <a:t>First in the console add the parameters and values</a:t>
            </a:r>
          </a:p>
          <a:p>
            <a:endParaRPr lang="en-US" dirty="0"/>
          </a:p>
          <a:p>
            <a:endParaRPr lang="en-US" dirty="0"/>
          </a:p>
          <a:p>
            <a:endParaRPr lang="en-US" dirty="0"/>
          </a:p>
          <a:p>
            <a:endParaRPr lang="en-US" dirty="0"/>
          </a:p>
          <a:p>
            <a:endParaRPr lang="en-US" dirty="0"/>
          </a:p>
          <a:p>
            <a:r>
              <a:rPr lang="en-US" dirty="0"/>
              <a:t>In the app:</a:t>
            </a:r>
          </a:p>
          <a:p>
            <a:pPr lvl="1"/>
            <a:r>
              <a:rPr lang="en-US" dirty="0"/>
              <a:t>Have default value for all parameters</a:t>
            </a:r>
          </a:p>
          <a:p>
            <a:pPr lvl="1"/>
            <a:r>
              <a:rPr lang="en-US" dirty="0"/>
              <a:t>private </a:t>
            </a:r>
            <a:r>
              <a:rPr lang="en-US" dirty="0" err="1"/>
              <a:t>FirebaseRemoteConfig</a:t>
            </a:r>
            <a:r>
              <a:rPr lang="en-US" dirty="0"/>
              <a:t> </a:t>
            </a:r>
            <a:r>
              <a:rPr lang="en-US" dirty="0" err="1"/>
              <a:t>mFirebaseRemoteConfig</a:t>
            </a:r>
            <a:r>
              <a:rPr lang="en-US" dirty="0"/>
              <a:t> = </a:t>
            </a:r>
            <a:r>
              <a:rPr lang="en-US" dirty="0" err="1"/>
              <a:t>FirebaseRemoteConfig.</a:t>
            </a:r>
            <a:r>
              <a:rPr lang="en-US" i="1" dirty="0" err="1"/>
              <a:t>getInstance</a:t>
            </a:r>
            <a:r>
              <a:rPr lang="en-US" dirty="0"/>
              <a:t>();</a:t>
            </a:r>
            <a:br>
              <a:rPr lang="en-US" dirty="0"/>
            </a:br>
            <a:r>
              <a:rPr lang="en-US" dirty="0" err="1"/>
              <a:t>FirebaseRemoteConfigSettings</a:t>
            </a:r>
            <a:r>
              <a:rPr lang="en-US" dirty="0"/>
              <a:t> </a:t>
            </a:r>
            <a:r>
              <a:rPr lang="en-US" dirty="0" err="1"/>
              <a:t>configSettings</a:t>
            </a:r>
            <a:r>
              <a:rPr lang="en-US" dirty="0"/>
              <a:t> = new </a:t>
            </a:r>
            <a:r>
              <a:rPr lang="en-US" dirty="0" err="1"/>
              <a:t>FirebaseRemoteConfigSettings.Builder</a:t>
            </a:r>
            <a:r>
              <a:rPr lang="en-US" dirty="0"/>
              <a:t>()</a:t>
            </a:r>
            <a:br>
              <a:rPr lang="en-US" dirty="0"/>
            </a:br>
            <a:r>
              <a:rPr lang="en-US" dirty="0"/>
              <a:t>        .</a:t>
            </a:r>
            <a:r>
              <a:rPr lang="en-US" dirty="0" err="1"/>
              <a:t>setDeveloperModeEnabled</a:t>
            </a:r>
            <a:r>
              <a:rPr lang="en-US" dirty="0"/>
              <a:t>(</a:t>
            </a:r>
            <a:r>
              <a:rPr lang="en-US" dirty="0" err="1"/>
              <a:t>BuildConfig.</a:t>
            </a:r>
            <a:r>
              <a:rPr lang="en-US" i="1" dirty="0" err="1"/>
              <a:t>DEBUG</a:t>
            </a:r>
            <a:r>
              <a:rPr lang="en-US" dirty="0"/>
              <a:t>)</a:t>
            </a:r>
            <a:br>
              <a:rPr lang="en-US" dirty="0"/>
            </a:br>
            <a:r>
              <a:rPr lang="en-US" dirty="0"/>
              <a:t>        .build();</a:t>
            </a:r>
            <a:br>
              <a:rPr lang="en-US" dirty="0"/>
            </a:br>
            <a:r>
              <a:rPr lang="en-US" dirty="0" err="1"/>
              <a:t>mFirebaseRemoteConfig.setConfigSettings</a:t>
            </a:r>
            <a:r>
              <a:rPr lang="en-US" dirty="0"/>
              <a:t>(</a:t>
            </a:r>
            <a:r>
              <a:rPr lang="en-US" dirty="0" err="1"/>
              <a:t>configSettings</a:t>
            </a:r>
            <a:r>
              <a:rPr lang="en-US" dirty="0"/>
              <a:t>);</a:t>
            </a:r>
            <a:endParaRPr lang="en-US"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057400"/>
            <a:ext cx="7646987" cy="154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1667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 (2)</a:t>
            </a:r>
          </a:p>
        </p:txBody>
      </p:sp>
      <p:sp>
        <p:nvSpPr>
          <p:cNvPr id="3" name="Content Placeholder 2"/>
          <p:cNvSpPr>
            <a:spLocks noGrp="1"/>
          </p:cNvSpPr>
          <p:nvPr>
            <p:ph idx="1"/>
          </p:nvPr>
        </p:nvSpPr>
        <p:spPr/>
        <p:txBody>
          <a:bodyPr>
            <a:normAutofit fontScale="47500" lnSpcReduction="20000"/>
          </a:bodyPr>
          <a:lstStyle/>
          <a:p>
            <a:r>
              <a:rPr lang="en-US" dirty="0"/>
              <a:t>Define default </a:t>
            </a:r>
            <a:r>
              <a:rPr lang="en-US" dirty="0" err="1"/>
              <a:t>config</a:t>
            </a:r>
            <a:r>
              <a:rPr lang="en-US" dirty="0"/>
              <a:t> values. Defaults are used when fetched </a:t>
            </a:r>
            <a:r>
              <a:rPr lang="en-US" dirty="0" err="1"/>
              <a:t>config</a:t>
            </a:r>
            <a:r>
              <a:rPr lang="en-US" dirty="0"/>
              <a:t> values are not available. </a:t>
            </a:r>
            <a:r>
              <a:rPr lang="en-US" dirty="0" err="1"/>
              <a:t>Eg</a:t>
            </a:r>
            <a:r>
              <a:rPr lang="en-US" dirty="0"/>
              <a:t>: if an error occurred fetching values from the server.</a:t>
            </a:r>
          </a:p>
          <a:p>
            <a:pPr marL="0" indent="0">
              <a:buNone/>
            </a:pPr>
            <a:r>
              <a:rPr lang="en-US" dirty="0"/>
              <a:t>Map&lt;String, Object&gt; </a:t>
            </a:r>
            <a:r>
              <a:rPr lang="en-US" dirty="0" err="1"/>
              <a:t>defaultConfigMap</a:t>
            </a:r>
            <a:r>
              <a:rPr lang="en-US" dirty="0"/>
              <a:t> = new </a:t>
            </a:r>
            <a:r>
              <a:rPr lang="en-US" dirty="0" err="1"/>
              <a:t>HashMap</a:t>
            </a:r>
            <a:r>
              <a:rPr lang="en-US" dirty="0"/>
              <a:t>&lt;&gt;();</a:t>
            </a:r>
          </a:p>
          <a:p>
            <a:pPr marL="0" indent="0">
              <a:buNone/>
            </a:pPr>
            <a:r>
              <a:rPr lang="en-US" dirty="0" err="1"/>
              <a:t>defaultConfigMap.put</a:t>
            </a:r>
            <a:r>
              <a:rPr lang="en-US" dirty="0"/>
              <a:t>(FRIENDLY_MSG_LENGTH_KEY, DEFAULT_MSG_LENGTH_LIMIT);</a:t>
            </a:r>
          </a:p>
          <a:p>
            <a:pPr marL="0" indent="0">
              <a:buNone/>
            </a:pPr>
            <a:r>
              <a:rPr lang="en-US" dirty="0" err="1"/>
              <a:t>mFirebaseRemoteConfig.setDefaults</a:t>
            </a:r>
            <a:r>
              <a:rPr lang="en-US" dirty="0"/>
              <a:t>(</a:t>
            </a:r>
            <a:r>
              <a:rPr lang="en-US" dirty="0" err="1"/>
              <a:t>defaultConfigMap</a:t>
            </a:r>
            <a:r>
              <a:rPr lang="en-US" dirty="0"/>
              <a:t>);</a:t>
            </a:r>
          </a:p>
          <a:p>
            <a:r>
              <a:rPr lang="en-US" dirty="0"/>
              <a:t>Now fetch the parameters.</a:t>
            </a:r>
          </a:p>
          <a:p>
            <a:pPr marL="0" indent="0">
              <a:buNone/>
            </a:pPr>
            <a:r>
              <a:rPr lang="en-US" dirty="0" err="1"/>
              <a:t>mFirebaseRemoteConfig.fetch</a:t>
            </a:r>
            <a:r>
              <a:rPr lang="en-US" dirty="0"/>
              <a:t>(</a:t>
            </a:r>
            <a:r>
              <a:rPr lang="en-US" dirty="0" err="1"/>
              <a:t>cacheExpiration</a:t>
            </a:r>
            <a:r>
              <a:rPr lang="en-US" dirty="0"/>
              <a:t>)</a:t>
            </a:r>
            <a:br>
              <a:rPr lang="en-US" dirty="0"/>
            </a:br>
            <a:r>
              <a:rPr lang="en-US" dirty="0"/>
              <a:t>        .</a:t>
            </a:r>
            <a:r>
              <a:rPr lang="en-US" dirty="0" err="1"/>
              <a:t>addOnSuccessListener</a:t>
            </a:r>
            <a:r>
              <a:rPr lang="en-US" dirty="0"/>
              <a:t>(new </a:t>
            </a:r>
            <a:r>
              <a:rPr lang="en-US" dirty="0" err="1"/>
              <a:t>OnSuccessListener</a:t>
            </a:r>
            <a:r>
              <a:rPr lang="en-US" dirty="0"/>
              <a:t>&lt;Void&gt;() {</a:t>
            </a:r>
            <a:br>
              <a:rPr lang="en-US" dirty="0"/>
            </a:br>
            <a:r>
              <a:rPr lang="en-US" dirty="0"/>
              <a:t>            @Override</a:t>
            </a:r>
            <a:br>
              <a:rPr lang="en-US" dirty="0"/>
            </a:br>
            <a:r>
              <a:rPr lang="en-US" dirty="0"/>
              <a:t>            public void </a:t>
            </a:r>
            <a:r>
              <a:rPr lang="en-US" dirty="0" err="1"/>
              <a:t>onSuccess</a:t>
            </a:r>
            <a:r>
              <a:rPr lang="en-US" dirty="0"/>
              <a:t>(Void </a:t>
            </a:r>
            <a:r>
              <a:rPr lang="en-US" dirty="0" err="1"/>
              <a:t>aVoid</a:t>
            </a:r>
            <a:r>
              <a:rPr lang="en-US" dirty="0"/>
              <a:t>) {	</a:t>
            </a:r>
            <a:r>
              <a:rPr lang="en-US" dirty="0" err="1">
                <a:solidFill>
                  <a:srgbClr val="0070C0"/>
                </a:solidFill>
              </a:rPr>
              <a:t>mFirebaseRemoteConfig.activateFetched</a:t>
            </a:r>
            <a:r>
              <a:rPr lang="en-US" dirty="0">
                <a:solidFill>
                  <a:srgbClr val="0070C0"/>
                </a:solidFill>
              </a:rPr>
              <a:t>();}</a:t>
            </a:r>
            <a:br>
              <a:rPr lang="en-US" dirty="0"/>
            </a:br>
            <a:r>
              <a:rPr lang="en-US" dirty="0"/>
              <a:t>        })</a:t>
            </a:r>
            <a:br>
              <a:rPr lang="en-US" dirty="0"/>
            </a:br>
            <a:r>
              <a:rPr lang="en-US" dirty="0"/>
              <a:t>        .</a:t>
            </a:r>
            <a:r>
              <a:rPr lang="en-US" dirty="0" err="1"/>
              <a:t>addOnFailureListener</a:t>
            </a:r>
            <a:r>
              <a:rPr lang="en-US" dirty="0"/>
              <a:t>(new </a:t>
            </a:r>
            <a:r>
              <a:rPr lang="en-US" dirty="0" err="1"/>
              <a:t>OnFailureListener</a:t>
            </a:r>
            <a:r>
              <a:rPr lang="en-US" dirty="0"/>
              <a:t>() {</a:t>
            </a:r>
            <a:br>
              <a:rPr lang="en-US" dirty="0"/>
            </a:br>
            <a:r>
              <a:rPr lang="en-US" dirty="0"/>
              <a:t>            @Override</a:t>
            </a:r>
            <a:br>
              <a:rPr lang="en-US" dirty="0"/>
            </a:br>
            <a:r>
              <a:rPr lang="en-US" dirty="0"/>
              <a:t>            public void </a:t>
            </a:r>
            <a:r>
              <a:rPr lang="en-US" dirty="0" err="1"/>
              <a:t>onFailure</a:t>
            </a:r>
            <a:r>
              <a:rPr lang="en-US" dirty="0"/>
              <a:t>(@</a:t>
            </a:r>
            <a:r>
              <a:rPr lang="en-US" dirty="0" err="1"/>
              <a:t>NonNull</a:t>
            </a:r>
            <a:r>
              <a:rPr lang="en-US" dirty="0"/>
              <a:t> Exception e) {</a:t>
            </a:r>
            <a:br>
              <a:rPr lang="en-US" dirty="0"/>
            </a:br>
            <a:r>
              <a:rPr lang="en-US" dirty="0"/>
              <a:t>                // An error occurred when fetching the </a:t>
            </a:r>
            <a:r>
              <a:rPr lang="en-US" dirty="0" err="1"/>
              <a:t>config</a:t>
            </a:r>
            <a:r>
              <a:rPr lang="en-US" dirty="0"/>
              <a:t>.</a:t>
            </a:r>
            <a:br>
              <a:rPr lang="en-US" dirty="0"/>
            </a:br>
            <a:r>
              <a:rPr lang="en-US" dirty="0"/>
              <a:t>                </a:t>
            </a:r>
            <a:r>
              <a:rPr lang="en-US" dirty="0" err="1"/>
              <a:t>Log.</a:t>
            </a:r>
            <a:r>
              <a:rPr lang="en-US" i="1" dirty="0" err="1"/>
              <a:t>w</a:t>
            </a:r>
            <a:r>
              <a:rPr lang="en-US" dirty="0"/>
              <a:t>(</a:t>
            </a:r>
            <a:r>
              <a:rPr lang="en-US" i="1" dirty="0"/>
              <a:t>TAG</a:t>
            </a:r>
            <a:r>
              <a:rPr lang="en-US" dirty="0"/>
              <a:t>, "Error fetching </a:t>
            </a:r>
            <a:r>
              <a:rPr lang="en-US" dirty="0" err="1"/>
              <a:t>config</a:t>
            </a:r>
            <a:r>
              <a:rPr lang="en-US" dirty="0"/>
              <a:t>", e);</a:t>
            </a:r>
            <a:br>
              <a:rPr lang="en-US" dirty="0"/>
            </a:br>
            <a:r>
              <a:rPr lang="en-US" dirty="0"/>
              <a:t>             }</a:t>
            </a:r>
            <a:br>
              <a:rPr lang="en-US" dirty="0"/>
            </a:br>
            <a:r>
              <a:rPr lang="en-US" dirty="0"/>
              <a:t>        });</a:t>
            </a:r>
          </a:p>
          <a:p>
            <a:r>
              <a:rPr lang="en-US" dirty="0"/>
              <a:t>Somewhere else called likely in success and failure (remember defaults!)</a:t>
            </a:r>
          </a:p>
          <a:p>
            <a:pPr marL="0" indent="0">
              <a:buNone/>
            </a:pPr>
            <a:r>
              <a:rPr lang="en-US" dirty="0"/>
              <a:t>Long </a:t>
            </a:r>
            <a:r>
              <a:rPr lang="en-US" dirty="0" err="1"/>
              <a:t>friendly_msg_length</a:t>
            </a:r>
            <a:r>
              <a:rPr lang="en-US" dirty="0"/>
              <a:t> = </a:t>
            </a:r>
            <a:r>
              <a:rPr lang="en-US" dirty="0" err="1"/>
              <a:t>mFirebaseRemoteConfig.getLong</a:t>
            </a:r>
            <a:r>
              <a:rPr lang="en-US" dirty="0"/>
              <a:t>(</a:t>
            </a:r>
            <a:r>
              <a:rPr lang="en-US" i="1" dirty="0"/>
              <a:t>FRIENDLY_MSG_LENGTH_KEY</a:t>
            </a:r>
            <a:r>
              <a:rPr lang="en-US" dirty="0"/>
              <a:t>);</a:t>
            </a:r>
          </a:p>
        </p:txBody>
      </p:sp>
    </p:spTree>
    <p:extLst>
      <p:ext uri="{BB962C8B-B14F-4D97-AF65-F5344CB8AC3E}">
        <p14:creationId xmlns:p14="http://schemas.microsoft.com/office/powerpoint/2010/main" val="1412005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p:txBody>
          <a:bodyPr>
            <a:normAutofit fontScale="92500" lnSpcReduction="20000"/>
          </a:bodyPr>
          <a:lstStyle/>
          <a:p>
            <a:r>
              <a:rPr lang="en-US" dirty="0"/>
              <a:t>You can write the "functions" you need (via Node.js) and use them on google cloud systems.</a:t>
            </a:r>
          </a:p>
          <a:p>
            <a:r>
              <a:rPr lang="en-US" dirty="0"/>
              <a:t>Low maintenance and it keeps your logic private and secure (not within the app itself)</a:t>
            </a:r>
          </a:p>
          <a:p>
            <a:r>
              <a:rPr lang="en-US" dirty="0"/>
              <a:t>Allows for you to use more </a:t>
            </a:r>
            <a:r>
              <a:rPr lang="en-US" dirty="0" err="1"/>
              <a:t>cpu</a:t>
            </a:r>
            <a:r>
              <a:rPr lang="en-US" dirty="0"/>
              <a:t> power then a device has.</a:t>
            </a:r>
          </a:p>
          <a:p>
            <a:r>
              <a:rPr lang="en-US" dirty="0"/>
              <a:t>These can connect to storage and database.</a:t>
            </a:r>
          </a:p>
          <a:p>
            <a:pPr lvl="1"/>
            <a:r>
              <a:rPr lang="en-US" dirty="0">
                <a:hlinkClick r:id="rId2"/>
              </a:rPr>
              <a:t>https://www.youtube.com/watch?v=bpFAdhNkA6c</a:t>
            </a:r>
            <a:r>
              <a:rPr lang="en-US" dirty="0"/>
              <a:t> </a:t>
            </a:r>
          </a:p>
          <a:p>
            <a:endParaRPr lang="en-US" dirty="0"/>
          </a:p>
          <a:p>
            <a:pPr lvl="1"/>
            <a:r>
              <a:rPr lang="en-US" dirty="0"/>
              <a:t>You will need Node.js, </a:t>
            </a:r>
            <a:r>
              <a:rPr lang="en-US" dirty="0" err="1"/>
              <a:t>npm</a:t>
            </a:r>
            <a:r>
              <a:rPr lang="en-US" dirty="0"/>
              <a:t> (included in node), and firebase-tools.   This all command line, not studio.  See </a:t>
            </a:r>
            <a:r>
              <a:rPr lang="en-US" dirty="0">
                <a:hlinkClick r:id="rId3"/>
              </a:rPr>
              <a:t>https://firebase.google.com/docs/functions/get-started</a:t>
            </a:r>
            <a:r>
              <a:rPr lang="en-US" dirty="0"/>
              <a:t> </a:t>
            </a:r>
          </a:p>
        </p:txBody>
      </p:sp>
    </p:spTree>
    <p:extLst>
      <p:ext uri="{BB962C8B-B14F-4D97-AF65-F5344CB8AC3E}">
        <p14:creationId xmlns:p14="http://schemas.microsoft.com/office/powerpoint/2010/main" val="1032814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20000"/>
          </a:bodyPr>
          <a:lstStyle/>
          <a:p>
            <a:r>
              <a:rPr lang="en-US" dirty="0">
                <a:hlinkClick r:id="rId2"/>
              </a:rPr>
              <a:t>https://console.firebase.google.com/</a:t>
            </a:r>
            <a:r>
              <a:rPr lang="en-US" dirty="0"/>
              <a:t> </a:t>
            </a:r>
          </a:p>
          <a:p>
            <a:r>
              <a:rPr lang="en-US" dirty="0">
                <a:hlinkClick r:id="rId3"/>
              </a:rPr>
              <a:t>https://firebase.google.com/docs/</a:t>
            </a:r>
            <a:r>
              <a:rPr lang="en-US" dirty="0"/>
              <a:t> </a:t>
            </a:r>
          </a:p>
          <a:p>
            <a:pPr lvl="1"/>
            <a:r>
              <a:rPr lang="en-US" dirty="0"/>
              <a:t>Many of the sub doc's where listed on slides.</a:t>
            </a:r>
          </a:p>
          <a:p>
            <a:pPr lvl="1"/>
            <a:endParaRPr lang="en-US" dirty="0"/>
          </a:p>
          <a:p>
            <a:r>
              <a:rPr lang="en-US" dirty="0"/>
              <a:t>Code lab:  </a:t>
            </a:r>
            <a:r>
              <a:rPr lang="en-US" dirty="0" err="1"/>
              <a:t>FriendlyChat</a:t>
            </a:r>
            <a:r>
              <a:rPr lang="en-US" dirty="0"/>
              <a:t> app  (about 2ish hours)</a:t>
            </a:r>
          </a:p>
          <a:p>
            <a:pPr lvl="1"/>
            <a:r>
              <a:rPr lang="en-US" dirty="0">
                <a:hlinkClick r:id="rId4"/>
              </a:rPr>
              <a:t>https://codelabs.developers.google.com/codelabs/firebase-android/#0</a:t>
            </a:r>
            <a:r>
              <a:rPr lang="en-US" dirty="0"/>
              <a:t> </a:t>
            </a:r>
          </a:p>
          <a:p>
            <a:pPr lvl="2"/>
            <a:r>
              <a:rPr lang="en-US" dirty="0"/>
              <a:t>Covers database, </a:t>
            </a:r>
            <a:r>
              <a:rPr lang="en-US" dirty="0" err="1"/>
              <a:t>auth</a:t>
            </a:r>
            <a:r>
              <a:rPr lang="en-US" dirty="0"/>
              <a:t>, invites, remote </a:t>
            </a:r>
            <a:r>
              <a:rPr lang="en-US" dirty="0" err="1"/>
              <a:t>config</a:t>
            </a:r>
            <a:r>
              <a:rPr lang="en-US" dirty="0"/>
              <a:t>, </a:t>
            </a:r>
            <a:r>
              <a:rPr lang="en-US" dirty="0" err="1"/>
              <a:t>admob</a:t>
            </a:r>
            <a:r>
              <a:rPr lang="en-US" dirty="0"/>
              <a:t>, analytics, and firebase notifications.</a:t>
            </a:r>
          </a:p>
          <a:p>
            <a:r>
              <a:rPr lang="en-US" dirty="0"/>
              <a:t>A short course (about 8 hours) Firebase in a weekend</a:t>
            </a:r>
          </a:p>
          <a:p>
            <a:pPr lvl="1"/>
            <a:r>
              <a:rPr lang="en-US" dirty="0">
                <a:hlinkClick r:id="rId5"/>
              </a:rPr>
              <a:t>https://classroom.udacity.com/courses/ud0352</a:t>
            </a:r>
            <a:r>
              <a:rPr lang="en-US" dirty="0"/>
              <a:t> (free course)</a:t>
            </a:r>
          </a:p>
          <a:p>
            <a:pPr lvl="2"/>
            <a:r>
              <a:rPr lang="en-US" dirty="0"/>
              <a:t>It's a little dated, but still pretty good.</a:t>
            </a:r>
          </a:p>
        </p:txBody>
      </p:sp>
    </p:spTree>
    <p:extLst>
      <p:ext uri="{BB962C8B-B14F-4D97-AF65-F5344CB8AC3E}">
        <p14:creationId xmlns:p14="http://schemas.microsoft.com/office/powerpoint/2010/main" val="4071433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ML Kit</a:t>
            </a:r>
          </a:p>
        </p:txBody>
      </p:sp>
      <p:sp>
        <p:nvSpPr>
          <p:cNvPr id="3" name="Content Placeholder 2"/>
          <p:cNvSpPr>
            <a:spLocks noGrp="1"/>
          </p:cNvSpPr>
          <p:nvPr>
            <p:ph idx="1"/>
          </p:nvPr>
        </p:nvSpPr>
        <p:spPr/>
        <p:txBody>
          <a:bodyPr>
            <a:normAutofit fontScale="77500" lnSpcReduction="20000"/>
          </a:bodyPr>
          <a:lstStyle/>
          <a:p>
            <a:r>
              <a:rPr lang="en-US" dirty="0"/>
              <a:t>Use machine learning in your apps to solve real-world problems.</a:t>
            </a:r>
          </a:p>
          <a:p>
            <a:r>
              <a:rPr lang="en-US" dirty="0"/>
              <a:t>ML Kit is a mobile SDK that brings Google's machine learning expertise to Android and iOS apps in a powerful yet easy-to-use package. Whether you're new or experienced in machine learning, you can implement the functionality you need in just a few lines of code. There's no need to have deep knowledge of neural networks or model optimization to get started. On the other hand, if you are an experienced ML developer, ML Kit provides convenient APIs that help you use your custom </a:t>
            </a:r>
            <a:r>
              <a:rPr lang="en-US" dirty="0" err="1"/>
              <a:t>TensorFlow</a:t>
            </a:r>
            <a:r>
              <a:rPr lang="en-US" dirty="0"/>
              <a:t> Lite models in your mobile apps.</a:t>
            </a:r>
          </a:p>
          <a:p>
            <a:pPr lvl="1"/>
            <a:r>
              <a:rPr lang="en-US" dirty="0"/>
              <a:t>On-device or in the cloud</a:t>
            </a:r>
          </a:p>
          <a:p>
            <a:pPr lvl="1"/>
            <a:r>
              <a:rPr lang="en-US" dirty="0"/>
              <a:t> Google's ML technologies, such as the </a:t>
            </a:r>
            <a:r>
              <a:rPr lang="en-US" dirty="0">
                <a:hlinkClick r:id="rId2"/>
              </a:rPr>
              <a:t>Google Cloud Vision API</a:t>
            </a:r>
            <a:r>
              <a:rPr lang="en-US" dirty="0"/>
              <a:t>, </a:t>
            </a:r>
            <a:r>
              <a:rPr lang="en-US" dirty="0" err="1">
                <a:hlinkClick r:id="rId3"/>
              </a:rPr>
              <a:t>TensorFlow</a:t>
            </a:r>
            <a:r>
              <a:rPr lang="en-US" dirty="0">
                <a:hlinkClick r:id="rId3"/>
              </a:rPr>
              <a:t> Lite</a:t>
            </a:r>
            <a:r>
              <a:rPr lang="en-US" dirty="0"/>
              <a:t>, and the </a:t>
            </a:r>
            <a:r>
              <a:rPr lang="en-US" dirty="0">
                <a:hlinkClick r:id="rId4"/>
              </a:rPr>
              <a:t>Android Neural Networks API</a:t>
            </a:r>
            <a:r>
              <a:rPr lang="en-US" dirty="0"/>
              <a:t> together in a single SDK. </a:t>
            </a:r>
          </a:p>
          <a:p>
            <a:pPr lvl="1"/>
            <a:r>
              <a:rPr lang="en-US" dirty="0">
                <a:hlinkClick r:id="rId5"/>
              </a:rPr>
              <a:t>https://firebase.google.com/docs/ml-kit/</a:t>
            </a:r>
            <a:r>
              <a:rPr lang="en-US" dirty="0"/>
              <a:t> </a:t>
            </a:r>
          </a:p>
          <a:p>
            <a:r>
              <a:rPr lang="en-US" dirty="0"/>
              <a:t>This will be covered in a separate lecture later on.</a:t>
            </a:r>
          </a:p>
        </p:txBody>
      </p:sp>
    </p:spTree>
    <p:extLst>
      <p:ext uri="{BB962C8B-B14F-4D97-AF65-F5344CB8AC3E}">
        <p14:creationId xmlns:p14="http://schemas.microsoft.com/office/powerpoint/2010/main" val="536107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5000" b="1">
                <a:latin typeface="Tahoma" pitchFamily="34" charset="0"/>
              </a:rPr>
              <a:t>Q</a:t>
            </a:r>
          </a:p>
        </p:txBody>
      </p:sp>
      <p:sp>
        <p:nvSpPr>
          <p:cNvPr id="41987"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5000" b="1">
                <a:latin typeface="Tahoma" pitchFamily="34" charset="0"/>
              </a:rPr>
              <a:t>A</a:t>
            </a:r>
          </a:p>
        </p:txBody>
      </p:sp>
      <p:sp>
        <p:nvSpPr>
          <p:cNvPr id="41988"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1584169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1988"/>
                                        </p:tgtEl>
                                        <p:attrNameLst>
                                          <p:attrName>style.visibility</p:attrName>
                                        </p:attrNameLst>
                                      </p:cBhvr>
                                      <p:to>
                                        <p:strVal val="visible"/>
                                      </p:to>
                                    </p:set>
                                    <p:anim calcmode="lin" valueType="num">
                                      <p:cBhvr additive="base">
                                        <p:cTn id="12" dur="500" fill="hold"/>
                                        <p:tgtEl>
                                          <p:spTgt spid="41988"/>
                                        </p:tgtEl>
                                        <p:attrNameLst>
                                          <p:attrName>ppt_x</p:attrName>
                                        </p:attrNameLst>
                                      </p:cBhvr>
                                      <p:tavLst>
                                        <p:tav tm="0">
                                          <p:val>
                                            <p:strVal val="#ppt_x"/>
                                          </p:val>
                                        </p:tav>
                                        <p:tav tm="100000">
                                          <p:val>
                                            <p:strVal val="#ppt_x"/>
                                          </p:val>
                                        </p:tav>
                                      </p:tavLst>
                                    </p:anim>
                                    <p:anim calcmode="lin" valueType="num">
                                      <p:cBhvr additive="base">
                                        <p:cTn id="13" dur="500" fill="hold"/>
                                        <p:tgtEl>
                                          <p:spTgt spid="4198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41987"/>
                                        </p:tgtEl>
                                        <p:attrNameLst>
                                          <p:attrName>style.visibility</p:attrName>
                                        </p:attrNameLst>
                                      </p:cBhvr>
                                      <p:to>
                                        <p:strVal val="visible"/>
                                      </p:to>
                                    </p:set>
                                    <p:anim calcmode="lin" valueType="num">
                                      <p:cBhvr additive="base">
                                        <p:cTn id="17" dur="500" fill="hold"/>
                                        <p:tgtEl>
                                          <p:spTgt spid="41987"/>
                                        </p:tgtEl>
                                        <p:attrNameLst>
                                          <p:attrName>ppt_x</p:attrName>
                                        </p:attrNameLst>
                                      </p:cBhvr>
                                      <p:tavLst>
                                        <p:tav tm="0">
                                          <p:val>
                                            <p:strVal val="1+#ppt_w/2"/>
                                          </p:val>
                                        </p:tav>
                                        <p:tav tm="100000">
                                          <p:val>
                                            <p:strVal val="#ppt_x"/>
                                          </p:val>
                                        </p:tav>
                                      </p:tavLst>
                                    </p:anim>
                                    <p:anim calcmode="lin" valueType="num">
                                      <p:cBhvr additive="base">
                                        <p:cTn id="18"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autoUpdateAnimBg="0"/>
      <p:bldP spid="4198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category. </a:t>
            </a:r>
          </a:p>
        </p:txBody>
      </p:sp>
      <p:sp>
        <p:nvSpPr>
          <p:cNvPr id="3" name="Content Placeholder 2"/>
          <p:cNvSpPr>
            <a:spLocks noGrp="1"/>
          </p:cNvSpPr>
          <p:nvPr>
            <p:ph sz="half" idx="1"/>
          </p:nvPr>
        </p:nvSpPr>
        <p:spPr/>
        <p:txBody>
          <a:bodyPr>
            <a:normAutofit fontScale="62500" lnSpcReduction="20000"/>
          </a:bodyPr>
          <a:lstStyle/>
          <a:p>
            <a:r>
              <a:rPr lang="en-US" dirty="0"/>
              <a:t>managed </a:t>
            </a:r>
            <a:r>
              <a:rPr lang="en-US" b="1" dirty="0"/>
              <a:t>infrastructure</a:t>
            </a:r>
            <a:endParaRPr lang="en-US" dirty="0"/>
          </a:p>
          <a:p>
            <a:pPr lvl="1"/>
            <a:r>
              <a:rPr lang="en-US" dirty="0"/>
              <a:t>App Check</a:t>
            </a:r>
          </a:p>
          <a:p>
            <a:pPr lvl="2"/>
            <a:r>
              <a:rPr lang="en-US" dirty="0"/>
              <a:t>Help protect your backend resources from abuse with Android, iOS, or web providers attesting that incoming traffic is coming from your app.</a:t>
            </a:r>
          </a:p>
          <a:p>
            <a:pPr lvl="1"/>
            <a:r>
              <a:rPr lang="en-US" dirty="0"/>
              <a:t>App Hosting</a:t>
            </a:r>
          </a:p>
          <a:p>
            <a:pPr lvl="2"/>
            <a:r>
              <a:rPr lang="en-US" dirty="0"/>
              <a:t>Ship dynamic, full stack apps with the security and scalability of Google Cloud, streamlined deployments from GitHub, and support for modern web frameworks.</a:t>
            </a:r>
          </a:p>
          <a:p>
            <a:pPr lvl="1"/>
            <a:r>
              <a:rPr lang="en-US" dirty="0"/>
              <a:t>Authentication</a:t>
            </a:r>
          </a:p>
          <a:p>
            <a:pPr lvl="2"/>
            <a:r>
              <a:rPr lang="en-US" dirty="0"/>
              <a:t>Easily add user authentication for sign-in and onboarding from a variety of providers.</a:t>
            </a:r>
          </a:p>
          <a:p>
            <a:pPr lvl="1"/>
            <a:r>
              <a:rPr lang="en-US" dirty="0"/>
              <a:t>Cloud Functions</a:t>
            </a:r>
          </a:p>
          <a:p>
            <a:pPr lvl="2"/>
            <a:r>
              <a:rPr lang="en-US" dirty="0"/>
              <a:t>Write and run app logic server-side without setting up your own server.</a:t>
            </a:r>
          </a:p>
          <a:p>
            <a:pPr lvl="1"/>
            <a:r>
              <a:rPr lang="en-US" dirty="0"/>
              <a:t>Cloud Storage</a:t>
            </a:r>
          </a:p>
          <a:p>
            <a:pPr lvl="2"/>
            <a:r>
              <a:rPr lang="en-US" dirty="0"/>
              <a:t>Store and serve user-generated content as your app grows from prototype to production.</a:t>
            </a:r>
          </a:p>
          <a:p>
            <a:pPr lvl="1"/>
            <a:r>
              <a:rPr lang="en-US" dirty="0"/>
              <a:t>Data Connect</a:t>
            </a:r>
          </a:p>
          <a:p>
            <a:pPr lvl="2"/>
            <a:r>
              <a:rPr lang="en-US" dirty="0"/>
              <a:t>Connect your app to a Postgres database in </a:t>
            </a:r>
            <a:r>
              <a:rPr lang="en-US" dirty="0" err="1"/>
              <a:t>CloudSQL</a:t>
            </a:r>
            <a:r>
              <a:rPr lang="en-US" dirty="0"/>
              <a:t> with simplified query management tools that make it easy to set up relational data structures.</a:t>
            </a:r>
          </a:p>
        </p:txBody>
      </p:sp>
      <p:sp>
        <p:nvSpPr>
          <p:cNvPr id="4" name="Content Placeholder 3">
            <a:extLst>
              <a:ext uri="{FF2B5EF4-FFF2-40B4-BE49-F238E27FC236}">
                <a16:creationId xmlns:a16="http://schemas.microsoft.com/office/drawing/2014/main" id="{D7BF0155-4B9C-756E-10D7-B0E523B8DF48}"/>
              </a:ext>
            </a:extLst>
          </p:cNvPr>
          <p:cNvSpPr>
            <a:spLocks noGrp="1"/>
          </p:cNvSpPr>
          <p:nvPr>
            <p:ph sz="half" idx="2"/>
          </p:nvPr>
        </p:nvSpPr>
        <p:spPr/>
        <p:txBody>
          <a:bodyPr>
            <a:normAutofit fontScale="62500" lnSpcReduction="20000"/>
          </a:bodyPr>
          <a:lstStyle/>
          <a:p>
            <a:pPr lvl="1"/>
            <a:r>
              <a:rPr lang="en-US" dirty="0"/>
              <a:t>Extensions</a:t>
            </a:r>
          </a:p>
          <a:p>
            <a:pPr lvl="2"/>
            <a:r>
              <a:rPr lang="en-US" dirty="0"/>
              <a:t>Add functionality to your app quickly with pre-packaged, open-source bundles of code to automate common development tasks </a:t>
            </a:r>
          </a:p>
          <a:p>
            <a:pPr lvl="1"/>
            <a:r>
              <a:rPr lang="en-US" dirty="0" err="1"/>
              <a:t>Firestore</a:t>
            </a:r>
            <a:r>
              <a:rPr lang="en-US" dirty="0"/>
              <a:t> (new database)</a:t>
            </a:r>
          </a:p>
          <a:p>
            <a:pPr lvl="2"/>
            <a:r>
              <a:rPr lang="en-US" dirty="0"/>
              <a:t>Build responsive apps with a NoSQL document database that lets you structure data the way you like and retrieve it with expressive queries.</a:t>
            </a:r>
          </a:p>
          <a:p>
            <a:pPr lvl="1"/>
            <a:r>
              <a:rPr lang="en-US" dirty="0"/>
              <a:t>Firebase ML</a:t>
            </a:r>
          </a:p>
          <a:p>
            <a:pPr lvl="2"/>
            <a:r>
              <a:rPr lang="en-US" dirty="0"/>
              <a:t>Add machine learning capabilities to your app and deploy custom models that run on-device.</a:t>
            </a:r>
          </a:p>
          <a:p>
            <a:pPr lvl="1"/>
            <a:r>
              <a:rPr lang="en-US" dirty="0" err="1"/>
              <a:t>Genkit</a:t>
            </a:r>
            <a:endParaRPr lang="en-US" dirty="0"/>
          </a:p>
          <a:p>
            <a:pPr lvl="2"/>
            <a:r>
              <a:rPr lang="en-US" dirty="0"/>
              <a:t>Build, test, deploy, and securely integrate AI features using an open source framework, local developer tooling, and integrated cloud services.</a:t>
            </a:r>
          </a:p>
          <a:p>
            <a:pPr lvl="1"/>
            <a:r>
              <a:rPr lang="en-US" dirty="0"/>
              <a:t>Hosting</a:t>
            </a:r>
          </a:p>
          <a:p>
            <a:pPr lvl="2"/>
            <a:r>
              <a:rPr lang="en-US" dirty="0"/>
              <a:t>Deploy fast-loading, static web apps backed by a global CDN in seconds.  (static pages, delivers .html,.css, </a:t>
            </a:r>
            <a:r>
              <a:rPr lang="en-US" dirty="0" err="1"/>
              <a:t>etc</a:t>
            </a:r>
            <a:r>
              <a:rPr lang="en-US" dirty="0"/>
              <a:t> files.)</a:t>
            </a:r>
          </a:p>
          <a:p>
            <a:pPr lvl="1"/>
            <a:r>
              <a:rPr lang="en-US" dirty="0"/>
              <a:t>Realtime Database (older Database)</a:t>
            </a:r>
          </a:p>
          <a:p>
            <a:pPr lvl="2"/>
            <a:r>
              <a:rPr lang="en-US" dirty="0"/>
              <a:t>Store and sync data between your users in near-</a:t>
            </a:r>
            <a:r>
              <a:rPr lang="en-US" dirty="0" err="1"/>
              <a:t>realtime</a:t>
            </a:r>
            <a:r>
              <a:rPr lang="en-US" dirty="0"/>
              <a:t>, on or offline, with strong user-based security.</a:t>
            </a:r>
          </a:p>
        </p:txBody>
      </p:sp>
    </p:spTree>
    <p:extLst>
      <p:ext uri="{BB962C8B-B14F-4D97-AF65-F5344CB8AC3E}">
        <p14:creationId xmlns:p14="http://schemas.microsoft.com/office/powerpoint/2010/main" val="356697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2539-4B8C-0752-79F1-C0CD332FD3D7}"/>
              </a:ext>
            </a:extLst>
          </p:cNvPr>
          <p:cNvSpPr>
            <a:spLocks noGrp="1"/>
          </p:cNvSpPr>
          <p:nvPr>
            <p:ph type="title"/>
          </p:nvPr>
        </p:nvSpPr>
        <p:spPr/>
        <p:txBody>
          <a:bodyPr/>
          <a:lstStyle/>
          <a:p>
            <a:r>
              <a:rPr lang="en-US" dirty="0"/>
              <a:t>Run Category</a:t>
            </a:r>
          </a:p>
        </p:txBody>
      </p:sp>
      <p:sp>
        <p:nvSpPr>
          <p:cNvPr id="3" name="Content Placeholder 2">
            <a:extLst>
              <a:ext uri="{FF2B5EF4-FFF2-40B4-BE49-F238E27FC236}">
                <a16:creationId xmlns:a16="http://schemas.microsoft.com/office/drawing/2014/main" id="{6B4DA32B-1056-EDEC-A732-8D489E305FDB}"/>
              </a:ext>
            </a:extLst>
          </p:cNvPr>
          <p:cNvSpPr>
            <a:spLocks noGrp="1"/>
          </p:cNvSpPr>
          <p:nvPr>
            <p:ph sz="half" idx="1"/>
          </p:nvPr>
        </p:nvSpPr>
        <p:spPr/>
        <p:txBody>
          <a:bodyPr>
            <a:normAutofit fontScale="77500" lnSpcReduction="20000"/>
          </a:bodyPr>
          <a:lstStyle/>
          <a:p>
            <a:r>
              <a:rPr lang="en-US" dirty="0"/>
              <a:t>launch, monitor and optimize your app</a:t>
            </a:r>
          </a:p>
          <a:p>
            <a:pPr lvl="1"/>
            <a:r>
              <a:rPr lang="en-US" dirty="0"/>
              <a:t>A/B Testing</a:t>
            </a:r>
          </a:p>
          <a:p>
            <a:pPr lvl="2"/>
            <a:r>
              <a:rPr lang="en-US" dirty="0"/>
              <a:t>Experiment and test new app features and AI models with a subset of your users to uncover insights to optimize user experience and business outcomes.</a:t>
            </a:r>
          </a:p>
          <a:p>
            <a:pPr lvl="1"/>
            <a:r>
              <a:rPr lang="en-US" dirty="0"/>
              <a:t>App Distribution</a:t>
            </a:r>
          </a:p>
          <a:p>
            <a:pPr lvl="2"/>
            <a:r>
              <a:rPr lang="en-US" dirty="0"/>
              <a:t>Distribute pre-release versions of your app to testers to get early feedback on usability.</a:t>
            </a:r>
          </a:p>
          <a:p>
            <a:pPr lvl="1"/>
            <a:r>
              <a:rPr lang="en-US" dirty="0"/>
              <a:t>Cloud Messaging</a:t>
            </a:r>
          </a:p>
          <a:p>
            <a:pPr lvl="2"/>
            <a:r>
              <a:rPr lang="en-US" dirty="0"/>
              <a:t>Send targeted, customized, and automated push notifications to re-engage users at no cost.</a:t>
            </a:r>
          </a:p>
          <a:p>
            <a:pPr lvl="1"/>
            <a:r>
              <a:rPr lang="en-US" dirty="0"/>
              <a:t>Crashlytics</a:t>
            </a:r>
          </a:p>
          <a:p>
            <a:pPr lvl="2"/>
            <a:r>
              <a:rPr lang="en-US" dirty="0"/>
              <a:t>See real-time crash and error reporting with contextual and AI-driven insights, troubleshooting tips, and clear signals about new releases to help you fix crashes faster.</a:t>
            </a:r>
          </a:p>
          <a:p>
            <a:endParaRPr lang="en-US" dirty="0"/>
          </a:p>
        </p:txBody>
      </p:sp>
      <p:sp>
        <p:nvSpPr>
          <p:cNvPr id="4" name="Content Placeholder 3">
            <a:extLst>
              <a:ext uri="{FF2B5EF4-FFF2-40B4-BE49-F238E27FC236}">
                <a16:creationId xmlns:a16="http://schemas.microsoft.com/office/drawing/2014/main" id="{7F3A755A-D911-3C87-5283-FF2DB56579C9}"/>
              </a:ext>
            </a:extLst>
          </p:cNvPr>
          <p:cNvSpPr>
            <a:spLocks noGrp="1"/>
          </p:cNvSpPr>
          <p:nvPr>
            <p:ph sz="half" idx="2"/>
          </p:nvPr>
        </p:nvSpPr>
        <p:spPr/>
        <p:txBody>
          <a:bodyPr>
            <a:normAutofit fontScale="77500" lnSpcReduction="20000"/>
          </a:bodyPr>
          <a:lstStyle/>
          <a:p>
            <a:pPr lvl="1"/>
            <a:r>
              <a:rPr lang="en-US" dirty="0"/>
              <a:t>Google Analytics</a:t>
            </a:r>
          </a:p>
          <a:p>
            <a:pPr lvl="2"/>
            <a:r>
              <a:rPr lang="en-US" dirty="0"/>
              <a:t>Monitor app usage and understand user activity so you can deliver personalized experiences.</a:t>
            </a:r>
          </a:p>
          <a:p>
            <a:pPr lvl="1"/>
            <a:r>
              <a:rPr lang="en-US" dirty="0"/>
              <a:t>In-App Messaging</a:t>
            </a:r>
          </a:p>
          <a:p>
            <a:pPr lvl="2"/>
            <a:r>
              <a:rPr lang="en-US" dirty="0"/>
              <a:t>Encourage active users to complete key in-app actions with targeted messages.  (part of cloud message).</a:t>
            </a:r>
          </a:p>
          <a:p>
            <a:pPr lvl="1"/>
            <a:r>
              <a:rPr lang="en-US" dirty="0"/>
              <a:t>Performance Monitoring</a:t>
            </a:r>
          </a:p>
          <a:p>
            <a:pPr lvl="2"/>
            <a:r>
              <a:rPr lang="en-US" dirty="0"/>
              <a:t>Get insight into your app's health and speed from your users' point of view to address latency issues.</a:t>
            </a:r>
          </a:p>
          <a:p>
            <a:pPr lvl="1"/>
            <a:r>
              <a:rPr lang="en-US" dirty="0"/>
              <a:t>Remote Config</a:t>
            </a:r>
          </a:p>
          <a:p>
            <a:pPr lvl="2"/>
            <a:r>
              <a:rPr lang="en-US" dirty="0"/>
              <a:t>Fine-tune and gradually roll out server and client side app features, parameters, and models without releasing a new version.</a:t>
            </a:r>
          </a:p>
          <a:p>
            <a:pPr lvl="1"/>
            <a:r>
              <a:rPr lang="en-US" dirty="0"/>
              <a:t>Test Lab</a:t>
            </a:r>
          </a:p>
          <a:p>
            <a:pPr lvl="2"/>
            <a:r>
              <a:rPr lang="en-US" dirty="0"/>
              <a:t>Spot errors before release by testing your app on virtual and physical devices that simulate actual usage environments.</a:t>
            </a:r>
          </a:p>
        </p:txBody>
      </p:sp>
    </p:spTree>
    <p:extLst>
      <p:ext uri="{BB962C8B-B14F-4D97-AF65-F5344CB8AC3E}">
        <p14:creationId xmlns:p14="http://schemas.microsoft.com/office/powerpoint/2010/main" val="243476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Firebase console</a:t>
            </a:r>
          </a:p>
        </p:txBody>
      </p:sp>
      <p:sp>
        <p:nvSpPr>
          <p:cNvPr id="3" name="Content Placeholder 2"/>
          <p:cNvSpPr>
            <a:spLocks noGrp="1"/>
          </p:cNvSpPr>
          <p:nvPr>
            <p:ph idx="1"/>
          </p:nvPr>
        </p:nvSpPr>
        <p:spPr/>
        <p:txBody>
          <a:bodyPr/>
          <a:lstStyle/>
          <a:p>
            <a:r>
              <a:rPr lang="en-US" dirty="0"/>
              <a:t>Google has several "consoles".</a:t>
            </a:r>
          </a:p>
          <a:p>
            <a:pPr lvl="1"/>
            <a:r>
              <a:rPr lang="en-US" dirty="0"/>
              <a:t>These are webpages to control varying things.</a:t>
            </a:r>
          </a:p>
          <a:p>
            <a:pPr lvl="2"/>
            <a:r>
              <a:rPr lang="en-US" dirty="0"/>
              <a:t>Other Examples:</a:t>
            </a:r>
          </a:p>
          <a:p>
            <a:pPr lvl="3"/>
            <a:r>
              <a:rPr lang="en-US" dirty="0">
                <a:hlinkClick r:id="rId2"/>
              </a:rPr>
              <a:t>https://console.cloud.google.com/</a:t>
            </a:r>
            <a:r>
              <a:rPr lang="en-US" dirty="0"/>
              <a:t>    google cloud console</a:t>
            </a:r>
          </a:p>
          <a:p>
            <a:pPr lvl="3"/>
            <a:r>
              <a:rPr lang="en-US" dirty="0">
                <a:hlinkClick r:id="rId3"/>
              </a:rPr>
              <a:t>https://console.developers.google.com/apis/</a:t>
            </a:r>
            <a:r>
              <a:rPr lang="en-US" dirty="0"/>
              <a:t>   for </a:t>
            </a:r>
            <a:r>
              <a:rPr lang="en-US" dirty="0" err="1"/>
              <a:t>apis</a:t>
            </a:r>
            <a:r>
              <a:rPr lang="en-US" dirty="0"/>
              <a:t> like maps</a:t>
            </a:r>
          </a:p>
          <a:p>
            <a:pPr lvl="3"/>
            <a:r>
              <a:rPr lang="en-US" dirty="0">
                <a:hlinkClick r:id="rId4"/>
              </a:rPr>
              <a:t>https://developers.google.com/beacons/dashboard/</a:t>
            </a:r>
            <a:r>
              <a:rPr lang="en-US" dirty="0"/>
              <a:t>  for beacons</a:t>
            </a:r>
          </a:p>
          <a:p>
            <a:r>
              <a:rPr lang="en-US" dirty="0"/>
              <a:t>Firebase has its own as well.</a:t>
            </a:r>
          </a:p>
          <a:p>
            <a:pPr lvl="1"/>
            <a:r>
              <a:rPr lang="en-US" dirty="0">
                <a:hlinkClick r:id="rId5"/>
              </a:rPr>
              <a:t>https://console.firebase.google.com/</a:t>
            </a:r>
            <a:r>
              <a:rPr lang="en-US" dirty="0"/>
              <a:t> </a:t>
            </a:r>
          </a:p>
        </p:txBody>
      </p:sp>
    </p:spTree>
    <p:extLst>
      <p:ext uri="{BB962C8B-B14F-4D97-AF65-F5344CB8AC3E}">
        <p14:creationId xmlns:p14="http://schemas.microsoft.com/office/powerpoint/2010/main" val="298398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Firebase console (2)</a:t>
            </a:r>
          </a:p>
        </p:txBody>
      </p:sp>
      <p:sp>
        <p:nvSpPr>
          <p:cNvPr id="3" name="Content Placeholder 2"/>
          <p:cNvSpPr>
            <a:spLocks noGrp="1"/>
          </p:cNvSpPr>
          <p:nvPr>
            <p:ph idx="1"/>
          </p:nvPr>
        </p:nvSpPr>
        <p:spPr>
          <a:xfrm>
            <a:off x="609600" y="1600200"/>
            <a:ext cx="10972800" cy="4525963"/>
          </a:xfrm>
        </p:spPr>
        <p:txBody>
          <a:bodyPr>
            <a:normAutofit fontScale="85000" lnSpcReduction="10000"/>
          </a:bodyPr>
          <a:lstStyle/>
          <a:p>
            <a:r>
              <a:rPr lang="en-US" dirty="0"/>
              <a:t>You will need to log into the console</a:t>
            </a:r>
          </a:p>
          <a:p>
            <a:pPr lvl="1"/>
            <a:r>
              <a:rPr lang="en-US" dirty="0"/>
              <a:t>And setup a project.  As primer guide, I'm skipping all this.</a:t>
            </a:r>
          </a:p>
          <a:p>
            <a:pPr lvl="2"/>
            <a:r>
              <a:rPr lang="en-US" dirty="0"/>
              <a:t>It can be done pretty easy with android studio.</a:t>
            </a:r>
          </a:p>
          <a:p>
            <a:pPr lvl="2"/>
            <a:endParaRPr lang="en-US" dirty="0"/>
          </a:p>
          <a:p>
            <a:pPr lvl="2"/>
            <a:endParaRPr lang="en-US" dirty="0"/>
          </a:p>
          <a:p>
            <a:r>
              <a:rPr lang="en-US" dirty="0"/>
              <a:t>Last part to remember, this is platform independent.</a:t>
            </a:r>
          </a:p>
          <a:p>
            <a:pPr lvl="1"/>
            <a:r>
              <a:rPr lang="en-US" dirty="0"/>
              <a:t>Can be used on </a:t>
            </a:r>
            <a:r>
              <a:rPr lang="en-US" dirty="0" err="1"/>
              <a:t>IoS</a:t>
            </a:r>
            <a:r>
              <a:rPr lang="en-US" dirty="0"/>
              <a:t>, Android, Unity, C++, and on the Web (</a:t>
            </a:r>
            <a:r>
              <a:rPr lang="en-US" dirty="0" err="1"/>
              <a:t>javascript</a:t>
            </a:r>
            <a:r>
              <a:rPr lang="en-US" dirty="0"/>
              <a:t>) as well.</a:t>
            </a:r>
          </a:p>
          <a:p>
            <a:pPr lvl="1"/>
            <a:endParaRPr lang="en-US" dirty="0"/>
          </a:p>
          <a:p>
            <a:r>
              <a:rPr lang="en-US" dirty="0"/>
              <a:t>Firebase versions will be listed in the following slides, but see </a:t>
            </a:r>
            <a:r>
              <a:rPr lang="en-US" dirty="0">
                <a:hlinkClick r:id="rId2"/>
              </a:rPr>
              <a:t>https://firebase.google.com/docs/android/setup#available_libraries</a:t>
            </a:r>
            <a:r>
              <a:rPr lang="en-US" dirty="0"/>
              <a:t> for the current versions.</a:t>
            </a:r>
          </a:p>
        </p:txBody>
      </p:sp>
    </p:spTree>
    <p:extLst>
      <p:ext uri="{BB962C8B-B14F-4D97-AF65-F5344CB8AC3E}">
        <p14:creationId xmlns:p14="http://schemas.microsoft.com/office/powerpoint/2010/main" val="2871891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434E-2743-4FF3-2D4B-71CB055CF2D5}"/>
              </a:ext>
            </a:extLst>
          </p:cNvPr>
          <p:cNvSpPr>
            <a:spLocks noGrp="1"/>
          </p:cNvSpPr>
          <p:nvPr>
            <p:ph type="title"/>
          </p:nvPr>
        </p:nvSpPr>
        <p:spPr/>
        <p:txBody>
          <a:bodyPr/>
          <a:lstStyle/>
          <a:p>
            <a:r>
              <a:rPr lang="en-US" dirty="0"/>
              <a:t>Including.</a:t>
            </a:r>
          </a:p>
        </p:txBody>
      </p:sp>
      <p:sp>
        <p:nvSpPr>
          <p:cNvPr id="3" name="Content Placeholder 2">
            <a:extLst>
              <a:ext uri="{FF2B5EF4-FFF2-40B4-BE49-F238E27FC236}">
                <a16:creationId xmlns:a16="http://schemas.microsoft.com/office/drawing/2014/main" id="{E06EA973-CCE6-69DA-B0EF-18A56FA2EE49}"/>
              </a:ext>
            </a:extLst>
          </p:cNvPr>
          <p:cNvSpPr>
            <a:spLocks noGrp="1"/>
          </p:cNvSpPr>
          <p:nvPr>
            <p:ph idx="1"/>
          </p:nvPr>
        </p:nvSpPr>
        <p:spPr/>
        <p:txBody>
          <a:bodyPr>
            <a:normAutofit fontScale="92500" lnSpcReduction="10000"/>
          </a:bodyPr>
          <a:lstStyle/>
          <a:p>
            <a:r>
              <a:rPr lang="en-US" dirty="0"/>
              <a:t>In the </a:t>
            </a:r>
            <a:r>
              <a:rPr lang="en-US" dirty="0" err="1"/>
              <a:t>build.gradle</a:t>
            </a:r>
            <a:r>
              <a:rPr lang="en-US" dirty="0"/>
              <a:t> you can add each individual </a:t>
            </a:r>
          </a:p>
          <a:p>
            <a:r>
              <a:rPr lang="en-US" dirty="0"/>
              <a:t>or add the BOM (Bill of Materials) and then which packages you need with the version numbers.</a:t>
            </a:r>
          </a:p>
          <a:p>
            <a:pPr lvl="1"/>
            <a:r>
              <a:rPr lang="en-US" dirty="0"/>
              <a:t>Example:</a:t>
            </a:r>
          </a:p>
          <a:p>
            <a:pPr marL="457200" lvl="1" indent="0">
              <a:buNone/>
            </a:pPr>
            <a:r>
              <a:rPr lang="en-US" dirty="0"/>
              <a:t>// Import the BoM for the Firebase platform</a:t>
            </a:r>
          </a:p>
          <a:p>
            <a:pPr marL="457200" lvl="1" indent="0">
              <a:buNone/>
            </a:pPr>
            <a:r>
              <a:rPr lang="en-US" dirty="0"/>
              <a:t>implementation platform('com.google.firebase:firebase-bom:32.3.1')</a:t>
            </a:r>
          </a:p>
          <a:p>
            <a:pPr marL="457200" lvl="1" indent="0">
              <a:buNone/>
            </a:pPr>
            <a:r>
              <a:rPr lang="en-US" dirty="0"/>
              <a:t> // Declare the dependencies for the desired Firebase products without specifying versions</a:t>
            </a:r>
          </a:p>
          <a:p>
            <a:pPr marL="457200" lvl="1" indent="0">
              <a:buNone/>
            </a:pPr>
            <a:r>
              <a:rPr lang="en-US" dirty="0"/>
              <a:t>implementation '</a:t>
            </a:r>
            <a:r>
              <a:rPr lang="en-US" dirty="0" err="1"/>
              <a:t>com.google.firebase:firebase-auth</a:t>
            </a:r>
            <a:r>
              <a:rPr lang="en-US" dirty="0"/>
              <a:t>'</a:t>
            </a:r>
          </a:p>
          <a:p>
            <a:pPr marL="457200" lvl="1" indent="0">
              <a:buNone/>
            </a:pPr>
            <a:r>
              <a:rPr lang="en-US" dirty="0"/>
              <a:t>implementation '</a:t>
            </a:r>
            <a:r>
              <a:rPr lang="en-US" dirty="0" err="1"/>
              <a:t>com.google.firebase:firebase-firestore</a:t>
            </a:r>
            <a:r>
              <a:rPr lang="en-US" dirty="0"/>
              <a:t>'</a:t>
            </a:r>
          </a:p>
        </p:txBody>
      </p:sp>
      <p:sp>
        <p:nvSpPr>
          <p:cNvPr id="5" name="TextBox 4">
            <a:extLst>
              <a:ext uri="{FF2B5EF4-FFF2-40B4-BE49-F238E27FC236}">
                <a16:creationId xmlns:a16="http://schemas.microsoft.com/office/drawing/2014/main" id="{2DCC87DD-CF98-5CAB-1D92-5CCF482E34D5}"/>
              </a:ext>
            </a:extLst>
          </p:cNvPr>
          <p:cNvSpPr txBox="1"/>
          <p:nvPr/>
        </p:nvSpPr>
        <p:spPr>
          <a:xfrm>
            <a:off x="2286000" y="6274730"/>
            <a:ext cx="5802038" cy="369332"/>
          </a:xfrm>
          <a:prstGeom prst="rect">
            <a:avLst/>
          </a:prstGeom>
          <a:noFill/>
        </p:spPr>
        <p:txBody>
          <a:bodyPr wrap="none" rtlCol="0">
            <a:spAutoFit/>
          </a:bodyPr>
          <a:lstStyle/>
          <a:p>
            <a:r>
              <a:rPr lang="en-US" dirty="0">
                <a:hlinkClick r:id="rId2"/>
              </a:rPr>
              <a:t>https://firebase.google.com/support/release-notes/android</a:t>
            </a:r>
            <a:r>
              <a:rPr lang="en-US" dirty="0"/>
              <a:t> </a:t>
            </a:r>
          </a:p>
        </p:txBody>
      </p:sp>
    </p:spTree>
    <p:extLst>
      <p:ext uri="{BB962C8B-B14F-4D97-AF65-F5344CB8AC3E}">
        <p14:creationId xmlns:p14="http://schemas.microsoft.com/office/powerpoint/2010/main" val="947436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Analytics</a:t>
            </a:r>
            <a:endParaRPr lang="en-US" dirty="0"/>
          </a:p>
        </p:txBody>
      </p:sp>
      <p:sp>
        <p:nvSpPr>
          <p:cNvPr id="3" name="Content Placeholder 2"/>
          <p:cNvSpPr>
            <a:spLocks noGrp="1"/>
          </p:cNvSpPr>
          <p:nvPr>
            <p:ph idx="1"/>
          </p:nvPr>
        </p:nvSpPr>
        <p:spPr>
          <a:xfrm>
            <a:off x="609600" y="1600201"/>
            <a:ext cx="7924800" cy="4525963"/>
          </a:xfrm>
        </p:spPr>
        <p:txBody>
          <a:bodyPr/>
          <a:lstStyle/>
          <a:p>
            <a:r>
              <a:rPr lang="en-US" dirty="0"/>
              <a:t>You need to only add firebase to the dependencies.</a:t>
            </a:r>
          </a:p>
          <a:p>
            <a:pPr lvl="1"/>
            <a:r>
              <a:rPr lang="en-US" dirty="0"/>
              <a:t>The rest is done within the </a:t>
            </a:r>
            <a:r>
              <a:rPr lang="en-US" dirty="0">
                <a:hlinkClick r:id="rId2"/>
              </a:rPr>
              <a:t>https://console.firebase.google.com/</a:t>
            </a:r>
            <a:r>
              <a:rPr lang="en-US" dirty="0"/>
              <a:t> </a:t>
            </a:r>
          </a:p>
          <a:p>
            <a:pPr lvl="1"/>
            <a:r>
              <a:rPr lang="en-US" dirty="0"/>
              <a:t>You can look many different things, from first time usage, how long the app is up, demographics of users, etc.</a:t>
            </a:r>
          </a:p>
          <a:p>
            <a:pPr lvl="1"/>
            <a:r>
              <a:rPr lang="en-US" dirty="0"/>
              <a:t>Data updates once every 24 hours.  </a:t>
            </a:r>
          </a:p>
        </p:txBody>
      </p:sp>
      <p:pic>
        <p:nvPicPr>
          <p:cNvPr id="6" name="Picture 5">
            <a:extLst>
              <a:ext uri="{FF2B5EF4-FFF2-40B4-BE49-F238E27FC236}">
                <a16:creationId xmlns:a16="http://schemas.microsoft.com/office/drawing/2014/main" id="{4B2D1140-D1F1-AD5B-1894-D9AE655136B5}"/>
              </a:ext>
            </a:extLst>
          </p:cNvPr>
          <p:cNvPicPr>
            <a:picLocks noChangeAspect="1"/>
          </p:cNvPicPr>
          <p:nvPr/>
        </p:nvPicPr>
        <p:blipFill>
          <a:blip r:embed="rId3"/>
          <a:stretch>
            <a:fillRect/>
          </a:stretch>
        </p:blipFill>
        <p:spPr>
          <a:xfrm>
            <a:off x="8763000" y="346324"/>
            <a:ext cx="1905000" cy="6243700"/>
          </a:xfrm>
          <a:prstGeom prst="rect">
            <a:avLst/>
          </a:prstGeom>
        </p:spPr>
      </p:pic>
    </p:spTree>
    <p:extLst>
      <p:ext uri="{BB962C8B-B14F-4D97-AF65-F5344CB8AC3E}">
        <p14:creationId xmlns:p14="http://schemas.microsoft.com/office/powerpoint/2010/main" val="468926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Cloud Messaging</a:t>
            </a:r>
          </a:p>
        </p:txBody>
      </p:sp>
      <p:sp>
        <p:nvSpPr>
          <p:cNvPr id="3" name="Content Placeholder 2"/>
          <p:cNvSpPr>
            <a:spLocks noGrp="1"/>
          </p:cNvSpPr>
          <p:nvPr>
            <p:ph idx="1"/>
          </p:nvPr>
        </p:nvSpPr>
        <p:spPr/>
        <p:txBody>
          <a:bodyPr/>
          <a:lstStyle/>
          <a:p>
            <a:r>
              <a:rPr lang="en-US" dirty="0"/>
              <a:t>Basics, it's a push "notifications" system via google.</a:t>
            </a:r>
          </a:p>
          <a:p>
            <a:pPr lvl="1"/>
            <a:r>
              <a:rPr lang="en-US" dirty="0"/>
              <a:t>Push, meaning the phone don't check for messages (</a:t>
            </a:r>
            <a:r>
              <a:rPr lang="en-US" dirty="0" err="1"/>
              <a:t>ie</a:t>
            </a:r>
            <a:r>
              <a:rPr lang="en-US" dirty="0"/>
              <a:t> pull messaging) and waste battery life and network bandwidth.</a:t>
            </a:r>
          </a:p>
          <a:p>
            <a:pPr lvl="1"/>
            <a:r>
              <a:rPr lang="en-US" dirty="0"/>
              <a:t>Each device gets a unique Token.</a:t>
            </a:r>
          </a:p>
          <a:p>
            <a:pPr lvl="1"/>
            <a:r>
              <a:rPr lang="en-US" dirty="0"/>
              <a:t>You can then have individual devices send messages to each other or group messages, or messages to all, based on the token.</a:t>
            </a:r>
          </a:p>
          <a:p>
            <a:pPr lvl="2"/>
            <a:r>
              <a:rPr lang="en-US" dirty="0"/>
              <a:t>This is left up to complexity the programming wants to get into.</a:t>
            </a:r>
          </a:p>
          <a:p>
            <a:pPr lvl="1"/>
            <a:r>
              <a:rPr lang="en-US" dirty="0"/>
              <a:t>Requires a backend server to work.</a:t>
            </a:r>
          </a:p>
          <a:p>
            <a:pPr lvl="2"/>
            <a:r>
              <a:rPr lang="en-US" dirty="0"/>
              <a:t>Either use googles hosting services or your own </a:t>
            </a:r>
            <a:r>
              <a:rPr lang="en-US" dirty="0" err="1"/>
              <a:t>ReST</a:t>
            </a:r>
            <a:r>
              <a:rPr lang="en-US" dirty="0"/>
              <a:t> services.</a:t>
            </a:r>
          </a:p>
        </p:txBody>
      </p:sp>
    </p:spTree>
    <p:extLst>
      <p:ext uri="{BB962C8B-B14F-4D97-AF65-F5344CB8AC3E}">
        <p14:creationId xmlns:p14="http://schemas.microsoft.com/office/powerpoint/2010/main" val="7754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3065</TotalTime>
  <Words>2504</Words>
  <Application>Microsoft Office PowerPoint</Application>
  <PresentationFormat>Widescreen</PresentationFormat>
  <Paragraphs>224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Tahoma</vt:lpstr>
      <vt:lpstr>Office Theme</vt:lpstr>
      <vt:lpstr>Cosc 5/4730</vt:lpstr>
      <vt:lpstr>What is Firebase</vt:lpstr>
      <vt:lpstr>Build category. </vt:lpstr>
      <vt:lpstr>Run Category</vt:lpstr>
      <vt:lpstr>Firebase console</vt:lpstr>
      <vt:lpstr>Firebase console (2)</vt:lpstr>
      <vt:lpstr>Including.</vt:lpstr>
      <vt:lpstr>Analytics</vt:lpstr>
      <vt:lpstr>Cloud Messaging</vt:lpstr>
      <vt:lpstr>Cloud Messaging (2)</vt:lpstr>
      <vt:lpstr>in-app messaging</vt:lpstr>
      <vt:lpstr>Notifications (2)</vt:lpstr>
      <vt:lpstr>Database</vt:lpstr>
      <vt:lpstr>Authentication</vt:lpstr>
      <vt:lpstr>Setup and use</vt:lpstr>
      <vt:lpstr>Setup and use (2)</vt:lpstr>
      <vt:lpstr>Storage</vt:lpstr>
      <vt:lpstr>Setup and use.</vt:lpstr>
      <vt:lpstr>Setup and use (2)</vt:lpstr>
      <vt:lpstr>Security and authentication</vt:lpstr>
      <vt:lpstr>Remote Config</vt:lpstr>
      <vt:lpstr>Setup and use.</vt:lpstr>
      <vt:lpstr>Setup and use (2)</vt:lpstr>
      <vt:lpstr>Functions</vt:lpstr>
      <vt:lpstr>References</vt:lpstr>
      <vt:lpstr>ML Kit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S. Ward</dc:creator>
  <cp:lastModifiedBy>Jim Ward</cp:lastModifiedBy>
  <cp:revision>43</cp:revision>
  <dcterms:created xsi:type="dcterms:W3CDTF">2006-08-16T00:00:00Z</dcterms:created>
  <dcterms:modified xsi:type="dcterms:W3CDTF">2024-09-17T20:28:26Z</dcterms:modified>
</cp:coreProperties>
</file>