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7" r:id="rId5"/>
    <p:sldId id="283" r:id="rId6"/>
    <p:sldId id="284" r:id="rId7"/>
    <p:sldId id="290" r:id="rId8"/>
    <p:sldId id="260" r:id="rId9"/>
    <p:sldId id="285" r:id="rId10"/>
    <p:sldId id="286" r:id="rId11"/>
    <p:sldId id="261" r:id="rId12"/>
    <p:sldId id="262" r:id="rId13"/>
    <p:sldId id="263" r:id="rId14"/>
    <p:sldId id="265" r:id="rId15"/>
    <p:sldId id="274" r:id="rId16"/>
    <p:sldId id="275" r:id="rId17"/>
    <p:sldId id="264" r:id="rId18"/>
    <p:sldId id="276" r:id="rId19"/>
    <p:sldId id="277" r:id="rId20"/>
    <p:sldId id="278" r:id="rId21"/>
    <p:sldId id="266" r:id="rId22"/>
    <p:sldId id="279" r:id="rId23"/>
    <p:sldId id="280" r:id="rId24"/>
    <p:sldId id="267" r:id="rId25"/>
    <p:sldId id="281" r:id="rId26"/>
    <p:sldId id="288" r:id="rId27"/>
    <p:sldId id="289"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4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github.com/firebase/FirebaseUI-Androi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firebase.google.com/docs/storage/security/start"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firebase.google.com/docs/functions/get-started" TargetMode="External"/><Relationship Id="rId2" Type="http://schemas.openxmlformats.org/officeDocument/2006/relationships/hyperlink" Target="https://www.youtube.com/watch?v=bpFAdhNkA6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firebase.google.com/docs/" TargetMode="External"/><Relationship Id="rId2" Type="http://schemas.openxmlformats.org/officeDocument/2006/relationships/hyperlink" Target="https://console.firebase.google.com/" TargetMode="External"/><Relationship Id="rId1" Type="http://schemas.openxmlformats.org/officeDocument/2006/relationships/slideLayout" Target="../slideLayouts/slideLayout2.xml"/><Relationship Id="rId5" Type="http://schemas.openxmlformats.org/officeDocument/2006/relationships/hyperlink" Target="https://classroom.udacity.com/courses/ud0352" TargetMode="External"/><Relationship Id="rId4" Type="http://schemas.openxmlformats.org/officeDocument/2006/relationships/hyperlink" Target="https://codelabs.developers.google.com/codelabs/firebase-android/#0"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tensorflow.org/mobile/tflite/" TargetMode="External"/><Relationship Id="rId2" Type="http://schemas.openxmlformats.org/officeDocument/2006/relationships/hyperlink" Target="https://cloud.google.com/vision/" TargetMode="External"/><Relationship Id="rId1" Type="http://schemas.openxmlformats.org/officeDocument/2006/relationships/slideLayout" Target="../slideLayouts/slideLayout2.xml"/><Relationship Id="rId5" Type="http://schemas.openxmlformats.org/officeDocument/2006/relationships/hyperlink" Target="https://firebase.google.com/docs/ml-kit/" TargetMode="External"/><Relationship Id="rId4" Type="http://schemas.openxmlformats.org/officeDocument/2006/relationships/hyperlink" Target="https://developer.android.com/ndk/guides/neuralnetworks/"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github.com/firebase/quickstart-android/tree/master/mlki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nsole.developers.google.com/apis/" TargetMode="External"/><Relationship Id="rId2" Type="http://schemas.openxmlformats.org/officeDocument/2006/relationships/hyperlink" Target="https://partner.android.com/things/console#/" TargetMode="External"/><Relationship Id="rId1" Type="http://schemas.openxmlformats.org/officeDocument/2006/relationships/slideLayout" Target="../slideLayouts/slideLayout2.xml"/><Relationship Id="rId5" Type="http://schemas.openxmlformats.org/officeDocument/2006/relationships/hyperlink" Target="https://console.firebase.google.com/" TargetMode="External"/><Relationship Id="rId4" Type="http://schemas.openxmlformats.org/officeDocument/2006/relationships/hyperlink" Target="https://developers.google.com/beacons/dashboard/"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firebase.google.com/docs/android/setup#available_librari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irebase.google.com/support/release-notes/androi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console.firebase.googl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r>
              <a:rPr lang="en-US" dirty="0"/>
              <a:t>Primer:</a:t>
            </a:r>
          </a:p>
          <a:p>
            <a:r>
              <a:rPr lang="en-US" dirty="0"/>
              <a:t>Firebase</a:t>
            </a:r>
          </a:p>
        </p:txBody>
      </p:sp>
    </p:spTree>
    <p:extLst>
      <p:ext uri="{BB962C8B-B14F-4D97-AF65-F5344CB8AC3E}">
        <p14:creationId xmlns:p14="http://schemas.microsoft.com/office/powerpoint/2010/main" val="176202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Messaging (2)</a:t>
            </a:r>
          </a:p>
        </p:txBody>
      </p:sp>
      <p:sp>
        <p:nvSpPr>
          <p:cNvPr id="3" name="Content Placeholder 2"/>
          <p:cNvSpPr>
            <a:spLocks noGrp="1"/>
          </p:cNvSpPr>
          <p:nvPr>
            <p:ph idx="1"/>
          </p:nvPr>
        </p:nvSpPr>
        <p:spPr/>
        <p:txBody>
          <a:bodyPr/>
          <a:lstStyle/>
          <a:p>
            <a:r>
              <a:rPr lang="en-US" dirty="0"/>
              <a:t>Device</a:t>
            </a:r>
          </a:p>
          <a:p>
            <a:pPr lvl="1"/>
            <a:r>
              <a:rPr lang="en-US" dirty="0"/>
              <a:t>Implements a </a:t>
            </a:r>
            <a:r>
              <a:rPr lang="en-US" dirty="0" err="1"/>
              <a:t>firebaseMessaingService</a:t>
            </a:r>
            <a:r>
              <a:rPr lang="en-US" dirty="0"/>
              <a:t> to receive the messages and decides what to do with them, in the app.</a:t>
            </a:r>
          </a:p>
          <a:p>
            <a:r>
              <a:rPr lang="en-US" dirty="0"/>
              <a:t>Backend systems.</a:t>
            </a:r>
          </a:p>
          <a:p>
            <a:pPr lvl="1"/>
            <a:r>
              <a:rPr lang="en-US" dirty="0"/>
              <a:t>Need to implement (like a </a:t>
            </a:r>
            <a:r>
              <a:rPr lang="en-US" dirty="0" err="1"/>
              <a:t>ReST</a:t>
            </a:r>
            <a:r>
              <a:rPr lang="en-US" dirty="0"/>
              <a:t> based system) to receive the messages the device is sending and forward them to the google site for distribution.</a:t>
            </a:r>
          </a:p>
          <a:p>
            <a:pPr lvl="2"/>
            <a:r>
              <a:rPr lang="en-US" dirty="0"/>
              <a:t>Individual, group, or all.  </a:t>
            </a:r>
          </a:p>
          <a:p>
            <a:pPr lvl="1"/>
            <a:endParaRPr lang="en-US" dirty="0"/>
          </a:p>
        </p:txBody>
      </p:sp>
    </p:spTree>
    <p:extLst>
      <p:ext uri="{BB962C8B-B14F-4D97-AF65-F5344CB8AC3E}">
        <p14:creationId xmlns:p14="http://schemas.microsoft.com/office/powerpoint/2010/main" val="4197981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Notifications (part of cloud messaging)</a:t>
            </a:r>
          </a:p>
        </p:txBody>
      </p:sp>
      <p:sp>
        <p:nvSpPr>
          <p:cNvPr id="3" name="Content Placeholder 2"/>
          <p:cNvSpPr>
            <a:spLocks noGrp="1"/>
          </p:cNvSpPr>
          <p:nvPr>
            <p:ph idx="1"/>
          </p:nvPr>
        </p:nvSpPr>
        <p:spPr/>
        <p:txBody>
          <a:bodyPr/>
          <a:lstStyle/>
          <a:p>
            <a:r>
              <a:rPr lang="en-US" dirty="0"/>
              <a:t>Not to be confused with cloud messaging.</a:t>
            </a:r>
          </a:p>
          <a:p>
            <a:r>
              <a:rPr lang="en-US" dirty="0"/>
              <a:t>This allows you send a notification to the all (or some) of the devices where your app is instead.</a:t>
            </a:r>
          </a:p>
          <a:p>
            <a:pPr lvl="1"/>
            <a:r>
              <a:rPr lang="en-US" dirty="0"/>
              <a:t>You need on include firebase message in dependencies (or </a:t>
            </a:r>
            <a:r>
              <a:rPr lang="en-US" dirty="0" err="1"/>
              <a:t>bom</a:t>
            </a:r>
            <a:r>
              <a:rPr lang="en-US" dirty="0"/>
              <a:t>)</a:t>
            </a:r>
          </a:p>
          <a:p>
            <a:pPr lvl="2"/>
            <a:r>
              <a:rPr lang="en-US" dirty="0"/>
              <a:t>implementation 'com.google.firebase:firebase-inappmessaging:20.1.2'</a:t>
            </a:r>
          </a:p>
          <a:p>
            <a:r>
              <a:rPr lang="en-US" dirty="0"/>
              <a:t>The rest is done in the console.</a:t>
            </a:r>
          </a:p>
        </p:txBody>
      </p:sp>
    </p:spTree>
    <p:extLst>
      <p:ext uri="{BB962C8B-B14F-4D97-AF65-F5344CB8AC3E}">
        <p14:creationId xmlns:p14="http://schemas.microsoft.com/office/powerpoint/2010/main" val="155766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Notifications (2)</a:t>
            </a:r>
            <a:endParaRPr lang="en-US" dirty="0"/>
          </a:p>
        </p:txBody>
      </p:sp>
      <p:sp>
        <p:nvSpPr>
          <p:cNvPr id="3" name="Content Placeholder 2"/>
          <p:cNvSpPr>
            <a:spLocks noGrp="1"/>
          </p:cNvSpPr>
          <p:nvPr>
            <p:ph idx="1"/>
          </p:nvPr>
        </p:nvSpPr>
        <p:spPr>
          <a:xfrm>
            <a:off x="609600" y="1600201"/>
            <a:ext cx="8915400" cy="4525963"/>
          </a:xfrm>
        </p:spPr>
        <p:txBody>
          <a:bodyPr>
            <a:normAutofit/>
          </a:bodyPr>
          <a:lstStyle/>
          <a:p>
            <a:r>
              <a:rPr lang="en-US" dirty="0"/>
              <a:t>You create a message in the notifications section.</a:t>
            </a:r>
          </a:p>
          <a:p>
            <a:r>
              <a:rPr lang="en-US" dirty="0"/>
              <a:t>Send the message.</a:t>
            </a:r>
          </a:p>
          <a:p>
            <a:r>
              <a:rPr lang="en-US" dirty="0"/>
              <a:t>It will then show up on the device as a notification.</a:t>
            </a:r>
          </a:p>
          <a:p>
            <a:pPr lvl="1"/>
            <a:r>
              <a:rPr lang="en-US" dirty="0"/>
              <a:t>If they click the notification it will launch you app.</a:t>
            </a:r>
          </a:p>
          <a:p>
            <a:pPr lvl="1"/>
            <a:endParaRPr lang="en-US" dirty="0"/>
          </a:p>
          <a:p>
            <a:pPr lvl="1"/>
            <a:r>
              <a:rPr lang="en-US" dirty="0"/>
              <a:t>Note, if the app is up then the users won't see it (without extra code from cloud messaging).</a:t>
            </a:r>
          </a:p>
        </p:txBody>
      </p:sp>
      <p:pic>
        <p:nvPicPr>
          <p:cNvPr id="4" name="Picture 3"/>
          <p:cNvPicPr>
            <a:picLocks noChangeAspect="1"/>
          </p:cNvPicPr>
          <p:nvPr/>
        </p:nvPicPr>
        <p:blipFill>
          <a:blip r:embed="rId2"/>
          <a:stretch>
            <a:fillRect/>
          </a:stretch>
        </p:blipFill>
        <p:spPr>
          <a:xfrm>
            <a:off x="9906000" y="1145540"/>
            <a:ext cx="1484141" cy="5435284"/>
          </a:xfrm>
          <a:prstGeom prst="rect">
            <a:avLst/>
          </a:prstGeom>
        </p:spPr>
      </p:pic>
    </p:spTree>
    <p:extLst>
      <p:ext uri="{BB962C8B-B14F-4D97-AF65-F5344CB8AC3E}">
        <p14:creationId xmlns:p14="http://schemas.microsoft.com/office/powerpoint/2010/main" val="22175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Database</a:t>
            </a:r>
          </a:p>
        </p:txBody>
      </p:sp>
      <p:sp>
        <p:nvSpPr>
          <p:cNvPr id="3" name="Content Placeholder 2"/>
          <p:cNvSpPr>
            <a:spLocks noGrp="1"/>
          </p:cNvSpPr>
          <p:nvPr>
            <p:ph idx="1"/>
          </p:nvPr>
        </p:nvSpPr>
        <p:spPr/>
        <p:txBody>
          <a:bodyPr>
            <a:normAutofit/>
          </a:bodyPr>
          <a:lstStyle/>
          <a:p>
            <a:r>
              <a:rPr lang="en-US" dirty="0" err="1"/>
              <a:t>Realtime</a:t>
            </a:r>
            <a:r>
              <a:rPr lang="en-US" dirty="0"/>
              <a:t> and Firestone were previously covered.</a:t>
            </a:r>
          </a:p>
          <a:p>
            <a:pPr lvl="1"/>
            <a:endParaRPr lang="en-US" dirty="0"/>
          </a:p>
        </p:txBody>
      </p:sp>
    </p:spTree>
    <p:extLst>
      <p:ext uri="{BB962C8B-B14F-4D97-AF65-F5344CB8AC3E}">
        <p14:creationId xmlns:p14="http://schemas.microsoft.com/office/powerpoint/2010/main" val="30508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Authentication</a:t>
            </a:r>
          </a:p>
        </p:txBody>
      </p:sp>
      <p:sp>
        <p:nvSpPr>
          <p:cNvPr id="3" name="Content Placeholder 2"/>
          <p:cNvSpPr>
            <a:spLocks noGrp="1"/>
          </p:cNvSpPr>
          <p:nvPr>
            <p:ph idx="1"/>
          </p:nvPr>
        </p:nvSpPr>
        <p:spPr/>
        <p:txBody>
          <a:bodyPr>
            <a:normAutofit fontScale="92500"/>
          </a:bodyPr>
          <a:lstStyle/>
          <a:p>
            <a:r>
              <a:rPr lang="en-US" dirty="0"/>
              <a:t>Allows the user to "login" to your app.</a:t>
            </a:r>
          </a:p>
          <a:p>
            <a:pPr lvl="1"/>
            <a:r>
              <a:rPr lang="en-US" dirty="0"/>
              <a:t>With any number of services using </a:t>
            </a:r>
            <a:r>
              <a:rPr lang="en-US" dirty="0" err="1"/>
              <a:t>FirebaseUI</a:t>
            </a:r>
            <a:endParaRPr lang="en-US" dirty="0"/>
          </a:p>
          <a:p>
            <a:pPr lvl="2"/>
            <a:r>
              <a:rPr lang="en-US" dirty="0"/>
              <a:t>Currently: phone number, email and password, google, </a:t>
            </a:r>
            <a:r>
              <a:rPr lang="en-US" dirty="0" err="1"/>
              <a:t>facebook</a:t>
            </a:r>
            <a:r>
              <a:rPr lang="en-US" dirty="0"/>
              <a:t>, twitter, and </a:t>
            </a:r>
            <a:r>
              <a:rPr lang="en-US" dirty="0" err="1"/>
              <a:t>github</a:t>
            </a:r>
            <a:r>
              <a:rPr lang="en-US" dirty="0"/>
              <a:t>.</a:t>
            </a:r>
          </a:p>
          <a:p>
            <a:pPr lvl="3"/>
            <a:r>
              <a:rPr lang="en-US" dirty="0"/>
              <a:t>Note </a:t>
            </a:r>
            <a:r>
              <a:rPr lang="en-US" dirty="0" err="1"/>
              <a:t>facebook</a:t>
            </a:r>
            <a:r>
              <a:rPr lang="en-US" dirty="0"/>
              <a:t> and twitter require their </a:t>
            </a:r>
            <a:r>
              <a:rPr lang="en-US" dirty="0" err="1"/>
              <a:t>api</a:t>
            </a:r>
            <a:r>
              <a:rPr lang="en-US" dirty="0"/>
              <a:t> key in order for it to work.</a:t>
            </a:r>
          </a:p>
          <a:p>
            <a:pPr lvl="2"/>
            <a:r>
              <a:rPr lang="en-US" dirty="0"/>
              <a:t>You don't write the code, just call the method for sign in or sign out.</a:t>
            </a:r>
          </a:p>
          <a:p>
            <a:pPr lvl="3"/>
            <a:r>
              <a:rPr lang="en-US" dirty="0"/>
              <a:t>It keeps track, even the password for email.</a:t>
            </a:r>
          </a:p>
          <a:p>
            <a:pPr lvl="3"/>
            <a:endParaRPr lang="en-US" dirty="0"/>
          </a:p>
          <a:p>
            <a:pPr lvl="1"/>
            <a:r>
              <a:rPr lang="en-US" dirty="0"/>
              <a:t>Dependencies, core plus</a:t>
            </a:r>
          </a:p>
          <a:p>
            <a:pPr lvl="2"/>
            <a:r>
              <a:rPr lang="en-US" dirty="0"/>
              <a:t>implementation 'com.google.firebase:firebase-auth:16.1.0'</a:t>
            </a:r>
          </a:p>
          <a:p>
            <a:pPr lvl="2"/>
            <a:r>
              <a:rPr lang="en-US" dirty="0"/>
              <a:t>implementation 'com.firebaseui:firebase-ui-auth:4.3.1'</a:t>
            </a:r>
          </a:p>
          <a:p>
            <a:pPr lvl="3"/>
            <a:r>
              <a:rPr lang="en-US" dirty="0"/>
              <a:t>See </a:t>
            </a:r>
            <a:r>
              <a:rPr lang="en-US" dirty="0">
                <a:hlinkClick r:id="rId2"/>
              </a:rPr>
              <a:t>https://github.com/firebase/FirebaseUI-Android</a:t>
            </a:r>
            <a:r>
              <a:rPr lang="en-US" dirty="0"/>
              <a:t> </a:t>
            </a:r>
          </a:p>
        </p:txBody>
      </p:sp>
    </p:spTree>
    <p:extLst>
      <p:ext uri="{BB962C8B-B14F-4D97-AF65-F5344CB8AC3E}">
        <p14:creationId xmlns:p14="http://schemas.microsoft.com/office/powerpoint/2010/main" val="353085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Setup and use</a:t>
            </a:r>
            <a:endParaRPr lang="en-US" dirty="0"/>
          </a:p>
        </p:txBody>
      </p:sp>
      <p:sp>
        <p:nvSpPr>
          <p:cNvPr id="3" name="Content Placeholder 2"/>
          <p:cNvSpPr>
            <a:spLocks noGrp="1"/>
          </p:cNvSpPr>
          <p:nvPr>
            <p:ph idx="1"/>
          </p:nvPr>
        </p:nvSpPr>
        <p:spPr/>
        <p:txBody>
          <a:bodyPr/>
          <a:lstStyle/>
          <a:p>
            <a:r>
              <a:rPr lang="en-US"/>
              <a:t>private FirebaseAuth mFirebaseAuth;</a:t>
            </a:r>
          </a:p>
          <a:p>
            <a:r>
              <a:rPr lang="en-US"/>
              <a:t>private FirebaseAuth.AuthStateListener mAuthStateListener;</a:t>
            </a:r>
          </a:p>
          <a:p>
            <a:r>
              <a:rPr lang="en-US"/>
              <a:t>mFirebaseAuth = FirebaseAuth.getInstance();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1" y="4038601"/>
            <a:ext cx="3586163" cy="2290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7591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Setup and use (2)</a:t>
            </a:r>
            <a:endParaRPr lang="en-US" dirty="0"/>
          </a:p>
        </p:txBody>
      </p:sp>
      <p:sp>
        <p:nvSpPr>
          <p:cNvPr id="3" name="Content Placeholder 2"/>
          <p:cNvSpPr>
            <a:spLocks noGrp="1"/>
          </p:cNvSpPr>
          <p:nvPr>
            <p:ph idx="1"/>
          </p:nvPr>
        </p:nvSpPr>
        <p:spPr>
          <a:xfrm>
            <a:off x="609600" y="1600200"/>
            <a:ext cx="10820400" cy="4876800"/>
          </a:xfrm>
        </p:spPr>
        <p:txBody>
          <a:bodyPr>
            <a:normAutofit fontScale="47500" lnSpcReduction="20000"/>
          </a:bodyPr>
          <a:lstStyle/>
          <a:p>
            <a:r>
              <a:rPr lang="en-US" dirty="0"/>
              <a:t>In </a:t>
            </a:r>
            <a:r>
              <a:rPr lang="en-US" dirty="0" err="1"/>
              <a:t>onResume</a:t>
            </a:r>
            <a:r>
              <a:rPr lang="en-US" dirty="0"/>
              <a:t>, </a:t>
            </a:r>
          </a:p>
          <a:p>
            <a:pPr marL="0" indent="0">
              <a:buNone/>
            </a:pPr>
            <a:r>
              <a:rPr lang="en-US" dirty="0" err="1"/>
              <a:t>mFirebaseAuth.addAuthStateListener</a:t>
            </a:r>
            <a:r>
              <a:rPr lang="en-US" dirty="0"/>
              <a:t>(</a:t>
            </a:r>
            <a:r>
              <a:rPr lang="en-US" dirty="0" err="1"/>
              <a:t>mAuthStateListener</a:t>
            </a:r>
            <a:r>
              <a:rPr lang="en-US" dirty="0"/>
              <a:t>);</a:t>
            </a:r>
          </a:p>
          <a:p>
            <a:r>
              <a:rPr lang="en-US" dirty="0"/>
              <a:t>Where </a:t>
            </a:r>
          </a:p>
          <a:p>
            <a:pPr marL="0" indent="0">
              <a:buNone/>
            </a:pPr>
            <a:r>
              <a:rPr lang="en-US" dirty="0" err="1"/>
              <a:t>mAuthStateListener</a:t>
            </a:r>
            <a:r>
              <a:rPr lang="en-US" dirty="0"/>
              <a:t> = new </a:t>
            </a:r>
            <a:r>
              <a:rPr lang="en-US" dirty="0" err="1"/>
              <a:t>FirebaseAuth.AuthStateListener</a:t>
            </a:r>
            <a:r>
              <a:rPr lang="en-US" dirty="0"/>
              <a:t>() {</a:t>
            </a:r>
            <a:br>
              <a:rPr lang="en-US" dirty="0"/>
            </a:br>
            <a:r>
              <a:rPr lang="en-US" dirty="0"/>
              <a:t>    @Override</a:t>
            </a:r>
            <a:br>
              <a:rPr lang="en-US" dirty="0"/>
            </a:br>
            <a:r>
              <a:rPr lang="en-US" dirty="0"/>
              <a:t>    public void </a:t>
            </a:r>
            <a:r>
              <a:rPr lang="en-US" dirty="0" err="1"/>
              <a:t>onAuthStateChanged</a:t>
            </a:r>
            <a:r>
              <a:rPr lang="en-US" dirty="0"/>
              <a:t>(@</a:t>
            </a:r>
            <a:r>
              <a:rPr lang="en-US" dirty="0" err="1"/>
              <a:t>NonNull</a:t>
            </a:r>
            <a:r>
              <a:rPr lang="en-US" dirty="0"/>
              <a:t> </a:t>
            </a:r>
            <a:r>
              <a:rPr lang="en-US" dirty="0" err="1"/>
              <a:t>FirebaseAuth</a:t>
            </a:r>
            <a:r>
              <a:rPr lang="en-US" dirty="0"/>
              <a:t> </a:t>
            </a:r>
            <a:r>
              <a:rPr lang="en-US" dirty="0" err="1"/>
              <a:t>firebaseAuth</a:t>
            </a:r>
            <a:r>
              <a:rPr lang="en-US" dirty="0"/>
              <a:t>) {</a:t>
            </a:r>
            <a:br>
              <a:rPr lang="en-US" dirty="0"/>
            </a:br>
            <a:r>
              <a:rPr lang="en-US" dirty="0"/>
              <a:t>        </a:t>
            </a:r>
            <a:r>
              <a:rPr lang="en-US" dirty="0" err="1"/>
              <a:t>FirebaseUser</a:t>
            </a:r>
            <a:r>
              <a:rPr lang="en-US" dirty="0"/>
              <a:t> user = </a:t>
            </a:r>
            <a:r>
              <a:rPr lang="en-US" dirty="0" err="1"/>
              <a:t>firebaseAuth.getCurrentUser</a:t>
            </a:r>
            <a:r>
              <a:rPr lang="en-US" dirty="0"/>
              <a:t>();</a:t>
            </a:r>
            <a:br>
              <a:rPr lang="en-US" dirty="0"/>
            </a:br>
            <a:r>
              <a:rPr lang="en-US" dirty="0"/>
              <a:t>        if (user != null) {</a:t>
            </a:r>
            <a:br>
              <a:rPr lang="en-US" dirty="0"/>
            </a:br>
            <a:r>
              <a:rPr lang="en-US" dirty="0"/>
              <a:t>            // User is signed in  use  </a:t>
            </a:r>
            <a:r>
              <a:rPr lang="en-US" dirty="0" err="1"/>
              <a:t>user.getDisplayName</a:t>
            </a:r>
            <a:r>
              <a:rPr lang="en-US" dirty="0"/>
              <a:t>() to get the name.</a:t>
            </a:r>
            <a:br>
              <a:rPr lang="en-US" dirty="0"/>
            </a:br>
            <a:r>
              <a:rPr lang="en-US" dirty="0"/>
              <a:t>        } else {</a:t>
            </a:r>
            <a:br>
              <a:rPr lang="en-US" dirty="0"/>
            </a:br>
            <a:r>
              <a:rPr lang="en-US" dirty="0"/>
              <a:t>            // User is signed out</a:t>
            </a:r>
            <a:br>
              <a:rPr lang="en-US" dirty="0"/>
            </a:br>
            <a:r>
              <a:rPr lang="en-US" dirty="0">
                <a:solidFill>
                  <a:srgbClr val="C00000"/>
                </a:solidFill>
              </a:rPr>
              <a:t>            </a:t>
            </a:r>
            <a:r>
              <a:rPr lang="en-US" dirty="0" err="1">
                <a:solidFill>
                  <a:srgbClr val="C00000"/>
                </a:solidFill>
              </a:rPr>
              <a:t>startActivityForResult</a:t>
            </a:r>
            <a:r>
              <a:rPr lang="en-US" dirty="0"/>
              <a:t>(</a:t>
            </a:r>
            <a:br>
              <a:rPr lang="en-US" dirty="0"/>
            </a:br>
            <a:r>
              <a:rPr lang="en-US" dirty="0">
                <a:solidFill>
                  <a:srgbClr val="0070C0"/>
                </a:solidFill>
              </a:rPr>
              <a:t>                    </a:t>
            </a:r>
            <a:r>
              <a:rPr lang="en-US" dirty="0" err="1">
                <a:solidFill>
                  <a:srgbClr val="0070C0"/>
                </a:solidFill>
              </a:rPr>
              <a:t>AuthUI.</a:t>
            </a:r>
            <a:r>
              <a:rPr lang="en-US" i="1" dirty="0" err="1">
                <a:solidFill>
                  <a:srgbClr val="0070C0"/>
                </a:solidFill>
              </a:rPr>
              <a:t>getInstance</a:t>
            </a:r>
            <a:r>
              <a:rPr lang="en-US" dirty="0">
                <a:solidFill>
                  <a:srgbClr val="0070C0"/>
                </a:solidFill>
              </a:rPr>
              <a:t>()  //see firebase UI for documentation. </a:t>
            </a:r>
            <a:br>
              <a:rPr lang="en-US" dirty="0">
                <a:solidFill>
                  <a:srgbClr val="0070C0"/>
                </a:solidFill>
              </a:rPr>
            </a:br>
            <a:r>
              <a:rPr lang="en-US" dirty="0">
                <a:solidFill>
                  <a:srgbClr val="0070C0"/>
                </a:solidFill>
              </a:rPr>
              <a:t>                            .</a:t>
            </a:r>
            <a:r>
              <a:rPr lang="en-US" dirty="0" err="1">
                <a:solidFill>
                  <a:srgbClr val="0070C0"/>
                </a:solidFill>
              </a:rPr>
              <a:t>createSignInIntentBuilder</a:t>
            </a:r>
            <a:r>
              <a:rPr lang="en-US" dirty="0">
                <a:solidFill>
                  <a:srgbClr val="0070C0"/>
                </a:solidFill>
              </a:rPr>
              <a:t>()  .</a:t>
            </a:r>
            <a:r>
              <a:rPr lang="en-US" dirty="0" err="1">
                <a:solidFill>
                  <a:srgbClr val="0070C0"/>
                </a:solidFill>
              </a:rPr>
              <a:t>setIsSmartLockEnabled</a:t>
            </a:r>
            <a:r>
              <a:rPr lang="en-US" dirty="0">
                <a:solidFill>
                  <a:srgbClr val="0070C0"/>
                </a:solidFill>
              </a:rPr>
              <a:t>(false)</a:t>
            </a:r>
            <a:br>
              <a:rPr lang="en-US" dirty="0">
                <a:solidFill>
                  <a:srgbClr val="0070C0"/>
                </a:solidFill>
              </a:rPr>
            </a:br>
            <a:r>
              <a:rPr lang="en-US" dirty="0">
                <a:solidFill>
                  <a:srgbClr val="0070C0"/>
                </a:solidFill>
              </a:rPr>
              <a:t>                            .</a:t>
            </a:r>
            <a:r>
              <a:rPr lang="en-US" dirty="0" err="1">
                <a:solidFill>
                  <a:srgbClr val="0070C0"/>
                </a:solidFill>
              </a:rPr>
              <a:t>setAvailableProviders</a:t>
            </a:r>
            <a:r>
              <a:rPr lang="en-US" dirty="0">
                <a:solidFill>
                  <a:srgbClr val="0070C0"/>
                </a:solidFill>
              </a:rPr>
              <a:t>(</a:t>
            </a:r>
            <a:r>
              <a:rPr lang="en-US" dirty="0" err="1">
                <a:solidFill>
                  <a:srgbClr val="0070C0"/>
                </a:solidFill>
              </a:rPr>
              <a:t>Arrays.</a:t>
            </a:r>
            <a:r>
              <a:rPr lang="en-US" i="1" dirty="0" err="1">
                <a:solidFill>
                  <a:srgbClr val="0070C0"/>
                </a:solidFill>
              </a:rPr>
              <a:t>asList</a:t>
            </a:r>
            <a:r>
              <a:rPr lang="en-US" dirty="0">
                <a:solidFill>
                  <a:srgbClr val="0070C0"/>
                </a:solidFill>
              </a:rPr>
              <a:t>(new </a:t>
            </a:r>
            <a:r>
              <a:rPr lang="en-US" dirty="0" err="1">
                <a:solidFill>
                  <a:srgbClr val="0070C0"/>
                </a:solidFill>
              </a:rPr>
              <a:t>AuthUI.IdpConfig.EmailBuilder</a:t>
            </a:r>
            <a:r>
              <a:rPr lang="en-US" dirty="0">
                <a:solidFill>
                  <a:srgbClr val="0070C0"/>
                </a:solidFill>
              </a:rPr>
              <a:t>().build(),</a:t>
            </a:r>
          </a:p>
          <a:p>
            <a:pPr marL="0" indent="0">
              <a:buNone/>
            </a:pPr>
            <a:r>
              <a:rPr lang="en-US" dirty="0">
                <a:solidFill>
                  <a:srgbClr val="0070C0"/>
                </a:solidFill>
              </a:rPr>
              <a:t>                                new </a:t>
            </a:r>
            <a:r>
              <a:rPr lang="en-US" dirty="0" err="1">
                <a:solidFill>
                  <a:srgbClr val="0070C0"/>
                </a:solidFill>
              </a:rPr>
              <a:t>AuthUI.IdpConfig.GoogleBuilder</a:t>
            </a:r>
            <a:r>
              <a:rPr lang="en-US" dirty="0">
                <a:solidFill>
                  <a:srgbClr val="0070C0"/>
                </a:solidFill>
              </a:rPr>
              <a:t>().build(),</a:t>
            </a:r>
          </a:p>
          <a:p>
            <a:pPr marL="0" indent="0">
              <a:buNone/>
            </a:pPr>
            <a:r>
              <a:rPr lang="en-US" dirty="0">
                <a:solidFill>
                  <a:srgbClr val="0070C0"/>
                </a:solidFill>
              </a:rPr>
              <a:t>                                new </a:t>
            </a:r>
            <a:r>
              <a:rPr lang="en-US" dirty="0" err="1">
                <a:solidFill>
                  <a:srgbClr val="0070C0"/>
                </a:solidFill>
              </a:rPr>
              <a:t>AuthUI.IdpConfig.PhoneBuilder</a:t>
            </a:r>
            <a:r>
              <a:rPr lang="en-US" dirty="0">
                <a:solidFill>
                  <a:srgbClr val="0070C0"/>
                </a:solidFill>
              </a:rPr>
              <a:t>().build()))</a:t>
            </a:r>
            <a:br>
              <a:rPr lang="en-US" dirty="0">
                <a:solidFill>
                  <a:srgbClr val="0070C0"/>
                </a:solidFill>
              </a:rPr>
            </a:br>
            <a:r>
              <a:rPr lang="en-US" dirty="0">
                <a:solidFill>
                  <a:srgbClr val="0070C0"/>
                </a:solidFill>
              </a:rPr>
              <a:t>                            .build(),</a:t>
            </a:r>
            <a:br>
              <a:rPr lang="en-US" dirty="0"/>
            </a:br>
            <a:r>
              <a:rPr lang="en-US" dirty="0"/>
              <a:t>                    </a:t>
            </a:r>
            <a:r>
              <a:rPr lang="en-US" i="1" dirty="0"/>
              <a:t>RC_SIGN_IN</a:t>
            </a:r>
            <a:r>
              <a:rPr lang="en-US" dirty="0"/>
              <a:t>);</a:t>
            </a:r>
            <a:br>
              <a:rPr lang="en-US" dirty="0"/>
            </a:br>
            <a:r>
              <a:rPr lang="en-US" dirty="0"/>
              <a:t>        }</a:t>
            </a:r>
            <a:br>
              <a:rPr lang="en-US" dirty="0"/>
            </a:br>
            <a:r>
              <a:rPr lang="en-US" dirty="0"/>
              <a:t>    }</a:t>
            </a:r>
            <a:br>
              <a:rPr lang="en-US" dirty="0"/>
            </a:br>
            <a:r>
              <a:rPr lang="en-US" dirty="0"/>
              <a:t>};</a:t>
            </a:r>
          </a:p>
          <a:p>
            <a:r>
              <a:rPr lang="en-US" dirty="0"/>
              <a:t>Again, don't forget to remove the listener in </a:t>
            </a:r>
            <a:r>
              <a:rPr lang="en-US" dirty="0" err="1"/>
              <a:t>onPause</a:t>
            </a:r>
            <a:r>
              <a:rPr lang="en-US" dirty="0"/>
              <a:t>()</a:t>
            </a:r>
          </a:p>
          <a:p>
            <a:pPr marL="0" indent="0">
              <a:buNone/>
            </a:pPr>
            <a:r>
              <a:rPr lang="en-US" dirty="0" err="1"/>
              <a:t>mFirebaseAuth.removeAuthStateListener</a:t>
            </a:r>
            <a:r>
              <a:rPr lang="en-US" dirty="0"/>
              <a:t>(</a:t>
            </a:r>
            <a:r>
              <a:rPr lang="en-US" dirty="0" err="1"/>
              <a:t>mAuthStateListener</a:t>
            </a:r>
            <a:r>
              <a:rPr lang="en-US" dirty="0"/>
              <a:t>);</a:t>
            </a:r>
          </a:p>
        </p:txBody>
      </p:sp>
    </p:spTree>
    <p:extLst>
      <p:ext uri="{BB962C8B-B14F-4D97-AF65-F5344CB8AC3E}">
        <p14:creationId xmlns:p14="http://schemas.microsoft.com/office/powerpoint/2010/main" val="1006594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a:t>
            </a:r>
          </a:p>
        </p:txBody>
      </p:sp>
      <p:sp>
        <p:nvSpPr>
          <p:cNvPr id="3" name="Content Placeholder 2"/>
          <p:cNvSpPr>
            <a:spLocks noGrp="1"/>
          </p:cNvSpPr>
          <p:nvPr>
            <p:ph idx="1"/>
          </p:nvPr>
        </p:nvSpPr>
        <p:spPr/>
        <p:txBody>
          <a:bodyPr>
            <a:normAutofit/>
          </a:bodyPr>
          <a:lstStyle/>
          <a:p>
            <a:r>
              <a:rPr lang="en-US" dirty="0"/>
              <a:t>This allows for file storage in the cloud</a:t>
            </a:r>
          </a:p>
          <a:p>
            <a:pPr lvl="1"/>
            <a:r>
              <a:rPr lang="en-US" dirty="0"/>
              <a:t>It handles all the networking and syncing between cloud and device.</a:t>
            </a:r>
          </a:p>
          <a:p>
            <a:pPr lvl="1"/>
            <a:r>
              <a:rPr lang="en-US" dirty="0"/>
              <a:t>Again should use authentication.</a:t>
            </a:r>
          </a:p>
          <a:p>
            <a:pPr lvl="1"/>
            <a:r>
              <a:rPr lang="en-US" dirty="0"/>
              <a:t>Can specify any of rules on what the users are allowed to write to/read from the storage.</a:t>
            </a:r>
          </a:p>
          <a:p>
            <a:pPr lvl="1"/>
            <a:endParaRPr lang="en-US" dirty="0"/>
          </a:p>
          <a:p>
            <a:pPr lvl="1"/>
            <a:r>
              <a:rPr lang="en-US" dirty="0"/>
              <a:t>dependencies</a:t>
            </a:r>
          </a:p>
          <a:p>
            <a:pPr lvl="2"/>
            <a:r>
              <a:rPr lang="en-US" dirty="0"/>
              <a:t>implementation 'com.google.firebase:firebase-storage:19.2.0' or newer.</a:t>
            </a:r>
          </a:p>
        </p:txBody>
      </p:sp>
    </p:spTree>
    <p:extLst>
      <p:ext uri="{BB962C8B-B14F-4D97-AF65-F5344CB8AC3E}">
        <p14:creationId xmlns:p14="http://schemas.microsoft.com/office/powerpoint/2010/main" val="2202206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a:t>
            </a:r>
          </a:p>
        </p:txBody>
      </p:sp>
      <p:sp>
        <p:nvSpPr>
          <p:cNvPr id="3" name="Content Placeholder 2"/>
          <p:cNvSpPr>
            <a:spLocks noGrp="1"/>
          </p:cNvSpPr>
          <p:nvPr>
            <p:ph idx="1"/>
          </p:nvPr>
        </p:nvSpPr>
        <p:spPr/>
        <p:txBody>
          <a:bodyPr>
            <a:normAutofit/>
          </a:bodyPr>
          <a:lstStyle/>
          <a:p>
            <a:r>
              <a:rPr lang="en-US" dirty="0"/>
              <a:t>private </a:t>
            </a:r>
            <a:r>
              <a:rPr lang="en-US" dirty="0" err="1"/>
              <a:t>FirebaseStorage</a:t>
            </a:r>
            <a:r>
              <a:rPr lang="en-US" dirty="0"/>
              <a:t> </a:t>
            </a:r>
            <a:r>
              <a:rPr lang="en-US" dirty="0" err="1"/>
              <a:t>mFirebaseStorage</a:t>
            </a:r>
            <a:r>
              <a:rPr lang="en-US" dirty="0"/>
              <a:t> = </a:t>
            </a:r>
            <a:r>
              <a:rPr lang="en-US" dirty="0" err="1"/>
              <a:t>FirebaseStorage.</a:t>
            </a:r>
            <a:r>
              <a:rPr lang="en-US" i="1" dirty="0" err="1"/>
              <a:t>getInstance</a:t>
            </a:r>
            <a:r>
              <a:rPr lang="en-US" dirty="0"/>
              <a:t>(); </a:t>
            </a:r>
          </a:p>
          <a:p>
            <a:r>
              <a:rPr lang="en-US" dirty="0"/>
              <a:t>private </a:t>
            </a:r>
            <a:r>
              <a:rPr lang="en-US" dirty="0" err="1"/>
              <a:t>StorageReference</a:t>
            </a:r>
            <a:r>
              <a:rPr lang="en-US" dirty="0"/>
              <a:t> </a:t>
            </a:r>
            <a:r>
              <a:rPr lang="en-US" dirty="0" err="1"/>
              <a:t>mChatPhotosStorageReference</a:t>
            </a:r>
            <a:r>
              <a:rPr lang="en-US" dirty="0"/>
              <a:t> = </a:t>
            </a:r>
            <a:r>
              <a:rPr lang="en-US" dirty="0" err="1"/>
              <a:t>mFirebaseStorage.getReference</a:t>
            </a:r>
            <a:r>
              <a:rPr lang="en-US" dirty="0"/>
              <a:t>().child("</a:t>
            </a:r>
            <a:r>
              <a:rPr lang="en-US" dirty="0" err="1"/>
              <a:t>chat_photos</a:t>
            </a:r>
            <a:r>
              <a:rPr lang="en-US" dirty="0"/>
              <a:t>");</a:t>
            </a:r>
          </a:p>
          <a:p>
            <a:pPr lvl="1"/>
            <a:r>
              <a:rPr lang="en-US" dirty="0"/>
              <a:t>Where </a:t>
            </a:r>
            <a:r>
              <a:rPr lang="en-US" dirty="0" err="1"/>
              <a:t>chat_photos</a:t>
            </a:r>
            <a:r>
              <a:rPr lang="en-US" dirty="0"/>
              <a:t> is directory in storage.  See the console to create directories.</a:t>
            </a:r>
          </a:p>
        </p:txBody>
      </p:sp>
    </p:spTree>
    <p:extLst>
      <p:ext uri="{BB962C8B-B14F-4D97-AF65-F5344CB8AC3E}">
        <p14:creationId xmlns:p14="http://schemas.microsoft.com/office/powerpoint/2010/main" val="1099466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 (2)</a:t>
            </a:r>
          </a:p>
        </p:txBody>
      </p:sp>
      <p:sp>
        <p:nvSpPr>
          <p:cNvPr id="3" name="Content Placeholder 2"/>
          <p:cNvSpPr>
            <a:spLocks noGrp="1"/>
          </p:cNvSpPr>
          <p:nvPr>
            <p:ph idx="1"/>
          </p:nvPr>
        </p:nvSpPr>
        <p:spPr/>
        <p:txBody>
          <a:bodyPr>
            <a:normAutofit fontScale="70000" lnSpcReduction="20000"/>
          </a:bodyPr>
          <a:lstStyle/>
          <a:p>
            <a:r>
              <a:rPr lang="en-US" dirty="0"/>
              <a:t>Add to storage</a:t>
            </a:r>
          </a:p>
          <a:p>
            <a:pPr marL="0" indent="0">
              <a:buNone/>
            </a:pPr>
            <a:r>
              <a:rPr lang="en-US" dirty="0" err="1"/>
              <a:t>StorageReference</a:t>
            </a:r>
            <a:r>
              <a:rPr lang="en-US" dirty="0"/>
              <a:t> </a:t>
            </a:r>
            <a:r>
              <a:rPr lang="en-US" dirty="0" err="1">
                <a:solidFill>
                  <a:schemeClr val="accent1"/>
                </a:solidFill>
              </a:rPr>
              <a:t>photoRef</a:t>
            </a:r>
            <a:r>
              <a:rPr lang="en-US" dirty="0"/>
              <a:t> = </a:t>
            </a:r>
            <a:r>
              <a:rPr lang="en-US" dirty="0" err="1"/>
              <a:t>mChatPhotosStorageReference.child</a:t>
            </a:r>
            <a:r>
              <a:rPr lang="en-US" dirty="0"/>
              <a:t>("name");</a:t>
            </a:r>
          </a:p>
          <a:p>
            <a:pPr marL="0" indent="0">
              <a:buNone/>
            </a:pPr>
            <a:r>
              <a:rPr lang="en-US" dirty="0" err="1">
                <a:solidFill>
                  <a:schemeClr val="accent1"/>
                </a:solidFill>
              </a:rPr>
              <a:t>photoRef</a:t>
            </a:r>
            <a:r>
              <a:rPr lang="en-US" dirty="0" err="1"/>
              <a:t>.putFile</a:t>
            </a:r>
            <a:r>
              <a:rPr lang="en-US" dirty="0"/>
              <a:t>(</a:t>
            </a:r>
            <a:r>
              <a:rPr lang="en-US" dirty="0" err="1">
                <a:solidFill>
                  <a:srgbClr val="FF0000"/>
                </a:solidFill>
              </a:rPr>
              <a:t>selectedImageUri</a:t>
            </a:r>
            <a:r>
              <a:rPr lang="en-US" dirty="0"/>
              <a:t>)</a:t>
            </a:r>
            <a:br>
              <a:rPr lang="en-US" dirty="0"/>
            </a:br>
            <a:r>
              <a:rPr lang="en-US" dirty="0"/>
              <a:t>        .</a:t>
            </a:r>
            <a:r>
              <a:rPr lang="en-US" dirty="0" err="1"/>
              <a:t>addOnSuccessListener</a:t>
            </a:r>
            <a:r>
              <a:rPr lang="en-US" dirty="0"/>
              <a:t>(this, new </a:t>
            </a:r>
            <a:r>
              <a:rPr lang="en-US" dirty="0" err="1"/>
              <a:t>OnSuccessListener</a:t>
            </a:r>
            <a:r>
              <a:rPr lang="en-US" dirty="0"/>
              <a:t>&lt;</a:t>
            </a:r>
            <a:r>
              <a:rPr lang="en-US" dirty="0" err="1"/>
              <a:t>UploadTask.TaskSnapshot</a:t>
            </a:r>
            <a:r>
              <a:rPr lang="en-US" dirty="0"/>
              <a:t>&gt;() {</a:t>
            </a:r>
            <a:br>
              <a:rPr lang="en-US" dirty="0"/>
            </a:br>
            <a:r>
              <a:rPr lang="en-US" dirty="0"/>
              <a:t>            public void </a:t>
            </a:r>
            <a:r>
              <a:rPr lang="en-US" dirty="0" err="1"/>
              <a:t>onSuccess</a:t>
            </a:r>
            <a:r>
              <a:rPr lang="en-US" dirty="0"/>
              <a:t>(</a:t>
            </a:r>
            <a:r>
              <a:rPr lang="en-US" dirty="0" err="1"/>
              <a:t>UploadTask.TaskSnapshot</a:t>
            </a:r>
            <a:r>
              <a:rPr lang="en-US" dirty="0"/>
              <a:t> </a:t>
            </a:r>
            <a:r>
              <a:rPr lang="en-US" dirty="0" err="1"/>
              <a:t>taskSnapshot</a:t>
            </a:r>
            <a:r>
              <a:rPr lang="en-US" dirty="0"/>
              <a:t>) {</a:t>
            </a:r>
            <a:br>
              <a:rPr lang="en-US" dirty="0"/>
            </a:br>
            <a:r>
              <a:rPr lang="en-US" dirty="0"/>
              <a:t>                // When the image has successfully uploaded, we get its download URL</a:t>
            </a:r>
            <a:br>
              <a:rPr lang="en-US" dirty="0"/>
            </a:br>
            <a:r>
              <a:rPr lang="en-US" dirty="0"/>
              <a:t>                Uri </a:t>
            </a:r>
            <a:r>
              <a:rPr lang="en-US" dirty="0" err="1"/>
              <a:t>downloadUrl</a:t>
            </a:r>
            <a:r>
              <a:rPr lang="en-US" dirty="0"/>
              <a:t> = </a:t>
            </a:r>
            <a:r>
              <a:rPr lang="en-US" dirty="0" err="1"/>
              <a:t>taskSnapshot.getDownloadUrl</a:t>
            </a:r>
            <a:r>
              <a:rPr lang="en-US" dirty="0"/>
              <a:t>();</a:t>
            </a:r>
          </a:p>
          <a:p>
            <a:pPr marL="0" indent="0">
              <a:buNone/>
            </a:pPr>
            <a:r>
              <a:rPr lang="en-US" dirty="0"/>
              <a:t>   }</a:t>
            </a:r>
            <a:br>
              <a:rPr lang="en-US" dirty="0"/>
            </a:br>
            <a:r>
              <a:rPr lang="en-US" dirty="0"/>
              <a:t>});</a:t>
            </a:r>
          </a:p>
          <a:p>
            <a:r>
              <a:rPr lang="en-US" dirty="0"/>
              <a:t>Download from</a:t>
            </a:r>
          </a:p>
          <a:p>
            <a:pPr lvl="1"/>
            <a:r>
              <a:rPr lang="en-US" dirty="0"/>
              <a:t>Use any method to download with a standard </a:t>
            </a:r>
            <a:r>
              <a:rPr lang="en-US" dirty="0" err="1"/>
              <a:t>url</a:t>
            </a:r>
            <a:endParaRPr lang="en-US" dirty="0"/>
          </a:p>
          <a:p>
            <a:pPr marL="0" indent="0">
              <a:buNone/>
            </a:pPr>
            <a:r>
              <a:rPr lang="en-US" dirty="0"/>
              <a:t>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1031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firebase</a:t>
            </a:r>
            <a:endParaRPr lang="en-US" dirty="0"/>
          </a:p>
        </p:txBody>
      </p:sp>
      <p:sp>
        <p:nvSpPr>
          <p:cNvPr id="3" name="Content Placeholder 2"/>
          <p:cNvSpPr>
            <a:spLocks noGrp="1"/>
          </p:cNvSpPr>
          <p:nvPr>
            <p:ph idx="1"/>
          </p:nvPr>
        </p:nvSpPr>
        <p:spPr/>
        <p:txBody>
          <a:bodyPr>
            <a:normAutofit fontScale="55000" lnSpcReduction="20000"/>
          </a:bodyPr>
          <a:lstStyle/>
          <a:p>
            <a:r>
              <a:rPr lang="en-US" dirty="0"/>
              <a:t>It's basically middle ware that allows you do a number of things cross platform</a:t>
            </a:r>
          </a:p>
          <a:p>
            <a:pPr lvl="1"/>
            <a:r>
              <a:rPr lang="en-US" dirty="0"/>
              <a:t>Analytics</a:t>
            </a:r>
          </a:p>
          <a:p>
            <a:pPr lvl="2"/>
            <a:r>
              <a:rPr lang="en-US" dirty="0"/>
              <a:t>is a free and unlimited analytics tool to help you get insight on app usage and user engagement.  No extra code needed, only console.</a:t>
            </a:r>
          </a:p>
          <a:p>
            <a:pPr lvl="1"/>
            <a:r>
              <a:rPr lang="en-US" dirty="0"/>
              <a:t>Cloud Messaging</a:t>
            </a:r>
          </a:p>
          <a:p>
            <a:pPr lvl="2"/>
            <a:r>
              <a:rPr lang="en-US" dirty="0"/>
              <a:t>Firebase Cloud Messaging lets you deliver and receive messages across platforms reliably.</a:t>
            </a:r>
          </a:p>
          <a:p>
            <a:pPr lvl="1"/>
            <a:r>
              <a:rPr lang="en-US" dirty="0"/>
              <a:t>Notifications (part of cloud messaging)</a:t>
            </a:r>
          </a:p>
          <a:p>
            <a:pPr lvl="2"/>
            <a:r>
              <a:rPr lang="en-US" dirty="0"/>
              <a:t>helps you re-engage with users at the right moment. No extra code needed, only console</a:t>
            </a:r>
          </a:p>
          <a:p>
            <a:pPr lvl="1"/>
            <a:r>
              <a:rPr lang="en-US" dirty="0"/>
              <a:t>Authentication </a:t>
            </a:r>
          </a:p>
          <a:p>
            <a:pPr lvl="2"/>
            <a:r>
              <a:rPr lang="en-US" dirty="0"/>
              <a:t>a key feature for protecting the data in your database and storage.</a:t>
            </a:r>
          </a:p>
          <a:p>
            <a:pPr lvl="1"/>
            <a:r>
              <a:rPr lang="en-US" dirty="0" err="1"/>
              <a:t>Realtime</a:t>
            </a:r>
            <a:r>
              <a:rPr lang="en-US" dirty="0"/>
              <a:t> Database </a:t>
            </a:r>
          </a:p>
          <a:p>
            <a:pPr lvl="2"/>
            <a:r>
              <a:rPr lang="en-US" dirty="0"/>
              <a:t>lets you sync data across all clients in </a:t>
            </a:r>
            <a:r>
              <a:rPr lang="en-US" dirty="0" err="1"/>
              <a:t>realtime</a:t>
            </a:r>
            <a:r>
              <a:rPr lang="en-US" dirty="0"/>
              <a:t> and remains available when your app goes offline.</a:t>
            </a:r>
          </a:p>
          <a:p>
            <a:pPr lvl="1"/>
            <a:r>
              <a:rPr lang="en-US" dirty="0"/>
              <a:t>Cloud </a:t>
            </a:r>
            <a:r>
              <a:rPr lang="en-US" dirty="0" err="1"/>
              <a:t>Firestore</a:t>
            </a:r>
            <a:endParaRPr lang="en-US" dirty="0"/>
          </a:p>
          <a:p>
            <a:pPr lvl="2"/>
            <a:r>
              <a:rPr lang="en-US" dirty="0"/>
              <a:t>Combines cloud database and functions together.  Uses a scalable NoSQL cloud database to store and sync data.</a:t>
            </a:r>
          </a:p>
          <a:p>
            <a:pPr lvl="1"/>
            <a:r>
              <a:rPr lang="en-US" dirty="0"/>
              <a:t>Storage</a:t>
            </a:r>
          </a:p>
          <a:p>
            <a:pPr lvl="2"/>
            <a:r>
              <a:rPr lang="en-US" dirty="0"/>
              <a:t>lets you store and serve user-generated content, such as photos or videos. Firebase Storage is backed by Google Cloud Storage</a:t>
            </a:r>
          </a:p>
          <a:p>
            <a:pPr lvl="1"/>
            <a:r>
              <a:rPr lang="en-US" dirty="0"/>
              <a:t>Functions</a:t>
            </a:r>
          </a:p>
          <a:p>
            <a:pPr lvl="2"/>
            <a:r>
              <a:rPr lang="en-US" dirty="0"/>
              <a:t>Run your mobile backend code without managing servers</a:t>
            </a:r>
          </a:p>
          <a:p>
            <a:pPr marL="914400" lvl="2" indent="0">
              <a:buNone/>
            </a:pPr>
            <a:endParaRPr lang="en-US" dirty="0"/>
          </a:p>
          <a:p>
            <a:pPr lvl="2"/>
            <a:endParaRPr lang="en-US" dirty="0"/>
          </a:p>
        </p:txBody>
      </p:sp>
    </p:spTree>
    <p:extLst>
      <p:ext uri="{BB962C8B-B14F-4D97-AF65-F5344CB8AC3E}">
        <p14:creationId xmlns:p14="http://schemas.microsoft.com/office/powerpoint/2010/main" val="356697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and authentication</a:t>
            </a:r>
          </a:p>
        </p:txBody>
      </p:sp>
      <p:sp>
        <p:nvSpPr>
          <p:cNvPr id="3" name="Content Placeholder 2"/>
          <p:cNvSpPr>
            <a:spLocks noGrp="1"/>
          </p:cNvSpPr>
          <p:nvPr>
            <p:ph idx="1"/>
          </p:nvPr>
        </p:nvSpPr>
        <p:spPr/>
        <p:txBody>
          <a:bodyPr/>
          <a:lstStyle/>
          <a:p>
            <a:r>
              <a:rPr lang="en-US" dirty="0"/>
              <a:t>Storage by default doesn't have any security.</a:t>
            </a:r>
          </a:p>
          <a:p>
            <a:r>
              <a:rPr lang="en-US" dirty="0"/>
              <a:t>It's suggested you use something like</a:t>
            </a:r>
          </a:p>
          <a:p>
            <a:pPr marL="0" indent="0">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94012"/>
            <a:ext cx="8420100" cy="294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899649" y="6019800"/>
            <a:ext cx="6101351" cy="369332"/>
          </a:xfrm>
          <a:prstGeom prst="rect">
            <a:avLst/>
          </a:prstGeom>
        </p:spPr>
        <p:txBody>
          <a:bodyPr wrap="square">
            <a:spAutoFit/>
          </a:bodyPr>
          <a:lstStyle/>
          <a:p>
            <a:r>
              <a:rPr lang="en-US" dirty="0">
                <a:hlinkClick r:id="rId3"/>
              </a:rPr>
              <a:t>https://firebase.google.com/docs/storage/security/start</a:t>
            </a:r>
            <a:r>
              <a:rPr lang="en-US" dirty="0"/>
              <a:t> </a:t>
            </a:r>
          </a:p>
        </p:txBody>
      </p:sp>
    </p:spTree>
    <p:extLst>
      <p:ext uri="{BB962C8B-B14F-4D97-AF65-F5344CB8AC3E}">
        <p14:creationId xmlns:p14="http://schemas.microsoft.com/office/powerpoint/2010/main" val="2193943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Remote </a:t>
            </a:r>
            <a:r>
              <a:rPr lang="en-US" dirty="0" err="1"/>
              <a:t>Config</a:t>
            </a:r>
            <a:endParaRPr lang="en-US" dirty="0"/>
          </a:p>
        </p:txBody>
      </p:sp>
      <p:sp>
        <p:nvSpPr>
          <p:cNvPr id="3" name="Content Placeholder 2"/>
          <p:cNvSpPr>
            <a:spLocks noGrp="1"/>
          </p:cNvSpPr>
          <p:nvPr>
            <p:ph idx="1"/>
          </p:nvPr>
        </p:nvSpPr>
        <p:spPr/>
        <p:txBody>
          <a:bodyPr/>
          <a:lstStyle/>
          <a:p>
            <a:r>
              <a:rPr lang="en-US" dirty="0"/>
              <a:t>Allows you to put some variables in the cloud</a:t>
            </a:r>
          </a:p>
          <a:p>
            <a:pPr lvl="1"/>
            <a:r>
              <a:rPr lang="en-US" dirty="0"/>
              <a:t>This allows you change them in the console and push them to the app.</a:t>
            </a:r>
          </a:p>
          <a:p>
            <a:pPr lvl="2"/>
            <a:r>
              <a:rPr lang="en-US" dirty="0"/>
              <a:t>You can push different values to groups of devices as well.   (maybe based on what you see in the analytics)</a:t>
            </a:r>
          </a:p>
          <a:p>
            <a:pPr lvl="1"/>
            <a:endParaRPr lang="en-US" dirty="0"/>
          </a:p>
          <a:p>
            <a:pPr lvl="1"/>
            <a:r>
              <a:rPr lang="en-US" dirty="0"/>
              <a:t>dependencies</a:t>
            </a:r>
          </a:p>
          <a:p>
            <a:pPr lvl="2"/>
            <a:r>
              <a:rPr lang="en-US" dirty="0"/>
              <a:t>implementation 'com.google.firebase:firebase-config:20.0.0'</a:t>
            </a:r>
          </a:p>
        </p:txBody>
      </p:sp>
    </p:spTree>
    <p:extLst>
      <p:ext uri="{BB962C8B-B14F-4D97-AF65-F5344CB8AC3E}">
        <p14:creationId xmlns:p14="http://schemas.microsoft.com/office/powerpoint/2010/main" val="3995730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a:t>
            </a:r>
          </a:p>
        </p:txBody>
      </p:sp>
      <p:sp>
        <p:nvSpPr>
          <p:cNvPr id="3" name="Content Placeholder 2"/>
          <p:cNvSpPr>
            <a:spLocks noGrp="1"/>
          </p:cNvSpPr>
          <p:nvPr>
            <p:ph idx="1"/>
          </p:nvPr>
        </p:nvSpPr>
        <p:spPr/>
        <p:txBody>
          <a:bodyPr>
            <a:normAutofit fontScale="70000" lnSpcReduction="20000"/>
          </a:bodyPr>
          <a:lstStyle/>
          <a:p>
            <a:r>
              <a:rPr lang="en-US" dirty="0"/>
              <a:t>First in the console add the parameters and values</a:t>
            </a:r>
          </a:p>
          <a:p>
            <a:endParaRPr lang="en-US" dirty="0"/>
          </a:p>
          <a:p>
            <a:endParaRPr lang="en-US" dirty="0"/>
          </a:p>
          <a:p>
            <a:endParaRPr lang="en-US" dirty="0"/>
          </a:p>
          <a:p>
            <a:endParaRPr lang="en-US" dirty="0"/>
          </a:p>
          <a:p>
            <a:endParaRPr lang="en-US" dirty="0"/>
          </a:p>
          <a:p>
            <a:r>
              <a:rPr lang="en-US" dirty="0"/>
              <a:t>In the app:</a:t>
            </a:r>
          </a:p>
          <a:p>
            <a:pPr lvl="1"/>
            <a:r>
              <a:rPr lang="en-US" dirty="0"/>
              <a:t>Have default value for all parameters</a:t>
            </a:r>
          </a:p>
          <a:p>
            <a:pPr lvl="1"/>
            <a:r>
              <a:rPr lang="en-US" dirty="0"/>
              <a:t>private </a:t>
            </a:r>
            <a:r>
              <a:rPr lang="en-US" dirty="0" err="1"/>
              <a:t>FirebaseRemoteConfig</a:t>
            </a:r>
            <a:r>
              <a:rPr lang="en-US" dirty="0"/>
              <a:t> </a:t>
            </a:r>
            <a:r>
              <a:rPr lang="en-US" dirty="0" err="1"/>
              <a:t>mFirebaseRemoteConfig</a:t>
            </a:r>
            <a:r>
              <a:rPr lang="en-US" dirty="0"/>
              <a:t> = </a:t>
            </a:r>
            <a:r>
              <a:rPr lang="en-US" dirty="0" err="1"/>
              <a:t>FirebaseRemoteConfig.</a:t>
            </a:r>
            <a:r>
              <a:rPr lang="en-US" i="1" dirty="0" err="1"/>
              <a:t>getInstance</a:t>
            </a:r>
            <a:r>
              <a:rPr lang="en-US" dirty="0"/>
              <a:t>();</a:t>
            </a:r>
            <a:br>
              <a:rPr lang="en-US" dirty="0"/>
            </a:br>
            <a:r>
              <a:rPr lang="en-US" dirty="0" err="1"/>
              <a:t>FirebaseRemoteConfigSettings</a:t>
            </a:r>
            <a:r>
              <a:rPr lang="en-US" dirty="0"/>
              <a:t> </a:t>
            </a:r>
            <a:r>
              <a:rPr lang="en-US" dirty="0" err="1"/>
              <a:t>configSettings</a:t>
            </a:r>
            <a:r>
              <a:rPr lang="en-US" dirty="0"/>
              <a:t> = new </a:t>
            </a:r>
            <a:r>
              <a:rPr lang="en-US" dirty="0" err="1"/>
              <a:t>FirebaseRemoteConfigSettings.Builder</a:t>
            </a:r>
            <a:r>
              <a:rPr lang="en-US" dirty="0"/>
              <a:t>()</a:t>
            </a:r>
            <a:br>
              <a:rPr lang="en-US" dirty="0"/>
            </a:br>
            <a:r>
              <a:rPr lang="en-US" dirty="0"/>
              <a:t>        .</a:t>
            </a:r>
            <a:r>
              <a:rPr lang="en-US" dirty="0" err="1"/>
              <a:t>setDeveloperModeEnabled</a:t>
            </a:r>
            <a:r>
              <a:rPr lang="en-US" dirty="0"/>
              <a:t>(</a:t>
            </a:r>
            <a:r>
              <a:rPr lang="en-US" dirty="0" err="1"/>
              <a:t>BuildConfig.</a:t>
            </a:r>
            <a:r>
              <a:rPr lang="en-US" i="1" dirty="0" err="1"/>
              <a:t>DEBUG</a:t>
            </a:r>
            <a:r>
              <a:rPr lang="en-US" dirty="0"/>
              <a:t>)</a:t>
            </a:r>
            <a:br>
              <a:rPr lang="en-US" dirty="0"/>
            </a:br>
            <a:r>
              <a:rPr lang="en-US" dirty="0"/>
              <a:t>        .build();</a:t>
            </a:r>
            <a:br>
              <a:rPr lang="en-US" dirty="0"/>
            </a:br>
            <a:r>
              <a:rPr lang="en-US" dirty="0" err="1"/>
              <a:t>mFirebaseRemoteConfig.setConfigSettings</a:t>
            </a:r>
            <a:r>
              <a:rPr lang="en-US" dirty="0"/>
              <a:t>(</a:t>
            </a:r>
            <a:r>
              <a:rPr lang="en-US" dirty="0" err="1"/>
              <a:t>configSettings</a:t>
            </a:r>
            <a:r>
              <a:rPr lang="en-US" dirty="0"/>
              <a:t>);</a:t>
            </a:r>
            <a:endParaRPr lang="en-US"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057400"/>
            <a:ext cx="7646987"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1667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Setup and use (2)</a:t>
            </a:r>
          </a:p>
        </p:txBody>
      </p:sp>
      <p:sp>
        <p:nvSpPr>
          <p:cNvPr id="3" name="Content Placeholder 2"/>
          <p:cNvSpPr>
            <a:spLocks noGrp="1"/>
          </p:cNvSpPr>
          <p:nvPr>
            <p:ph idx="1"/>
          </p:nvPr>
        </p:nvSpPr>
        <p:spPr/>
        <p:txBody>
          <a:bodyPr>
            <a:normAutofit fontScale="47500" lnSpcReduction="20000"/>
          </a:bodyPr>
          <a:lstStyle/>
          <a:p>
            <a:r>
              <a:rPr lang="en-US" dirty="0"/>
              <a:t>Define default </a:t>
            </a:r>
            <a:r>
              <a:rPr lang="en-US" dirty="0" err="1"/>
              <a:t>config</a:t>
            </a:r>
            <a:r>
              <a:rPr lang="en-US" dirty="0"/>
              <a:t> values. Defaults are used when fetched </a:t>
            </a:r>
            <a:r>
              <a:rPr lang="en-US" dirty="0" err="1"/>
              <a:t>config</a:t>
            </a:r>
            <a:r>
              <a:rPr lang="en-US" dirty="0"/>
              <a:t> values are not available. </a:t>
            </a:r>
            <a:r>
              <a:rPr lang="en-US" dirty="0" err="1"/>
              <a:t>Eg</a:t>
            </a:r>
            <a:r>
              <a:rPr lang="en-US" dirty="0"/>
              <a:t>: if an error occurred fetching values from the server.</a:t>
            </a:r>
          </a:p>
          <a:p>
            <a:pPr marL="0" indent="0">
              <a:buNone/>
            </a:pPr>
            <a:r>
              <a:rPr lang="en-US" dirty="0"/>
              <a:t>Map&lt;String, Object&gt; </a:t>
            </a:r>
            <a:r>
              <a:rPr lang="en-US" dirty="0" err="1"/>
              <a:t>defaultConfigMap</a:t>
            </a:r>
            <a:r>
              <a:rPr lang="en-US" dirty="0"/>
              <a:t> = new </a:t>
            </a:r>
            <a:r>
              <a:rPr lang="en-US" dirty="0" err="1"/>
              <a:t>HashMap</a:t>
            </a:r>
            <a:r>
              <a:rPr lang="en-US" dirty="0"/>
              <a:t>&lt;&gt;();</a:t>
            </a:r>
          </a:p>
          <a:p>
            <a:pPr marL="0" indent="0">
              <a:buNone/>
            </a:pPr>
            <a:r>
              <a:rPr lang="en-US" dirty="0" err="1"/>
              <a:t>defaultConfigMap.put</a:t>
            </a:r>
            <a:r>
              <a:rPr lang="en-US" dirty="0"/>
              <a:t>(FRIENDLY_MSG_LENGTH_KEY, DEFAULT_MSG_LENGTH_LIMIT);</a:t>
            </a:r>
          </a:p>
          <a:p>
            <a:pPr marL="0" indent="0">
              <a:buNone/>
            </a:pPr>
            <a:r>
              <a:rPr lang="en-US" dirty="0" err="1"/>
              <a:t>mFirebaseRemoteConfig.setDefaults</a:t>
            </a:r>
            <a:r>
              <a:rPr lang="en-US" dirty="0"/>
              <a:t>(</a:t>
            </a:r>
            <a:r>
              <a:rPr lang="en-US" dirty="0" err="1"/>
              <a:t>defaultConfigMap</a:t>
            </a:r>
            <a:r>
              <a:rPr lang="en-US" dirty="0"/>
              <a:t>);</a:t>
            </a:r>
          </a:p>
          <a:p>
            <a:r>
              <a:rPr lang="en-US" dirty="0"/>
              <a:t>Now fetch the parameters.</a:t>
            </a:r>
          </a:p>
          <a:p>
            <a:pPr marL="0" indent="0">
              <a:buNone/>
            </a:pPr>
            <a:r>
              <a:rPr lang="en-US" dirty="0" err="1"/>
              <a:t>mFirebaseRemoteConfig.fetch</a:t>
            </a:r>
            <a:r>
              <a:rPr lang="en-US" dirty="0"/>
              <a:t>(</a:t>
            </a:r>
            <a:r>
              <a:rPr lang="en-US" dirty="0" err="1"/>
              <a:t>cacheExpiration</a:t>
            </a:r>
            <a:r>
              <a:rPr lang="en-US" dirty="0"/>
              <a:t>)</a:t>
            </a:r>
            <a:br>
              <a:rPr lang="en-US" dirty="0"/>
            </a:br>
            <a:r>
              <a:rPr lang="en-US" dirty="0"/>
              <a:t>        .</a:t>
            </a:r>
            <a:r>
              <a:rPr lang="en-US" dirty="0" err="1"/>
              <a:t>addOnSuccessListener</a:t>
            </a:r>
            <a:r>
              <a:rPr lang="en-US" dirty="0"/>
              <a:t>(new </a:t>
            </a:r>
            <a:r>
              <a:rPr lang="en-US" dirty="0" err="1"/>
              <a:t>OnSuccessListener</a:t>
            </a:r>
            <a:r>
              <a:rPr lang="en-US" dirty="0"/>
              <a:t>&lt;Void&gt;() {</a:t>
            </a:r>
            <a:br>
              <a:rPr lang="en-US" dirty="0"/>
            </a:br>
            <a:r>
              <a:rPr lang="en-US" dirty="0"/>
              <a:t>            @Override</a:t>
            </a:r>
            <a:br>
              <a:rPr lang="en-US" dirty="0"/>
            </a:br>
            <a:r>
              <a:rPr lang="en-US" dirty="0"/>
              <a:t>            public void </a:t>
            </a:r>
            <a:r>
              <a:rPr lang="en-US" dirty="0" err="1"/>
              <a:t>onSuccess</a:t>
            </a:r>
            <a:r>
              <a:rPr lang="en-US" dirty="0"/>
              <a:t>(Void </a:t>
            </a:r>
            <a:r>
              <a:rPr lang="en-US" dirty="0" err="1"/>
              <a:t>aVoid</a:t>
            </a:r>
            <a:r>
              <a:rPr lang="en-US" dirty="0"/>
              <a:t>) {	</a:t>
            </a:r>
            <a:r>
              <a:rPr lang="en-US" dirty="0" err="1">
                <a:solidFill>
                  <a:srgbClr val="0070C0"/>
                </a:solidFill>
              </a:rPr>
              <a:t>mFirebaseRemoteConfig.activateFetched</a:t>
            </a:r>
            <a:r>
              <a:rPr lang="en-US" dirty="0">
                <a:solidFill>
                  <a:srgbClr val="0070C0"/>
                </a:solidFill>
              </a:rPr>
              <a:t>();}</a:t>
            </a:r>
            <a:br>
              <a:rPr lang="en-US" dirty="0"/>
            </a:br>
            <a:r>
              <a:rPr lang="en-US" dirty="0"/>
              <a:t>        })</a:t>
            </a:r>
            <a:br>
              <a:rPr lang="en-US" dirty="0"/>
            </a:br>
            <a:r>
              <a:rPr lang="en-US" dirty="0"/>
              <a:t>        .</a:t>
            </a:r>
            <a:r>
              <a:rPr lang="en-US" dirty="0" err="1"/>
              <a:t>addOnFailureListener</a:t>
            </a:r>
            <a:r>
              <a:rPr lang="en-US" dirty="0"/>
              <a:t>(new </a:t>
            </a:r>
            <a:r>
              <a:rPr lang="en-US" dirty="0" err="1"/>
              <a:t>OnFailureListener</a:t>
            </a:r>
            <a:r>
              <a:rPr lang="en-US" dirty="0"/>
              <a:t>() {</a:t>
            </a:r>
            <a:br>
              <a:rPr lang="en-US" dirty="0"/>
            </a:br>
            <a:r>
              <a:rPr lang="en-US" dirty="0"/>
              <a:t>            @Override</a:t>
            </a:r>
            <a:br>
              <a:rPr lang="en-US" dirty="0"/>
            </a:br>
            <a:r>
              <a:rPr lang="en-US" dirty="0"/>
              <a:t>            public void </a:t>
            </a:r>
            <a:r>
              <a:rPr lang="en-US" dirty="0" err="1"/>
              <a:t>onFailure</a:t>
            </a:r>
            <a:r>
              <a:rPr lang="en-US" dirty="0"/>
              <a:t>(@</a:t>
            </a:r>
            <a:r>
              <a:rPr lang="en-US" dirty="0" err="1"/>
              <a:t>NonNull</a:t>
            </a:r>
            <a:r>
              <a:rPr lang="en-US" dirty="0"/>
              <a:t> Exception e) {</a:t>
            </a:r>
            <a:br>
              <a:rPr lang="en-US" dirty="0"/>
            </a:br>
            <a:r>
              <a:rPr lang="en-US" dirty="0"/>
              <a:t>                // An error occurred when fetching the </a:t>
            </a:r>
            <a:r>
              <a:rPr lang="en-US" dirty="0" err="1"/>
              <a:t>config</a:t>
            </a:r>
            <a:r>
              <a:rPr lang="en-US" dirty="0"/>
              <a:t>.</a:t>
            </a:r>
            <a:br>
              <a:rPr lang="en-US" dirty="0"/>
            </a:br>
            <a:r>
              <a:rPr lang="en-US" dirty="0"/>
              <a:t>                </a:t>
            </a:r>
            <a:r>
              <a:rPr lang="en-US" dirty="0" err="1"/>
              <a:t>Log.</a:t>
            </a:r>
            <a:r>
              <a:rPr lang="en-US" i="1" dirty="0" err="1"/>
              <a:t>w</a:t>
            </a:r>
            <a:r>
              <a:rPr lang="en-US" dirty="0"/>
              <a:t>(</a:t>
            </a:r>
            <a:r>
              <a:rPr lang="en-US" i="1" dirty="0"/>
              <a:t>TAG</a:t>
            </a:r>
            <a:r>
              <a:rPr lang="en-US" dirty="0"/>
              <a:t>, "Error fetching </a:t>
            </a:r>
            <a:r>
              <a:rPr lang="en-US" dirty="0" err="1"/>
              <a:t>config</a:t>
            </a:r>
            <a:r>
              <a:rPr lang="en-US" dirty="0"/>
              <a:t>", e);</a:t>
            </a:r>
            <a:br>
              <a:rPr lang="en-US" dirty="0"/>
            </a:br>
            <a:r>
              <a:rPr lang="en-US" dirty="0"/>
              <a:t>             }</a:t>
            </a:r>
            <a:br>
              <a:rPr lang="en-US" dirty="0"/>
            </a:br>
            <a:r>
              <a:rPr lang="en-US" dirty="0"/>
              <a:t>        });</a:t>
            </a:r>
          </a:p>
          <a:p>
            <a:r>
              <a:rPr lang="en-US" dirty="0"/>
              <a:t>Somewhere else called likely in success and failure (remember defaults!)</a:t>
            </a:r>
          </a:p>
          <a:p>
            <a:pPr marL="0" indent="0">
              <a:buNone/>
            </a:pPr>
            <a:r>
              <a:rPr lang="en-US" dirty="0"/>
              <a:t>Long </a:t>
            </a:r>
            <a:r>
              <a:rPr lang="en-US" dirty="0" err="1"/>
              <a:t>friendly_msg_length</a:t>
            </a:r>
            <a:r>
              <a:rPr lang="en-US" dirty="0"/>
              <a:t> = </a:t>
            </a:r>
            <a:r>
              <a:rPr lang="en-US" dirty="0" err="1"/>
              <a:t>mFirebaseRemoteConfig.getLong</a:t>
            </a:r>
            <a:r>
              <a:rPr lang="en-US" dirty="0"/>
              <a:t>(</a:t>
            </a:r>
            <a:r>
              <a:rPr lang="en-US" i="1" dirty="0"/>
              <a:t>FRIENDLY_MSG_LENGTH_KEY</a:t>
            </a:r>
            <a:r>
              <a:rPr lang="en-US" dirty="0"/>
              <a:t>);</a:t>
            </a:r>
          </a:p>
        </p:txBody>
      </p:sp>
    </p:spTree>
    <p:extLst>
      <p:ext uri="{BB962C8B-B14F-4D97-AF65-F5344CB8AC3E}">
        <p14:creationId xmlns:p14="http://schemas.microsoft.com/office/powerpoint/2010/main" val="1412005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p:txBody>
          <a:bodyPr>
            <a:normAutofit fontScale="92500" lnSpcReduction="20000"/>
          </a:bodyPr>
          <a:lstStyle/>
          <a:p>
            <a:r>
              <a:rPr lang="en-US" dirty="0"/>
              <a:t>You can write the "functions" you need (via Node.js) and use them on google cloud systems.</a:t>
            </a:r>
          </a:p>
          <a:p>
            <a:r>
              <a:rPr lang="en-US" dirty="0"/>
              <a:t>Low maintenance and it keeps your logic private and secure (not within the app itself)</a:t>
            </a:r>
          </a:p>
          <a:p>
            <a:r>
              <a:rPr lang="en-US" dirty="0"/>
              <a:t>Allows for you to use more </a:t>
            </a:r>
            <a:r>
              <a:rPr lang="en-US" dirty="0" err="1"/>
              <a:t>cpu</a:t>
            </a:r>
            <a:r>
              <a:rPr lang="en-US" dirty="0"/>
              <a:t> power then a device has.</a:t>
            </a:r>
          </a:p>
          <a:p>
            <a:r>
              <a:rPr lang="en-US" dirty="0"/>
              <a:t>These can connect to storage and database.</a:t>
            </a:r>
          </a:p>
          <a:p>
            <a:pPr lvl="1"/>
            <a:r>
              <a:rPr lang="en-US" dirty="0">
                <a:hlinkClick r:id="rId2"/>
              </a:rPr>
              <a:t>https://www.youtube.com/watch?v=bpFAdhNkA6c</a:t>
            </a:r>
            <a:r>
              <a:rPr lang="en-US" dirty="0"/>
              <a:t> </a:t>
            </a:r>
          </a:p>
          <a:p>
            <a:endParaRPr lang="en-US" dirty="0"/>
          </a:p>
          <a:p>
            <a:pPr lvl="1"/>
            <a:r>
              <a:rPr lang="en-US" dirty="0"/>
              <a:t>You will need Node.js, </a:t>
            </a:r>
            <a:r>
              <a:rPr lang="en-US" dirty="0" err="1"/>
              <a:t>npm</a:t>
            </a:r>
            <a:r>
              <a:rPr lang="en-US" dirty="0"/>
              <a:t> (included in node), and firebase-tools.   This all command line, not studio.  See </a:t>
            </a:r>
            <a:r>
              <a:rPr lang="en-US" dirty="0">
                <a:hlinkClick r:id="rId3"/>
              </a:rPr>
              <a:t>https://firebase.google.com/docs/functions/get-started</a:t>
            </a:r>
            <a:r>
              <a:rPr lang="en-US" dirty="0"/>
              <a:t> </a:t>
            </a:r>
          </a:p>
        </p:txBody>
      </p:sp>
    </p:spTree>
    <p:extLst>
      <p:ext uri="{BB962C8B-B14F-4D97-AF65-F5344CB8AC3E}">
        <p14:creationId xmlns:p14="http://schemas.microsoft.com/office/powerpoint/2010/main" val="1032814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r>
              <a:rPr lang="en-US" dirty="0">
                <a:hlinkClick r:id="rId2"/>
              </a:rPr>
              <a:t>https://console.firebase.google.com/</a:t>
            </a:r>
            <a:r>
              <a:rPr lang="en-US" dirty="0"/>
              <a:t> </a:t>
            </a:r>
          </a:p>
          <a:p>
            <a:r>
              <a:rPr lang="en-US" dirty="0">
                <a:hlinkClick r:id="rId3"/>
              </a:rPr>
              <a:t>https://firebase.google.com/docs/</a:t>
            </a:r>
            <a:r>
              <a:rPr lang="en-US" dirty="0"/>
              <a:t> </a:t>
            </a:r>
          </a:p>
          <a:p>
            <a:pPr lvl="1"/>
            <a:r>
              <a:rPr lang="en-US" dirty="0"/>
              <a:t>Many of the sub doc's where listed on slides.</a:t>
            </a:r>
          </a:p>
          <a:p>
            <a:pPr lvl="1"/>
            <a:endParaRPr lang="en-US" dirty="0"/>
          </a:p>
          <a:p>
            <a:r>
              <a:rPr lang="en-US" dirty="0"/>
              <a:t>Code lab:  </a:t>
            </a:r>
            <a:r>
              <a:rPr lang="en-US" dirty="0" err="1"/>
              <a:t>FriendlyChat</a:t>
            </a:r>
            <a:r>
              <a:rPr lang="en-US" dirty="0"/>
              <a:t> app  (about 2ish hours)</a:t>
            </a:r>
          </a:p>
          <a:p>
            <a:pPr lvl="1"/>
            <a:r>
              <a:rPr lang="en-US" dirty="0">
                <a:hlinkClick r:id="rId4"/>
              </a:rPr>
              <a:t>https://codelabs.developers.google.com/codelabs/firebase-android/#0</a:t>
            </a:r>
            <a:r>
              <a:rPr lang="en-US" dirty="0"/>
              <a:t> </a:t>
            </a:r>
          </a:p>
          <a:p>
            <a:pPr lvl="2"/>
            <a:r>
              <a:rPr lang="en-US" dirty="0"/>
              <a:t>Covers database, </a:t>
            </a:r>
            <a:r>
              <a:rPr lang="en-US" dirty="0" err="1"/>
              <a:t>auth</a:t>
            </a:r>
            <a:r>
              <a:rPr lang="en-US" dirty="0"/>
              <a:t>, invites, remote </a:t>
            </a:r>
            <a:r>
              <a:rPr lang="en-US" dirty="0" err="1"/>
              <a:t>config</a:t>
            </a:r>
            <a:r>
              <a:rPr lang="en-US" dirty="0"/>
              <a:t>, </a:t>
            </a:r>
            <a:r>
              <a:rPr lang="en-US" dirty="0" err="1"/>
              <a:t>admob</a:t>
            </a:r>
            <a:r>
              <a:rPr lang="en-US" dirty="0"/>
              <a:t>, analytics, and firebase notifications.</a:t>
            </a:r>
          </a:p>
          <a:p>
            <a:r>
              <a:rPr lang="en-US" dirty="0"/>
              <a:t>A short course (about 8 hours) Firebase in a weekend</a:t>
            </a:r>
          </a:p>
          <a:p>
            <a:pPr lvl="1"/>
            <a:r>
              <a:rPr lang="en-US" dirty="0">
                <a:hlinkClick r:id="rId5"/>
              </a:rPr>
              <a:t>https://classroom.udacity.com/courses/ud0352</a:t>
            </a:r>
            <a:r>
              <a:rPr lang="en-US" dirty="0"/>
              <a:t> (free course)</a:t>
            </a:r>
          </a:p>
          <a:p>
            <a:pPr lvl="2"/>
            <a:r>
              <a:rPr lang="en-US" dirty="0"/>
              <a:t>It's a little dated, but still pretty good.</a:t>
            </a:r>
          </a:p>
        </p:txBody>
      </p:sp>
    </p:spTree>
    <p:extLst>
      <p:ext uri="{BB962C8B-B14F-4D97-AF65-F5344CB8AC3E}">
        <p14:creationId xmlns:p14="http://schemas.microsoft.com/office/powerpoint/2010/main" val="4071433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ML Kit</a:t>
            </a:r>
          </a:p>
        </p:txBody>
      </p:sp>
      <p:sp>
        <p:nvSpPr>
          <p:cNvPr id="3" name="Content Placeholder 2"/>
          <p:cNvSpPr>
            <a:spLocks noGrp="1"/>
          </p:cNvSpPr>
          <p:nvPr>
            <p:ph idx="1"/>
          </p:nvPr>
        </p:nvSpPr>
        <p:spPr/>
        <p:txBody>
          <a:bodyPr>
            <a:normAutofit fontScale="77500" lnSpcReduction="20000"/>
          </a:bodyPr>
          <a:lstStyle/>
          <a:p>
            <a:r>
              <a:rPr lang="en-US" dirty="0"/>
              <a:t>Use machine learning in your apps to solve real-world problems.</a:t>
            </a:r>
          </a:p>
          <a:p>
            <a:pPr marL="0" indent="0">
              <a:buNone/>
            </a:pPr>
            <a:endParaRPr lang="en-US" dirty="0"/>
          </a:p>
          <a:p>
            <a:r>
              <a:rPr lang="en-US" dirty="0"/>
              <a:t>ML Kit is a mobile SDK that brings Google's machine learning expertise to Android and iOS apps in a powerful yet easy-to-use package. Whether you're new or experienced in machine learning, you can implement the functionality you need in just a few lines of code. There's no need to have deep knowledge of neural networks or model optimization to get started. On the other hand, if you are an experienced ML developer, ML Kit provides convenient APIs that help you use your custom </a:t>
            </a:r>
            <a:r>
              <a:rPr lang="en-US" dirty="0" err="1"/>
              <a:t>TensorFlow</a:t>
            </a:r>
            <a:r>
              <a:rPr lang="en-US" dirty="0"/>
              <a:t> Lite models in your mobile apps.</a:t>
            </a:r>
          </a:p>
          <a:p>
            <a:pPr lvl="1"/>
            <a:r>
              <a:rPr lang="en-US" dirty="0"/>
              <a:t>On-device or in the cloud</a:t>
            </a:r>
          </a:p>
          <a:p>
            <a:pPr lvl="1"/>
            <a:r>
              <a:rPr lang="en-US" dirty="0"/>
              <a:t> Google's ML technologies, such as the </a:t>
            </a:r>
            <a:r>
              <a:rPr lang="en-US" dirty="0">
                <a:hlinkClick r:id="rId2"/>
              </a:rPr>
              <a:t>Google Cloud Vision API</a:t>
            </a:r>
            <a:r>
              <a:rPr lang="en-US" dirty="0"/>
              <a:t>, </a:t>
            </a:r>
            <a:r>
              <a:rPr lang="en-US" dirty="0" err="1">
                <a:hlinkClick r:id="rId3"/>
              </a:rPr>
              <a:t>TensorFlow</a:t>
            </a:r>
            <a:r>
              <a:rPr lang="en-US" dirty="0">
                <a:hlinkClick r:id="rId3"/>
              </a:rPr>
              <a:t> Lite</a:t>
            </a:r>
            <a:r>
              <a:rPr lang="en-US" dirty="0"/>
              <a:t>, and the </a:t>
            </a:r>
            <a:r>
              <a:rPr lang="en-US" dirty="0">
                <a:hlinkClick r:id="rId4"/>
              </a:rPr>
              <a:t>Android Neural Networks API</a:t>
            </a:r>
            <a:r>
              <a:rPr lang="en-US" dirty="0"/>
              <a:t> together in a single SDK. </a:t>
            </a:r>
          </a:p>
          <a:p>
            <a:pPr lvl="1"/>
            <a:r>
              <a:rPr lang="en-US" dirty="0">
                <a:hlinkClick r:id="rId5"/>
              </a:rPr>
              <a:t>https://firebase.google.com/docs/ml-kit/</a:t>
            </a:r>
            <a:r>
              <a:rPr lang="en-US" dirty="0"/>
              <a:t> </a:t>
            </a:r>
          </a:p>
        </p:txBody>
      </p:sp>
    </p:spTree>
    <p:extLst>
      <p:ext uri="{BB962C8B-B14F-4D97-AF65-F5344CB8AC3E}">
        <p14:creationId xmlns:p14="http://schemas.microsoft.com/office/powerpoint/2010/main" val="536107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See the </a:t>
            </a:r>
            <a:r>
              <a:rPr lang="en-US" dirty="0" err="1"/>
              <a:t>FirebaseMLKit</a:t>
            </a:r>
            <a:endParaRPr lang="en-US" dirty="0"/>
          </a:p>
          <a:p>
            <a:pPr lvl="1"/>
            <a:r>
              <a:rPr lang="en-US" dirty="0"/>
              <a:t>Which is based on </a:t>
            </a:r>
            <a:r>
              <a:rPr lang="en-US"/>
              <a:t>their example </a:t>
            </a:r>
            <a:r>
              <a:rPr lang="en-US">
                <a:hlinkClick r:id="rId2"/>
              </a:rPr>
              <a:t>https://github.com/firebase/quickstart-android/tree/master/mlkit</a:t>
            </a:r>
            <a:r>
              <a:rPr lang="en-US"/>
              <a:t> </a:t>
            </a:r>
            <a:endParaRPr lang="en-US" dirty="0"/>
          </a:p>
        </p:txBody>
      </p:sp>
    </p:spTree>
    <p:extLst>
      <p:ext uri="{BB962C8B-B14F-4D97-AF65-F5344CB8AC3E}">
        <p14:creationId xmlns:p14="http://schemas.microsoft.com/office/powerpoint/2010/main" val="2133512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243389" y="1676401"/>
            <a:ext cx="1735137"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Q</a:t>
            </a:r>
          </a:p>
        </p:txBody>
      </p:sp>
      <p:sp>
        <p:nvSpPr>
          <p:cNvPr id="41987" name="Text Box 3"/>
          <p:cNvSpPr txBox="1">
            <a:spLocks noChangeArrowheads="1"/>
          </p:cNvSpPr>
          <p:nvPr/>
        </p:nvSpPr>
        <p:spPr bwMode="auto">
          <a:xfrm>
            <a:off x="6054725" y="2044701"/>
            <a:ext cx="1735138"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5000" b="1">
                <a:latin typeface="Tahoma" pitchFamily="34" charset="0"/>
              </a:rPr>
              <a:t>A</a:t>
            </a:r>
          </a:p>
        </p:txBody>
      </p:sp>
      <p:sp>
        <p:nvSpPr>
          <p:cNvPr id="41988" name="Text Box 4"/>
          <p:cNvSpPr txBox="1">
            <a:spLocks noChangeArrowheads="1"/>
          </p:cNvSpPr>
          <p:nvPr/>
        </p:nvSpPr>
        <p:spPr bwMode="auto">
          <a:xfrm>
            <a:off x="5334000" y="2679701"/>
            <a:ext cx="17351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pPr>
            <a:r>
              <a:rPr lang="en-US" sz="10000" b="1">
                <a:latin typeface="Tahoma" pitchFamily="34" charset="0"/>
              </a:rPr>
              <a:t>&amp;</a:t>
            </a:r>
            <a:endParaRPr lang="en-US" sz="15000" b="1">
              <a:latin typeface="Tahoma" pitchFamily="34" charset="0"/>
            </a:endParaRPr>
          </a:p>
        </p:txBody>
      </p:sp>
    </p:spTree>
    <p:extLst>
      <p:ext uri="{BB962C8B-B14F-4D97-AF65-F5344CB8AC3E}">
        <p14:creationId xmlns:p14="http://schemas.microsoft.com/office/powerpoint/2010/main" val="1584169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1988"/>
                                        </p:tgtEl>
                                        <p:attrNameLst>
                                          <p:attrName>style.visibility</p:attrName>
                                        </p:attrNameLst>
                                      </p:cBhvr>
                                      <p:to>
                                        <p:strVal val="visible"/>
                                      </p:to>
                                    </p:set>
                                    <p:anim calcmode="lin" valueType="num">
                                      <p:cBhvr additive="base">
                                        <p:cTn id="12" dur="500" fill="hold"/>
                                        <p:tgtEl>
                                          <p:spTgt spid="41988"/>
                                        </p:tgtEl>
                                        <p:attrNameLst>
                                          <p:attrName>ppt_x</p:attrName>
                                        </p:attrNameLst>
                                      </p:cBhvr>
                                      <p:tavLst>
                                        <p:tav tm="0">
                                          <p:val>
                                            <p:strVal val="#ppt_x"/>
                                          </p:val>
                                        </p:tav>
                                        <p:tav tm="100000">
                                          <p:val>
                                            <p:strVal val="#ppt_x"/>
                                          </p:val>
                                        </p:tav>
                                      </p:tavLst>
                                    </p:anim>
                                    <p:anim calcmode="lin" valueType="num">
                                      <p:cBhvr additive="base">
                                        <p:cTn id="13" dur="500" fill="hold"/>
                                        <p:tgtEl>
                                          <p:spTgt spid="4198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41987"/>
                                        </p:tgtEl>
                                        <p:attrNameLst>
                                          <p:attrName>style.visibility</p:attrName>
                                        </p:attrNameLst>
                                      </p:cBhvr>
                                      <p:to>
                                        <p:strVal val="visible"/>
                                      </p:to>
                                    </p:set>
                                    <p:anim calcmode="lin" valueType="num">
                                      <p:cBhvr additive="base">
                                        <p:cTn id="17" dur="500" fill="hold"/>
                                        <p:tgtEl>
                                          <p:spTgt spid="41987"/>
                                        </p:tgtEl>
                                        <p:attrNameLst>
                                          <p:attrName>ppt_x</p:attrName>
                                        </p:attrNameLst>
                                      </p:cBhvr>
                                      <p:tavLst>
                                        <p:tav tm="0">
                                          <p:val>
                                            <p:strVal val="1+#ppt_w/2"/>
                                          </p:val>
                                        </p:tav>
                                        <p:tav tm="100000">
                                          <p:val>
                                            <p:strVal val="#ppt_x"/>
                                          </p:val>
                                        </p:tav>
                                      </p:tavLst>
                                    </p:anim>
                                    <p:anim calcmode="lin" valueType="num">
                                      <p:cBhvr additive="base">
                                        <p:cTn id="1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utoUpdateAnimBg="0"/>
      <p:bldP spid="4198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firebase (2)</a:t>
            </a:r>
          </a:p>
        </p:txBody>
      </p:sp>
      <p:sp>
        <p:nvSpPr>
          <p:cNvPr id="3" name="Content Placeholder 2"/>
          <p:cNvSpPr>
            <a:spLocks noGrp="1"/>
          </p:cNvSpPr>
          <p:nvPr>
            <p:ph idx="1"/>
          </p:nvPr>
        </p:nvSpPr>
        <p:spPr>
          <a:xfrm>
            <a:off x="609600" y="1417638"/>
            <a:ext cx="11125200" cy="4830762"/>
          </a:xfrm>
        </p:spPr>
        <p:txBody>
          <a:bodyPr>
            <a:normAutofit fontScale="77500" lnSpcReduction="20000"/>
          </a:bodyPr>
          <a:lstStyle/>
          <a:p>
            <a:r>
              <a:rPr lang="en-US" dirty="0"/>
              <a:t>Hosting  </a:t>
            </a:r>
          </a:p>
          <a:p>
            <a:pPr lvl="1"/>
            <a:r>
              <a:rPr lang="en-US" dirty="0"/>
              <a:t> provides fast and secure </a:t>
            </a:r>
            <a:r>
              <a:rPr lang="en-US" b="1" u="sng" dirty="0"/>
              <a:t>static</a:t>
            </a:r>
            <a:r>
              <a:rPr lang="en-US" dirty="0"/>
              <a:t> hosting.  No backend, but delivers .html,.css, </a:t>
            </a:r>
            <a:r>
              <a:rPr lang="en-US" dirty="0" err="1"/>
              <a:t>etc</a:t>
            </a:r>
            <a:r>
              <a:rPr lang="en-US" dirty="0"/>
              <a:t> files.</a:t>
            </a:r>
          </a:p>
          <a:p>
            <a:r>
              <a:rPr lang="en-US" dirty="0"/>
              <a:t>Remote </a:t>
            </a:r>
            <a:r>
              <a:rPr lang="en-US" dirty="0" err="1"/>
              <a:t>Config</a:t>
            </a:r>
            <a:r>
              <a:rPr lang="en-US" dirty="0"/>
              <a:t> 	</a:t>
            </a:r>
          </a:p>
          <a:p>
            <a:pPr lvl="1"/>
            <a:r>
              <a:rPr lang="en-US" dirty="0"/>
              <a:t>change the behavior and appearance of your app without publishing an app update.</a:t>
            </a:r>
          </a:p>
          <a:p>
            <a:r>
              <a:rPr lang="en-US" dirty="0"/>
              <a:t>Dynamic Links </a:t>
            </a:r>
          </a:p>
          <a:p>
            <a:pPr lvl="1"/>
            <a:r>
              <a:rPr lang="en-US" dirty="0"/>
              <a:t>lets you pull users right to the content they were interested in, keeping them engaged and increasing the likelihood that they will continue to use the app.</a:t>
            </a:r>
          </a:p>
          <a:p>
            <a:r>
              <a:rPr lang="en-US" dirty="0"/>
              <a:t>Invites</a:t>
            </a:r>
          </a:p>
          <a:p>
            <a:pPr lvl="1"/>
            <a:r>
              <a:rPr lang="en-US" dirty="0"/>
              <a:t>Firebase Invites helps your users share your app with others.   referral codes or share content from the app.  Uses the Dynamic Links so links survive the install of the app.  And do most of the work automatically.</a:t>
            </a:r>
          </a:p>
          <a:p>
            <a:r>
              <a:rPr lang="en-US" dirty="0" err="1"/>
              <a:t>AdMob</a:t>
            </a:r>
            <a:endParaRPr lang="en-US" dirty="0"/>
          </a:p>
          <a:p>
            <a:pPr lvl="1"/>
            <a:r>
              <a:rPr lang="en-US" dirty="0"/>
              <a:t> provides easy and powerful ad monetization with full support in Firebase.</a:t>
            </a:r>
          </a:p>
        </p:txBody>
      </p:sp>
    </p:spTree>
    <p:extLst>
      <p:ext uri="{BB962C8B-B14F-4D97-AF65-F5344CB8AC3E}">
        <p14:creationId xmlns:p14="http://schemas.microsoft.com/office/powerpoint/2010/main" val="3873608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firebase (3)</a:t>
            </a:r>
          </a:p>
        </p:txBody>
      </p:sp>
      <p:sp>
        <p:nvSpPr>
          <p:cNvPr id="3" name="Content Placeholder 2"/>
          <p:cNvSpPr>
            <a:spLocks noGrp="1"/>
          </p:cNvSpPr>
          <p:nvPr>
            <p:ph idx="1"/>
          </p:nvPr>
        </p:nvSpPr>
        <p:spPr>
          <a:xfrm>
            <a:off x="609600" y="1600201"/>
            <a:ext cx="11353800" cy="5105399"/>
          </a:xfrm>
        </p:spPr>
        <p:txBody>
          <a:bodyPr>
            <a:normAutofit fontScale="70000" lnSpcReduction="20000"/>
          </a:bodyPr>
          <a:lstStyle/>
          <a:p>
            <a:r>
              <a:rPr lang="en-US" dirty="0"/>
              <a:t>Machine Learning (ML Kit )</a:t>
            </a:r>
          </a:p>
          <a:p>
            <a:pPr lvl="1"/>
            <a:r>
              <a:rPr lang="en-US" dirty="0"/>
              <a:t>"use machine learning to solve problems."  Currently, it is just the Vision APIs for text recognition, face detection, barcode scanning, image labeling, and landmark recognition.  But this would use the cloud based systems instead of just the device </a:t>
            </a:r>
            <a:r>
              <a:rPr lang="en-US" dirty="0" err="1"/>
              <a:t>cpu</a:t>
            </a:r>
            <a:r>
              <a:rPr lang="en-US" dirty="0"/>
              <a:t>.</a:t>
            </a:r>
          </a:p>
          <a:p>
            <a:r>
              <a:rPr lang="en-US" dirty="0"/>
              <a:t>A/B Testing</a:t>
            </a:r>
          </a:p>
          <a:p>
            <a:pPr lvl="1"/>
            <a:r>
              <a:rPr lang="en-US" dirty="0"/>
              <a:t>Let you optimize your app experience based on analytics.  Change it for different demographics, make it different experience for say a teenage group verses a retired group.  Without having to deploy two version of the app.  Needs remote </a:t>
            </a:r>
            <a:r>
              <a:rPr lang="en-US" dirty="0" err="1"/>
              <a:t>config</a:t>
            </a:r>
            <a:r>
              <a:rPr lang="en-US" dirty="0"/>
              <a:t>.  </a:t>
            </a:r>
          </a:p>
          <a:p>
            <a:pPr lvl="1"/>
            <a:r>
              <a:rPr lang="en-US" dirty="0"/>
              <a:t>Deploy a new feature to a group and evaluate the effect of the changes on app use.</a:t>
            </a:r>
          </a:p>
          <a:p>
            <a:r>
              <a:rPr lang="en-US" dirty="0"/>
              <a:t>Predictions</a:t>
            </a:r>
          </a:p>
          <a:p>
            <a:pPr lvl="1"/>
            <a:r>
              <a:rPr lang="en-US" dirty="0"/>
              <a:t>Uses remote </a:t>
            </a:r>
            <a:r>
              <a:rPr lang="en-US" dirty="0" err="1"/>
              <a:t>config</a:t>
            </a:r>
            <a:r>
              <a:rPr lang="en-US" dirty="0"/>
              <a:t>, providing a custom experience based on each of your users' predicted behavior.</a:t>
            </a:r>
          </a:p>
          <a:p>
            <a:pPr lvl="1"/>
            <a:r>
              <a:rPr lang="en-US" dirty="0"/>
              <a:t>You can use Predictions with the Notifications composer to deliver the right message to the right user groups.</a:t>
            </a:r>
          </a:p>
          <a:p>
            <a:r>
              <a:rPr lang="en-US" dirty="0"/>
              <a:t>beta</a:t>
            </a:r>
          </a:p>
          <a:p>
            <a:pPr lvl="1"/>
            <a:r>
              <a:rPr lang="en-US" dirty="0"/>
              <a:t>in-app messaging.  it removes the "notifications" from cloud messaging.</a:t>
            </a:r>
          </a:p>
          <a:p>
            <a:pPr lvl="2"/>
            <a:r>
              <a:rPr lang="en-US" dirty="0"/>
              <a:t>Firebase In-App Messaging helps you engage users who are actively using your app by sending them targeted and contextual messages that nudge them to complete key in-app actions - like beating a game level, buying an item, or subscribing to content.</a:t>
            </a:r>
          </a:p>
        </p:txBody>
      </p:sp>
    </p:spTree>
    <p:extLst>
      <p:ext uri="{BB962C8B-B14F-4D97-AF65-F5344CB8AC3E}">
        <p14:creationId xmlns:p14="http://schemas.microsoft.com/office/powerpoint/2010/main" val="210915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Firebase console</a:t>
            </a:r>
          </a:p>
        </p:txBody>
      </p:sp>
      <p:sp>
        <p:nvSpPr>
          <p:cNvPr id="3" name="Content Placeholder 2"/>
          <p:cNvSpPr>
            <a:spLocks noGrp="1"/>
          </p:cNvSpPr>
          <p:nvPr>
            <p:ph idx="1"/>
          </p:nvPr>
        </p:nvSpPr>
        <p:spPr/>
        <p:txBody>
          <a:bodyPr/>
          <a:lstStyle/>
          <a:p>
            <a:r>
              <a:rPr lang="en-US" dirty="0"/>
              <a:t>Google has a number of "consoles".</a:t>
            </a:r>
          </a:p>
          <a:p>
            <a:pPr lvl="1"/>
            <a:r>
              <a:rPr lang="en-US" dirty="0"/>
              <a:t>These are webpages to control varying things.</a:t>
            </a:r>
          </a:p>
          <a:p>
            <a:pPr lvl="2"/>
            <a:r>
              <a:rPr lang="en-US" dirty="0"/>
              <a:t>Other Examples:</a:t>
            </a:r>
          </a:p>
          <a:p>
            <a:pPr lvl="3"/>
            <a:r>
              <a:rPr lang="en-US" dirty="0">
                <a:hlinkClick r:id="rId2"/>
              </a:rPr>
              <a:t>https://partner.android.com/things/console#/</a:t>
            </a:r>
            <a:r>
              <a:rPr lang="en-US" dirty="0"/>
              <a:t>   android things</a:t>
            </a:r>
          </a:p>
          <a:p>
            <a:pPr lvl="3"/>
            <a:r>
              <a:rPr lang="en-US" dirty="0">
                <a:hlinkClick r:id="rId3"/>
              </a:rPr>
              <a:t>https://console.developers.google.com/apis/</a:t>
            </a:r>
            <a:r>
              <a:rPr lang="en-US" dirty="0"/>
              <a:t>   for </a:t>
            </a:r>
            <a:r>
              <a:rPr lang="en-US" dirty="0" err="1"/>
              <a:t>apis</a:t>
            </a:r>
            <a:r>
              <a:rPr lang="en-US" dirty="0"/>
              <a:t> like maps</a:t>
            </a:r>
          </a:p>
          <a:p>
            <a:pPr lvl="3"/>
            <a:r>
              <a:rPr lang="en-US" dirty="0">
                <a:hlinkClick r:id="rId4"/>
              </a:rPr>
              <a:t>https://developers.google.com/beacons/dashboard/</a:t>
            </a:r>
            <a:r>
              <a:rPr lang="en-US" dirty="0"/>
              <a:t>  for beacons</a:t>
            </a:r>
          </a:p>
          <a:p>
            <a:r>
              <a:rPr lang="en-US" dirty="0"/>
              <a:t>Firebase has it's own as well.</a:t>
            </a:r>
          </a:p>
          <a:p>
            <a:pPr lvl="1"/>
            <a:r>
              <a:rPr lang="en-US" dirty="0">
                <a:hlinkClick r:id="rId5"/>
              </a:rPr>
              <a:t>https://console.firebase.google.com/</a:t>
            </a:r>
            <a:r>
              <a:rPr lang="en-US" dirty="0"/>
              <a:t> </a:t>
            </a:r>
          </a:p>
        </p:txBody>
      </p:sp>
    </p:spTree>
    <p:extLst>
      <p:ext uri="{BB962C8B-B14F-4D97-AF65-F5344CB8AC3E}">
        <p14:creationId xmlns:p14="http://schemas.microsoft.com/office/powerpoint/2010/main" val="298398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Firebase console (2)</a:t>
            </a:r>
          </a:p>
        </p:txBody>
      </p:sp>
      <p:sp>
        <p:nvSpPr>
          <p:cNvPr id="3" name="Content Placeholder 2"/>
          <p:cNvSpPr>
            <a:spLocks noGrp="1"/>
          </p:cNvSpPr>
          <p:nvPr>
            <p:ph idx="1"/>
          </p:nvPr>
        </p:nvSpPr>
        <p:spPr>
          <a:xfrm>
            <a:off x="609600" y="1600200"/>
            <a:ext cx="10972800" cy="4525963"/>
          </a:xfrm>
        </p:spPr>
        <p:txBody>
          <a:bodyPr>
            <a:normAutofit fontScale="92500" lnSpcReduction="20000"/>
          </a:bodyPr>
          <a:lstStyle/>
          <a:p>
            <a:r>
              <a:rPr lang="en-US" dirty="0"/>
              <a:t>You will need to log into the console</a:t>
            </a:r>
          </a:p>
          <a:p>
            <a:pPr lvl="1"/>
            <a:r>
              <a:rPr lang="en-US" dirty="0"/>
              <a:t>And setup a project.  As primer guide, I'm skipping all this.</a:t>
            </a:r>
          </a:p>
          <a:p>
            <a:pPr lvl="2"/>
            <a:r>
              <a:rPr lang="en-US" dirty="0"/>
              <a:t>It can be done pretty easy with android studio.</a:t>
            </a:r>
          </a:p>
          <a:p>
            <a:pPr lvl="2"/>
            <a:endParaRPr lang="en-US" dirty="0"/>
          </a:p>
          <a:p>
            <a:pPr lvl="2"/>
            <a:endParaRPr lang="en-US" dirty="0"/>
          </a:p>
          <a:p>
            <a:r>
              <a:rPr lang="en-US" dirty="0"/>
              <a:t>Last part to remember, this is platform independent.</a:t>
            </a:r>
          </a:p>
          <a:p>
            <a:pPr lvl="1"/>
            <a:r>
              <a:rPr lang="en-US" dirty="0"/>
              <a:t>Can be used on </a:t>
            </a:r>
            <a:r>
              <a:rPr lang="en-US" dirty="0" err="1"/>
              <a:t>IoS</a:t>
            </a:r>
            <a:r>
              <a:rPr lang="en-US" dirty="0"/>
              <a:t>, Android, Unity, C++, and on the Web as well.</a:t>
            </a:r>
          </a:p>
          <a:p>
            <a:pPr lvl="1"/>
            <a:endParaRPr lang="en-US" dirty="0"/>
          </a:p>
          <a:p>
            <a:r>
              <a:rPr lang="en-US" dirty="0"/>
              <a:t>Firebase versions will be listed in the following slides, but see </a:t>
            </a:r>
            <a:r>
              <a:rPr lang="en-US" dirty="0">
                <a:hlinkClick r:id="rId2"/>
              </a:rPr>
              <a:t>https://firebase.google.com/docs/android/setup#available_libraries</a:t>
            </a:r>
            <a:r>
              <a:rPr lang="en-US" dirty="0"/>
              <a:t> for the current versions.</a:t>
            </a:r>
          </a:p>
        </p:txBody>
      </p:sp>
    </p:spTree>
    <p:extLst>
      <p:ext uri="{BB962C8B-B14F-4D97-AF65-F5344CB8AC3E}">
        <p14:creationId xmlns:p14="http://schemas.microsoft.com/office/powerpoint/2010/main" val="287189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434E-2743-4FF3-2D4B-71CB055CF2D5}"/>
              </a:ext>
            </a:extLst>
          </p:cNvPr>
          <p:cNvSpPr>
            <a:spLocks noGrp="1"/>
          </p:cNvSpPr>
          <p:nvPr>
            <p:ph type="title"/>
          </p:nvPr>
        </p:nvSpPr>
        <p:spPr/>
        <p:txBody>
          <a:bodyPr/>
          <a:lstStyle/>
          <a:p>
            <a:r>
              <a:rPr lang="en-US" dirty="0"/>
              <a:t>Including.</a:t>
            </a:r>
          </a:p>
        </p:txBody>
      </p:sp>
      <p:sp>
        <p:nvSpPr>
          <p:cNvPr id="3" name="Content Placeholder 2">
            <a:extLst>
              <a:ext uri="{FF2B5EF4-FFF2-40B4-BE49-F238E27FC236}">
                <a16:creationId xmlns:a16="http://schemas.microsoft.com/office/drawing/2014/main" id="{E06EA973-CCE6-69DA-B0EF-18A56FA2EE49}"/>
              </a:ext>
            </a:extLst>
          </p:cNvPr>
          <p:cNvSpPr>
            <a:spLocks noGrp="1"/>
          </p:cNvSpPr>
          <p:nvPr>
            <p:ph idx="1"/>
          </p:nvPr>
        </p:nvSpPr>
        <p:spPr/>
        <p:txBody>
          <a:bodyPr>
            <a:normAutofit fontScale="92500" lnSpcReduction="10000"/>
          </a:bodyPr>
          <a:lstStyle/>
          <a:p>
            <a:r>
              <a:rPr lang="en-US" dirty="0"/>
              <a:t>In the </a:t>
            </a:r>
            <a:r>
              <a:rPr lang="en-US" dirty="0" err="1"/>
              <a:t>build.gradle</a:t>
            </a:r>
            <a:r>
              <a:rPr lang="en-US" dirty="0"/>
              <a:t> you can add each individual </a:t>
            </a:r>
          </a:p>
          <a:p>
            <a:r>
              <a:rPr lang="en-US" dirty="0"/>
              <a:t>or add the BOM (Bill of Materials) and then which packages you need with the version numbers.</a:t>
            </a:r>
          </a:p>
          <a:p>
            <a:pPr lvl="1"/>
            <a:r>
              <a:rPr lang="en-US" dirty="0"/>
              <a:t>Example:</a:t>
            </a:r>
          </a:p>
          <a:p>
            <a:pPr marL="457200" lvl="1" indent="0">
              <a:buNone/>
            </a:pPr>
            <a:r>
              <a:rPr lang="en-US" dirty="0"/>
              <a:t>// Import the BoM for the Firebase platform</a:t>
            </a:r>
          </a:p>
          <a:p>
            <a:pPr marL="457200" lvl="1" indent="0">
              <a:buNone/>
            </a:pPr>
            <a:r>
              <a:rPr lang="en-US" dirty="0"/>
              <a:t>implementation platform('com.google.firebase:firebase-bom:32.3.1')</a:t>
            </a:r>
          </a:p>
          <a:p>
            <a:pPr marL="457200" lvl="1" indent="0">
              <a:buNone/>
            </a:pPr>
            <a:r>
              <a:rPr lang="en-US" dirty="0"/>
              <a:t> // Declare the dependencies for the desired Firebase products without specifying versions</a:t>
            </a:r>
          </a:p>
          <a:p>
            <a:pPr marL="457200" lvl="1" indent="0">
              <a:buNone/>
            </a:pPr>
            <a:r>
              <a:rPr lang="en-US" dirty="0"/>
              <a:t>implementation '</a:t>
            </a:r>
            <a:r>
              <a:rPr lang="en-US" dirty="0" err="1"/>
              <a:t>com.google.firebase:firebase-auth</a:t>
            </a:r>
            <a:r>
              <a:rPr lang="en-US" dirty="0"/>
              <a:t>'</a:t>
            </a:r>
          </a:p>
          <a:p>
            <a:pPr marL="457200" lvl="1" indent="0">
              <a:buNone/>
            </a:pPr>
            <a:r>
              <a:rPr lang="en-US" dirty="0"/>
              <a:t>implementation '</a:t>
            </a:r>
            <a:r>
              <a:rPr lang="en-US" dirty="0" err="1"/>
              <a:t>com.google.firebase:firebase-firestore</a:t>
            </a:r>
            <a:r>
              <a:rPr lang="en-US" dirty="0"/>
              <a:t>'</a:t>
            </a:r>
          </a:p>
        </p:txBody>
      </p:sp>
      <p:sp>
        <p:nvSpPr>
          <p:cNvPr id="5" name="TextBox 4">
            <a:extLst>
              <a:ext uri="{FF2B5EF4-FFF2-40B4-BE49-F238E27FC236}">
                <a16:creationId xmlns:a16="http://schemas.microsoft.com/office/drawing/2014/main" id="{2DCC87DD-CF98-5CAB-1D92-5CCF482E34D5}"/>
              </a:ext>
            </a:extLst>
          </p:cNvPr>
          <p:cNvSpPr txBox="1"/>
          <p:nvPr/>
        </p:nvSpPr>
        <p:spPr>
          <a:xfrm>
            <a:off x="2286000" y="6274730"/>
            <a:ext cx="5802038" cy="369332"/>
          </a:xfrm>
          <a:prstGeom prst="rect">
            <a:avLst/>
          </a:prstGeom>
          <a:noFill/>
        </p:spPr>
        <p:txBody>
          <a:bodyPr wrap="none" rtlCol="0">
            <a:spAutoFit/>
          </a:bodyPr>
          <a:lstStyle/>
          <a:p>
            <a:r>
              <a:rPr lang="en-US" dirty="0">
                <a:hlinkClick r:id="rId2"/>
              </a:rPr>
              <a:t>https://firebase.google.com/support/release-notes/android</a:t>
            </a:r>
            <a:r>
              <a:rPr lang="en-US" dirty="0"/>
              <a:t> </a:t>
            </a:r>
          </a:p>
        </p:txBody>
      </p:sp>
    </p:spTree>
    <p:extLst>
      <p:ext uri="{BB962C8B-B14F-4D97-AF65-F5344CB8AC3E}">
        <p14:creationId xmlns:p14="http://schemas.microsoft.com/office/powerpoint/2010/main" val="947436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Analytics</a:t>
            </a:r>
            <a:endParaRPr lang="en-US" dirty="0"/>
          </a:p>
        </p:txBody>
      </p:sp>
      <p:sp>
        <p:nvSpPr>
          <p:cNvPr id="3" name="Content Placeholder 2"/>
          <p:cNvSpPr>
            <a:spLocks noGrp="1"/>
          </p:cNvSpPr>
          <p:nvPr>
            <p:ph idx="1"/>
          </p:nvPr>
        </p:nvSpPr>
        <p:spPr>
          <a:xfrm>
            <a:off x="609600" y="1600201"/>
            <a:ext cx="7924800" cy="4525963"/>
          </a:xfrm>
        </p:spPr>
        <p:txBody>
          <a:bodyPr/>
          <a:lstStyle/>
          <a:p>
            <a:r>
              <a:rPr lang="en-US" dirty="0"/>
              <a:t>You need to only add firebase to the dependencies.</a:t>
            </a:r>
          </a:p>
          <a:p>
            <a:pPr lvl="1"/>
            <a:r>
              <a:rPr lang="en-US" dirty="0"/>
              <a:t>The rest is done within the </a:t>
            </a:r>
            <a:r>
              <a:rPr lang="en-US" dirty="0">
                <a:hlinkClick r:id="rId2"/>
              </a:rPr>
              <a:t>https://console.firebase.google.com/</a:t>
            </a:r>
            <a:r>
              <a:rPr lang="en-US" dirty="0"/>
              <a:t> </a:t>
            </a:r>
          </a:p>
          <a:p>
            <a:pPr lvl="1"/>
            <a:r>
              <a:rPr lang="en-US" dirty="0"/>
              <a:t>You can look many different things, from first time usage, how long the app is up, demographics of users, etc.</a:t>
            </a:r>
          </a:p>
          <a:p>
            <a:pPr lvl="1"/>
            <a:r>
              <a:rPr lang="en-US" dirty="0"/>
              <a:t>Data updates once every 24 hours.  </a:t>
            </a:r>
          </a:p>
        </p:txBody>
      </p:sp>
      <p:pic>
        <p:nvPicPr>
          <p:cNvPr id="4" name="Picture 3"/>
          <p:cNvPicPr>
            <a:picLocks noChangeAspect="1"/>
          </p:cNvPicPr>
          <p:nvPr/>
        </p:nvPicPr>
        <p:blipFill>
          <a:blip r:embed="rId3"/>
          <a:stretch>
            <a:fillRect/>
          </a:stretch>
        </p:blipFill>
        <p:spPr>
          <a:xfrm>
            <a:off x="8765699" y="1048875"/>
            <a:ext cx="1933833" cy="5790733"/>
          </a:xfrm>
          <a:prstGeom prst="rect">
            <a:avLst/>
          </a:prstGeom>
        </p:spPr>
      </p:pic>
    </p:spTree>
    <p:extLst>
      <p:ext uri="{BB962C8B-B14F-4D97-AF65-F5344CB8AC3E}">
        <p14:creationId xmlns:p14="http://schemas.microsoft.com/office/powerpoint/2010/main" val="468926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Messaging</a:t>
            </a:r>
          </a:p>
        </p:txBody>
      </p:sp>
      <p:sp>
        <p:nvSpPr>
          <p:cNvPr id="3" name="Content Placeholder 2"/>
          <p:cNvSpPr>
            <a:spLocks noGrp="1"/>
          </p:cNvSpPr>
          <p:nvPr>
            <p:ph idx="1"/>
          </p:nvPr>
        </p:nvSpPr>
        <p:spPr/>
        <p:txBody>
          <a:bodyPr/>
          <a:lstStyle/>
          <a:p>
            <a:r>
              <a:rPr lang="en-US" dirty="0"/>
              <a:t>Basics, it's a push "notifications" system via google.</a:t>
            </a:r>
          </a:p>
          <a:p>
            <a:pPr lvl="1"/>
            <a:r>
              <a:rPr lang="en-US" dirty="0"/>
              <a:t>Push, meaning the phone don't check for messages (</a:t>
            </a:r>
            <a:r>
              <a:rPr lang="en-US" dirty="0" err="1"/>
              <a:t>ie</a:t>
            </a:r>
            <a:r>
              <a:rPr lang="en-US" dirty="0"/>
              <a:t> pull messaging) and waste battery life and network bandwidth.</a:t>
            </a:r>
          </a:p>
          <a:p>
            <a:pPr lvl="1"/>
            <a:r>
              <a:rPr lang="en-US" dirty="0"/>
              <a:t>Each device gets a unique Token.</a:t>
            </a:r>
          </a:p>
          <a:p>
            <a:pPr lvl="1"/>
            <a:r>
              <a:rPr lang="en-US" dirty="0"/>
              <a:t>You can then have individual devices send messages to each other or group messages, or messages to all, based on the token.</a:t>
            </a:r>
          </a:p>
          <a:p>
            <a:pPr lvl="2"/>
            <a:r>
              <a:rPr lang="en-US" dirty="0"/>
              <a:t>This is left up to complexity the programming wants to get into.</a:t>
            </a:r>
          </a:p>
          <a:p>
            <a:pPr lvl="1"/>
            <a:r>
              <a:rPr lang="en-US" dirty="0"/>
              <a:t>Requires a backend server to work.</a:t>
            </a:r>
          </a:p>
          <a:p>
            <a:pPr lvl="2"/>
            <a:r>
              <a:rPr lang="en-US" dirty="0"/>
              <a:t>Either use googles hosting services or your own </a:t>
            </a:r>
            <a:r>
              <a:rPr lang="en-US" dirty="0" err="1"/>
              <a:t>ReST</a:t>
            </a:r>
            <a:r>
              <a:rPr lang="en-US" dirty="0"/>
              <a:t> services.</a:t>
            </a:r>
          </a:p>
        </p:txBody>
      </p:sp>
    </p:spTree>
    <p:extLst>
      <p:ext uri="{BB962C8B-B14F-4D97-AF65-F5344CB8AC3E}">
        <p14:creationId xmlns:p14="http://schemas.microsoft.com/office/powerpoint/2010/main" val="7754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2830</TotalTime>
  <Words>2449</Words>
  <Application>Microsoft Office PowerPoint</Application>
  <PresentationFormat>Widescreen</PresentationFormat>
  <Paragraphs>216</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Tahoma</vt:lpstr>
      <vt:lpstr>Office Theme</vt:lpstr>
      <vt:lpstr>Cosc 5/4730</vt:lpstr>
      <vt:lpstr>What is firebase</vt:lpstr>
      <vt:lpstr>What is firebase (2)</vt:lpstr>
      <vt:lpstr>What is firebase (3)</vt:lpstr>
      <vt:lpstr>Firebase console</vt:lpstr>
      <vt:lpstr>Firebase console (2)</vt:lpstr>
      <vt:lpstr>Including.</vt:lpstr>
      <vt:lpstr>Analytics</vt:lpstr>
      <vt:lpstr>Cloud Messaging</vt:lpstr>
      <vt:lpstr>Cloud Messaging (2)</vt:lpstr>
      <vt:lpstr>Notifications (part of cloud messaging)</vt:lpstr>
      <vt:lpstr>Notifications (2)</vt:lpstr>
      <vt:lpstr>Database</vt:lpstr>
      <vt:lpstr>Authentication</vt:lpstr>
      <vt:lpstr>Setup and use</vt:lpstr>
      <vt:lpstr>Setup and use (2)</vt:lpstr>
      <vt:lpstr>Storage</vt:lpstr>
      <vt:lpstr>Setup and use.</vt:lpstr>
      <vt:lpstr>Setup and use (2)</vt:lpstr>
      <vt:lpstr>Security and authentication</vt:lpstr>
      <vt:lpstr>Remote Config</vt:lpstr>
      <vt:lpstr>Setup and use.</vt:lpstr>
      <vt:lpstr>Setup and use (2)</vt:lpstr>
      <vt:lpstr>Functions</vt:lpstr>
      <vt:lpstr>References</vt:lpstr>
      <vt:lpstr>ML Kit</vt:lpstr>
      <vt:lpstr>Example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S. Ward</dc:creator>
  <cp:lastModifiedBy>Jim Ward</cp:lastModifiedBy>
  <cp:revision>41</cp:revision>
  <dcterms:created xsi:type="dcterms:W3CDTF">2006-08-16T00:00:00Z</dcterms:created>
  <dcterms:modified xsi:type="dcterms:W3CDTF">2023-10-16T20:33:59Z</dcterms:modified>
</cp:coreProperties>
</file>