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324" r:id="rId4"/>
    <p:sldId id="329" r:id="rId5"/>
    <p:sldId id="331" r:id="rId6"/>
    <p:sldId id="332" r:id="rId7"/>
    <p:sldId id="370" r:id="rId8"/>
    <p:sldId id="330" r:id="rId9"/>
    <p:sldId id="333" r:id="rId10"/>
    <p:sldId id="334" r:id="rId11"/>
    <p:sldId id="335" r:id="rId12"/>
    <p:sldId id="336" r:id="rId13"/>
    <p:sldId id="337" r:id="rId14"/>
    <p:sldId id="371" r:id="rId15"/>
    <p:sldId id="340" r:id="rId16"/>
    <p:sldId id="338" r:id="rId17"/>
    <p:sldId id="339" r:id="rId18"/>
    <p:sldId id="341" r:id="rId19"/>
    <p:sldId id="342" r:id="rId20"/>
    <p:sldId id="372" r:id="rId21"/>
    <p:sldId id="373" r:id="rId22"/>
    <p:sldId id="390" r:id="rId23"/>
    <p:sldId id="391" r:id="rId24"/>
    <p:sldId id="375" r:id="rId25"/>
    <p:sldId id="343" r:id="rId26"/>
    <p:sldId id="344" r:id="rId27"/>
    <p:sldId id="345" r:id="rId28"/>
    <p:sldId id="376" r:id="rId29"/>
    <p:sldId id="346" r:id="rId30"/>
    <p:sldId id="347" r:id="rId31"/>
    <p:sldId id="348" r:id="rId32"/>
    <p:sldId id="349" r:id="rId33"/>
    <p:sldId id="377" r:id="rId34"/>
    <p:sldId id="350" r:id="rId35"/>
    <p:sldId id="378" r:id="rId36"/>
    <p:sldId id="325" r:id="rId37"/>
    <p:sldId id="357" r:id="rId38"/>
    <p:sldId id="369" r:id="rId39"/>
    <p:sldId id="358" r:id="rId40"/>
    <p:sldId id="379" r:id="rId41"/>
    <p:sldId id="351" r:id="rId42"/>
    <p:sldId id="352" r:id="rId43"/>
    <p:sldId id="353" r:id="rId44"/>
    <p:sldId id="354" r:id="rId45"/>
    <p:sldId id="380" r:id="rId46"/>
    <p:sldId id="383" r:id="rId47"/>
    <p:sldId id="387" r:id="rId48"/>
    <p:sldId id="381" r:id="rId49"/>
    <p:sldId id="382" r:id="rId50"/>
    <p:sldId id="388" r:id="rId51"/>
    <p:sldId id="389" r:id="rId52"/>
    <p:sldId id="384" r:id="rId53"/>
    <p:sldId id="385" r:id="rId54"/>
    <p:sldId id="392" r:id="rId55"/>
    <p:sldId id="393" r:id="rId56"/>
    <p:sldId id="386" r:id="rId57"/>
    <p:sldId id="359" r:id="rId58"/>
    <p:sldId id="360" r:id="rId59"/>
    <p:sldId id="361" r:id="rId60"/>
    <p:sldId id="362" r:id="rId61"/>
    <p:sldId id="363" r:id="rId62"/>
    <p:sldId id="364" r:id="rId63"/>
    <p:sldId id="365" r:id="rId64"/>
    <p:sldId id="366" r:id="rId65"/>
    <p:sldId id="367" r:id="rId66"/>
    <p:sldId id="368" r:id="rId67"/>
    <p:sldId id="292" r:id="rId68"/>
    <p:sldId id="28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594" y="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firebase.google.com/docs/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developers.google.com/ml-ki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firebase.google.com/docs/ml/recognize-tex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evelopers.google.com/ml-kit/language/translation/translation-language-support" TargetMode="External"/><Relationship Id="rId2" Type="http://schemas.openxmlformats.org/officeDocument/2006/relationships/hyperlink" Target="https://developers.google.com/ml-kit/language/translation/translation-term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developers.google.com/ml-kit/vision/face-detection" TargetMode="External"/><Relationship Id="rId3" Type="http://schemas.openxmlformats.org/officeDocument/2006/relationships/hyperlink" Target="https://firebase.google.com/docs/ml" TargetMode="External"/><Relationship Id="rId7" Type="http://schemas.openxmlformats.org/officeDocument/2006/relationships/hyperlink" Target="https://developers.google.com/ml-kit/vision/barcode-scanning" TargetMode="External"/><Relationship Id="rId2" Type="http://schemas.openxmlformats.org/officeDocument/2006/relationships/hyperlink" Target="https://console.firebase.google.com/" TargetMode="External"/><Relationship Id="rId1" Type="http://schemas.openxmlformats.org/officeDocument/2006/relationships/slideLayout" Target="../slideLayouts/slideLayout2.xml"/><Relationship Id="rId6" Type="http://schemas.openxmlformats.org/officeDocument/2006/relationships/hyperlink" Target="https://developers.google.com/ml-kit" TargetMode="External"/><Relationship Id="rId11" Type="http://schemas.openxmlformats.org/officeDocument/2006/relationships/hyperlink" Target="https://developers.google.com/ml-kit/vision/pose-detection" TargetMode="External"/><Relationship Id="rId5" Type="http://schemas.openxmlformats.org/officeDocument/2006/relationships/hyperlink" Target="https://github.com/FirebaseExtended/flutterfire/tree/master/packages/firebase_ml_vision" TargetMode="External"/><Relationship Id="rId10" Type="http://schemas.openxmlformats.org/officeDocument/2006/relationships/hyperlink" Target="https://developers.google.com/ml-kit/vision/object-detection" TargetMode="External"/><Relationship Id="rId4" Type="http://schemas.openxmlformats.org/officeDocument/2006/relationships/hyperlink" Target="https://firebase.google.com/docs/ml/codelabs" TargetMode="External"/><Relationship Id="rId9" Type="http://schemas.openxmlformats.org/officeDocument/2006/relationships/hyperlink" Target="https://developers.google.com/ml-kit/vision/digital-ink-recognitio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Cosc</a:t>
            </a:r>
            <a:r>
              <a:rPr lang="en-US" dirty="0"/>
              <a:t> 5/4730</a:t>
            </a:r>
          </a:p>
        </p:txBody>
      </p:sp>
      <p:sp>
        <p:nvSpPr>
          <p:cNvPr id="3" name="Subtitle 2"/>
          <p:cNvSpPr>
            <a:spLocks noGrp="1"/>
          </p:cNvSpPr>
          <p:nvPr>
            <p:ph type="subTitle" idx="1"/>
          </p:nvPr>
        </p:nvSpPr>
        <p:spPr/>
        <p:txBody>
          <a:bodyPr/>
          <a:lstStyle/>
          <a:p>
            <a:r>
              <a:rPr lang="en-US" dirty="0"/>
              <a:t>Firebase ML and ML-kit</a:t>
            </a:r>
          </a:p>
        </p:txBody>
      </p:sp>
    </p:spTree>
    <p:extLst>
      <p:ext uri="{BB962C8B-B14F-4D97-AF65-F5344CB8AC3E}">
        <p14:creationId xmlns:p14="http://schemas.microsoft.com/office/powerpoint/2010/main" val="17620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an Image.</a:t>
            </a:r>
          </a:p>
        </p:txBody>
      </p:sp>
      <p:sp>
        <p:nvSpPr>
          <p:cNvPr id="3" name="Content Placeholder 2"/>
          <p:cNvSpPr>
            <a:spLocks noGrp="1"/>
          </p:cNvSpPr>
          <p:nvPr>
            <p:ph idx="1"/>
          </p:nvPr>
        </p:nvSpPr>
        <p:spPr/>
        <p:txBody>
          <a:bodyPr>
            <a:normAutofit fontScale="92500"/>
          </a:bodyPr>
          <a:lstStyle/>
          <a:p>
            <a:r>
              <a:rPr lang="en-US" dirty="0"/>
              <a:t>There is where things get complex</a:t>
            </a:r>
          </a:p>
          <a:p>
            <a:pPr lvl="1"/>
            <a:r>
              <a:rPr lang="en-US" dirty="0"/>
              <a:t>via the camera (</a:t>
            </a:r>
            <a:r>
              <a:rPr lang="en-US" dirty="0" err="1"/>
              <a:t>media.Image</a:t>
            </a:r>
            <a:r>
              <a:rPr lang="en-US" dirty="0"/>
              <a:t>) so get an image from there and it's rotation</a:t>
            </a:r>
          </a:p>
          <a:p>
            <a:pPr lvl="1"/>
            <a:r>
              <a:rPr lang="en-US" dirty="0"/>
              <a:t>via a file:</a:t>
            </a:r>
          </a:p>
          <a:p>
            <a:pPr lvl="2"/>
            <a:r>
              <a:rPr lang="en-US" dirty="0" err="1"/>
              <a:t>InputImage</a:t>
            </a:r>
            <a:r>
              <a:rPr lang="en-US" dirty="0"/>
              <a:t> image;</a:t>
            </a:r>
          </a:p>
          <a:p>
            <a:pPr lvl="2"/>
            <a:r>
              <a:rPr lang="en-US" dirty="0"/>
              <a:t>try {</a:t>
            </a:r>
          </a:p>
          <a:p>
            <a:pPr lvl="2"/>
            <a:r>
              <a:rPr lang="en-US" dirty="0"/>
              <a:t>    image = </a:t>
            </a:r>
            <a:r>
              <a:rPr lang="en-US" dirty="0" err="1"/>
              <a:t>InputImage.fromFilePath</a:t>
            </a:r>
            <a:r>
              <a:rPr lang="en-US" dirty="0"/>
              <a:t>(context, </a:t>
            </a:r>
            <a:r>
              <a:rPr lang="en-US" dirty="0" err="1"/>
              <a:t>uri</a:t>
            </a:r>
            <a:r>
              <a:rPr lang="en-US" dirty="0"/>
              <a:t>);</a:t>
            </a:r>
          </a:p>
          <a:p>
            <a:pPr lvl="2"/>
            <a:r>
              <a:rPr lang="en-US" dirty="0"/>
              <a:t>} catch (</a:t>
            </a:r>
            <a:r>
              <a:rPr lang="en-US" dirty="0" err="1"/>
              <a:t>IOException</a:t>
            </a:r>
            <a:r>
              <a:rPr lang="en-US" dirty="0"/>
              <a:t> e) {    </a:t>
            </a:r>
            <a:r>
              <a:rPr lang="en-US" dirty="0" err="1"/>
              <a:t>e.printStackTrace</a:t>
            </a:r>
            <a:r>
              <a:rPr lang="en-US" dirty="0"/>
              <a:t>();  }</a:t>
            </a:r>
          </a:p>
          <a:p>
            <a:pPr lvl="1"/>
            <a:r>
              <a:rPr lang="en-US" dirty="0"/>
              <a:t>via a </a:t>
            </a:r>
            <a:r>
              <a:rPr lang="en-US" dirty="0" err="1"/>
              <a:t>ByteBuffer</a:t>
            </a:r>
            <a:r>
              <a:rPr lang="en-US" dirty="0"/>
              <a:t> or </a:t>
            </a:r>
            <a:r>
              <a:rPr lang="en-US" dirty="0" err="1"/>
              <a:t>ByteArray</a:t>
            </a:r>
            <a:endParaRPr lang="en-US" dirty="0"/>
          </a:p>
          <a:p>
            <a:pPr lvl="1"/>
            <a:r>
              <a:rPr lang="en-US" dirty="0"/>
              <a:t>via a bitmap : </a:t>
            </a:r>
          </a:p>
          <a:p>
            <a:pPr lvl="2"/>
            <a:r>
              <a:rPr lang="en-US" dirty="0" err="1"/>
              <a:t>InputImage</a:t>
            </a:r>
            <a:r>
              <a:rPr lang="en-US" dirty="0"/>
              <a:t> image = </a:t>
            </a:r>
            <a:r>
              <a:rPr lang="en-US" dirty="0" err="1"/>
              <a:t>InputImage.fromBitmap</a:t>
            </a:r>
            <a:r>
              <a:rPr lang="en-US" dirty="0"/>
              <a:t>(bitmap, </a:t>
            </a:r>
            <a:r>
              <a:rPr lang="en-US" dirty="0" err="1"/>
              <a:t>rotationDegree</a:t>
            </a:r>
            <a:r>
              <a:rPr lang="en-US" dirty="0"/>
              <a:t>);</a:t>
            </a:r>
          </a:p>
          <a:p>
            <a:pPr lvl="2"/>
            <a:endParaRPr lang="en-US" dirty="0"/>
          </a:p>
        </p:txBody>
      </p:sp>
    </p:spTree>
    <p:extLst>
      <p:ext uri="{BB962C8B-B14F-4D97-AF65-F5344CB8AC3E}">
        <p14:creationId xmlns:p14="http://schemas.microsoft.com/office/powerpoint/2010/main" val="2719807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scanner</a:t>
            </a:r>
          </a:p>
        </p:txBody>
      </p:sp>
      <p:sp>
        <p:nvSpPr>
          <p:cNvPr id="3" name="Content Placeholder 2"/>
          <p:cNvSpPr>
            <a:spLocks noGrp="1"/>
          </p:cNvSpPr>
          <p:nvPr>
            <p:ph idx="1"/>
          </p:nvPr>
        </p:nvSpPr>
        <p:spPr/>
        <p:txBody>
          <a:bodyPr/>
          <a:lstStyle/>
          <a:p>
            <a:r>
              <a:rPr lang="en-US" dirty="0"/>
              <a:t>get the scanner</a:t>
            </a:r>
          </a:p>
          <a:p>
            <a:pPr marL="0" indent="0">
              <a:buNone/>
            </a:pPr>
            <a:r>
              <a:rPr lang="en-US" dirty="0" err="1"/>
              <a:t>BarcodeScanner</a:t>
            </a:r>
            <a:r>
              <a:rPr lang="en-US" dirty="0"/>
              <a:t> scanner = </a:t>
            </a:r>
            <a:r>
              <a:rPr lang="en-US" dirty="0" err="1"/>
              <a:t>BarcodeScanning.getClient</a:t>
            </a:r>
            <a:r>
              <a:rPr lang="en-US" dirty="0"/>
              <a:t>();  //all possible formats</a:t>
            </a:r>
          </a:p>
          <a:p>
            <a:r>
              <a:rPr lang="en-US" dirty="0"/>
              <a:t>Or, to specify the formats to recognize:  from 2 slides back.</a:t>
            </a:r>
          </a:p>
          <a:p>
            <a:pPr marL="0" indent="0">
              <a:buNone/>
            </a:pPr>
            <a:r>
              <a:rPr lang="en-US" dirty="0"/>
              <a:t> </a:t>
            </a:r>
            <a:r>
              <a:rPr lang="en-US" dirty="0" err="1"/>
              <a:t>BarcodeScanner</a:t>
            </a:r>
            <a:r>
              <a:rPr lang="en-US" dirty="0"/>
              <a:t> scanner = </a:t>
            </a:r>
            <a:r>
              <a:rPr lang="en-US" dirty="0" err="1"/>
              <a:t>BarcodeScanning.getClient</a:t>
            </a:r>
            <a:r>
              <a:rPr lang="en-US" dirty="0"/>
              <a:t>(options);</a:t>
            </a:r>
          </a:p>
        </p:txBody>
      </p:sp>
    </p:spTree>
    <p:extLst>
      <p:ext uri="{BB962C8B-B14F-4D97-AF65-F5344CB8AC3E}">
        <p14:creationId xmlns:p14="http://schemas.microsoft.com/office/powerpoint/2010/main" val="203762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the image</a:t>
            </a:r>
          </a:p>
        </p:txBody>
      </p:sp>
      <p:sp>
        <p:nvSpPr>
          <p:cNvPr id="3" name="Content Placeholder 2"/>
          <p:cNvSpPr>
            <a:spLocks noGrp="1"/>
          </p:cNvSpPr>
          <p:nvPr>
            <p:ph idx="1"/>
          </p:nvPr>
        </p:nvSpPr>
        <p:spPr/>
        <p:txBody>
          <a:bodyPr>
            <a:normAutofit fontScale="55000" lnSpcReduction="20000"/>
          </a:bodyPr>
          <a:lstStyle/>
          <a:p>
            <a:r>
              <a:rPr lang="en-US" dirty="0"/>
              <a:t>We use the scanner to create a Task to get a "result", </a:t>
            </a:r>
            <a:r>
              <a:rPr lang="en-US" dirty="0" err="1"/>
              <a:t>ie</a:t>
            </a:r>
            <a:r>
              <a:rPr lang="en-US" dirty="0"/>
              <a:t> process that image</a:t>
            </a:r>
          </a:p>
          <a:p>
            <a:pPr marL="0" indent="0">
              <a:buNone/>
            </a:pPr>
            <a:r>
              <a:rPr lang="en-US" dirty="0"/>
              <a:t>Task&lt;List&lt;Barcode&gt;&gt; result = </a:t>
            </a:r>
            <a:r>
              <a:rPr lang="en-US" dirty="0" err="1"/>
              <a:t>scanner.process</a:t>
            </a:r>
            <a:r>
              <a:rPr lang="en-US" dirty="0"/>
              <a:t>(image)</a:t>
            </a:r>
          </a:p>
          <a:p>
            <a:pPr marL="0" indent="0">
              <a:buNone/>
            </a:pPr>
            <a:r>
              <a:rPr lang="en-US" dirty="0"/>
              <a:t>        .</a:t>
            </a:r>
            <a:r>
              <a:rPr lang="en-US" dirty="0" err="1"/>
              <a:t>addOnSuccessListener</a:t>
            </a:r>
            <a:r>
              <a:rPr lang="en-US" dirty="0"/>
              <a:t>(new </a:t>
            </a:r>
            <a:r>
              <a:rPr lang="en-US" dirty="0" err="1"/>
              <a:t>OnSuccessListener</a:t>
            </a:r>
            <a:r>
              <a:rPr lang="en-US" dirty="0"/>
              <a:t>&lt;List&lt;Barcode&gt;&gt;() {</a:t>
            </a:r>
          </a:p>
          <a:p>
            <a:pPr marL="0" indent="0">
              <a:buNone/>
            </a:pPr>
            <a:r>
              <a:rPr lang="en-US" dirty="0"/>
              <a:t>            @Override</a:t>
            </a:r>
          </a:p>
          <a:p>
            <a:pPr marL="0" indent="0">
              <a:buNone/>
            </a:pPr>
            <a:r>
              <a:rPr lang="en-US" dirty="0"/>
              <a:t>            public void </a:t>
            </a:r>
            <a:r>
              <a:rPr lang="en-US" dirty="0" err="1"/>
              <a:t>onSuccess</a:t>
            </a:r>
            <a:r>
              <a:rPr lang="en-US" dirty="0"/>
              <a:t>(List&lt;Barcode&gt; barcodes) {</a:t>
            </a:r>
          </a:p>
          <a:p>
            <a:pPr marL="0" indent="0">
              <a:buNone/>
            </a:pPr>
            <a:r>
              <a:rPr lang="en-US" dirty="0"/>
              <a:t>                // Task completed successfully</a:t>
            </a:r>
          </a:p>
          <a:p>
            <a:pPr marL="0" indent="0">
              <a:buNone/>
            </a:pPr>
            <a:r>
              <a:rPr lang="en-US" dirty="0"/>
              <a:t>                // code for here is on the next slide</a:t>
            </a:r>
          </a:p>
          <a:p>
            <a:pPr marL="0" indent="0">
              <a:buNone/>
            </a:pPr>
            <a:r>
              <a:rPr lang="en-US" dirty="0"/>
              <a:t>            }</a:t>
            </a:r>
          </a:p>
          <a:p>
            <a:pPr marL="0" indent="0">
              <a:buNone/>
            </a:pPr>
            <a:r>
              <a:rPr lang="en-US" dirty="0"/>
              <a:t>        })</a:t>
            </a:r>
          </a:p>
          <a:p>
            <a:pPr marL="0" indent="0">
              <a:buNone/>
            </a:pPr>
            <a:r>
              <a:rPr lang="en-US" dirty="0"/>
              <a:t>        .</a:t>
            </a:r>
            <a:r>
              <a:rPr lang="en-US" dirty="0" err="1"/>
              <a:t>addOnFailureListener</a:t>
            </a:r>
            <a:r>
              <a:rPr lang="en-US" dirty="0"/>
              <a:t>(new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Task failed with an exception   image was not processed.</a:t>
            </a:r>
          </a:p>
          <a:p>
            <a:pPr marL="0" indent="0">
              <a:buNone/>
            </a:pPr>
            <a:r>
              <a:rPr lang="en-US" dirty="0"/>
              <a:t>            }</a:t>
            </a:r>
          </a:p>
          <a:p>
            <a:pPr marL="0" indent="0">
              <a:buNone/>
            </a:pPr>
            <a:r>
              <a:rPr lang="en-US" dirty="0"/>
              <a:t>        });</a:t>
            </a:r>
          </a:p>
        </p:txBody>
      </p:sp>
    </p:spTree>
    <p:extLst>
      <p:ext uri="{BB962C8B-B14F-4D97-AF65-F5344CB8AC3E}">
        <p14:creationId xmlns:p14="http://schemas.microsoft.com/office/powerpoint/2010/main" val="304852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the barcodes.</a:t>
            </a:r>
          </a:p>
        </p:txBody>
      </p:sp>
      <p:sp>
        <p:nvSpPr>
          <p:cNvPr id="3" name="Content Placeholder 2"/>
          <p:cNvSpPr>
            <a:spLocks noGrp="1"/>
          </p:cNvSpPr>
          <p:nvPr>
            <p:ph idx="1"/>
          </p:nvPr>
        </p:nvSpPr>
        <p:spPr/>
        <p:txBody>
          <a:bodyPr>
            <a:normAutofit fontScale="92500" lnSpcReduction="20000"/>
          </a:bodyPr>
          <a:lstStyle/>
          <a:p>
            <a:r>
              <a:rPr lang="en-US" dirty="0"/>
              <a:t>We get a list of barcodes found or an empty list</a:t>
            </a:r>
          </a:p>
          <a:p>
            <a:pPr lvl="1"/>
            <a:r>
              <a:rPr lang="en-US" dirty="0"/>
              <a:t>for (Barcode </a:t>
            </a:r>
            <a:r>
              <a:rPr lang="en-US" dirty="0" err="1"/>
              <a:t>barcode</a:t>
            </a:r>
            <a:r>
              <a:rPr lang="en-US" dirty="0"/>
              <a:t>: barcodes) {  //to loop through them all.</a:t>
            </a:r>
          </a:p>
          <a:p>
            <a:r>
              <a:rPr lang="en-US" dirty="0"/>
              <a:t>If we want to draw on the screen, gives </a:t>
            </a:r>
            <a:r>
              <a:rPr lang="en-US" dirty="0" err="1"/>
              <a:t>cooridantes</a:t>
            </a:r>
            <a:endParaRPr lang="en-US" dirty="0"/>
          </a:p>
          <a:p>
            <a:pPr lvl="1"/>
            <a:r>
              <a:rPr lang="en-US" dirty="0" err="1"/>
              <a:t>Rect</a:t>
            </a:r>
            <a:r>
              <a:rPr lang="en-US" dirty="0"/>
              <a:t> bounds =</a:t>
            </a:r>
            <a:r>
              <a:rPr lang="en-US" dirty="0" err="1"/>
              <a:t>barcode.getBoundBox</a:t>
            </a:r>
            <a:r>
              <a:rPr lang="en-US" dirty="0"/>
              <a:t>()</a:t>
            </a:r>
          </a:p>
          <a:p>
            <a:r>
              <a:rPr lang="en-US" dirty="0"/>
              <a:t>If you want types and info</a:t>
            </a:r>
          </a:p>
          <a:p>
            <a:pPr lvl="1"/>
            <a:r>
              <a:rPr lang="en-US" dirty="0" err="1"/>
              <a:t>int</a:t>
            </a:r>
            <a:r>
              <a:rPr lang="en-US" dirty="0"/>
              <a:t> </a:t>
            </a:r>
            <a:r>
              <a:rPr lang="en-US" dirty="0" err="1"/>
              <a:t>valueType</a:t>
            </a:r>
            <a:r>
              <a:rPr lang="en-US" dirty="0"/>
              <a:t> = </a:t>
            </a:r>
            <a:r>
              <a:rPr lang="en-US" dirty="0" err="1"/>
              <a:t>barcode.getValueType</a:t>
            </a:r>
            <a:r>
              <a:rPr lang="en-US" dirty="0"/>
              <a:t>();</a:t>
            </a:r>
          </a:p>
          <a:p>
            <a:pPr lvl="2"/>
            <a:r>
              <a:rPr lang="en-US" dirty="0" err="1"/>
              <a:t>barcode.TYPE_WFI</a:t>
            </a:r>
            <a:r>
              <a:rPr lang="en-US" dirty="0"/>
              <a:t>   </a:t>
            </a:r>
          </a:p>
          <a:p>
            <a:pPr lvl="3"/>
            <a:r>
              <a:rPr lang="en-US" dirty="0" err="1"/>
              <a:t>barcode.getWifi</a:t>
            </a:r>
            <a:r>
              <a:rPr lang="en-US" dirty="0"/>
              <a:t>().</a:t>
            </a:r>
            <a:r>
              <a:rPr lang="en-US" dirty="0" err="1"/>
              <a:t>getSsid</a:t>
            </a:r>
            <a:r>
              <a:rPr lang="en-US" dirty="0"/>
              <a:t>() and </a:t>
            </a:r>
            <a:r>
              <a:rPr lang="en-US" dirty="0" err="1"/>
              <a:t>bardcode.getWifi</a:t>
            </a:r>
            <a:r>
              <a:rPr lang="en-US" dirty="0"/>
              <a:t>().</a:t>
            </a:r>
            <a:r>
              <a:rPr lang="en-US" dirty="0" err="1"/>
              <a:t>getPassword</a:t>
            </a:r>
            <a:r>
              <a:rPr lang="en-US" dirty="0"/>
              <a:t>()</a:t>
            </a:r>
          </a:p>
          <a:p>
            <a:pPr lvl="2"/>
            <a:r>
              <a:rPr lang="en-US" dirty="0" err="1"/>
              <a:t>barcode.Type_URL</a:t>
            </a:r>
            <a:r>
              <a:rPr lang="en-US" dirty="0"/>
              <a:t>:</a:t>
            </a:r>
          </a:p>
          <a:p>
            <a:pPr lvl="3"/>
            <a:r>
              <a:rPr lang="en-US" dirty="0" err="1"/>
              <a:t>bardcode.getUrl</a:t>
            </a:r>
            <a:r>
              <a:rPr lang="en-US" dirty="0"/>
              <a:t>().</a:t>
            </a:r>
            <a:r>
              <a:rPr lang="en-US" dirty="0" err="1"/>
              <a:t>getUrl</a:t>
            </a:r>
            <a:r>
              <a:rPr lang="en-US" dirty="0"/>
              <a:t>()  and </a:t>
            </a:r>
            <a:r>
              <a:rPr lang="en-US" dirty="0" err="1"/>
              <a:t>barcode.getUrl</a:t>
            </a:r>
            <a:r>
              <a:rPr lang="en-US" dirty="0"/>
              <a:t>().</a:t>
            </a:r>
            <a:r>
              <a:rPr lang="en-US" dirty="0" err="1"/>
              <a:t>getTitle</a:t>
            </a:r>
            <a:r>
              <a:rPr lang="en-US" dirty="0"/>
              <a:t>()</a:t>
            </a:r>
          </a:p>
          <a:p>
            <a:pPr lvl="2"/>
            <a:r>
              <a:rPr lang="en-US" dirty="0"/>
              <a:t>the API lists the complete list, </a:t>
            </a:r>
          </a:p>
        </p:txBody>
      </p:sp>
    </p:spTree>
    <p:extLst>
      <p:ext uri="{BB962C8B-B14F-4D97-AF65-F5344CB8AC3E}">
        <p14:creationId xmlns:p14="http://schemas.microsoft.com/office/powerpoint/2010/main" val="340274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BC9BE2-D7A0-6944-BF1F-F765E21F3C3D}"/>
              </a:ext>
            </a:extLst>
          </p:cNvPr>
          <p:cNvSpPr>
            <a:spLocks noGrp="1"/>
          </p:cNvSpPr>
          <p:nvPr>
            <p:ph type="title"/>
          </p:nvPr>
        </p:nvSpPr>
        <p:spPr/>
        <p:txBody>
          <a:bodyPr/>
          <a:lstStyle/>
          <a:p>
            <a:r>
              <a:rPr lang="en-US" dirty="0"/>
              <a:t>Face Detection</a:t>
            </a:r>
          </a:p>
        </p:txBody>
      </p:sp>
      <p:sp>
        <p:nvSpPr>
          <p:cNvPr id="5" name="Text Placeholder 4">
            <a:extLst>
              <a:ext uri="{FF2B5EF4-FFF2-40B4-BE49-F238E27FC236}">
                <a16:creationId xmlns:a16="http://schemas.microsoft.com/office/drawing/2014/main" id="{545DC90C-6222-DA25-5051-51687741AC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511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Detection</a:t>
            </a:r>
          </a:p>
        </p:txBody>
      </p:sp>
      <p:sp>
        <p:nvSpPr>
          <p:cNvPr id="3" name="Content Placeholder 2"/>
          <p:cNvSpPr>
            <a:spLocks noGrp="1"/>
          </p:cNvSpPr>
          <p:nvPr>
            <p:ph idx="1"/>
          </p:nvPr>
        </p:nvSpPr>
        <p:spPr/>
        <p:txBody>
          <a:bodyPr/>
          <a:lstStyle/>
          <a:p>
            <a:r>
              <a:rPr lang="en-US" dirty="0"/>
              <a:t>In the manifest.xml file  include the following meta-data</a:t>
            </a:r>
          </a:p>
          <a:p>
            <a:pPr marL="0" indent="0">
              <a:buNone/>
            </a:pPr>
            <a:r>
              <a:rPr lang="en-US" dirty="0"/>
              <a:t>&lt;meta-data</a:t>
            </a:r>
          </a:p>
          <a:p>
            <a:pPr marL="0" indent="0">
              <a:buNone/>
            </a:pPr>
            <a:r>
              <a:rPr lang="en-US" dirty="0"/>
              <a:t>       </a:t>
            </a:r>
            <a:r>
              <a:rPr lang="en-US" dirty="0" err="1"/>
              <a:t>android:name</a:t>
            </a:r>
            <a:r>
              <a:rPr lang="en-US" dirty="0"/>
              <a:t>="</a:t>
            </a:r>
            <a:r>
              <a:rPr lang="en-US" dirty="0" err="1"/>
              <a:t>com.google.mlkit.vision.DEPENDENCIES</a:t>
            </a:r>
            <a:r>
              <a:rPr lang="en-US" dirty="0"/>
              <a:t>"</a:t>
            </a:r>
          </a:p>
          <a:p>
            <a:pPr marL="0" indent="0">
              <a:buNone/>
            </a:pPr>
            <a:r>
              <a:rPr lang="en-US" dirty="0"/>
              <a:t>         </a:t>
            </a:r>
            <a:r>
              <a:rPr lang="en-US" dirty="0" err="1"/>
              <a:t>android:value</a:t>
            </a:r>
            <a:r>
              <a:rPr lang="en-US" dirty="0"/>
              <a:t>="face" /&gt;</a:t>
            </a:r>
          </a:p>
          <a:p>
            <a:pPr lvl="2"/>
            <a:r>
              <a:rPr lang="en-US" dirty="0"/>
              <a:t>Note, if you need barcode and face, then "</a:t>
            </a:r>
            <a:r>
              <a:rPr lang="en-US" dirty="0" err="1"/>
              <a:t>barcode,face</a:t>
            </a:r>
            <a:r>
              <a:rPr lang="en-US" dirty="0"/>
              <a:t>"</a:t>
            </a:r>
          </a:p>
        </p:txBody>
      </p:sp>
    </p:spTree>
    <p:extLst>
      <p:ext uri="{BB962C8B-B14F-4D97-AF65-F5344CB8AC3E}">
        <p14:creationId xmlns:p14="http://schemas.microsoft.com/office/powerpoint/2010/main" val="429124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Detection</a:t>
            </a:r>
          </a:p>
        </p:txBody>
      </p:sp>
      <p:sp>
        <p:nvSpPr>
          <p:cNvPr id="3" name="Content Placeholder 2"/>
          <p:cNvSpPr>
            <a:spLocks noGrp="1"/>
          </p:cNvSpPr>
          <p:nvPr>
            <p:ph idx="1"/>
          </p:nvPr>
        </p:nvSpPr>
        <p:spPr/>
        <p:txBody>
          <a:bodyPr>
            <a:normAutofit fontScale="55000" lnSpcReduction="20000"/>
          </a:bodyPr>
          <a:lstStyle/>
          <a:p>
            <a:r>
              <a:rPr lang="en-US" dirty="0"/>
              <a:t>similar to old vision.</a:t>
            </a:r>
          </a:p>
          <a:p>
            <a:r>
              <a:rPr lang="en-US" dirty="0"/>
              <a:t>first setup the options (the default nothing, so you to have options)</a:t>
            </a:r>
          </a:p>
          <a:p>
            <a:r>
              <a:rPr lang="en-US" dirty="0"/>
              <a:t>// High-accuracy landmark detection and face classification</a:t>
            </a:r>
          </a:p>
          <a:p>
            <a:pPr marL="0" indent="0">
              <a:buNone/>
            </a:pPr>
            <a:r>
              <a:rPr lang="en-US" dirty="0" err="1"/>
              <a:t>FaceDetectorOptions</a:t>
            </a:r>
            <a:r>
              <a:rPr lang="en-US" dirty="0"/>
              <a:t> </a:t>
            </a:r>
            <a:r>
              <a:rPr lang="en-US" dirty="0" err="1"/>
              <a:t>highAccuracyOpts</a:t>
            </a:r>
            <a:r>
              <a:rPr lang="en-US" dirty="0"/>
              <a:t> =</a:t>
            </a:r>
          </a:p>
          <a:p>
            <a:pPr marL="0" indent="0">
              <a:buNone/>
            </a:pPr>
            <a:r>
              <a:rPr lang="en-US" dirty="0"/>
              <a:t>        new </a:t>
            </a:r>
            <a:r>
              <a:rPr lang="en-US" dirty="0" err="1"/>
              <a:t>FaceDetectorOptions.Builder</a:t>
            </a:r>
            <a:r>
              <a:rPr lang="en-US" dirty="0"/>
              <a:t>()</a:t>
            </a:r>
          </a:p>
          <a:p>
            <a:pPr marL="0" indent="0">
              <a:buNone/>
            </a:pPr>
            <a:r>
              <a:rPr lang="en-US" dirty="0"/>
              <a:t>                .</a:t>
            </a:r>
            <a:r>
              <a:rPr lang="en-US" dirty="0" err="1"/>
              <a:t>setPerformanceMode</a:t>
            </a:r>
            <a:r>
              <a:rPr lang="en-US" dirty="0"/>
              <a:t>(</a:t>
            </a:r>
            <a:r>
              <a:rPr lang="en-US" dirty="0" err="1"/>
              <a:t>FaceDetectorOptions.PERFORMANCE_MODE_ACCURATE</a:t>
            </a:r>
            <a:r>
              <a:rPr lang="en-US" dirty="0"/>
              <a:t>)  //MODE_FAST</a:t>
            </a:r>
          </a:p>
          <a:p>
            <a:pPr marL="0" indent="0">
              <a:buNone/>
            </a:pPr>
            <a:r>
              <a:rPr lang="en-US" dirty="0"/>
              <a:t>                .</a:t>
            </a:r>
            <a:r>
              <a:rPr lang="en-US" dirty="0" err="1"/>
              <a:t>setLandmarkMode</a:t>
            </a:r>
            <a:r>
              <a:rPr lang="en-US" dirty="0"/>
              <a:t>(</a:t>
            </a:r>
            <a:r>
              <a:rPr lang="en-US" dirty="0" err="1"/>
              <a:t>FaceDetectorOptions.LANDMARK_MODE_ALL</a:t>
            </a:r>
            <a:r>
              <a:rPr lang="en-US" dirty="0"/>
              <a:t>) //eyes, ears, nose, cheeks, mouth, etc.</a:t>
            </a:r>
          </a:p>
          <a:p>
            <a:pPr marL="0" indent="0">
              <a:buNone/>
            </a:pPr>
            <a:r>
              <a:rPr lang="en-US" dirty="0"/>
              <a:t>                .</a:t>
            </a:r>
            <a:r>
              <a:rPr lang="en-US" dirty="0" err="1"/>
              <a:t>setClassificationMode</a:t>
            </a:r>
            <a:r>
              <a:rPr lang="en-US" dirty="0"/>
              <a:t>(</a:t>
            </a:r>
            <a:r>
              <a:rPr lang="en-US" dirty="0" err="1"/>
              <a:t>FaceDetectorOptions.CLASSIFICATION_MODE_ALL</a:t>
            </a:r>
            <a:r>
              <a:rPr lang="en-US" dirty="0"/>
              <a:t>)  //smiling and eyes open</a:t>
            </a:r>
          </a:p>
          <a:p>
            <a:pPr marL="0" indent="0">
              <a:buNone/>
            </a:pPr>
            <a:r>
              <a:rPr lang="en-US" dirty="0"/>
              <a:t>                .build();</a:t>
            </a:r>
          </a:p>
          <a:p>
            <a:endParaRPr lang="en-US" dirty="0"/>
          </a:p>
          <a:p>
            <a:r>
              <a:rPr lang="en-US" dirty="0"/>
              <a:t>Real-time contour detection (not can't do landmark with contour)</a:t>
            </a:r>
          </a:p>
          <a:p>
            <a:pPr marL="0" indent="0">
              <a:buNone/>
            </a:pPr>
            <a:r>
              <a:rPr lang="en-US" dirty="0" err="1"/>
              <a:t>FaceDetectorOptions</a:t>
            </a:r>
            <a:r>
              <a:rPr lang="en-US" dirty="0"/>
              <a:t> </a:t>
            </a:r>
            <a:r>
              <a:rPr lang="en-US" dirty="0" err="1"/>
              <a:t>realTimeOpts</a:t>
            </a:r>
            <a:r>
              <a:rPr lang="en-US" dirty="0"/>
              <a:t> =</a:t>
            </a:r>
          </a:p>
          <a:p>
            <a:pPr marL="0" indent="0">
              <a:buNone/>
            </a:pPr>
            <a:r>
              <a:rPr lang="en-US" dirty="0"/>
              <a:t>        new </a:t>
            </a:r>
            <a:r>
              <a:rPr lang="en-US" dirty="0" err="1"/>
              <a:t>FaceDetectorOptions.Builder</a:t>
            </a:r>
            <a:r>
              <a:rPr lang="en-US" dirty="0"/>
              <a:t>()</a:t>
            </a:r>
          </a:p>
          <a:p>
            <a:pPr marL="0" indent="0">
              <a:buNone/>
            </a:pPr>
            <a:r>
              <a:rPr lang="en-US" dirty="0"/>
              <a:t>                .</a:t>
            </a:r>
            <a:r>
              <a:rPr lang="en-US" dirty="0" err="1"/>
              <a:t>setContourMode</a:t>
            </a:r>
            <a:r>
              <a:rPr lang="en-US" dirty="0"/>
              <a:t>(</a:t>
            </a:r>
            <a:r>
              <a:rPr lang="en-US" dirty="0" err="1"/>
              <a:t>FaceDetectorOptions.CONTOUR_MODE_ALL</a:t>
            </a:r>
            <a:r>
              <a:rPr lang="en-US" dirty="0"/>
              <a:t>)</a:t>
            </a:r>
          </a:p>
          <a:p>
            <a:pPr marL="0" indent="0">
              <a:buNone/>
            </a:pPr>
            <a:r>
              <a:rPr lang="en-US" dirty="0"/>
              <a:t>                .build();</a:t>
            </a:r>
          </a:p>
        </p:txBody>
      </p:sp>
    </p:spTree>
    <p:extLst>
      <p:ext uri="{BB962C8B-B14F-4D97-AF65-F5344CB8AC3E}">
        <p14:creationId xmlns:p14="http://schemas.microsoft.com/office/powerpoint/2010/main" val="420121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an Image.</a:t>
            </a:r>
          </a:p>
        </p:txBody>
      </p:sp>
      <p:sp>
        <p:nvSpPr>
          <p:cNvPr id="3" name="Content Placeholder 2"/>
          <p:cNvSpPr>
            <a:spLocks noGrp="1"/>
          </p:cNvSpPr>
          <p:nvPr>
            <p:ph idx="1"/>
          </p:nvPr>
        </p:nvSpPr>
        <p:spPr/>
        <p:txBody>
          <a:bodyPr>
            <a:normAutofit fontScale="92500"/>
          </a:bodyPr>
          <a:lstStyle/>
          <a:p>
            <a:r>
              <a:rPr lang="en-US" dirty="0"/>
              <a:t>There is where things get complex</a:t>
            </a:r>
          </a:p>
          <a:p>
            <a:pPr lvl="1"/>
            <a:r>
              <a:rPr lang="en-US" dirty="0"/>
              <a:t>via the camera (</a:t>
            </a:r>
            <a:r>
              <a:rPr lang="en-US" dirty="0" err="1"/>
              <a:t>media.Image</a:t>
            </a:r>
            <a:r>
              <a:rPr lang="en-US" dirty="0"/>
              <a:t>) so get an image from there and it's rotation</a:t>
            </a:r>
          </a:p>
          <a:p>
            <a:pPr lvl="1"/>
            <a:r>
              <a:rPr lang="en-US" dirty="0"/>
              <a:t>via a file:</a:t>
            </a:r>
          </a:p>
          <a:p>
            <a:pPr lvl="2"/>
            <a:r>
              <a:rPr lang="en-US" dirty="0" err="1"/>
              <a:t>InputImage</a:t>
            </a:r>
            <a:r>
              <a:rPr lang="en-US" dirty="0"/>
              <a:t> image;</a:t>
            </a:r>
          </a:p>
          <a:p>
            <a:pPr lvl="2"/>
            <a:r>
              <a:rPr lang="en-US" dirty="0"/>
              <a:t>try {</a:t>
            </a:r>
          </a:p>
          <a:p>
            <a:pPr lvl="2"/>
            <a:r>
              <a:rPr lang="en-US" dirty="0"/>
              <a:t>    image = </a:t>
            </a:r>
            <a:r>
              <a:rPr lang="en-US" dirty="0" err="1"/>
              <a:t>InputImage.fromFilePath</a:t>
            </a:r>
            <a:r>
              <a:rPr lang="en-US" dirty="0"/>
              <a:t>(context, </a:t>
            </a:r>
            <a:r>
              <a:rPr lang="en-US" dirty="0" err="1"/>
              <a:t>uri</a:t>
            </a:r>
            <a:r>
              <a:rPr lang="en-US" dirty="0"/>
              <a:t>);</a:t>
            </a:r>
          </a:p>
          <a:p>
            <a:pPr lvl="2"/>
            <a:r>
              <a:rPr lang="en-US" dirty="0"/>
              <a:t>} catch (</a:t>
            </a:r>
            <a:r>
              <a:rPr lang="en-US" dirty="0" err="1"/>
              <a:t>IOException</a:t>
            </a:r>
            <a:r>
              <a:rPr lang="en-US" dirty="0"/>
              <a:t> e) {    </a:t>
            </a:r>
            <a:r>
              <a:rPr lang="en-US" dirty="0" err="1"/>
              <a:t>e.printStackTrace</a:t>
            </a:r>
            <a:r>
              <a:rPr lang="en-US" dirty="0"/>
              <a:t>();  }</a:t>
            </a:r>
          </a:p>
          <a:p>
            <a:pPr lvl="1"/>
            <a:r>
              <a:rPr lang="en-US" dirty="0"/>
              <a:t>via a </a:t>
            </a:r>
            <a:r>
              <a:rPr lang="en-US" dirty="0" err="1"/>
              <a:t>ByteBuffer</a:t>
            </a:r>
            <a:r>
              <a:rPr lang="en-US" dirty="0"/>
              <a:t> or </a:t>
            </a:r>
            <a:r>
              <a:rPr lang="en-US" dirty="0" err="1"/>
              <a:t>ByteArray</a:t>
            </a:r>
            <a:endParaRPr lang="en-US" dirty="0"/>
          </a:p>
          <a:p>
            <a:pPr lvl="1"/>
            <a:r>
              <a:rPr lang="en-US" dirty="0"/>
              <a:t>via a bitmap : </a:t>
            </a:r>
          </a:p>
          <a:p>
            <a:pPr lvl="2"/>
            <a:r>
              <a:rPr lang="en-US" dirty="0" err="1"/>
              <a:t>InputImage</a:t>
            </a:r>
            <a:r>
              <a:rPr lang="en-US" dirty="0"/>
              <a:t> image = </a:t>
            </a:r>
            <a:r>
              <a:rPr lang="en-US" dirty="0" err="1"/>
              <a:t>InputImage.fromBitmap</a:t>
            </a:r>
            <a:r>
              <a:rPr lang="en-US" dirty="0"/>
              <a:t>(bitmap, </a:t>
            </a:r>
            <a:r>
              <a:rPr lang="en-US" dirty="0" err="1"/>
              <a:t>rotationDegree</a:t>
            </a:r>
            <a:r>
              <a:rPr lang="en-US" dirty="0"/>
              <a:t>);</a:t>
            </a:r>
          </a:p>
          <a:p>
            <a:pPr lvl="2"/>
            <a:endParaRPr lang="en-US" dirty="0"/>
          </a:p>
        </p:txBody>
      </p:sp>
    </p:spTree>
    <p:extLst>
      <p:ext uri="{BB962C8B-B14F-4D97-AF65-F5344CB8AC3E}">
        <p14:creationId xmlns:p14="http://schemas.microsoft.com/office/powerpoint/2010/main" val="186254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a:t>
            </a:r>
          </a:p>
        </p:txBody>
      </p:sp>
      <p:sp>
        <p:nvSpPr>
          <p:cNvPr id="3" name="Content Placeholder 2"/>
          <p:cNvSpPr>
            <a:spLocks noGrp="1"/>
          </p:cNvSpPr>
          <p:nvPr>
            <p:ph idx="1"/>
          </p:nvPr>
        </p:nvSpPr>
        <p:spPr>
          <a:xfrm>
            <a:off x="609600" y="1600201"/>
            <a:ext cx="11277600" cy="4952999"/>
          </a:xfrm>
        </p:spPr>
        <p:txBody>
          <a:bodyPr>
            <a:normAutofit fontScale="62500" lnSpcReduction="20000"/>
          </a:bodyPr>
          <a:lstStyle/>
          <a:p>
            <a:r>
              <a:rPr lang="en-US" dirty="0"/>
              <a:t>get the detector</a:t>
            </a:r>
          </a:p>
          <a:p>
            <a:pPr marL="0" indent="0">
              <a:buNone/>
            </a:pPr>
            <a:r>
              <a:rPr lang="en-US" dirty="0" err="1"/>
              <a:t>FaceDetector</a:t>
            </a:r>
            <a:r>
              <a:rPr lang="en-US" dirty="0"/>
              <a:t> detector = </a:t>
            </a:r>
            <a:r>
              <a:rPr lang="en-US" dirty="0" err="1"/>
              <a:t>FaceDetection.getClient</a:t>
            </a:r>
            <a:r>
              <a:rPr lang="en-US" dirty="0"/>
              <a:t>(options);</a:t>
            </a:r>
          </a:p>
          <a:p>
            <a:r>
              <a:rPr lang="en-US" dirty="0"/>
              <a:t>get the image processed</a:t>
            </a:r>
          </a:p>
          <a:p>
            <a:pPr marL="0" indent="0">
              <a:buNone/>
            </a:pPr>
            <a:r>
              <a:rPr lang="en-US" dirty="0"/>
              <a:t>Task&lt;List&lt;Face&gt;&gt; result =</a:t>
            </a:r>
          </a:p>
          <a:p>
            <a:pPr marL="0" indent="0">
              <a:buNone/>
            </a:pPr>
            <a:r>
              <a:rPr lang="en-US" dirty="0"/>
              <a:t>        </a:t>
            </a:r>
            <a:r>
              <a:rPr lang="en-US" dirty="0" err="1"/>
              <a:t>detector.process</a:t>
            </a:r>
            <a:r>
              <a:rPr lang="en-US" dirty="0"/>
              <a:t>(image)</a:t>
            </a:r>
          </a:p>
          <a:p>
            <a:pPr marL="0" indent="0">
              <a:buNone/>
            </a:pPr>
            <a:r>
              <a:rPr lang="en-US" dirty="0"/>
              <a:t>                .</a:t>
            </a:r>
            <a:r>
              <a:rPr lang="en-US" dirty="0" err="1"/>
              <a:t>addOnSuccessListener</a:t>
            </a:r>
            <a:r>
              <a:rPr lang="en-US" dirty="0"/>
              <a:t>(</a:t>
            </a:r>
          </a:p>
          <a:p>
            <a:pPr marL="0" indent="0">
              <a:buNone/>
            </a:pPr>
            <a:r>
              <a:rPr lang="en-US" dirty="0"/>
              <a:t>                        new </a:t>
            </a:r>
            <a:r>
              <a:rPr lang="en-US" dirty="0" err="1"/>
              <a:t>OnSuccessListener</a:t>
            </a:r>
            <a:r>
              <a:rPr lang="en-US" dirty="0"/>
              <a:t>&lt;List&lt;Face&gt;&gt;() {</a:t>
            </a:r>
          </a:p>
          <a:p>
            <a:pPr marL="0" indent="0">
              <a:buNone/>
            </a:pPr>
            <a:r>
              <a:rPr lang="en-US" dirty="0"/>
              <a:t>                            @Override</a:t>
            </a:r>
          </a:p>
          <a:p>
            <a:pPr marL="0" indent="0">
              <a:buNone/>
            </a:pPr>
            <a:r>
              <a:rPr lang="en-US" dirty="0"/>
              <a:t>                            public void </a:t>
            </a:r>
            <a:r>
              <a:rPr lang="en-US" dirty="0" err="1"/>
              <a:t>onSuccess</a:t>
            </a:r>
            <a:r>
              <a:rPr lang="en-US" dirty="0"/>
              <a:t>(List&lt;Face&gt; faces) {</a:t>
            </a:r>
          </a:p>
          <a:p>
            <a:pPr marL="0" indent="0">
              <a:buNone/>
            </a:pPr>
            <a:r>
              <a:rPr lang="en-US" dirty="0"/>
              <a:t>                                // Task completed successfully   }    })</a:t>
            </a:r>
          </a:p>
          <a:p>
            <a:pPr marL="0" indent="0">
              <a:buNone/>
            </a:pPr>
            <a:r>
              <a:rPr lang="en-US" dirty="0"/>
              <a:t>                .</a:t>
            </a:r>
            <a:r>
              <a:rPr lang="en-US" dirty="0" err="1"/>
              <a:t>addOnFailureListener</a:t>
            </a:r>
            <a:r>
              <a:rPr lang="en-US" dirty="0"/>
              <a:t>(</a:t>
            </a:r>
          </a:p>
          <a:p>
            <a:pPr marL="0" indent="0">
              <a:buNone/>
            </a:pPr>
            <a:r>
              <a:rPr lang="en-US" dirty="0"/>
              <a:t>                        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Task failed with an exception  }    });</a:t>
            </a:r>
          </a:p>
        </p:txBody>
      </p:sp>
      <p:pic>
        <p:nvPicPr>
          <p:cNvPr id="5" name="Graphic 4">
            <a:extLst>
              <a:ext uri="{FF2B5EF4-FFF2-40B4-BE49-F238E27FC236}">
                <a16:creationId xmlns:a16="http://schemas.microsoft.com/office/drawing/2014/main" id="{E6465259-558E-684D-8133-932050C18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7600" y="2133600"/>
            <a:ext cx="4064000" cy="3048000"/>
          </a:xfrm>
          <a:prstGeom prst="rect">
            <a:avLst/>
          </a:prstGeom>
        </p:spPr>
      </p:pic>
    </p:spTree>
    <p:extLst>
      <p:ext uri="{BB962C8B-B14F-4D97-AF65-F5344CB8AC3E}">
        <p14:creationId xmlns:p14="http://schemas.microsoft.com/office/powerpoint/2010/main" val="90454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information</a:t>
            </a:r>
          </a:p>
        </p:txBody>
      </p:sp>
      <p:sp>
        <p:nvSpPr>
          <p:cNvPr id="4" name="Content Placeholder 3"/>
          <p:cNvSpPr>
            <a:spLocks noGrp="1"/>
          </p:cNvSpPr>
          <p:nvPr>
            <p:ph sz="half" idx="1"/>
          </p:nvPr>
        </p:nvSpPr>
        <p:spPr/>
        <p:txBody>
          <a:bodyPr>
            <a:normAutofit fontScale="62500" lnSpcReduction="20000"/>
          </a:bodyPr>
          <a:lstStyle/>
          <a:p>
            <a:r>
              <a:rPr lang="en-US" dirty="0"/>
              <a:t>basic info:</a:t>
            </a:r>
          </a:p>
          <a:p>
            <a:pPr lvl="1"/>
            <a:r>
              <a:rPr lang="en-US" dirty="0" err="1"/>
              <a:t>Rect</a:t>
            </a:r>
            <a:r>
              <a:rPr lang="en-US" dirty="0"/>
              <a:t> bounds = </a:t>
            </a:r>
            <a:r>
              <a:rPr lang="en-US" dirty="0" err="1"/>
              <a:t>face.getBoundingBox</a:t>
            </a:r>
            <a:r>
              <a:rPr lang="en-US" dirty="0"/>
              <a:t>();</a:t>
            </a:r>
          </a:p>
          <a:p>
            <a:pPr lvl="1"/>
            <a:r>
              <a:rPr lang="en-US" dirty="0"/>
              <a:t>float </a:t>
            </a:r>
            <a:r>
              <a:rPr lang="en-US" dirty="0" err="1"/>
              <a:t>rotY</a:t>
            </a:r>
            <a:r>
              <a:rPr lang="en-US" dirty="0"/>
              <a:t> = </a:t>
            </a:r>
            <a:r>
              <a:rPr lang="en-US" dirty="0" err="1"/>
              <a:t>face.getHeadEulerAngleY</a:t>
            </a:r>
            <a:r>
              <a:rPr lang="en-US" dirty="0"/>
              <a:t>();  // Head is rotated to the right </a:t>
            </a:r>
            <a:r>
              <a:rPr lang="en-US" dirty="0" err="1"/>
              <a:t>rotY</a:t>
            </a:r>
            <a:r>
              <a:rPr lang="en-US" dirty="0"/>
              <a:t> degrees</a:t>
            </a:r>
          </a:p>
          <a:p>
            <a:pPr lvl="1"/>
            <a:r>
              <a:rPr lang="en-US" dirty="0"/>
              <a:t>float </a:t>
            </a:r>
            <a:r>
              <a:rPr lang="en-US" dirty="0" err="1"/>
              <a:t>rotZ</a:t>
            </a:r>
            <a:r>
              <a:rPr lang="en-US" dirty="0"/>
              <a:t> = </a:t>
            </a:r>
            <a:r>
              <a:rPr lang="en-US" dirty="0" err="1"/>
              <a:t>face.getHeadEulerAngleZ</a:t>
            </a:r>
            <a:r>
              <a:rPr lang="en-US" dirty="0"/>
              <a:t>();  // Head is tilted sideways </a:t>
            </a:r>
            <a:r>
              <a:rPr lang="en-US" dirty="0" err="1"/>
              <a:t>rotZ</a:t>
            </a:r>
            <a:r>
              <a:rPr lang="en-US" dirty="0"/>
              <a:t> degrees</a:t>
            </a:r>
          </a:p>
          <a:p>
            <a:r>
              <a:rPr lang="en-US" dirty="0"/>
              <a:t>landmark:</a:t>
            </a:r>
          </a:p>
          <a:p>
            <a:r>
              <a:rPr lang="en-US" dirty="0"/>
              <a:t>mouth, ears, eyes, cheeks, and nose available</a:t>
            </a:r>
          </a:p>
          <a:p>
            <a:pPr marL="0" indent="0">
              <a:buNone/>
            </a:pPr>
            <a:r>
              <a:rPr lang="en-US" dirty="0"/>
              <a:t> </a:t>
            </a:r>
            <a:r>
              <a:rPr lang="en-US" dirty="0" err="1"/>
              <a:t>FaceLandmark</a:t>
            </a:r>
            <a:r>
              <a:rPr lang="en-US" dirty="0"/>
              <a:t> </a:t>
            </a:r>
            <a:r>
              <a:rPr lang="en-US" dirty="0" err="1"/>
              <a:t>leftEar</a:t>
            </a:r>
            <a:r>
              <a:rPr lang="en-US" dirty="0"/>
              <a:t> = </a:t>
            </a:r>
            <a:r>
              <a:rPr lang="en-US" dirty="0" err="1"/>
              <a:t>face.getLandmark</a:t>
            </a:r>
            <a:r>
              <a:rPr lang="en-US" dirty="0"/>
              <a:t>(</a:t>
            </a:r>
            <a:r>
              <a:rPr lang="en-US" dirty="0" err="1"/>
              <a:t>FaceLandmark.LEFT_EAR</a:t>
            </a:r>
            <a:r>
              <a:rPr lang="en-US" dirty="0"/>
              <a:t>);    if (</a:t>
            </a:r>
            <a:r>
              <a:rPr lang="en-US" dirty="0" err="1"/>
              <a:t>leftEar</a:t>
            </a:r>
            <a:r>
              <a:rPr lang="en-US" dirty="0"/>
              <a:t> != null) {</a:t>
            </a:r>
          </a:p>
          <a:p>
            <a:pPr marL="0" indent="0">
              <a:buNone/>
            </a:pPr>
            <a:r>
              <a:rPr lang="en-US" dirty="0"/>
              <a:t>        </a:t>
            </a:r>
            <a:r>
              <a:rPr lang="en-US" dirty="0" err="1"/>
              <a:t>PointF</a:t>
            </a:r>
            <a:r>
              <a:rPr lang="en-US" dirty="0"/>
              <a:t> </a:t>
            </a:r>
            <a:r>
              <a:rPr lang="en-US" dirty="0" err="1"/>
              <a:t>leftEarPos</a:t>
            </a:r>
            <a:r>
              <a:rPr lang="en-US" dirty="0"/>
              <a:t> = </a:t>
            </a:r>
            <a:r>
              <a:rPr lang="en-US" dirty="0" err="1"/>
              <a:t>leftEar.getPosition</a:t>
            </a:r>
            <a:r>
              <a:rPr lang="en-US" dirty="0"/>
              <a:t>();</a:t>
            </a:r>
          </a:p>
          <a:p>
            <a:pPr marL="0" indent="0">
              <a:buNone/>
            </a:pPr>
            <a:r>
              <a:rPr lang="en-US" dirty="0"/>
              <a:t>}</a:t>
            </a:r>
          </a:p>
          <a:p>
            <a:r>
              <a:rPr lang="en-US" dirty="0"/>
              <a:t>classification:</a:t>
            </a:r>
          </a:p>
          <a:p>
            <a:r>
              <a:rPr lang="en-US" dirty="0" err="1"/>
              <a:t>getSmileProbability</a:t>
            </a:r>
            <a:r>
              <a:rPr lang="en-US" dirty="0"/>
              <a:t>()  (maybe null), if above 75% smiling.</a:t>
            </a:r>
          </a:p>
          <a:p>
            <a:r>
              <a:rPr lang="en-US" dirty="0" err="1"/>
              <a:t>getRightEyeOpenProbablitity</a:t>
            </a:r>
            <a:r>
              <a:rPr lang="en-US" dirty="0"/>
              <a:t> (maybe null)</a:t>
            </a:r>
          </a:p>
          <a:p>
            <a:r>
              <a:rPr lang="en-US" dirty="0" err="1"/>
              <a:t>getLeftEyeOpenProbablitity</a:t>
            </a:r>
            <a:r>
              <a:rPr lang="en-US" dirty="0"/>
              <a:t> (maybe null)</a:t>
            </a:r>
          </a:p>
          <a:p>
            <a:endParaRPr lang="en-US" dirty="0"/>
          </a:p>
          <a:p>
            <a:pPr marL="0" indent="0">
              <a:buNone/>
            </a:pPr>
            <a:endParaRPr lang="en-US" dirty="0"/>
          </a:p>
          <a:p>
            <a:pPr marL="0" indent="0">
              <a:buNone/>
            </a:pPr>
            <a:endParaRPr lang="en-US" dirty="0"/>
          </a:p>
          <a:p>
            <a:endParaRPr lang="en-US" dirty="0"/>
          </a:p>
        </p:txBody>
      </p:sp>
      <p:sp>
        <p:nvSpPr>
          <p:cNvPr id="5" name="Content Placeholder 4"/>
          <p:cNvSpPr>
            <a:spLocks noGrp="1"/>
          </p:cNvSpPr>
          <p:nvPr>
            <p:ph sz="half" idx="2"/>
          </p:nvPr>
        </p:nvSpPr>
        <p:spPr/>
        <p:txBody>
          <a:bodyPr>
            <a:normAutofit fontScale="62500" lnSpcReduction="20000"/>
          </a:bodyPr>
          <a:lstStyle/>
          <a:p>
            <a:r>
              <a:rPr lang="en-US" dirty="0"/>
              <a:t>if contour detection was enabled:</a:t>
            </a:r>
          </a:p>
          <a:p>
            <a:r>
              <a:rPr lang="en-US" dirty="0"/>
              <a:t>both eyes, cheeks, nose, etc.</a:t>
            </a:r>
          </a:p>
          <a:p>
            <a:pPr marL="0" indent="0">
              <a:buNone/>
            </a:pPr>
            <a:r>
              <a:rPr lang="en-US" dirty="0"/>
              <a:t>List&lt;</a:t>
            </a:r>
            <a:r>
              <a:rPr lang="en-US" dirty="0" err="1"/>
              <a:t>PointF</a:t>
            </a:r>
            <a:r>
              <a:rPr lang="en-US" dirty="0"/>
              <a:t>&gt; </a:t>
            </a:r>
            <a:r>
              <a:rPr lang="en-US" dirty="0" err="1"/>
              <a:t>leftEyeContour</a:t>
            </a:r>
            <a:r>
              <a:rPr lang="en-US" dirty="0"/>
              <a:t> =        </a:t>
            </a:r>
            <a:r>
              <a:rPr lang="en-US" dirty="0" err="1"/>
              <a:t>face.getContour</a:t>
            </a:r>
            <a:r>
              <a:rPr lang="en-US" dirty="0"/>
              <a:t>(</a:t>
            </a:r>
            <a:r>
              <a:rPr lang="en-US" dirty="0" err="1"/>
              <a:t>FaceContour.LEFT_EYE</a:t>
            </a:r>
            <a:r>
              <a:rPr lang="en-US" dirty="0"/>
              <a:t>).</a:t>
            </a:r>
            <a:r>
              <a:rPr lang="en-US" dirty="0" err="1"/>
              <a:t>getPoints</a:t>
            </a:r>
            <a:r>
              <a:rPr lang="en-US" dirty="0"/>
              <a:t>();</a:t>
            </a:r>
          </a:p>
          <a:p>
            <a:pPr marL="0" indent="0">
              <a:buNone/>
            </a:pPr>
            <a:r>
              <a:rPr lang="en-US" dirty="0"/>
              <a:t>List&lt;</a:t>
            </a:r>
            <a:r>
              <a:rPr lang="en-US" dirty="0" err="1"/>
              <a:t>PointF</a:t>
            </a:r>
            <a:r>
              <a:rPr lang="en-US" dirty="0"/>
              <a:t>&gt; </a:t>
            </a:r>
            <a:r>
              <a:rPr lang="en-US" dirty="0" err="1"/>
              <a:t>upperLipBottomContour</a:t>
            </a:r>
            <a:r>
              <a:rPr lang="en-US" dirty="0"/>
              <a:t> = </a:t>
            </a:r>
            <a:r>
              <a:rPr lang="en-US" dirty="0" err="1"/>
              <a:t>face.getContour</a:t>
            </a:r>
            <a:r>
              <a:rPr lang="en-US" dirty="0"/>
              <a:t>(</a:t>
            </a:r>
            <a:r>
              <a:rPr lang="en-US" dirty="0" err="1"/>
              <a:t>FaceContour.UPPER_LIP_BOTTOM</a:t>
            </a:r>
            <a:r>
              <a:rPr lang="en-US" dirty="0"/>
              <a:t>).</a:t>
            </a:r>
            <a:r>
              <a:rPr lang="en-US" dirty="0" err="1"/>
              <a:t>getPoints</a:t>
            </a:r>
            <a:r>
              <a:rPr lang="en-US" dirty="0"/>
              <a:t>();</a:t>
            </a:r>
          </a:p>
          <a:p>
            <a:pPr marL="0" indent="0">
              <a:buNone/>
            </a:pPr>
            <a:endParaRPr lang="en-US" dirty="0"/>
          </a:p>
          <a:p>
            <a:r>
              <a:rPr lang="en-US" dirty="0"/>
              <a:t>if face tracking is enabled, you can get the face id.</a:t>
            </a:r>
          </a:p>
          <a:p>
            <a:pPr marL="0" indent="0">
              <a:buNone/>
            </a:pPr>
            <a:r>
              <a:rPr lang="en-US" dirty="0" err="1"/>
              <a:t>face.getTrackingId</a:t>
            </a:r>
            <a:r>
              <a:rPr lang="en-US" dirty="0"/>
              <a:t>(), again maybe null.</a:t>
            </a:r>
          </a:p>
        </p:txBody>
      </p:sp>
    </p:spTree>
    <p:extLst>
      <p:ext uri="{BB962C8B-B14F-4D97-AF65-F5344CB8AC3E}">
        <p14:creationId xmlns:p14="http://schemas.microsoft.com/office/powerpoint/2010/main" val="1355446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Firebase Components</a:t>
            </a:r>
          </a:p>
        </p:txBody>
      </p:sp>
      <p:sp>
        <p:nvSpPr>
          <p:cNvPr id="3" name="Content Placeholder 2"/>
          <p:cNvSpPr>
            <a:spLocks noGrp="1"/>
          </p:cNvSpPr>
          <p:nvPr>
            <p:ph idx="1"/>
          </p:nvPr>
        </p:nvSpPr>
        <p:spPr/>
        <p:txBody>
          <a:bodyPr>
            <a:normAutofit fontScale="92500"/>
          </a:bodyPr>
          <a:lstStyle/>
          <a:p>
            <a:r>
              <a:rPr lang="en-US" dirty="0"/>
              <a:t>Machine Learning </a:t>
            </a:r>
          </a:p>
          <a:p>
            <a:pPr lvl="1"/>
            <a:r>
              <a:rPr lang="en-US" dirty="0"/>
              <a:t>"use machine learning to solve problems."  </a:t>
            </a:r>
          </a:p>
          <a:p>
            <a:pPr lvl="2"/>
            <a:r>
              <a:rPr lang="en-US" dirty="0">
                <a:hlinkClick r:id="rId2"/>
              </a:rPr>
              <a:t>https://firebase.google.com/docs/ml</a:t>
            </a:r>
            <a:r>
              <a:rPr lang="en-US" dirty="0"/>
              <a:t> </a:t>
            </a:r>
          </a:p>
          <a:p>
            <a:pPr lvl="1"/>
            <a:r>
              <a:rPr lang="en-US" dirty="0"/>
              <a:t>This would use the cloud-based systems instead of just the device CPU.</a:t>
            </a:r>
          </a:p>
          <a:p>
            <a:pPr lvl="2"/>
            <a:r>
              <a:rPr lang="en-US" dirty="0"/>
              <a:t>Use your own </a:t>
            </a:r>
            <a:r>
              <a:rPr lang="en-US" dirty="0" err="1"/>
              <a:t>TensorFlow</a:t>
            </a:r>
            <a:r>
              <a:rPr lang="en-US" dirty="0"/>
              <a:t> Lite models for on-device inference. Just deploy your model to Firebase.  It will dynamically serve the latest version of the model to your users, allowing you to regularly update them without having to push a new version of your app to users.</a:t>
            </a:r>
          </a:p>
          <a:p>
            <a:pPr lvl="3"/>
            <a:r>
              <a:rPr lang="en-US" dirty="0"/>
              <a:t>Can use remote config and A/B testing as well.</a:t>
            </a:r>
          </a:p>
          <a:p>
            <a:pPr lvl="2"/>
            <a:r>
              <a:rPr lang="en-US" dirty="0"/>
              <a:t>Firebase ML comes with a set of ready-to-use APIs for common mobile use cases: recognizing text, labeling images, and identifying landmarks.</a:t>
            </a:r>
          </a:p>
        </p:txBody>
      </p:sp>
    </p:spTree>
    <p:extLst>
      <p:ext uri="{BB962C8B-B14F-4D97-AF65-F5344CB8AC3E}">
        <p14:creationId xmlns:p14="http://schemas.microsoft.com/office/powerpoint/2010/main" val="2825808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93F980-E56B-642B-53B2-4C2C1B2B6377}"/>
              </a:ext>
            </a:extLst>
          </p:cNvPr>
          <p:cNvSpPr>
            <a:spLocks noGrp="1"/>
          </p:cNvSpPr>
          <p:nvPr>
            <p:ph type="title"/>
          </p:nvPr>
        </p:nvSpPr>
        <p:spPr/>
        <p:txBody>
          <a:bodyPr/>
          <a:lstStyle/>
          <a:p>
            <a:r>
              <a:rPr lang="en-US" dirty="0"/>
              <a:t>Face mesh detection</a:t>
            </a:r>
          </a:p>
        </p:txBody>
      </p:sp>
      <p:sp>
        <p:nvSpPr>
          <p:cNvPr id="8" name="Text Placeholder 7">
            <a:extLst>
              <a:ext uri="{FF2B5EF4-FFF2-40B4-BE49-F238E27FC236}">
                <a16:creationId xmlns:a16="http://schemas.microsoft.com/office/drawing/2014/main" id="{B74B62C9-08AC-3802-8B8B-AD1C353EAC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7304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AEB2F-929A-86EB-0033-2E081909237D}"/>
              </a:ext>
            </a:extLst>
          </p:cNvPr>
          <p:cNvSpPr>
            <a:spLocks noGrp="1"/>
          </p:cNvSpPr>
          <p:nvPr>
            <p:ph type="title"/>
          </p:nvPr>
        </p:nvSpPr>
        <p:spPr/>
        <p:txBody>
          <a:bodyPr/>
          <a:lstStyle/>
          <a:p>
            <a:r>
              <a:rPr lang="en-US" dirty="0"/>
              <a:t>Face mesh detection</a:t>
            </a:r>
          </a:p>
        </p:txBody>
      </p:sp>
      <p:sp>
        <p:nvSpPr>
          <p:cNvPr id="5" name="Content Placeholder 4">
            <a:extLst>
              <a:ext uri="{FF2B5EF4-FFF2-40B4-BE49-F238E27FC236}">
                <a16:creationId xmlns:a16="http://schemas.microsoft.com/office/drawing/2014/main" id="{F0A2CC35-FFA3-69E1-577B-4743027CD419}"/>
              </a:ext>
            </a:extLst>
          </p:cNvPr>
          <p:cNvSpPr>
            <a:spLocks noGrp="1"/>
          </p:cNvSpPr>
          <p:nvPr>
            <p:ph sz="half" idx="1"/>
          </p:nvPr>
        </p:nvSpPr>
        <p:spPr/>
        <p:txBody>
          <a:bodyPr/>
          <a:lstStyle/>
          <a:p>
            <a:r>
              <a:rPr lang="en-US" dirty="0"/>
              <a:t>similar to face recognition, but also very different.  It returns the following information:</a:t>
            </a:r>
          </a:p>
          <a:p>
            <a:pPr lvl="1"/>
            <a:r>
              <a:rPr lang="en-US" dirty="0"/>
              <a:t>The bounding box is a rectangular area for a detected face.</a:t>
            </a:r>
          </a:p>
          <a:p>
            <a:pPr lvl="1"/>
            <a:r>
              <a:rPr lang="en-US" dirty="0"/>
              <a:t>Face mesh info is a group of 468 3D points and edges that can be used to draw the geometry mesh for a detected face.</a:t>
            </a:r>
          </a:p>
          <a:p>
            <a:pPr lvl="2"/>
            <a:r>
              <a:rPr lang="en-US" dirty="0"/>
              <a:t>Also returns triangle info, each connecting 3 points together.</a:t>
            </a:r>
          </a:p>
          <a:p>
            <a:endParaRPr lang="en-US" dirty="0"/>
          </a:p>
        </p:txBody>
      </p:sp>
      <p:pic>
        <p:nvPicPr>
          <p:cNvPr id="8" name="Content Placeholder 7" descr="A person with a grid on her face&#10;&#10;Description automatically generated">
            <a:extLst>
              <a:ext uri="{FF2B5EF4-FFF2-40B4-BE49-F238E27FC236}">
                <a16:creationId xmlns:a16="http://schemas.microsoft.com/office/drawing/2014/main" id="{2A6BCD4B-1D9B-5A4A-2DCB-02C436865AA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1675696"/>
            <a:ext cx="5384800" cy="4374970"/>
          </a:xfrm>
        </p:spPr>
      </p:pic>
    </p:spTree>
    <p:extLst>
      <p:ext uri="{BB962C8B-B14F-4D97-AF65-F5344CB8AC3E}">
        <p14:creationId xmlns:p14="http://schemas.microsoft.com/office/powerpoint/2010/main" val="957829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BBAA-F520-0FA1-1E1F-41ADFE9BA3CB}"/>
              </a:ext>
            </a:extLst>
          </p:cNvPr>
          <p:cNvSpPr>
            <a:spLocks noGrp="1"/>
          </p:cNvSpPr>
          <p:nvPr>
            <p:ph type="title"/>
          </p:nvPr>
        </p:nvSpPr>
        <p:spPr/>
        <p:txBody>
          <a:bodyPr/>
          <a:lstStyle/>
          <a:p>
            <a:r>
              <a:rPr lang="en-US" dirty="0"/>
              <a:t>Face Mesh detector</a:t>
            </a:r>
          </a:p>
        </p:txBody>
      </p:sp>
      <p:sp>
        <p:nvSpPr>
          <p:cNvPr id="3" name="Content Placeholder 2">
            <a:extLst>
              <a:ext uri="{FF2B5EF4-FFF2-40B4-BE49-F238E27FC236}">
                <a16:creationId xmlns:a16="http://schemas.microsoft.com/office/drawing/2014/main" id="{2785090F-8A28-8BC6-3EAC-0384A1014093}"/>
              </a:ext>
            </a:extLst>
          </p:cNvPr>
          <p:cNvSpPr>
            <a:spLocks noGrp="1"/>
          </p:cNvSpPr>
          <p:nvPr>
            <p:ph sz="half" idx="1"/>
          </p:nvPr>
        </p:nvSpPr>
        <p:spPr/>
        <p:txBody>
          <a:bodyPr/>
          <a:lstStyle/>
          <a:p>
            <a:r>
              <a:rPr lang="en-US" dirty="0"/>
              <a:t>setup the options, default returns all or BOUNDING_BOX_ONLY.</a:t>
            </a:r>
          </a:p>
          <a:p>
            <a:r>
              <a:rPr lang="en-US" dirty="0"/>
              <a:t>and create the </a:t>
            </a:r>
            <a:r>
              <a:rPr lang="en-US" dirty="0" err="1"/>
              <a:t>dectector</a:t>
            </a:r>
            <a:endParaRPr lang="en-US" dirty="0"/>
          </a:p>
          <a:p>
            <a:endParaRPr lang="en-US" dirty="0"/>
          </a:p>
        </p:txBody>
      </p:sp>
      <p:sp>
        <p:nvSpPr>
          <p:cNvPr id="5" name="Rectangle 1">
            <a:extLst>
              <a:ext uri="{FF2B5EF4-FFF2-40B4-BE49-F238E27FC236}">
                <a16:creationId xmlns:a16="http://schemas.microsoft.com/office/drawing/2014/main" id="{7576E645-0DAC-EF82-B762-D7F9442C8730}"/>
              </a:ext>
            </a:extLst>
          </p:cNvPr>
          <p:cNvSpPr>
            <a:spLocks noGrp="1" noChangeArrowheads="1"/>
          </p:cNvSpPr>
          <p:nvPr>
            <p:ph sz="half" idx="2"/>
          </p:nvPr>
        </p:nvSpPr>
        <p:spPr bwMode="auto">
          <a:xfrm>
            <a:off x="5181600" y="2309551"/>
            <a:ext cx="6705600" cy="1323439"/>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BCBEC4"/>
                </a:solidFill>
                <a:effectLst/>
                <a:latin typeface="JetBrains Mono"/>
              </a:rPr>
              <a:t>FaceMeshDetectorOptions.Builder</a:t>
            </a: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BCBEC4"/>
                </a:solidFill>
                <a:effectLst/>
                <a:latin typeface="JetBrains Mono"/>
              </a:rPr>
              <a:t>optionsBuilder</a:t>
            </a:r>
            <a:r>
              <a:rPr kumimoji="0" lang="en-US" altLang="en-US" sz="2000" b="0" i="0" u="none" strike="noStrike" cap="none" normalizeH="0" baseline="0" dirty="0">
                <a:ln>
                  <a:noFill/>
                </a:ln>
                <a:solidFill>
                  <a:srgbClr val="BCBEC4"/>
                </a:solidFill>
                <a:effectLst/>
                <a:latin typeface="JetBrains Mono"/>
              </a:rPr>
              <a:t> = </a:t>
            </a:r>
            <a:r>
              <a:rPr kumimoji="0" lang="en-US" altLang="en-US" sz="2000" b="0" i="0" u="none" strike="noStrike" cap="none" normalizeH="0" baseline="0" dirty="0">
                <a:ln>
                  <a:noFill/>
                </a:ln>
                <a:solidFill>
                  <a:srgbClr val="CF8E6D"/>
                </a:solidFill>
                <a:effectLst/>
                <a:latin typeface="JetBrains Mono"/>
              </a:rPr>
              <a:t>new </a:t>
            </a:r>
            <a:r>
              <a:rPr kumimoji="0" lang="en-US" altLang="en-US" sz="2000" b="0" i="0" u="none" strike="noStrike" cap="none" normalizeH="0" baseline="0" dirty="0" err="1">
                <a:ln>
                  <a:noFill/>
                </a:ln>
                <a:solidFill>
                  <a:srgbClr val="BCBEC4"/>
                </a:solidFill>
                <a:effectLst/>
                <a:latin typeface="JetBrains Mono"/>
              </a:rPr>
              <a:t>FaceMeshDetectorOptions.Builder</a:t>
            </a:r>
            <a:r>
              <a:rPr kumimoji="0" lang="en-US" altLang="en-US" sz="2000" b="0" i="0" u="none" strike="noStrike" cap="none" normalizeH="0" baseline="0" dirty="0">
                <a:ln>
                  <a:noFill/>
                </a:ln>
                <a:solidFill>
                  <a:srgbClr val="BCBEC4"/>
                </a:solidFill>
                <a:effectLst/>
                <a:latin typeface="JetBrains Mono"/>
              </a:rPr>
              <a:t>();</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C77DBB"/>
                </a:solidFill>
                <a:effectLst/>
                <a:latin typeface="JetBrains Mono"/>
              </a:rPr>
              <a:t>detector </a:t>
            </a: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BCBEC4"/>
                </a:solidFill>
                <a:effectLst/>
                <a:latin typeface="JetBrains Mono"/>
              </a:rPr>
              <a:t>FaceMeshDetection.</a:t>
            </a:r>
            <a:r>
              <a:rPr kumimoji="0" lang="en-US" altLang="en-US" sz="2000" b="0" i="1" u="none" strike="noStrike" cap="none" normalizeH="0" baseline="0" dirty="0" err="1">
                <a:ln>
                  <a:noFill/>
                </a:ln>
                <a:solidFill>
                  <a:srgbClr val="BCBEC4"/>
                </a:solidFill>
                <a:effectLst/>
                <a:latin typeface="JetBrains Mono"/>
              </a:rPr>
              <a:t>getClient</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optionsBuilder.build</a:t>
            </a:r>
            <a:r>
              <a:rPr kumimoji="0" lang="en-US" altLang="en-US" sz="2000" b="0" i="0" u="none" strike="noStrike" cap="none" normalizeH="0" baseline="0" dirty="0">
                <a:ln>
                  <a:noFill/>
                </a:ln>
                <a:solidFill>
                  <a:srgbClr val="BCBEC4"/>
                </a:solidFill>
                <a:effectLst/>
                <a:latin typeface="JetBrains Mono"/>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6382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5EA0-FFEC-DC2E-B047-7B514FF25137}"/>
              </a:ext>
            </a:extLst>
          </p:cNvPr>
          <p:cNvSpPr>
            <a:spLocks noGrp="1"/>
          </p:cNvSpPr>
          <p:nvPr>
            <p:ph type="title"/>
          </p:nvPr>
        </p:nvSpPr>
        <p:spPr/>
        <p:txBody>
          <a:bodyPr/>
          <a:lstStyle/>
          <a:p>
            <a:r>
              <a:rPr lang="en-US" dirty="0"/>
              <a:t>Call the detector.</a:t>
            </a:r>
          </a:p>
        </p:txBody>
      </p:sp>
      <p:sp>
        <p:nvSpPr>
          <p:cNvPr id="3" name="Content Placeholder 2">
            <a:extLst>
              <a:ext uri="{FF2B5EF4-FFF2-40B4-BE49-F238E27FC236}">
                <a16:creationId xmlns:a16="http://schemas.microsoft.com/office/drawing/2014/main" id="{27EEF02C-BF65-DBCF-DE9F-98E3DD697430}"/>
              </a:ext>
            </a:extLst>
          </p:cNvPr>
          <p:cNvSpPr>
            <a:spLocks noGrp="1"/>
          </p:cNvSpPr>
          <p:nvPr>
            <p:ph sz="half" idx="1"/>
          </p:nvPr>
        </p:nvSpPr>
        <p:spPr>
          <a:xfrm>
            <a:off x="609600" y="1600201"/>
            <a:ext cx="3733800" cy="4525963"/>
          </a:xfrm>
        </p:spPr>
        <p:txBody>
          <a:bodyPr/>
          <a:lstStyle/>
          <a:p>
            <a:r>
              <a:rPr lang="en-US" dirty="0"/>
              <a:t>call the detector</a:t>
            </a:r>
          </a:p>
          <a:p>
            <a:r>
              <a:rPr lang="en-US" dirty="0"/>
              <a:t>it returns back a list of </a:t>
            </a:r>
            <a:r>
              <a:rPr lang="en-US" dirty="0" err="1"/>
              <a:t>faceMesh</a:t>
            </a:r>
            <a:r>
              <a:rPr lang="en-US" dirty="0"/>
              <a:t> objects</a:t>
            </a:r>
          </a:p>
          <a:p>
            <a:endParaRPr lang="en-US" dirty="0"/>
          </a:p>
          <a:p>
            <a:r>
              <a:rPr lang="en-US" dirty="0"/>
              <a:t>you can then draw or do whatever is needed with the data.</a:t>
            </a:r>
          </a:p>
        </p:txBody>
      </p:sp>
      <p:sp>
        <p:nvSpPr>
          <p:cNvPr id="5" name="Rectangle 1">
            <a:extLst>
              <a:ext uri="{FF2B5EF4-FFF2-40B4-BE49-F238E27FC236}">
                <a16:creationId xmlns:a16="http://schemas.microsoft.com/office/drawing/2014/main" id="{149A6128-2F23-6F00-F99B-94BC747E6E4A}"/>
              </a:ext>
            </a:extLst>
          </p:cNvPr>
          <p:cNvSpPr>
            <a:spLocks noGrp="1" noChangeArrowheads="1"/>
          </p:cNvSpPr>
          <p:nvPr>
            <p:ph sz="half" idx="2"/>
          </p:nvPr>
        </p:nvSpPr>
        <p:spPr bwMode="auto">
          <a:xfrm>
            <a:off x="4648200" y="2194899"/>
            <a:ext cx="7416800" cy="3539430"/>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BCBEC4"/>
                </a:solidFill>
                <a:effectLst/>
                <a:latin typeface="JetBrains Mono"/>
              </a:rPr>
              <a:t>Task&lt;List&lt;</a:t>
            </a:r>
            <a:r>
              <a:rPr kumimoji="0" lang="en-US" altLang="en-US" sz="1600" b="0" i="0" u="none" strike="noStrike" cap="none" normalizeH="0" baseline="0" dirty="0" err="1">
                <a:ln>
                  <a:noFill/>
                </a:ln>
                <a:solidFill>
                  <a:srgbClr val="BCBEC4"/>
                </a:solidFill>
                <a:effectLst/>
                <a:latin typeface="JetBrains Mono"/>
              </a:rPr>
              <a:t>FaceMesh</a:t>
            </a:r>
            <a:r>
              <a:rPr kumimoji="0" lang="en-US" altLang="en-US" sz="1600" b="0" i="0" u="none" strike="noStrike" cap="none" normalizeH="0" baseline="0" dirty="0">
                <a:ln>
                  <a:noFill/>
                </a:ln>
                <a:solidFill>
                  <a:srgbClr val="BCBEC4"/>
                </a:solidFill>
                <a:effectLst/>
                <a:latin typeface="JetBrains Mono"/>
              </a:rPr>
              <a:t>&gt;&gt; result = </a:t>
            </a:r>
            <a:r>
              <a:rPr kumimoji="0" lang="en-US" altLang="en-US" sz="1600" b="0" i="0" u="none" strike="noStrike" cap="none" normalizeH="0" baseline="0" dirty="0" err="1">
                <a:ln>
                  <a:noFill/>
                </a:ln>
                <a:solidFill>
                  <a:srgbClr val="C77DBB"/>
                </a:solidFill>
                <a:effectLst/>
                <a:latin typeface="JetBrains Mono"/>
              </a:rPr>
              <a:t>detector</a:t>
            </a:r>
            <a:r>
              <a:rPr kumimoji="0" lang="en-US" altLang="en-US" sz="1600" b="0" i="0" u="none" strike="noStrike" cap="none" normalizeH="0" baseline="0" dirty="0" err="1">
                <a:ln>
                  <a:noFill/>
                </a:ln>
                <a:solidFill>
                  <a:srgbClr val="BCBEC4"/>
                </a:solidFill>
                <a:effectLst/>
                <a:latin typeface="JetBrains Mono"/>
              </a:rPr>
              <a:t>.process</a:t>
            </a:r>
            <a:r>
              <a:rPr kumimoji="0" lang="en-US" altLang="en-US" sz="1600" b="0" i="0" u="none" strike="noStrike" cap="none" normalizeH="0" baseline="0" dirty="0">
                <a:ln>
                  <a:noFill/>
                </a:ln>
                <a:solidFill>
                  <a:srgbClr val="BCBEC4"/>
                </a:solidFill>
                <a:effectLst/>
                <a:latin typeface="JetBrains Mono"/>
              </a:rPr>
              <a:t>(image)</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addOnSuccessListener</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CF8E6D"/>
                </a:solidFill>
                <a:effectLst/>
                <a:latin typeface="JetBrains Mono"/>
              </a:rPr>
              <a:t>new </a:t>
            </a:r>
            <a:r>
              <a:rPr kumimoji="0" lang="en-US" altLang="en-US" sz="1600" b="0" i="0" u="none" strike="noStrike" cap="none" normalizeH="0" baseline="0" dirty="0" err="1">
                <a:ln>
                  <a:noFill/>
                </a:ln>
                <a:solidFill>
                  <a:srgbClr val="BCBEC4"/>
                </a:solidFill>
                <a:effectLst/>
                <a:latin typeface="JetBrains Mono"/>
              </a:rPr>
              <a:t>OnSuccessListener</a:t>
            </a:r>
            <a:r>
              <a:rPr kumimoji="0" lang="en-US" altLang="en-US" sz="1600" b="0" i="0" u="none" strike="noStrike" cap="none" normalizeH="0" baseline="0" dirty="0">
                <a:ln>
                  <a:noFill/>
                </a:ln>
                <a:solidFill>
                  <a:srgbClr val="BCBEC4"/>
                </a:solidFill>
                <a:effectLst/>
                <a:latin typeface="JetBrains Mono"/>
              </a:rPr>
              <a:t>&lt;List&lt;</a:t>
            </a:r>
            <a:r>
              <a:rPr kumimoji="0" lang="en-US" altLang="en-US" sz="1600" b="0" i="0" u="none" strike="noStrike" cap="none" normalizeH="0" baseline="0" dirty="0" err="1">
                <a:ln>
                  <a:noFill/>
                </a:ln>
                <a:solidFill>
                  <a:srgbClr val="BCBEC4"/>
                </a:solidFill>
                <a:effectLst/>
                <a:latin typeface="JetBrains Mono"/>
              </a:rPr>
              <a:t>FaceMesh</a:t>
            </a:r>
            <a:r>
              <a:rPr kumimoji="0" lang="en-US" altLang="en-US" sz="1600" b="0" i="0" u="none" strike="noStrike" cap="none" normalizeH="0" baseline="0" dirty="0">
                <a:ln>
                  <a:noFill/>
                </a:ln>
                <a:solidFill>
                  <a:srgbClr val="BCBEC4"/>
                </a:solidFill>
                <a:effectLst/>
                <a:latin typeface="JetBrains Mono"/>
              </a:rPr>
              <a:t>&gt;&gt;()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B3AE60"/>
                </a:solidFill>
                <a:effectLst/>
                <a:latin typeface="JetBrains Mono"/>
              </a:rPr>
              <a:t>@Override</a:t>
            </a:r>
            <a:br>
              <a:rPr kumimoji="0" lang="en-US" altLang="en-US" sz="1600" b="0" i="0" u="none" strike="noStrike" cap="none" normalizeH="0" baseline="0" dirty="0">
                <a:ln>
                  <a:noFill/>
                </a:ln>
                <a:solidFill>
                  <a:srgbClr val="B3AE60"/>
                </a:solidFill>
                <a:effectLst/>
                <a:latin typeface="JetBrains Mono"/>
              </a:rPr>
            </a:br>
            <a:r>
              <a:rPr kumimoji="0" lang="en-US" altLang="en-US" sz="1600" b="0" i="0" u="none" strike="noStrike" cap="none" normalizeH="0" baseline="0" dirty="0">
                <a:ln>
                  <a:noFill/>
                </a:ln>
                <a:solidFill>
                  <a:srgbClr val="B3AE60"/>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public void </a:t>
            </a:r>
            <a:r>
              <a:rPr kumimoji="0" lang="en-US" altLang="en-US" sz="1600" b="0" i="0" u="none" strike="noStrike" cap="none" normalizeH="0" baseline="0" dirty="0" err="1">
                <a:ln>
                  <a:noFill/>
                </a:ln>
                <a:solidFill>
                  <a:srgbClr val="56A8F5"/>
                </a:solidFill>
                <a:effectLst/>
                <a:latin typeface="JetBrains Mono"/>
              </a:rPr>
              <a:t>onSuccess</a:t>
            </a:r>
            <a:r>
              <a:rPr kumimoji="0" lang="en-US" altLang="en-US" sz="1600" b="0" i="0" u="none" strike="noStrike" cap="none" normalizeH="0" baseline="0" dirty="0">
                <a:ln>
                  <a:noFill/>
                </a:ln>
                <a:solidFill>
                  <a:srgbClr val="BCBEC4"/>
                </a:solidFill>
                <a:effectLst/>
                <a:latin typeface="JetBrains Mono"/>
              </a:rPr>
              <a:t>(List&lt;</a:t>
            </a:r>
            <a:r>
              <a:rPr kumimoji="0" lang="en-US" altLang="en-US" sz="1600" b="0" i="0" u="none" strike="noStrike" cap="none" normalizeH="0" baseline="0" dirty="0" err="1">
                <a:ln>
                  <a:noFill/>
                </a:ln>
                <a:solidFill>
                  <a:srgbClr val="BCBEC4"/>
                </a:solidFill>
                <a:effectLst/>
                <a:latin typeface="JetBrains Mono"/>
              </a:rPr>
              <a:t>FaceMesh</a:t>
            </a:r>
            <a:r>
              <a:rPr kumimoji="0" lang="en-US" altLang="en-US" sz="1600" b="0" i="0" u="none" strike="noStrike" cap="none" normalizeH="0" baseline="0" dirty="0">
                <a:ln>
                  <a:noFill/>
                </a:ln>
                <a:solidFill>
                  <a:srgbClr val="BCBEC4"/>
                </a:solidFill>
                <a:effectLst/>
                <a:latin typeface="JetBrains Mono"/>
              </a:rPr>
              <a:t>&gt; </a:t>
            </a:r>
            <a:r>
              <a:rPr kumimoji="0" lang="en-US" altLang="en-US" sz="1600" b="0" i="0" u="none" strike="noStrike" cap="none" normalizeH="0" baseline="0" dirty="0" err="1">
                <a:ln>
                  <a:noFill/>
                </a:ln>
                <a:solidFill>
                  <a:srgbClr val="BCBEC4"/>
                </a:solidFill>
                <a:effectLst/>
                <a:latin typeface="JetBrains Mono"/>
              </a:rPr>
              <a:t>faceMeshs</a:t>
            </a: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if </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faceMeshs</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a:ln>
                  <a:noFill/>
                </a:ln>
                <a:solidFill>
                  <a:srgbClr val="CF8E6D"/>
                </a:solidFill>
                <a:effectLst/>
                <a:latin typeface="JetBrains Mono"/>
              </a:rPr>
              <a:t>null</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a:ln>
                  <a:noFill/>
                </a:ln>
                <a:solidFill>
                  <a:srgbClr val="CF8E6D"/>
                </a:solidFill>
                <a:effectLst/>
                <a:latin typeface="JetBrains Mono"/>
              </a:rPr>
              <a:t>return</a:t>
            </a: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for </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FaceMesh</a:t>
            </a: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faceMesh</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err="1">
                <a:ln>
                  <a:noFill/>
                </a:ln>
                <a:solidFill>
                  <a:srgbClr val="BCBEC4"/>
                </a:solidFill>
                <a:effectLst/>
                <a:latin typeface="JetBrains Mono"/>
              </a:rPr>
              <a:t>faceMeshs</a:t>
            </a: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Rect</a:t>
            </a:r>
            <a:r>
              <a:rPr kumimoji="0" lang="en-US" altLang="en-US" sz="1600" b="0" i="0" u="none" strike="noStrike" cap="none" normalizeH="0" baseline="0" dirty="0">
                <a:ln>
                  <a:noFill/>
                </a:ln>
                <a:solidFill>
                  <a:srgbClr val="BCBEC4"/>
                </a:solidFill>
                <a:effectLst/>
                <a:latin typeface="JetBrains Mono"/>
              </a:rPr>
              <a:t> bounds = </a:t>
            </a:r>
            <a:r>
              <a:rPr kumimoji="0" lang="en-US" altLang="en-US" sz="1600" b="0" i="0" u="none" strike="noStrike" cap="none" normalizeH="0" baseline="0" dirty="0" err="1">
                <a:ln>
                  <a:noFill/>
                </a:ln>
                <a:solidFill>
                  <a:srgbClr val="BCBEC4"/>
                </a:solidFill>
                <a:effectLst/>
                <a:latin typeface="JetBrains Mono"/>
              </a:rPr>
              <a:t>faceMesh.getBoundingBox</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List&lt;Triangle&lt;</a:t>
            </a:r>
            <a:r>
              <a:rPr kumimoji="0" lang="en-US" altLang="en-US" sz="1600" b="0" i="0" u="none" strike="noStrike" cap="none" normalizeH="0" baseline="0" dirty="0" err="1">
                <a:ln>
                  <a:noFill/>
                </a:ln>
                <a:solidFill>
                  <a:srgbClr val="BCBEC4"/>
                </a:solidFill>
                <a:effectLst/>
                <a:latin typeface="JetBrains Mono"/>
              </a:rPr>
              <a:t>FaceMeshPoint</a:t>
            </a:r>
            <a:r>
              <a:rPr kumimoji="0" lang="en-US" altLang="en-US" sz="1600" b="0" i="0" u="none" strike="noStrike" cap="none" normalizeH="0" baseline="0" dirty="0">
                <a:ln>
                  <a:noFill/>
                </a:ln>
                <a:solidFill>
                  <a:srgbClr val="BCBEC4"/>
                </a:solidFill>
                <a:effectLst/>
                <a:latin typeface="JetBrains Mono"/>
              </a:rPr>
              <a:t>&gt;&gt; triangles = </a:t>
            </a:r>
            <a:r>
              <a:rPr kumimoji="0" lang="en-US" altLang="en-US" sz="1600" b="0" i="0" u="none" strike="noStrike" cap="none" normalizeH="0" baseline="0" dirty="0" err="1">
                <a:ln>
                  <a:noFill/>
                </a:ln>
                <a:solidFill>
                  <a:srgbClr val="BCBEC4"/>
                </a:solidFill>
                <a:effectLst/>
                <a:latin typeface="JetBrains Mono"/>
              </a:rPr>
              <a:t>faceMesh.getAllTriangles</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for </a:t>
            </a:r>
            <a:r>
              <a:rPr kumimoji="0" lang="en-US" altLang="en-US" sz="1600" b="0" i="0" u="none" strike="noStrike" cap="none" normalizeH="0" baseline="0" dirty="0">
                <a:ln>
                  <a:noFill/>
                </a:ln>
                <a:solidFill>
                  <a:srgbClr val="BCBEC4"/>
                </a:solidFill>
                <a:effectLst/>
                <a:latin typeface="JetBrains Mono"/>
              </a:rPr>
              <a:t>(Triangle&lt;</a:t>
            </a:r>
            <a:r>
              <a:rPr kumimoji="0" lang="en-US" altLang="en-US" sz="1600" b="0" i="0" u="none" strike="noStrike" cap="none" normalizeH="0" baseline="0" dirty="0" err="1">
                <a:ln>
                  <a:noFill/>
                </a:ln>
                <a:solidFill>
                  <a:srgbClr val="BCBEC4"/>
                </a:solidFill>
                <a:effectLst/>
                <a:latin typeface="JetBrains Mono"/>
              </a:rPr>
              <a:t>FaceMeshPoint</a:t>
            </a:r>
            <a:r>
              <a:rPr kumimoji="0" lang="en-US" altLang="en-US" sz="1600" b="0" i="0" u="none" strike="noStrike" cap="none" normalizeH="0" baseline="0" dirty="0">
                <a:ln>
                  <a:noFill/>
                </a:ln>
                <a:solidFill>
                  <a:srgbClr val="BCBEC4"/>
                </a:solidFill>
                <a:effectLst/>
                <a:latin typeface="JetBrains Mono"/>
              </a:rPr>
              <a:t>&gt; triangle : triangles)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 3 Points connecting to each other and representing a triangle area.</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BCBEC4"/>
                </a:solidFill>
                <a:effectLst/>
                <a:latin typeface="JetBrains Mono"/>
              </a:rPr>
              <a:t>List&lt;</a:t>
            </a:r>
            <a:r>
              <a:rPr kumimoji="0" lang="en-US" altLang="en-US" sz="1600" b="0" i="0" u="none" strike="noStrike" cap="none" normalizeH="0" baseline="0" dirty="0" err="1">
                <a:ln>
                  <a:noFill/>
                </a:ln>
                <a:solidFill>
                  <a:srgbClr val="BCBEC4"/>
                </a:solidFill>
                <a:effectLst/>
                <a:latin typeface="JetBrains Mono"/>
              </a:rPr>
              <a:t>FaceMeshPoint</a:t>
            </a:r>
            <a:r>
              <a:rPr kumimoji="0" lang="en-US" altLang="en-US" sz="1600" b="0" i="0" u="none" strike="noStrike" cap="none" normalizeH="0" baseline="0" dirty="0">
                <a:ln>
                  <a:noFill/>
                </a:ln>
                <a:solidFill>
                  <a:srgbClr val="BCBEC4"/>
                </a:solidFill>
                <a:effectLst/>
                <a:latin typeface="JetBrains Mono"/>
              </a:rPr>
              <a:t>&gt; </a:t>
            </a:r>
            <a:r>
              <a:rPr kumimoji="0" lang="en-US" altLang="en-US" sz="1600" b="0" i="0" u="none" strike="noStrike" cap="none" normalizeH="0" baseline="0" dirty="0" err="1">
                <a:ln>
                  <a:noFill/>
                </a:ln>
                <a:solidFill>
                  <a:srgbClr val="BCBEC4"/>
                </a:solidFill>
                <a:effectLst/>
                <a:latin typeface="JetBrains Mono"/>
              </a:rPr>
              <a:t>faceMeshPoints</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err="1">
                <a:ln>
                  <a:noFill/>
                </a:ln>
                <a:solidFill>
                  <a:srgbClr val="BCBEC4"/>
                </a:solidFill>
                <a:effectLst/>
                <a:latin typeface="JetBrains Mono"/>
              </a:rPr>
              <a:t>triangle.getAllPoints</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 }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3877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A5E1-AE20-2B02-51F6-D6FEA5E5BCCF}"/>
              </a:ext>
            </a:extLst>
          </p:cNvPr>
          <p:cNvSpPr>
            <a:spLocks noGrp="1"/>
          </p:cNvSpPr>
          <p:nvPr>
            <p:ph type="title"/>
          </p:nvPr>
        </p:nvSpPr>
        <p:spPr/>
        <p:txBody>
          <a:bodyPr/>
          <a:lstStyle/>
          <a:p>
            <a:r>
              <a:rPr lang="en-US" dirty="0"/>
              <a:t>image labeling</a:t>
            </a:r>
          </a:p>
        </p:txBody>
      </p:sp>
      <p:sp>
        <p:nvSpPr>
          <p:cNvPr id="3" name="Text Placeholder 2">
            <a:extLst>
              <a:ext uri="{FF2B5EF4-FFF2-40B4-BE49-F238E27FC236}">
                <a16:creationId xmlns:a16="http://schemas.microsoft.com/office/drawing/2014/main" id="{0D2E7558-AAAE-BE53-DE7F-8B4497B2FA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02991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Image Labeling</a:t>
            </a:r>
          </a:p>
        </p:txBody>
      </p:sp>
      <p:sp>
        <p:nvSpPr>
          <p:cNvPr id="6" name="Content Placeholder 5"/>
          <p:cNvSpPr>
            <a:spLocks noGrp="1"/>
          </p:cNvSpPr>
          <p:nvPr>
            <p:ph idx="1"/>
          </p:nvPr>
        </p:nvSpPr>
        <p:spPr/>
        <p:txBody>
          <a:bodyPr/>
          <a:lstStyle/>
          <a:p>
            <a:pPr marL="0" indent="0">
              <a:buNone/>
            </a:pPr>
            <a:r>
              <a:rPr lang="en-US" dirty="0"/>
              <a:t> &lt;meta-data</a:t>
            </a:r>
          </a:p>
          <a:p>
            <a:pPr marL="0" indent="0">
              <a:buNone/>
            </a:pPr>
            <a:r>
              <a:rPr lang="en-US" dirty="0"/>
              <a:t>          </a:t>
            </a:r>
            <a:r>
              <a:rPr lang="en-US" dirty="0" err="1"/>
              <a:t>android:name</a:t>
            </a:r>
            <a:r>
              <a:rPr lang="en-US" dirty="0"/>
              <a:t>="</a:t>
            </a:r>
            <a:r>
              <a:rPr lang="en-US" dirty="0" err="1"/>
              <a:t>com.google.mlkit.vision.DEPENDENCIES</a:t>
            </a:r>
            <a:r>
              <a:rPr lang="en-US" dirty="0"/>
              <a:t>"</a:t>
            </a:r>
          </a:p>
          <a:p>
            <a:pPr marL="0" indent="0">
              <a:buNone/>
            </a:pPr>
            <a:r>
              <a:rPr lang="en-US" dirty="0"/>
              <a:t>          </a:t>
            </a:r>
            <a:r>
              <a:rPr lang="en-US" dirty="0" err="1"/>
              <a:t>android:value</a:t>
            </a:r>
            <a:r>
              <a:rPr lang="en-US" dirty="0"/>
              <a:t>="</a:t>
            </a:r>
            <a:r>
              <a:rPr lang="en-US" dirty="0" err="1"/>
              <a:t>ica</a:t>
            </a:r>
            <a:r>
              <a:rPr lang="en-US" dirty="0"/>
              <a:t>" /&gt;</a:t>
            </a:r>
          </a:p>
          <a:p>
            <a:pPr marL="0" indent="0">
              <a:buNone/>
            </a:pPr>
            <a:endParaRPr lang="en-US" dirty="0"/>
          </a:p>
          <a:p>
            <a:pPr marL="0" indent="0">
              <a:buNone/>
            </a:pPr>
            <a:endParaRPr lang="en-US" dirty="0"/>
          </a:p>
          <a:p>
            <a:r>
              <a:rPr lang="en-US" dirty="0"/>
              <a:t>Get an image like shown before.</a:t>
            </a:r>
          </a:p>
        </p:txBody>
      </p:sp>
    </p:spTree>
    <p:extLst>
      <p:ext uri="{BB962C8B-B14F-4D97-AF65-F5344CB8AC3E}">
        <p14:creationId xmlns:p14="http://schemas.microsoft.com/office/powerpoint/2010/main" val="239920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Labeling (2)</a:t>
            </a:r>
          </a:p>
        </p:txBody>
      </p:sp>
      <p:sp>
        <p:nvSpPr>
          <p:cNvPr id="3" name="Content Placeholder 2"/>
          <p:cNvSpPr>
            <a:spLocks noGrp="1"/>
          </p:cNvSpPr>
          <p:nvPr>
            <p:ph idx="1"/>
          </p:nvPr>
        </p:nvSpPr>
        <p:spPr/>
        <p:txBody>
          <a:bodyPr>
            <a:normAutofit fontScale="70000" lnSpcReduction="20000"/>
          </a:bodyPr>
          <a:lstStyle/>
          <a:p>
            <a:r>
              <a:rPr lang="en-US" dirty="0"/>
              <a:t>get a labeler</a:t>
            </a:r>
          </a:p>
          <a:p>
            <a:r>
              <a:rPr lang="en-US" dirty="0" err="1"/>
              <a:t>ImageLabeler</a:t>
            </a:r>
            <a:r>
              <a:rPr lang="en-US" dirty="0"/>
              <a:t> labeler = </a:t>
            </a:r>
            <a:r>
              <a:rPr lang="en-US" dirty="0" err="1"/>
              <a:t>ImageLabeling.getClient</a:t>
            </a:r>
            <a:r>
              <a:rPr lang="en-US" dirty="0"/>
              <a:t>(</a:t>
            </a:r>
            <a:r>
              <a:rPr lang="en-US" dirty="0" err="1"/>
              <a:t>ImageLabelerOptions.DEFAULT_OPTIONS</a:t>
            </a:r>
            <a:r>
              <a:rPr lang="en-US" dirty="0"/>
              <a:t>);</a:t>
            </a:r>
          </a:p>
          <a:p>
            <a:r>
              <a:rPr lang="en-US" dirty="0"/>
              <a:t>and process it.</a:t>
            </a:r>
          </a:p>
          <a:p>
            <a:pPr marL="0" indent="0">
              <a:buNone/>
            </a:pPr>
            <a:r>
              <a:rPr lang="en-US" dirty="0" err="1"/>
              <a:t>labeler.process</a:t>
            </a:r>
            <a:r>
              <a:rPr lang="en-US" dirty="0"/>
              <a:t>(image)</a:t>
            </a:r>
          </a:p>
          <a:p>
            <a:pPr marL="0" indent="0">
              <a:buNone/>
            </a:pPr>
            <a:r>
              <a:rPr lang="en-US" dirty="0"/>
              <a:t>        .</a:t>
            </a:r>
            <a:r>
              <a:rPr lang="en-US" dirty="0" err="1"/>
              <a:t>addOnSuccessListener</a:t>
            </a:r>
            <a:r>
              <a:rPr lang="en-US" dirty="0"/>
              <a:t>(new </a:t>
            </a:r>
            <a:r>
              <a:rPr lang="en-US" dirty="0" err="1"/>
              <a:t>OnSuccessListener</a:t>
            </a:r>
            <a:r>
              <a:rPr lang="en-US" dirty="0"/>
              <a:t>&lt;List&lt;</a:t>
            </a:r>
            <a:r>
              <a:rPr lang="en-US" dirty="0" err="1"/>
              <a:t>ImageLabel</a:t>
            </a:r>
            <a:r>
              <a:rPr lang="en-US" dirty="0"/>
              <a:t>&gt;&gt;() {</a:t>
            </a:r>
          </a:p>
          <a:p>
            <a:pPr marL="0" indent="0">
              <a:buNone/>
            </a:pPr>
            <a:r>
              <a:rPr lang="en-US" dirty="0"/>
              <a:t>            @Override</a:t>
            </a:r>
          </a:p>
          <a:p>
            <a:pPr marL="0" indent="0">
              <a:buNone/>
            </a:pPr>
            <a:r>
              <a:rPr lang="en-US" dirty="0"/>
              <a:t>            public void </a:t>
            </a:r>
            <a:r>
              <a:rPr lang="en-US" dirty="0" err="1"/>
              <a:t>onSuccess</a:t>
            </a:r>
            <a:r>
              <a:rPr lang="en-US" dirty="0"/>
              <a:t>(List&lt;</a:t>
            </a:r>
            <a:r>
              <a:rPr lang="en-US" dirty="0" err="1"/>
              <a:t>ImageLabel</a:t>
            </a:r>
            <a:r>
              <a:rPr lang="en-US" dirty="0"/>
              <a:t>&gt; labels) {</a:t>
            </a:r>
          </a:p>
          <a:p>
            <a:pPr marL="0" indent="0">
              <a:buNone/>
            </a:pPr>
            <a:r>
              <a:rPr lang="en-US" dirty="0"/>
              <a:t>                // Task completed successfully }   })</a:t>
            </a:r>
          </a:p>
          <a:p>
            <a:pPr marL="0" indent="0">
              <a:buNone/>
            </a:pPr>
            <a:r>
              <a:rPr lang="en-US" dirty="0"/>
              <a:t>        .</a:t>
            </a:r>
            <a:r>
              <a:rPr lang="en-US" dirty="0" err="1"/>
              <a:t>addOnFailureListener</a:t>
            </a:r>
            <a:r>
              <a:rPr lang="en-US" dirty="0"/>
              <a:t>(new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Task failed with an exception  }     });</a:t>
            </a:r>
          </a:p>
        </p:txBody>
      </p:sp>
    </p:spTree>
    <p:extLst>
      <p:ext uri="{BB962C8B-B14F-4D97-AF65-F5344CB8AC3E}">
        <p14:creationId xmlns:p14="http://schemas.microsoft.com/office/powerpoint/2010/main" val="3733424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Labeling (3)</a:t>
            </a:r>
          </a:p>
        </p:txBody>
      </p:sp>
      <p:sp>
        <p:nvSpPr>
          <p:cNvPr id="3" name="Content Placeholder 2"/>
          <p:cNvSpPr>
            <a:spLocks noGrp="1"/>
          </p:cNvSpPr>
          <p:nvPr>
            <p:ph idx="1"/>
          </p:nvPr>
        </p:nvSpPr>
        <p:spPr/>
        <p:txBody>
          <a:bodyPr>
            <a:normAutofit lnSpcReduction="10000"/>
          </a:bodyPr>
          <a:lstStyle/>
          <a:p>
            <a:r>
              <a:rPr lang="en-US" dirty="0"/>
              <a:t>get the information,  the base model support 400+ different labels</a:t>
            </a:r>
          </a:p>
          <a:p>
            <a:pPr marL="0" indent="0">
              <a:buNone/>
            </a:pPr>
            <a:r>
              <a:rPr lang="en-US" dirty="0"/>
              <a:t>for (</a:t>
            </a:r>
            <a:r>
              <a:rPr lang="en-US" dirty="0" err="1"/>
              <a:t>ImageLabel</a:t>
            </a:r>
            <a:r>
              <a:rPr lang="en-US" dirty="0"/>
              <a:t> label : labels) {</a:t>
            </a:r>
          </a:p>
          <a:p>
            <a:pPr marL="0" indent="0">
              <a:buNone/>
            </a:pPr>
            <a:r>
              <a:rPr lang="en-US" dirty="0"/>
              <a:t>    String text = </a:t>
            </a:r>
            <a:r>
              <a:rPr lang="en-US" dirty="0" err="1"/>
              <a:t>label.getText</a:t>
            </a:r>
            <a:r>
              <a:rPr lang="en-US" dirty="0"/>
              <a:t>();</a:t>
            </a:r>
          </a:p>
          <a:p>
            <a:pPr marL="0" indent="0">
              <a:buNone/>
            </a:pPr>
            <a:r>
              <a:rPr lang="en-US" dirty="0"/>
              <a:t>    float confidence = </a:t>
            </a:r>
            <a:r>
              <a:rPr lang="en-US" dirty="0" err="1"/>
              <a:t>label.getConfidence</a:t>
            </a:r>
            <a:r>
              <a:rPr lang="en-US" dirty="0"/>
              <a:t>();</a:t>
            </a:r>
          </a:p>
          <a:p>
            <a:pPr marL="0" indent="0">
              <a:buNone/>
            </a:pPr>
            <a:r>
              <a:rPr lang="en-US" dirty="0"/>
              <a:t>    </a:t>
            </a:r>
            <a:r>
              <a:rPr lang="en-US" dirty="0" err="1"/>
              <a:t>int</a:t>
            </a:r>
            <a:r>
              <a:rPr lang="en-US" dirty="0"/>
              <a:t> index = </a:t>
            </a:r>
            <a:r>
              <a:rPr lang="en-US" dirty="0" err="1"/>
              <a:t>label.getIndex</a:t>
            </a:r>
            <a:r>
              <a:rPr lang="en-US" dirty="0"/>
              <a:t>();</a:t>
            </a:r>
          </a:p>
          <a:p>
            <a:pPr marL="0" indent="0">
              <a:buNone/>
            </a:pPr>
            <a:r>
              <a:rPr lang="en-US" dirty="0"/>
              <a:t>}</a:t>
            </a:r>
          </a:p>
          <a:p>
            <a:r>
              <a:rPr lang="en-US" dirty="0"/>
              <a:t>There is a custom model version as well.</a:t>
            </a:r>
          </a:p>
        </p:txBody>
      </p:sp>
      <p:pic>
        <p:nvPicPr>
          <p:cNvPr id="5" name="Picture 4">
            <a:extLst>
              <a:ext uri="{FF2B5EF4-FFF2-40B4-BE49-F238E27FC236}">
                <a16:creationId xmlns:a16="http://schemas.microsoft.com/office/drawing/2014/main" id="{EF8DADF8-23D4-09F6-9DD9-340E7A19DC2B}"/>
              </a:ext>
            </a:extLst>
          </p:cNvPr>
          <p:cNvPicPr>
            <a:picLocks noChangeAspect="1"/>
          </p:cNvPicPr>
          <p:nvPr/>
        </p:nvPicPr>
        <p:blipFill>
          <a:blip r:embed="rId2"/>
          <a:stretch>
            <a:fillRect/>
          </a:stretch>
        </p:blipFill>
        <p:spPr>
          <a:xfrm>
            <a:off x="8686800" y="2133600"/>
            <a:ext cx="2129936" cy="4614862"/>
          </a:xfrm>
          <a:prstGeom prst="rect">
            <a:avLst/>
          </a:prstGeom>
        </p:spPr>
      </p:pic>
    </p:spTree>
    <p:extLst>
      <p:ext uri="{BB962C8B-B14F-4D97-AF65-F5344CB8AC3E}">
        <p14:creationId xmlns:p14="http://schemas.microsoft.com/office/powerpoint/2010/main" val="292135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CB3992-608C-42DD-3191-3BC8BF5770FF}"/>
              </a:ext>
            </a:extLst>
          </p:cNvPr>
          <p:cNvSpPr>
            <a:spLocks noGrp="1"/>
          </p:cNvSpPr>
          <p:nvPr>
            <p:ph type="title"/>
          </p:nvPr>
        </p:nvSpPr>
        <p:spPr/>
        <p:txBody>
          <a:bodyPr/>
          <a:lstStyle/>
          <a:p>
            <a:r>
              <a:rPr lang="en-US" dirty="0"/>
              <a:t>pose detection</a:t>
            </a:r>
          </a:p>
        </p:txBody>
      </p:sp>
      <p:sp>
        <p:nvSpPr>
          <p:cNvPr id="5" name="Text Placeholder 4">
            <a:extLst>
              <a:ext uri="{FF2B5EF4-FFF2-40B4-BE49-F238E27FC236}">
                <a16:creationId xmlns:a16="http://schemas.microsoft.com/office/drawing/2014/main" id="{5ED831E5-9FB3-7F0B-8C66-B3FD9E45D3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748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Detection (beta)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5800" y="1828800"/>
            <a:ext cx="3048000" cy="36957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7543086" cy="4232509"/>
          </a:xfrm>
          <a:prstGeom prst="rect">
            <a:avLst/>
          </a:prstGeom>
        </p:spPr>
      </p:pic>
    </p:spTree>
    <p:extLst>
      <p:ext uri="{BB962C8B-B14F-4D97-AF65-F5344CB8AC3E}">
        <p14:creationId xmlns:p14="http://schemas.microsoft.com/office/powerpoint/2010/main" val="104383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Kit</a:t>
            </a:r>
          </a:p>
        </p:txBody>
      </p:sp>
      <p:sp>
        <p:nvSpPr>
          <p:cNvPr id="3" name="Content Placeholder 2"/>
          <p:cNvSpPr>
            <a:spLocks noGrp="1"/>
          </p:cNvSpPr>
          <p:nvPr>
            <p:ph idx="1"/>
          </p:nvPr>
        </p:nvSpPr>
        <p:spPr/>
        <p:txBody>
          <a:bodyPr>
            <a:normAutofit fontScale="92500" lnSpcReduction="10000"/>
          </a:bodyPr>
          <a:lstStyle/>
          <a:p>
            <a:r>
              <a:rPr lang="en-US" dirty="0"/>
              <a:t>ML Kit: Ready-to-use on-device models</a:t>
            </a:r>
          </a:p>
          <a:p>
            <a:pPr lvl="1"/>
            <a:r>
              <a:rPr lang="en-US" dirty="0"/>
              <a:t>On June 3, 2020, we started offering ML Kit's on-device APIs through a </a:t>
            </a:r>
            <a:r>
              <a:rPr lang="en-US" dirty="0">
                <a:hlinkClick r:id="rId2"/>
              </a:rPr>
              <a:t>new standalone SDK</a:t>
            </a:r>
            <a:r>
              <a:rPr lang="en-US" dirty="0"/>
              <a:t>. It then depreciated all the models provided in ML kit (former Vision API) in the Cloud APIs.</a:t>
            </a:r>
          </a:p>
          <a:p>
            <a:pPr lvl="2"/>
            <a:r>
              <a:rPr lang="en-US" dirty="0"/>
              <a:t>Google Cloud APIs, </a:t>
            </a:r>
            <a:r>
              <a:rPr lang="en-US" dirty="0" err="1"/>
              <a:t>AutoML</a:t>
            </a:r>
            <a:r>
              <a:rPr lang="en-US" dirty="0"/>
              <a:t> Vision Edge, and custom model deployment will continue to be available through Firebase Machine Learning.</a:t>
            </a:r>
          </a:p>
          <a:p>
            <a:pPr lvl="1"/>
            <a:r>
              <a:rPr lang="en-US" dirty="0"/>
              <a:t>has APIs for many use cases: (replaces Cloud Vision APIs in firebase)</a:t>
            </a:r>
          </a:p>
          <a:p>
            <a:pPr lvl="2"/>
            <a:r>
              <a:rPr lang="en-US" dirty="0"/>
              <a:t>Text recognition V2,  Image labeling,  Object detection and tracking, Face detection and contour tracing, Barcode scanning, Entity Extraction, Digital Ink recognition </a:t>
            </a:r>
          </a:p>
          <a:p>
            <a:pPr lvl="2"/>
            <a:r>
              <a:rPr lang="en-US" dirty="0"/>
              <a:t>Language identification, Translation (language), Smart Reply</a:t>
            </a:r>
          </a:p>
          <a:p>
            <a:pPr lvl="2"/>
            <a:r>
              <a:rPr lang="en-US" dirty="0"/>
              <a:t>Beta: pose detection, Face Mesh detection, Selfie Segmentation, Subject segmentation</a:t>
            </a:r>
            <a:r>
              <a:rPr lang="en-US"/>
              <a:t>, Document </a:t>
            </a:r>
            <a:r>
              <a:rPr lang="en-US" dirty="0"/>
              <a:t>S</a:t>
            </a:r>
            <a:r>
              <a:rPr lang="en-US"/>
              <a:t>canner</a:t>
            </a:r>
            <a:endParaRPr lang="en-US" dirty="0"/>
          </a:p>
        </p:txBody>
      </p:sp>
    </p:spTree>
    <p:extLst>
      <p:ext uri="{BB962C8B-B14F-4D97-AF65-F5344CB8AC3E}">
        <p14:creationId xmlns:p14="http://schemas.microsoft.com/office/powerpoint/2010/main" val="1485329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Detection (beta) 2</a:t>
            </a:r>
          </a:p>
        </p:txBody>
      </p:sp>
      <p:sp>
        <p:nvSpPr>
          <p:cNvPr id="3" name="Content Placeholder 2"/>
          <p:cNvSpPr>
            <a:spLocks noGrp="1"/>
          </p:cNvSpPr>
          <p:nvPr>
            <p:ph idx="1"/>
          </p:nvPr>
        </p:nvSpPr>
        <p:spPr/>
        <p:txBody>
          <a:bodyPr>
            <a:normAutofit/>
          </a:bodyPr>
          <a:lstStyle/>
          <a:p>
            <a:r>
              <a:rPr lang="en-US" dirty="0"/>
              <a:t>setup the processor for STREAM_MODE or SINGLE_IMAGE_MODE</a:t>
            </a:r>
          </a:p>
          <a:p>
            <a:pPr marL="0" indent="0">
              <a:buNone/>
            </a:pPr>
            <a:r>
              <a:rPr lang="en-US" dirty="0" err="1"/>
              <a:t>AccuratePoseDetectorOptions</a:t>
            </a:r>
            <a:r>
              <a:rPr lang="en-US" dirty="0"/>
              <a:t> options =   new </a:t>
            </a:r>
            <a:r>
              <a:rPr lang="en-US" dirty="0" err="1"/>
              <a:t>AccuratePoseDetectorOptions.Builder</a:t>
            </a:r>
            <a:r>
              <a:rPr lang="en-US" dirty="0"/>
              <a:t>()</a:t>
            </a:r>
          </a:p>
          <a:p>
            <a:pPr marL="0" indent="0">
              <a:buNone/>
            </a:pPr>
            <a:r>
              <a:rPr lang="en-US" dirty="0"/>
              <a:t>.</a:t>
            </a:r>
            <a:r>
              <a:rPr lang="en-US" dirty="0" err="1"/>
              <a:t>setDetectorMode</a:t>
            </a:r>
            <a:r>
              <a:rPr lang="en-US" dirty="0"/>
              <a:t>(</a:t>
            </a:r>
            <a:r>
              <a:rPr lang="en-US" dirty="0" err="1"/>
              <a:t>AccuratePoseDetectorOptions.SINGLE_IMAGE_MODE</a:t>
            </a:r>
            <a:r>
              <a:rPr lang="en-US" dirty="0"/>
              <a:t>).build();</a:t>
            </a:r>
          </a:p>
          <a:p>
            <a:endParaRPr lang="en-US" dirty="0"/>
          </a:p>
          <a:p>
            <a:pPr marL="0" indent="0">
              <a:buNone/>
            </a:pPr>
            <a:r>
              <a:rPr lang="en-US" dirty="0" err="1"/>
              <a:t>PoseDetector</a:t>
            </a:r>
            <a:r>
              <a:rPr lang="en-US" dirty="0"/>
              <a:t> </a:t>
            </a:r>
            <a:r>
              <a:rPr lang="en-US" dirty="0" err="1"/>
              <a:t>poseDetector</a:t>
            </a:r>
            <a:r>
              <a:rPr lang="en-US" dirty="0"/>
              <a:t> = </a:t>
            </a:r>
            <a:r>
              <a:rPr lang="en-US" dirty="0" err="1"/>
              <a:t>PoseDetection.getClient</a:t>
            </a:r>
            <a:r>
              <a:rPr lang="en-US" dirty="0"/>
              <a:t>(options);</a:t>
            </a:r>
          </a:p>
          <a:p>
            <a:endParaRPr lang="en-US" dirty="0"/>
          </a:p>
          <a:p>
            <a:endParaRPr lang="en-US" dirty="0"/>
          </a:p>
        </p:txBody>
      </p:sp>
    </p:spTree>
    <p:extLst>
      <p:ext uri="{BB962C8B-B14F-4D97-AF65-F5344CB8AC3E}">
        <p14:creationId xmlns:p14="http://schemas.microsoft.com/office/powerpoint/2010/main" val="3572742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Detection (beta) 3</a:t>
            </a:r>
          </a:p>
        </p:txBody>
      </p:sp>
      <p:sp>
        <p:nvSpPr>
          <p:cNvPr id="3" name="Content Placeholder 2"/>
          <p:cNvSpPr>
            <a:spLocks noGrp="1"/>
          </p:cNvSpPr>
          <p:nvPr>
            <p:ph idx="1"/>
          </p:nvPr>
        </p:nvSpPr>
        <p:spPr/>
        <p:txBody>
          <a:bodyPr>
            <a:normAutofit fontScale="55000" lnSpcReduction="20000"/>
          </a:bodyPr>
          <a:lstStyle/>
          <a:p>
            <a:r>
              <a:rPr lang="en-US" dirty="0"/>
              <a:t>Provide the image like before.  make if you configured stream, it's via the camera.  Also the image must be at least 480x360.</a:t>
            </a:r>
          </a:p>
          <a:p>
            <a:r>
              <a:rPr lang="en-US" dirty="0"/>
              <a:t>and get a result.</a:t>
            </a:r>
          </a:p>
          <a:p>
            <a:pPr marL="0" indent="0">
              <a:buNone/>
            </a:pPr>
            <a:r>
              <a:rPr lang="en-US" dirty="0"/>
              <a:t>Task&lt;Pose&gt; result =</a:t>
            </a:r>
          </a:p>
          <a:p>
            <a:pPr marL="0" indent="0">
              <a:buNone/>
            </a:pPr>
            <a:r>
              <a:rPr lang="en-US" dirty="0"/>
              <a:t>        </a:t>
            </a:r>
            <a:r>
              <a:rPr lang="en-US" dirty="0" err="1"/>
              <a:t>poseDetector.process</a:t>
            </a:r>
            <a:r>
              <a:rPr lang="en-US" dirty="0"/>
              <a:t>(image)</a:t>
            </a:r>
          </a:p>
          <a:p>
            <a:pPr marL="0" indent="0">
              <a:buNone/>
            </a:pPr>
            <a:r>
              <a:rPr lang="en-US" dirty="0"/>
              <a:t>                .</a:t>
            </a:r>
            <a:r>
              <a:rPr lang="en-US" dirty="0" err="1"/>
              <a:t>addOnSuccessListener</a:t>
            </a:r>
            <a:r>
              <a:rPr lang="en-US" dirty="0"/>
              <a:t>(</a:t>
            </a:r>
          </a:p>
          <a:p>
            <a:pPr marL="0" indent="0">
              <a:buNone/>
            </a:pPr>
            <a:r>
              <a:rPr lang="en-US" dirty="0"/>
              <a:t>                        new </a:t>
            </a:r>
            <a:r>
              <a:rPr lang="en-US" dirty="0" err="1"/>
              <a:t>OnSuccessListener</a:t>
            </a:r>
            <a:r>
              <a:rPr lang="en-US" dirty="0"/>
              <a:t>&lt;Pose&gt;() {</a:t>
            </a:r>
          </a:p>
          <a:p>
            <a:pPr marL="0" indent="0">
              <a:buNone/>
            </a:pPr>
            <a:r>
              <a:rPr lang="en-US" dirty="0"/>
              <a:t>                            @Override</a:t>
            </a:r>
          </a:p>
          <a:p>
            <a:pPr marL="0" indent="0">
              <a:buNone/>
            </a:pPr>
            <a:r>
              <a:rPr lang="en-US" dirty="0"/>
              <a:t>                            public void </a:t>
            </a:r>
            <a:r>
              <a:rPr lang="en-US" dirty="0" err="1"/>
              <a:t>onSuccess</a:t>
            </a:r>
            <a:r>
              <a:rPr lang="en-US" dirty="0"/>
              <a:t>(Pose pose) {</a:t>
            </a:r>
          </a:p>
          <a:p>
            <a:pPr marL="0" indent="0">
              <a:buNone/>
            </a:pPr>
            <a:r>
              <a:rPr lang="en-US" dirty="0"/>
              <a:t>                                // Task completed successfully  }          })</a:t>
            </a:r>
          </a:p>
          <a:p>
            <a:pPr marL="0" indent="0">
              <a:buNone/>
            </a:pPr>
            <a:r>
              <a:rPr lang="en-US" dirty="0"/>
              <a:t>                .</a:t>
            </a:r>
            <a:r>
              <a:rPr lang="en-US" dirty="0" err="1"/>
              <a:t>addOnFailureListener</a:t>
            </a:r>
            <a:r>
              <a:rPr lang="en-US" dirty="0"/>
              <a:t>(</a:t>
            </a:r>
          </a:p>
          <a:p>
            <a:pPr marL="0" indent="0">
              <a:buNone/>
            </a:pPr>
            <a:r>
              <a:rPr lang="en-US" dirty="0"/>
              <a:t>                        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Task failed with an exception  }                });</a:t>
            </a:r>
          </a:p>
          <a:p>
            <a:pPr marL="0" indent="0">
              <a:buNone/>
            </a:pPr>
            <a:endParaRPr lang="en-US" dirty="0"/>
          </a:p>
        </p:txBody>
      </p:sp>
    </p:spTree>
    <p:extLst>
      <p:ext uri="{BB962C8B-B14F-4D97-AF65-F5344CB8AC3E}">
        <p14:creationId xmlns:p14="http://schemas.microsoft.com/office/powerpoint/2010/main" val="2318449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Detection (beta) 4</a:t>
            </a:r>
          </a:p>
        </p:txBody>
      </p:sp>
      <p:sp>
        <p:nvSpPr>
          <p:cNvPr id="3" name="Content Placeholder 2"/>
          <p:cNvSpPr>
            <a:spLocks noGrp="1"/>
          </p:cNvSpPr>
          <p:nvPr>
            <p:ph idx="1"/>
          </p:nvPr>
        </p:nvSpPr>
        <p:spPr/>
        <p:txBody>
          <a:bodyPr>
            <a:normAutofit fontScale="85000" lnSpcReduction="10000"/>
          </a:bodyPr>
          <a:lstStyle/>
          <a:p>
            <a:r>
              <a:rPr lang="en-US" dirty="0"/>
              <a:t>on success you can get the landmarks.</a:t>
            </a:r>
          </a:p>
          <a:p>
            <a:r>
              <a:rPr lang="en-US" dirty="0"/>
              <a:t>Get all </a:t>
            </a:r>
            <a:r>
              <a:rPr lang="en-US" dirty="0" err="1"/>
              <a:t>PoseLandmarks</a:t>
            </a:r>
            <a:r>
              <a:rPr lang="en-US" dirty="0"/>
              <a:t>. If no person was detected, the list will be empty</a:t>
            </a:r>
          </a:p>
          <a:p>
            <a:pPr marL="0" indent="0">
              <a:buNone/>
            </a:pPr>
            <a:r>
              <a:rPr lang="en-US" dirty="0"/>
              <a:t>List&lt;</a:t>
            </a:r>
            <a:r>
              <a:rPr lang="en-US" dirty="0" err="1"/>
              <a:t>PoseLandmark</a:t>
            </a:r>
            <a:r>
              <a:rPr lang="en-US" dirty="0"/>
              <a:t>&gt; </a:t>
            </a:r>
            <a:r>
              <a:rPr lang="en-US" dirty="0" err="1"/>
              <a:t>allPoseLandmarks</a:t>
            </a:r>
            <a:r>
              <a:rPr lang="en-US" dirty="0"/>
              <a:t> = </a:t>
            </a:r>
            <a:r>
              <a:rPr lang="en-US" dirty="0" err="1"/>
              <a:t>pose.getAllPoseLandmarks</a:t>
            </a:r>
            <a:r>
              <a:rPr lang="en-US" dirty="0"/>
              <a:t>();</a:t>
            </a:r>
          </a:p>
          <a:p>
            <a:r>
              <a:rPr lang="en-US" dirty="0"/>
              <a:t> Or get specific </a:t>
            </a:r>
            <a:r>
              <a:rPr lang="en-US" dirty="0" err="1"/>
              <a:t>PoseLandmarks</a:t>
            </a:r>
            <a:r>
              <a:rPr lang="en-US" dirty="0"/>
              <a:t> individually. These will all be null if no person was detected</a:t>
            </a:r>
          </a:p>
          <a:p>
            <a:pPr marL="0" indent="0">
              <a:buNone/>
            </a:pPr>
            <a:r>
              <a:rPr lang="en-US" dirty="0" err="1"/>
              <a:t>PoseLandmark</a:t>
            </a:r>
            <a:r>
              <a:rPr lang="en-US" dirty="0"/>
              <a:t> </a:t>
            </a:r>
            <a:r>
              <a:rPr lang="en-US" dirty="0" err="1"/>
              <a:t>leftShoulder</a:t>
            </a:r>
            <a:r>
              <a:rPr lang="en-US" dirty="0"/>
              <a:t> = </a:t>
            </a:r>
            <a:r>
              <a:rPr lang="en-US" dirty="0" err="1"/>
              <a:t>pose.getPoseLandmark</a:t>
            </a:r>
            <a:r>
              <a:rPr lang="en-US" dirty="0"/>
              <a:t>(</a:t>
            </a:r>
            <a:r>
              <a:rPr lang="en-US" dirty="0" err="1"/>
              <a:t>PoseLandmark.LEFT_SHOULDER</a:t>
            </a:r>
            <a:r>
              <a:rPr lang="en-US" dirty="0"/>
              <a:t>);</a:t>
            </a:r>
          </a:p>
          <a:p>
            <a:pPr marL="0" indent="0">
              <a:buNone/>
            </a:pPr>
            <a:r>
              <a:rPr lang="en-US" dirty="0" err="1"/>
              <a:t>PoseLandmark</a:t>
            </a:r>
            <a:r>
              <a:rPr lang="en-US" dirty="0"/>
              <a:t> </a:t>
            </a:r>
            <a:r>
              <a:rPr lang="en-US" dirty="0" err="1"/>
              <a:t>rightShoulder</a:t>
            </a:r>
            <a:r>
              <a:rPr lang="en-US" dirty="0"/>
              <a:t> = </a:t>
            </a:r>
            <a:r>
              <a:rPr lang="en-US" dirty="0" err="1"/>
              <a:t>pose.getPoseLandmark</a:t>
            </a:r>
            <a:r>
              <a:rPr lang="en-US" dirty="0"/>
              <a:t>(</a:t>
            </a:r>
            <a:r>
              <a:rPr lang="en-US" dirty="0" err="1"/>
              <a:t>PoseLandmark.RIGHT_SHOULDER</a:t>
            </a:r>
            <a:r>
              <a:rPr lang="en-US" dirty="0"/>
              <a:t>);</a:t>
            </a:r>
          </a:p>
          <a:p>
            <a:pPr marL="0" indent="0">
              <a:buNone/>
            </a:pPr>
            <a:r>
              <a:rPr lang="en-US" dirty="0"/>
              <a:t>… see slides before.</a:t>
            </a:r>
          </a:p>
        </p:txBody>
      </p:sp>
    </p:spTree>
    <p:extLst>
      <p:ext uri="{BB962C8B-B14F-4D97-AF65-F5344CB8AC3E}">
        <p14:creationId xmlns:p14="http://schemas.microsoft.com/office/powerpoint/2010/main" val="829183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2E5E6-A0BE-379C-D939-ABC741906747}"/>
              </a:ext>
            </a:extLst>
          </p:cNvPr>
          <p:cNvSpPr>
            <a:spLocks noGrp="1"/>
          </p:cNvSpPr>
          <p:nvPr>
            <p:ph type="title"/>
          </p:nvPr>
        </p:nvSpPr>
        <p:spPr/>
        <p:txBody>
          <a:bodyPr/>
          <a:lstStyle/>
          <a:p>
            <a:r>
              <a:rPr lang="en-US" dirty="0"/>
              <a:t>Object detection and tracking</a:t>
            </a:r>
          </a:p>
        </p:txBody>
      </p:sp>
      <p:sp>
        <p:nvSpPr>
          <p:cNvPr id="5" name="Text Placeholder 4">
            <a:extLst>
              <a:ext uri="{FF2B5EF4-FFF2-40B4-BE49-F238E27FC236}">
                <a16:creationId xmlns:a16="http://schemas.microsoft.com/office/drawing/2014/main" id="{78B4882D-1914-527A-86B8-29996635F0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54714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and Tracking</a:t>
            </a:r>
          </a:p>
        </p:txBody>
      </p:sp>
      <p:sp>
        <p:nvSpPr>
          <p:cNvPr id="3" name="Content Placeholder 2"/>
          <p:cNvSpPr>
            <a:spLocks noGrp="1"/>
          </p:cNvSpPr>
          <p:nvPr>
            <p:ph sz="half" idx="1"/>
          </p:nvPr>
        </p:nvSpPr>
        <p:spPr/>
        <p:txBody>
          <a:bodyPr/>
          <a:lstStyle/>
          <a:p>
            <a:r>
              <a:rPr lang="en-US" dirty="0"/>
              <a:t>as with the others, setup options, get an image, use the task to get a result, on success process the info.</a:t>
            </a:r>
          </a:p>
          <a:p>
            <a:r>
              <a:rPr lang="en-US" dirty="0" err="1"/>
              <a:t>DetectedObject</a:t>
            </a:r>
            <a:endParaRPr lang="en-US" dirty="0"/>
          </a:p>
          <a:p>
            <a:pPr lvl="1"/>
            <a:r>
              <a:rPr lang="en-US" dirty="0"/>
              <a:t>bounding box and a tracking ID  (</a:t>
            </a:r>
            <a:r>
              <a:rPr lang="en-US" dirty="0" err="1"/>
              <a:t>ie</a:t>
            </a:r>
            <a:r>
              <a:rPr lang="en-US" dirty="0"/>
              <a:t> for track that object)</a:t>
            </a:r>
          </a:p>
          <a:p>
            <a:pPr lvl="1"/>
            <a:r>
              <a:rPr lang="en-US" dirty="0"/>
              <a:t>labels description, confidence, and index (predefined category)</a:t>
            </a:r>
          </a:p>
        </p:txBody>
      </p:sp>
      <p:pic>
        <p:nvPicPr>
          <p:cNvPr id="6" name="Content Placeholder 5" descr="A cell phone in a box&#10;&#10;Description automatically generated">
            <a:extLst>
              <a:ext uri="{FF2B5EF4-FFF2-40B4-BE49-F238E27FC236}">
                <a16:creationId xmlns:a16="http://schemas.microsoft.com/office/drawing/2014/main" id="{55CB4D27-F11E-4E9D-06A9-A1341741372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845547" y="1600200"/>
            <a:ext cx="2088906" cy="4525963"/>
          </a:xfrm>
        </p:spPr>
      </p:pic>
    </p:spTree>
    <p:extLst>
      <p:ext uri="{BB962C8B-B14F-4D97-AF65-F5344CB8AC3E}">
        <p14:creationId xmlns:p14="http://schemas.microsoft.com/office/powerpoint/2010/main" val="1044644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64752-2673-3E72-403B-EADF9B9363C0}"/>
              </a:ext>
            </a:extLst>
          </p:cNvPr>
          <p:cNvSpPr>
            <a:spLocks noGrp="1"/>
          </p:cNvSpPr>
          <p:nvPr>
            <p:ph type="title"/>
          </p:nvPr>
        </p:nvSpPr>
        <p:spPr/>
        <p:txBody>
          <a:bodyPr/>
          <a:lstStyle/>
          <a:p>
            <a:r>
              <a:rPr lang="en-US" dirty="0"/>
              <a:t>text recognition v2</a:t>
            </a:r>
          </a:p>
        </p:txBody>
      </p:sp>
      <p:sp>
        <p:nvSpPr>
          <p:cNvPr id="5" name="Text Placeholder 4">
            <a:extLst>
              <a:ext uri="{FF2B5EF4-FFF2-40B4-BE49-F238E27FC236}">
                <a16:creationId xmlns:a16="http://schemas.microsoft.com/office/drawing/2014/main" id="{9E18A7FA-4626-FCD8-2700-0DFAD10473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243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ML Text Recognition v2</a:t>
            </a:r>
          </a:p>
        </p:txBody>
      </p:sp>
      <p:sp>
        <p:nvSpPr>
          <p:cNvPr id="5" name="Content Placeholder 4"/>
          <p:cNvSpPr>
            <a:spLocks noGrp="1"/>
          </p:cNvSpPr>
          <p:nvPr>
            <p:ph idx="1"/>
          </p:nvPr>
        </p:nvSpPr>
        <p:spPr/>
        <p:txBody>
          <a:bodyPr>
            <a:normAutofit fontScale="92500" lnSpcReduction="10000"/>
          </a:bodyPr>
          <a:lstStyle/>
          <a:p>
            <a:r>
              <a:rPr lang="en-US" dirty="0"/>
              <a:t>With Firebase ML's text recognition API, you can recognize text in 100+ different languages and scripts. (both Android and iOS)</a:t>
            </a:r>
          </a:p>
          <a:p>
            <a:pPr lvl="1"/>
            <a:r>
              <a:rPr lang="en-US" dirty="0"/>
              <a:t>With this Cloud-based API, you can automate tedious data entry and extract text from pictures of documents, which you can use to increase accessibility or translate documents.</a:t>
            </a:r>
          </a:p>
          <a:p>
            <a:pPr lvl="1"/>
            <a:r>
              <a:rPr lang="en-US" dirty="0">
                <a:hlinkClick r:id="rId2"/>
              </a:rPr>
              <a:t>https://firebase.google.com/docs/ml/recognize-text</a:t>
            </a:r>
            <a:r>
              <a:rPr lang="en-US" dirty="0"/>
              <a:t> </a:t>
            </a:r>
          </a:p>
          <a:p>
            <a:endParaRPr lang="en-US" dirty="0"/>
          </a:p>
          <a:p>
            <a:pPr marL="0" indent="0">
              <a:buNone/>
            </a:pPr>
            <a:endParaRPr lang="en-US" dirty="0"/>
          </a:p>
          <a:p>
            <a:endParaRPr lang="en-US" dirty="0"/>
          </a:p>
          <a:p>
            <a:r>
              <a:rPr lang="en-US" dirty="0"/>
              <a:t>on-device text recognition is in the ML Kit.</a:t>
            </a:r>
          </a:p>
        </p:txBody>
      </p:sp>
    </p:spTree>
    <p:extLst>
      <p:ext uri="{BB962C8B-B14F-4D97-AF65-F5344CB8AC3E}">
        <p14:creationId xmlns:p14="http://schemas.microsoft.com/office/powerpoint/2010/main" val="318949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Recognition</a:t>
            </a:r>
          </a:p>
        </p:txBody>
      </p:sp>
      <p:sp>
        <p:nvSpPr>
          <p:cNvPr id="3" name="Content Placeholder 2"/>
          <p:cNvSpPr>
            <a:spLocks noGrp="1"/>
          </p:cNvSpPr>
          <p:nvPr>
            <p:ph idx="1"/>
          </p:nvPr>
        </p:nvSpPr>
        <p:spPr/>
        <p:txBody>
          <a:bodyPr>
            <a:normAutofit fontScale="70000" lnSpcReduction="20000"/>
          </a:bodyPr>
          <a:lstStyle/>
          <a:p>
            <a:r>
              <a:rPr lang="en-US" dirty="0"/>
              <a:t>add to manifest.xml</a:t>
            </a:r>
          </a:p>
          <a:p>
            <a:pPr marL="0" indent="0">
              <a:buNone/>
            </a:pPr>
            <a:r>
              <a:rPr lang="en-US" dirty="0"/>
              <a:t> &lt;meta-data</a:t>
            </a:r>
          </a:p>
          <a:p>
            <a:pPr marL="0" indent="0">
              <a:buNone/>
            </a:pPr>
            <a:r>
              <a:rPr lang="en-US" dirty="0"/>
              <a:t>      </a:t>
            </a:r>
            <a:r>
              <a:rPr lang="en-US" dirty="0" err="1"/>
              <a:t>android:name</a:t>
            </a:r>
            <a:r>
              <a:rPr lang="en-US" dirty="0"/>
              <a:t>="</a:t>
            </a:r>
            <a:r>
              <a:rPr lang="en-US" dirty="0" err="1"/>
              <a:t>com.google.mlkit.vision.DEPENDENCIES</a:t>
            </a:r>
            <a:r>
              <a:rPr lang="en-US" dirty="0"/>
              <a:t>"</a:t>
            </a:r>
          </a:p>
          <a:p>
            <a:pPr marL="0" indent="0">
              <a:buNone/>
            </a:pPr>
            <a:r>
              <a:rPr lang="en-US" dirty="0"/>
              <a:t>      </a:t>
            </a:r>
            <a:r>
              <a:rPr lang="en-US" dirty="0" err="1"/>
              <a:t>android:value</a:t>
            </a:r>
            <a:r>
              <a:rPr lang="en-US" dirty="0"/>
              <a:t>="</a:t>
            </a:r>
            <a:r>
              <a:rPr lang="en-US" dirty="0" err="1"/>
              <a:t>ocr</a:t>
            </a:r>
            <a:r>
              <a:rPr lang="en-US" dirty="0"/>
              <a:t>" /&gt;</a:t>
            </a:r>
          </a:p>
          <a:p>
            <a:r>
              <a:rPr lang="en-US" dirty="0"/>
              <a:t>Get an image like others.</a:t>
            </a:r>
          </a:p>
          <a:p>
            <a:r>
              <a:rPr lang="en-US" dirty="0"/>
              <a:t>get the </a:t>
            </a:r>
            <a:r>
              <a:rPr lang="en-US" dirty="0" err="1"/>
              <a:t>textRecognizer</a:t>
            </a:r>
            <a:endParaRPr lang="en-US" dirty="0"/>
          </a:p>
          <a:p>
            <a:pPr marL="0" indent="0">
              <a:buNone/>
            </a:pPr>
            <a:r>
              <a:rPr lang="en-US" dirty="0" err="1"/>
              <a:t>TextRecognizer</a:t>
            </a:r>
            <a:r>
              <a:rPr lang="en-US" dirty="0"/>
              <a:t> recognizer = </a:t>
            </a:r>
            <a:r>
              <a:rPr lang="en-US" dirty="0" err="1"/>
              <a:t>TextRecognition.getClient</a:t>
            </a:r>
            <a:r>
              <a:rPr lang="en-US" dirty="0"/>
              <a:t>();</a:t>
            </a:r>
          </a:p>
          <a:p>
            <a:r>
              <a:rPr lang="en-US" dirty="0"/>
              <a:t>and call the recognizer</a:t>
            </a:r>
          </a:p>
          <a:p>
            <a:pPr marL="0" indent="0">
              <a:buNone/>
            </a:pPr>
            <a:r>
              <a:rPr lang="en-US" dirty="0"/>
              <a:t>Task&lt;Text&gt; result =</a:t>
            </a:r>
          </a:p>
          <a:p>
            <a:pPr marL="0" indent="0">
              <a:buNone/>
            </a:pPr>
            <a:r>
              <a:rPr lang="en-US" dirty="0"/>
              <a:t>        </a:t>
            </a:r>
            <a:r>
              <a:rPr lang="en-US" dirty="0" err="1"/>
              <a:t>recognizer.process</a:t>
            </a:r>
            <a:r>
              <a:rPr lang="en-US" dirty="0"/>
              <a:t>(image)</a:t>
            </a:r>
          </a:p>
          <a:p>
            <a:pPr marL="0" indent="0">
              <a:buNone/>
            </a:pPr>
            <a:r>
              <a:rPr lang="en-US" dirty="0"/>
              <a:t>                .</a:t>
            </a:r>
            <a:r>
              <a:rPr lang="en-US" dirty="0" err="1"/>
              <a:t>addOnSuccessListener</a:t>
            </a:r>
            <a:r>
              <a:rPr lang="en-US" dirty="0"/>
              <a:t>(new </a:t>
            </a:r>
            <a:r>
              <a:rPr lang="en-US" dirty="0" err="1"/>
              <a:t>OnSuccessListener</a:t>
            </a:r>
            <a:r>
              <a:rPr lang="en-US" dirty="0"/>
              <a:t>&lt;Text&gt;() {</a:t>
            </a:r>
          </a:p>
          <a:p>
            <a:pPr marL="0" indent="0">
              <a:buNone/>
            </a:pPr>
            <a:r>
              <a:rPr lang="en-US" dirty="0"/>
              <a:t>	 @Override</a:t>
            </a:r>
          </a:p>
          <a:p>
            <a:pPr marL="0" indent="0">
              <a:buNone/>
            </a:pPr>
            <a:r>
              <a:rPr lang="en-US" dirty="0"/>
              <a:t>                    public void </a:t>
            </a:r>
            <a:r>
              <a:rPr lang="en-US" dirty="0" err="1"/>
              <a:t>onSuccess</a:t>
            </a:r>
            <a:r>
              <a:rPr lang="en-US" dirty="0"/>
              <a:t>(Text </a:t>
            </a:r>
            <a:r>
              <a:rPr lang="en-US" dirty="0" err="1"/>
              <a:t>visionText</a:t>
            </a:r>
            <a:r>
              <a:rPr lang="en-US" dirty="0"/>
              <a:t>) {</a:t>
            </a:r>
          </a:p>
          <a:p>
            <a:pPr marL="0" indent="0">
              <a:buNone/>
            </a:pPr>
            <a:endParaRPr lang="en-US" dirty="0"/>
          </a:p>
        </p:txBody>
      </p:sp>
    </p:spTree>
    <p:extLst>
      <p:ext uri="{BB962C8B-B14F-4D97-AF65-F5344CB8AC3E}">
        <p14:creationId xmlns:p14="http://schemas.microsoft.com/office/powerpoint/2010/main" val="2607454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7271-CE2A-485C-764C-92F59E6C6597}"/>
              </a:ext>
            </a:extLst>
          </p:cNvPr>
          <p:cNvSpPr>
            <a:spLocks noGrp="1"/>
          </p:cNvSpPr>
          <p:nvPr>
            <p:ph type="title"/>
          </p:nvPr>
        </p:nvSpPr>
        <p:spPr/>
        <p:txBody>
          <a:bodyPr/>
          <a:lstStyle/>
          <a:p>
            <a:r>
              <a:rPr lang="en-US" dirty="0"/>
              <a:t>visual example.</a:t>
            </a:r>
          </a:p>
        </p:txBody>
      </p:sp>
      <p:pic>
        <p:nvPicPr>
          <p:cNvPr id="5" name="Content Placeholder 4">
            <a:extLst>
              <a:ext uri="{FF2B5EF4-FFF2-40B4-BE49-F238E27FC236}">
                <a16:creationId xmlns:a16="http://schemas.microsoft.com/office/drawing/2014/main" id="{8F0F373A-56B5-2105-5489-BAA85F1DF898}"/>
              </a:ext>
            </a:extLst>
          </p:cNvPr>
          <p:cNvPicPr>
            <a:picLocks noGrp="1" noChangeAspect="1"/>
          </p:cNvPicPr>
          <p:nvPr>
            <p:ph idx="1"/>
          </p:nvPr>
        </p:nvPicPr>
        <p:blipFill>
          <a:blip r:embed="rId2"/>
          <a:stretch>
            <a:fillRect/>
          </a:stretch>
        </p:blipFill>
        <p:spPr>
          <a:xfrm>
            <a:off x="1313782" y="1972205"/>
            <a:ext cx="9564435" cy="3781953"/>
          </a:xfrm>
        </p:spPr>
      </p:pic>
    </p:spTree>
    <p:extLst>
      <p:ext uri="{BB962C8B-B14F-4D97-AF65-F5344CB8AC3E}">
        <p14:creationId xmlns:p14="http://schemas.microsoft.com/office/powerpoint/2010/main" val="4268637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Recognition (2)</a:t>
            </a:r>
          </a:p>
        </p:txBody>
      </p:sp>
      <p:sp>
        <p:nvSpPr>
          <p:cNvPr id="3" name="Content Placeholder 2"/>
          <p:cNvSpPr>
            <a:spLocks noGrp="1"/>
          </p:cNvSpPr>
          <p:nvPr>
            <p:ph idx="1"/>
          </p:nvPr>
        </p:nvSpPr>
        <p:spPr/>
        <p:txBody>
          <a:bodyPr>
            <a:normAutofit fontScale="70000" lnSpcReduction="20000"/>
          </a:bodyPr>
          <a:lstStyle/>
          <a:p>
            <a:r>
              <a:rPr lang="en-US" dirty="0"/>
              <a:t> a Text object is passed to the success listener. A Text object contains the full text recognized in the image and zero or more </a:t>
            </a:r>
            <a:r>
              <a:rPr lang="en-US" dirty="0" err="1"/>
              <a:t>TextBlock</a:t>
            </a:r>
            <a:r>
              <a:rPr lang="en-US" dirty="0"/>
              <a:t> objects.</a:t>
            </a:r>
          </a:p>
          <a:p>
            <a:pPr lvl="1"/>
            <a:r>
              <a:rPr lang="en-US" dirty="0"/>
              <a:t>Each </a:t>
            </a:r>
            <a:r>
              <a:rPr lang="en-US" dirty="0" err="1"/>
              <a:t>TextBlock</a:t>
            </a:r>
            <a:r>
              <a:rPr lang="en-US" dirty="0"/>
              <a:t> represents a rectangular block of text, which contains zero or more Line objects. Each Line object contains zero or more Element objects, which represent words and word-like entities such as dates and numbers.</a:t>
            </a:r>
          </a:p>
          <a:p>
            <a:pPr marL="0" indent="0">
              <a:buNone/>
            </a:pPr>
            <a:r>
              <a:rPr lang="en-US" dirty="0"/>
              <a:t>for (</a:t>
            </a:r>
            <a:r>
              <a:rPr lang="en-US" dirty="0" err="1"/>
              <a:t>Text.TextBlock</a:t>
            </a:r>
            <a:r>
              <a:rPr lang="en-US" dirty="0"/>
              <a:t> block : </a:t>
            </a:r>
            <a:r>
              <a:rPr lang="en-US" dirty="0" err="1"/>
              <a:t>visionText.getTextBlocks</a:t>
            </a:r>
            <a:r>
              <a:rPr lang="en-US" dirty="0"/>
              <a:t>()) {</a:t>
            </a:r>
          </a:p>
          <a:p>
            <a:pPr marL="0" indent="0">
              <a:buNone/>
            </a:pPr>
            <a:r>
              <a:rPr lang="en-US" dirty="0"/>
              <a:t>   String </a:t>
            </a:r>
            <a:r>
              <a:rPr lang="en-US" dirty="0" err="1"/>
              <a:t>blockText</a:t>
            </a:r>
            <a:r>
              <a:rPr lang="en-US" dirty="0"/>
              <a:t> = </a:t>
            </a:r>
            <a:r>
              <a:rPr lang="en-US" dirty="0" err="1"/>
              <a:t>block.getText</a:t>
            </a:r>
            <a:r>
              <a:rPr lang="en-US" dirty="0"/>
              <a:t>();  //all the text of this block</a:t>
            </a:r>
          </a:p>
          <a:p>
            <a:pPr marL="0" indent="0">
              <a:buNone/>
            </a:pPr>
            <a:r>
              <a:rPr lang="en-US" dirty="0"/>
              <a:t>   for (</a:t>
            </a:r>
            <a:r>
              <a:rPr lang="en-US" dirty="0" err="1"/>
              <a:t>Text.Line</a:t>
            </a:r>
            <a:r>
              <a:rPr lang="en-US" dirty="0"/>
              <a:t> line : </a:t>
            </a:r>
            <a:r>
              <a:rPr lang="en-US" dirty="0" err="1"/>
              <a:t>block.getLines</a:t>
            </a:r>
            <a:r>
              <a:rPr lang="en-US" dirty="0"/>
              <a:t>() ) {</a:t>
            </a:r>
          </a:p>
          <a:p>
            <a:pPr marL="0" indent="0">
              <a:buNone/>
            </a:pPr>
            <a:r>
              <a:rPr lang="en-US" dirty="0"/>
              <a:t>        String </a:t>
            </a:r>
            <a:r>
              <a:rPr lang="en-US" dirty="0" err="1"/>
              <a:t>lineText</a:t>
            </a:r>
            <a:r>
              <a:rPr lang="en-US" dirty="0"/>
              <a:t> = </a:t>
            </a:r>
            <a:r>
              <a:rPr lang="en-US" dirty="0" err="1"/>
              <a:t>line.getText</a:t>
            </a:r>
            <a:r>
              <a:rPr lang="en-US" dirty="0"/>
              <a:t>(); //all the text of this line</a:t>
            </a:r>
          </a:p>
          <a:p>
            <a:pPr marL="0" indent="0">
              <a:buNone/>
            </a:pPr>
            <a:r>
              <a:rPr lang="en-US" dirty="0"/>
              <a:t>       for (</a:t>
            </a:r>
            <a:r>
              <a:rPr lang="en-US" dirty="0" err="1"/>
              <a:t>Text.Element</a:t>
            </a:r>
            <a:r>
              <a:rPr lang="en-US" dirty="0"/>
              <a:t> element </a:t>
            </a:r>
            <a:r>
              <a:rPr lang="en-US" dirty="0" err="1"/>
              <a:t>element</a:t>
            </a:r>
            <a:r>
              <a:rPr lang="en-US" dirty="0"/>
              <a:t> : </a:t>
            </a:r>
            <a:r>
              <a:rPr lang="en-US" dirty="0" err="1"/>
              <a:t>line.getElements</a:t>
            </a:r>
            <a:r>
              <a:rPr lang="en-US" dirty="0"/>
              <a:t>()) {</a:t>
            </a:r>
          </a:p>
          <a:p>
            <a:pPr marL="0" indent="0">
              <a:buNone/>
            </a:pPr>
            <a:r>
              <a:rPr lang="en-US" dirty="0"/>
              <a:t>            String </a:t>
            </a:r>
            <a:r>
              <a:rPr lang="en-US" dirty="0" err="1"/>
              <a:t>elementText</a:t>
            </a:r>
            <a:r>
              <a:rPr lang="en-US" dirty="0"/>
              <a:t> = </a:t>
            </a:r>
            <a:r>
              <a:rPr lang="en-US" dirty="0" err="1"/>
              <a:t>element.getText</a:t>
            </a:r>
            <a:r>
              <a:rPr lang="en-US" dirty="0"/>
              <a:t>();  // the word of the element.</a:t>
            </a:r>
          </a:p>
          <a:p>
            <a:r>
              <a:rPr lang="en-US" dirty="0"/>
              <a:t>For each </a:t>
            </a:r>
            <a:r>
              <a:rPr lang="en-US" dirty="0" err="1"/>
              <a:t>TextBlock</a:t>
            </a:r>
            <a:r>
              <a:rPr lang="en-US" dirty="0"/>
              <a:t>, Line, and Element object, you can get the text recognized in the region and the bounding coordinates of the region.</a:t>
            </a:r>
          </a:p>
          <a:p>
            <a:pPr lvl="1"/>
            <a:r>
              <a:rPr lang="en-US" dirty="0"/>
              <a:t>example: </a:t>
            </a:r>
            <a:r>
              <a:rPr lang="en-US" dirty="0" err="1"/>
              <a:t>Rect</a:t>
            </a:r>
            <a:r>
              <a:rPr lang="en-US" dirty="0"/>
              <a:t> </a:t>
            </a:r>
            <a:r>
              <a:rPr lang="en-US" dirty="0" err="1"/>
              <a:t>elementFrame</a:t>
            </a:r>
            <a:r>
              <a:rPr lang="en-US" dirty="0"/>
              <a:t> = </a:t>
            </a:r>
            <a:r>
              <a:rPr lang="en-US" dirty="0" err="1"/>
              <a:t>element.getBoundingBox</a:t>
            </a:r>
            <a:r>
              <a:rPr lang="en-US" dirty="0"/>
              <a:t>();</a:t>
            </a:r>
          </a:p>
          <a:p>
            <a:pPr lvl="1"/>
            <a:endParaRPr lang="en-US" dirty="0"/>
          </a:p>
          <a:p>
            <a:pPr marL="0" indent="0">
              <a:buNone/>
            </a:pPr>
            <a:endParaRPr lang="en-US" dirty="0"/>
          </a:p>
        </p:txBody>
      </p:sp>
    </p:spTree>
    <p:extLst>
      <p:ext uri="{BB962C8B-B14F-4D97-AF65-F5344CB8AC3E}">
        <p14:creationId xmlns:p14="http://schemas.microsoft.com/office/powerpoint/2010/main" val="316083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ML Kit</a:t>
            </a:r>
          </a:p>
        </p:txBody>
      </p:sp>
      <p:sp>
        <p:nvSpPr>
          <p:cNvPr id="7" name="Text Placeholder 6"/>
          <p:cNvSpPr>
            <a:spLocks noGrp="1"/>
          </p:cNvSpPr>
          <p:nvPr>
            <p:ph type="body" idx="1"/>
          </p:nvPr>
        </p:nvSpPr>
        <p:spPr/>
        <p:txBody>
          <a:bodyPr/>
          <a:lstStyle/>
          <a:p>
            <a:r>
              <a:rPr lang="en-US" dirty="0"/>
              <a:t>not Firebase.</a:t>
            </a:r>
          </a:p>
        </p:txBody>
      </p:sp>
    </p:spTree>
    <p:extLst>
      <p:ext uri="{BB962C8B-B14F-4D97-AF65-F5344CB8AC3E}">
        <p14:creationId xmlns:p14="http://schemas.microsoft.com/office/powerpoint/2010/main" val="3849771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7BC4D2-88F6-8DBE-3EAE-EDE4AFC56778}"/>
              </a:ext>
            </a:extLst>
          </p:cNvPr>
          <p:cNvSpPr>
            <a:spLocks noGrp="1"/>
          </p:cNvSpPr>
          <p:nvPr>
            <p:ph type="title"/>
          </p:nvPr>
        </p:nvSpPr>
        <p:spPr/>
        <p:txBody>
          <a:bodyPr/>
          <a:lstStyle/>
          <a:p>
            <a:r>
              <a:rPr lang="en-US" dirty="0"/>
              <a:t>digital ink recognition</a:t>
            </a:r>
          </a:p>
        </p:txBody>
      </p:sp>
      <p:sp>
        <p:nvSpPr>
          <p:cNvPr id="5" name="Text Placeholder 4">
            <a:extLst>
              <a:ext uri="{FF2B5EF4-FFF2-40B4-BE49-F238E27FC236}">
                <a16:creationId xmlns:a16="http://schemas.microsoft.com/office/drawing/2014/main" id="{168F6826-8DF5-FCAB-A423-E73AA63AB20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1624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Ink Recognition.</a:t>
            </a:r>
          </a:p>
        </p:txBody>
      </p:sp>
      <p:sp>
        <p:nvSpPr>
          <p:cNvPr id="3" name="Content Placeholder 2"/>
          <p:cNvSpPr>
            <a:spLocks noGrp="1"/>
          </p:cNvSpPr>
          <p:nvPr>
            <p:ph idx="1"/>
          </p:nvPr>
        </p:nvSpPr>
        <p:spPr/>
        <p:txBody>
          <a:bodyPr>
            <a:normAutofit fontScale="92500"/>
          </a:bodyPr>
          <a:lstStyle/>
          <a:p>
            <a:r>
              <a:rPr lang="en-US" dirty="0"/>
              <a:t>Converts handwritten text to sequences of </a:t>
            </a:r>
            <a:r>
              <a:rPr lang="en-US" dirty="0" err="1"/>
              <a:t>unicode</a:t>
            </a:r>
            <a:r>
              <a:rPr lang="en-US" dirty="0"/>
              <a:t> characters.</a:t>
            </a:r>
          </a:p>
          <a:p>
            <a:pPr lvl="1"/>
            <a:r>
              <a:rPr lang="en-US" dirty="0"/>
              <a:t>Recognition is performed without any network connection.</a:t>
            </a:r>
          </a:p>
          <a:p>
            <a:r>
              <a:rPr lang="en-US" dirty="0"/>
              <a:t>Supports 300+ languages and 25+ writing systems including all major Latin languages, as well as Chinese, Japanese, Korean, Arabic, and Cyrillic. See the complete list of supported languages.</a:t>
            </a:r>
          </a:p>
          <a:p>
            <a:r>
              <a:rPr lang="en-US" dirty="0"/>
              <a:t>Recognizes </a:t>
            </a:r>
            <a:r>
              <a:rPr lang="en-US" dirty="0" err="1"/>
              <a:t>emojis</a:t>
            </a:r>
            <a:r>
              <a:rPr lang="en-US" dirty="0"/>
              <a:t> and basic shapes.</a:t>
            </a:r>
          </a:p>
          <a:p>
            <a:r>
              <a:rPr lang="en-US" dirty="0"/>
              <a:t>Shapes symbol recognition model. </a:t>
            </a:r>
          </a:p>
          <a:p>
            <a:pPr lvl="1"/>
            <a:r>
              <a:rPr lang="en-US" dirty="0"/>
              <a:t>Recognizes basic shapes and returns the strings "RECTANGLE", "TRIANGLE", "ARROW", "ELLIPSE".</a:t>
            </a:r>
          </a:p>
        </p:txBody>
      </p:sp>
    </p:spTree>
    <p:extLst>
      <p:ext uri="{BB962C8B-B14F-4D97-AF65-F5344CB8AC3E}">
        <p14:creationId xmlns:p14="http://schemas.microsoft.com/office/powerpoint/2010/main" val="3873716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Ink Recognition (2)</a:t>
            </a:r>
          </a:p>
        </p:txBody>
      </p:sp>
      <p:sp>
        <p:nvSpPr>
          <p:cNvPr id="3" name="Content Placeholder 2"/>
          <p:cNvSpPr>
            <a:spLocks noGrp="1"/>
          </p:cNvSpPr>
          <p:nvPr>
            <p:ph idx="1"/>
          </p:nvPr>
        </p:nvSpPr>
        <p:spPr/>
        <p:txBody>
          <a:bodyPr/>
          <a:lstStyle/>
          <a:p>
            <a:r>
              <a:rPr lang="en-US" dirty="0"/>
              <a:t>This uses the </a:t>
            </a:r>
            <a:r>
              <a:rPr lang="en-US" dirty="0" err="1"/>
              <a:t>touchevent</a:t>
            </a:r>
            <a:r>
              <a:rPr lang="en-US" dirty="0"/>
              <a:t> (and maybe canvas so the user can see what they are drawing), instead of an image.</a:t>
            </a:r>
          </a:p>
          <a:p>
            <a:r>
              <a:rPr lang="en-US" dirty="0"/>
              <a:t>create an </a:t>
            </a:r>
            <a:r>
              <a:rPr lang="en-US" dirty="0" err="1"/>
              <a:t>Ink.Stroke</a:t>
            </a:r>
            <a:r>
              <a:rPr lang="en-US" dirty="0"/>
              <a:t> object.  very similar to a path object.</a:t>
            </a:r>
          </a:p>
          <a:p>
            <a:pPr lvl="1"/>
            <a:r>
              <a:rPr lang="en-US" dirty="0"/>
              <a:t>You can include timing for better accuracy. </a:t>
            </a:r>
          </a:p>
        </p:txBody>
      </p:sp>
    </p:spTree>
    <p:extLst>
      <p:ext uri="{BB962C8B-B14F-4D97-AF65-F5344CB8AC3E}">
        <p14:creationId xmlns:p14="http://schemas.microsoft.com/office/powerpoint/2010/main" val="352110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Ink Recognition (3)</a:t>
            </a:r>
          </a:p>
        </p:txBody>
      </p:sp>
      <p:sp>
        <p:nvSpPr>
          <p:cNvPr id="3" name="Content Placeholder 2"/>
          <p:cNvSpPr>
            <a:spLocks noGrp="1"/>
          </p:cNvSpPr>
          <p:nvPr>
            <p:ph sz="half" idx="1"/>
          </p:nvPr>
        </p:nvSpPr>
        <p:spPr/>
        <p:txBody>
          <a:bodyPr>
            <a:normAutofit fontScale="55000" lnSpcReduction="20000"/>
          </a:bodyPr>
          <a:lstStyle/>
          <a:p>
            <a:r>
              <a:rPr lang="en-US" dirty="0"/>
              <a:t>via the </a:t>
            </a:r>
            <a:r>
              <a:rPr lang="en-US" dirty="0" err="1"/>
              <a:t>touchevent</a:t>
            </a:r>
            <a:r>
              <a:rPr lang="en-US" dirty="0"/>
              <a:t>.</a:t>
            </a:r>
          </a:p>
          <a:p>
            <a:pPr marL="0" indent="0">
              <a:buNone/>
            </a:pPr>
            <a:r>
              <a:rPr lang="en-US" dirty="0"/>
              <a:t> float x = </a:t>
            </a:r>
            <a:r>
              <a:rPr lang="en-US" dirty="0" err="1"/>
              <a:t>event.getX</a:t>
            </a:r>
            <a:r>
              <a:rPr lang="en-US" dirty="0"/>
              <a:t>();</a:t>
            </a:r>
          </a:p>
          <a:p>
            <a:pPr marL="0" indent="0">
              <a:buNone/>
            </a:pPr>
            <a:r>
              <a:rPr lang="en-US" dirty="0"/>
              <a:t>  float y = </a:t>
            </a:r>
            <a:r>
              <a:rPr lang="en-US" dirty="0" err="1"/>
              <a:t>event.getY</a:t>
            </a:r>
            <a:r>
              <a:rPr lang="en-US" dirty="0"/>
              <a:t>();</a:t>
            </a:r>
          </a:p>
          <a:p>
            <a:pPr marL="0" indent="0">
              <a:buNone/>
            </a:pPr>
            <a:r>
              <a:rPr lang="en-US" dirty="0"/>
              <a:t>  long t = </a:t>
            </a:r>
            <a:r>
              <a:rPr lang="en-US" dirty="0" err="1"/>
              <a:t>System.currentTimeMillis</a:t>
            </a:r>
            <a:r>
              <a:rPr lang="en-US" dirty="0"/>
              <a:t>();</a:t>
            </a:r>
          </a:p>
          <a:p>
            <a:pPr marL="0" indent="0">
              <a:buNone/>
            </a:pPr>
            <a:r>
              <a:rPr lang="en-US" dirty="0"/>
              <a:t> </a:t>
            </a:r>
            <a:r>
              <a:rPr lang="en-US" dirty="0" err="1"/>
              <a:t>int</a:t>
            </a:r>
            <a:r>
              <a:rPr lang="en-US" dirty="0"/>
              <a:t> action = </a:t>
            </a:r>
            <a:r>
              <a:rPr lang="en-US" dirty="0" err="1"/>
              <a:t>event.getActionMasked</a:t>
            </a:r>
            <a:r>
              <a:rPr lang="en-US" dirty="0"/>
              <a:t>();</a:t>
            </a:r>
          </a:p>
          <a:p>
            <a:pPr marL="0" indent="0">
              <a:buNone/>
            </a:pPr>
            <a:r>
              <a:rPr lang="en-US" dirty="0"/>
              <a:t>  switch (action) {</a:t>
            </a:r>
          </a:p>
          <a:p>
            <a:pPr marL="0" indent="0">
              <a:buNone/>
            </a:pPr>
            <a:r>
              <a:rPr lang="en-US" dirty="0"/>
              <a:t>    case </a:t>
            </a:r>
            <a:r>
              <a:rPr lang="en-US" dirty="0" err="1"/>
              <a:t>MotionEvent.ACTION_DOWN</a:t>
            </a:r>
            <a:r>
              <a:rPr lang="en-US" dirty="0"/>
              <a:t>:</a:t>
            </a:r>
          </a:p>
          <a:p>
            <a:pPr marL="0" indent="0">
              <a:buNone/>
            </a:pPr>
            <a:r>
              <a:rPr lang="en-US" dirty="0"/>
              <a:t>      </a:t>
            </a:r>
            <a:r>
              <a:rPr lang="en-US" dirty="0" err="1"/>
              <a:t>strokeBuilder</a:t>
            </a:r>
            <a:r>
              <a:rPr lang="en-US" dirty="0"/>
              <a:t> = </a:t>
            </a:r>
            <a:r>
              <a:rPr lang="en-US" dirty="0" err="1"/>
              <a:t>Ink.Stroke.builder</a:t>
            </a:r>
            <a:r>
              <a:rPr lang="en-US" dirty="0"/>
              <a:t>();</a:t>
            </a:r>
          </a:p>
          <a:p>
            <a:pPr marL="0" indent="0">
              <a:buNone/>
            </a:pPr>
            <a:r>
              <a:rPr lang="en-US" dirty="0"/>
              <a:t>      </a:t>
            </a:r>
            <a:r>
              <a:rPr lang="en-US" dirty="0" err="1"/>
              <a:t>strokeBuilder.addPoint</a:t>
            </a:r>
            <a:r>
              <a:rPr lang="en-US" dirty="0"/>
              <a:t>(</a:t>
            </a:r>
            <a:r>
              <a:rPr lang="en-US" dirty="0" err="1"/>
              <a:t>Ink.Point.create</a:t>
            </a:r>
            <a:r>
              <a:rPr lang="en-US" dirty="0"/>
              <a:t>(x, y, t));</a:t>
            </a:r>
          </a:p>
          <a:p>
            <a:pPr marL="0" indent="0">
              <a:buNone/>
            </a:pPr>
            <a:r>
              <a:rPr lang="en-US" dirty="0"/>
              <a:t>      break;</a:t>
            </a:r>
          </a:p>
          <a:p>
            <a:pPr marL="0" indent="0">
              <a:buNone/>
            </a:pPr>
            <a:r>
              <a:rPr lang="en-US" dirty="0"/>
              <a:t>    case </a:t>
            </a:r>
            <a:r>
              <a:rPr lang="en-US" dirty="0" err="1"/>
              <a:t>MotionEvent.ACTION_MOVE</a:t>
            </a:r>
            <a:r>
              <a:rPr lang="en-US" dirty="0"/>
              <a:t>:</a:t>
            </a:r>
          </a:p>
          <a:p>
            <a:pPr marL="0" indent="0">
              <a:buNone/>
            </a:pPr>
            <a:r>
              <a:rPr lang="en-US" dirty="0"/>
              <a:t>      </a:t>
            </a:r>
            <a:r>
              <a:rPr lang="en-US" dirty="0" err="1"/>
              <a:t>strokeBuilder.addPoint</a:t>
            </a:r>
            <a:r>
              <a:rPr lang="en-US" dirty="0"/>
              <a:t>(</a:t>
            </a:r>
            <a:r>
              <a:rPr lang="en-US" dirty="0" err="1"/>
              <a:t>Ink.Point.create</a:t>
            </a:r>
            <a:r>
              <a:rPr lang="en-US" dirty="0"/>
              <a:t>(x, y, t));</a:t>
            </a:r>
          </a:p>
          <a:p>
            <a:pPr marL="0" indent="0">
              <a:buNone/>
            </a:pPr>
            <a:r>
              <a:rPr lang="en-US" dirty="0"/>
              <a:t>      break;</a:t>
            </a:r>
          </a:p>
          <a:p>
            <a:pPr marL="0" indent="0">
              <a:buNone/>
            </a:pPr>
            <a:r>
              <a:rPr lang="en-US" dirty="0"/>
              <a:t>    case </a:t>
            </a:r>
            <a:r>
              <a:rPr lang="en-US" dirty="0" err="1"/>
              <a:t>MotionEvent.ACTION_UP</a:t>
            </a:r>
            <a:r>
              <a:rPr lang="en-US" dirty="0"/>
              <a:t>:</a:t>
            </a:r>
          </a:p>
          <a:p>
            <a:pPr marL="0" indent="0">
              <a:buNone/>
            </a:pPr>
            <a:r>
              <a:rPr lang="en-US" dirty="0"/>
              <a:t>      </a:t>
            </a:r>
            <a:r>
              <a:rPr lang="en-US" dirty="0" err="1"/>
              <a:t>strokeBuilder.addPoint</a:t>
            </a:r>
            <a:r>
              <a:rPr lang="en-US" dirty="0"/>
              <a:t>(</a:t>
            </a:r>
            <a:r>
              <a:rPr lang="en-US" dirty="0" err="1"/>
              <a:t>Ink.Point.create</a:t>
            </a:r>
            <a:r>
              <a:rPr lang="en-US" dirty="0"/>
              <a:t>(x, y, t));</a:t>
            </a:r>
          </a:p>
          <a:p>
            <a:pPr marL="0" indent="0">
              <a:buNone/>
            </a:pPr>
            <a:r>
              <a:rPr lang="en-US" dirty="0"/>
              <a:t>      </a:t>
            </a:r>
            <a:r>
              <a:rPr lang="en-US" dirty="0" err="1"/>
              <a:t>inkBuilder.addStroke</a:t>
            </a:r>
            <a:r>
              <a:rPr lang="en-US" dirty="0"/>
              <a:t>(</a:t>
            </a:r>
            <a:r>
              <a:rPr lang="en-US" dirty="0" err="1"/>
              <a:t>strokeBuilder.build</a:t>
            </a:r>
            <a:r>
              <a:rPr lang="en-US" dirty="0"/>
              <a:t>());</a:t>
            </a:r>
          </a:p>
          <a:p>
            <a:pPr marL="0" indent="0">
              <a:buNone/>
            </a:pPr>
            <a:r>
              <a:rPr lang="en-US" dirty="0"/>
              <a:t>      </a:t>
            </a:r>
            <a:r>
              <a:rPr lang="en-US" dirty="0" err="1"/>
              <a:t>strokeBuilder</a:t>
            </a:r>
            <a:r>
              <a:rPr lang="en-US" dirty="0"/>
              <a:t> = null;</a:t>
            </a:r>
          </a:p>
          <a:p>
            <a:pPr marL="0" indent="0">
              <a:buNone/>
            </a:pPr>
            <a:r>
              <a:rPr lang="en-US" dirty="0"/>
              <a:t>      break;</a:t>
            </a:r>
          </a:p>
          <a:p>
            <a:pPr marL="0" indent="0">
              <a:buNone/>
            </a:pPr>
            <a:r>
              <a:rPr lang="en-US" dirty="0"/>
              <a:t>  }</a:t>
            </a:r>
          </a:p>
        </p:txBody>
      </p:sp>
      <p:sp>
        <p:nvSpPr>
          <p:cNvPr id="4" name="Content Placeholder 3"/>
          <p:cNvSpPr>
            <a:spLocks noGrp="1"/>
          </p:cNvSpPr>
          <p:nvPr>
            <p:ph sz="half" idx="2"/>
          </p:nvPr>
        </p:nvSpPr>
        <p:spPr>
          <a:xfrm>
            <a:off x="5181600" y="1612234"/>
            <a:ext cx="5384800" cy="4525963"/>
          </a:xfrm>
        </p:spPr>
        <p:txBody>
          <a:bodyPr>
            <a:normAutofit fontScale="55000" lnSpcReduction="20000"/>
          </a:bodyPr>
          <a:lstStyle/>
          <a:p>
            <a:r>
              <a:rPr lang="en-US" dirty="0"/>
              <a:t>Once you have a sample complete</a:t>
            </a:r>
          </a:p>
          <a:p>
            <a:r>
              <a:rPr lang="en-US" dirty="0"/>
              <a:t>get an ink object to send to recognizer</a:t>
            </a:r>
          </a:p>
          <a:p>
            <a:pPr marL="0" indent="0">
              <a:buNone/>
            </a:pPr>
            <a:r>
              <a:rPr lang="en-US" dirty="0"/>
              <a:t>Ink </a:t>
            </a:r>
            <a:r>
              <a:rPr lang="en-US" dirty="0" err="1"/>
              <a:t>ink</a:t>
            </a:r>
            <a:r>
              <a:rPr lang="en-US" dirty="0"/>
              <a:t> = </a:t>
            </a:r>
            <a:r>
              <a:rPr lang="en-US" dirty="0" err="1"/>
              <a:t>inkBuilder.build</a:t>
            </a:r>
            <a:r>
              <a:rPr lang="en-US" dirty="0"/>
              <a:t>();</a:t>
            </a:r>
          </a:p>
        </p:txBody>
      </p:sp>
      <p:pic>
        <p:nvPicPr>
          <p:cNvPr id="6" name="Picture 5" descr="A screen shot of a computer&#10;&#10;Description automatically generated">
            <a:extLst>
              <a:ext uri="{FF2B5EF4-FFF2-40B4-BE49-F238E27FC236}">
                <a16:creationId xmlns:a16="http://schemas.microsoft.com/office/drawing/2014/main" id="{AAF1CBAD-EB07-E870-100C-9244A50CA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2239962"/>
            <a:ext cx="3009284" cy="4343400"/>
          </a:xfrm>
          <a:prstGeom prst="rect">
            <a:avLst/>
          </a:prstGeom>
        </p:spPr>
      </p:pic>
    </p:spTree>
    <p:extLst>
      <p:ext uri="{BB962C8B-B14F-4D97-AF65-F5344CB8AC3E}">
        <p14:creationId xmlns:p14="http://schemas.microsoft.com/office/powerpoint/2010/main" val="164154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Ink Recognition (4)</a:t>
            </a:r>
          </a:p>
        </p:txBody>
      </p:sp>
      <p:sp>
        <p:nvSpPr>
          <p:cNvPr id="3" name="Content Placeholder 2"/>
          <p:cNvSpPr>
            <a:spLocks noGrp="1"/>
          </p:cNvSpPr>
          <p:nvPr>
            <p:ph idx="1"/>
          </p:nvPr>
        </p:nvSpPr>
        <p:spPr>
          <a:xfrm>
            <a:off x="609600" y="1295400"/>
            <a:ext cx="10972800" cy="5181600"/>
          </a:xfrm>
        </p:spPr>
        <p:txBody>
          <a:bodyPr>
            <a:normAutofit fontScale="55000" lnSpcReduction="20000"/>
          </a:bodyPr>
          <a:lstStyle/>
          <a:p>
            <a:r>
              <a:rPr lang="en-US" dirty="0"/>
              <a:t>get the recognizer</a:t>
            </a:r>
          </a:p>
          <a:p>
            <a:r>
              <a:rPr lang="en-US" dirty="0"/>
              <a:t>Specify the recognition model for a language</a:t>
            </a:r>
          </a:p>
          <a:p>
            <a:pPr marL="0" indent="0">
              <a:buNone/>
            </a:pPr>
            <a:r>
              <a:rPr lang="en-US" dirty="0" err="1"/>
              <a:t>DigitalInkRecognitionModelIdentifier</a:t>
            </a:r>
            <a:r>
              <a:rPr lang="en-US" dirty="0"/>
              <a:t> </a:t>
            </a:r>
            <a:r>
              <a:rPr lang="en-US" dirty="0" err="1"/>
              <a:t>modelIdentifier</a:t>
            </a:r>
            <a:r>
              <a:rPr lang="en-US" dirty="0"/>
              <a:t>;</a:t>
            </a:r>
          </a:p>
          <a:p>
            <a:pPr marL="0" indent="0">
              <a:buNone/>
            </a:pPr>
            <a:r>
              <a:rPr lang="en-US" dirty="0"/>
              <a:t>try {</a:t>
            </a:r>
          </a:p>
          <a:p>
            <a:pPr marL="0" indent="0">
              <a:buNone/>
            </a:pPr>
            <a:r>
              <a:rPr lang="en-US" dirty="0"/>
              <a:t>  </a:t>
            </a:r>
            <a:r>
              <a:rPr lang="en-US" dirty="0" err="1"/>
              <a:t>modelIdentifier</a:t>
            </a:r>
            <a:r>
              <a:rPr lang="en-US" dirty="0"/>
              <a:t> =    </a:t>
            </a:r>
            <a:r>
              <a:rPr lang="en-US" dirty="0" err="1"/>
              <a:t>DigitalInkRecognitionModelIdentifier.fromLanguageTag</a:t>
            </a:r>
            <a:r>
              <a:rPr lang="en-US" dirty="0"/>
              <a:t>("</a:t>
            </a:r>
            <a:r>
              <a:rPr lang="en-US" dirty="0" err="1"/>
              <a:t>en</a:t>
            </a:r>
            <a:r>
              <a:rPr lang="en-US" dirty="0"/>
              <a:t>-US");</a:t>
            </a:r>
          </a:p>
          <a:p>
            <a:pPr marL="0" indent="0">
              <a:buNone/>
            </a:pPr>
            <a:r>
              <a:rPr lang="en-US" dirty="0"/>
              <a:t>} catch (</a:t>
            </a:r>
            <a:r>
              <a:rPr lang="en-US" dirty="0" err="1"/>
              <a:t>MlKitException</a:t>
            </a:r>
            <a:r>
              <a:rPr lang="en-US" dirty="0"/>
              <a:t> e) {  // language tag failed to parse, handle error.  }</a:t>
            </a:r>
          </a:p>
          <a:p>
            <a:pPr marL="0" indent="0">
              <a:buNone/>
            </a:pPr>
            <a:r>
              <a:rPr lang="en-US" dirty="0"/>
              <a:t>if (</a:t>
            </a:r>
            <a:r>
              <a:rPr lang="en-US" dirty="0" err="1"/>
              <a:t>modelIdentifier</a:t>
            </a:r>
            <a:r>
              <a:rPr lang="en-US" dirty="0"/>
              <a:t> == null) {</a:t>
            </a:r>
          </a:p>
          <a:p>
            <a:pPr marL="0" indent="0">
              <a:buNone/>
            </a:pPr>
            <a:r>
              <a:rPr lang="en-US" dirty="0"/>
              <a:t>  // no model was found, handle error.</a:t>
            </a:r>
          </a:p>
          <a:p>
            <a:pPr marL="0" indent="0">
              <a:buNone/>
            </a:pPr>
            <a:r>
              <a:rPr lang="en-US" dirty="0"/>
              <a:t>}</a:t>
            </a:r>
          </a:p>
          <a:p>
            <a:pPr marL="0" indent="0">
              <a:buNone/>
            </a:pPr>
            <a:r>
              <a:rPr lang="en-US" dirty="0" err="1"/>
              <a:t>DigitalInkRecognitionModel</a:t>
            </a:r>
            <a:r>
              <a:rPr lang="en-US" dirty="0"/>
              <a:t> model = </a:t>
            </a:r>
            <a:r>
              <a:rPr lang="en-US" dirty="0" err="1"/>
              <a:t>DigitalInkRecognitionModel.builder</a:t>
            </a:r>
            <a:r>
              <a:rPr lang="en-US" dirty="0"/>
              <a:t>(</a:t>
            </a:r>
            <a:r>
              <a:rPr lang="en-US" dirty="0" err="1"/>
              <a:t>modelIdentifier</a:t>
            </a:r>
            <a:r>
              <a:rPr lang="en-US" dirty="0"/>
              <a:t>).build()</a:t>
            </a:r>
          </a:p>
          <a:p>
            <a:pPr marL="0" indent="0">
              <a:buNone/>
            </a:pPr>
            <a:r>
              <a:rPr lang="en-US" dirty="0"/>
              <a:t>    .</a:t>
            </a:r>
            <a:r>
              <a:rPr lang="en-US" dirty="0" err="1"/>
              <a:t>setModelIdentifier</a:t>
            </a:r>
            <a:r>
              <a:rPr lang="en-US" dirty="0"/>
              <a:t>(</a:t>
            </a:r>
            <a:r>
              <a:rPr lang="en-US" dirty="0" err="1"/>
              <a:t>modelIdentifier</a:t>
            </a:r>
            <a:r>
              <a:rPr lang="en-US" dirty="0"/>
              <a:t>)</a:t>
            </a:r>
          </a:p>
          <a:p>
            <a:pPr marL="0" indent="0">
              <a:buNone/>
            </a:pPr>
            <a:r>
              <a:rPr lang="en-US" dirty="0"/>
              <a:t>    .build();</a:t>
            </a:r>
          </a:p>
          <a:p>
            <a:r>
              <a:rPr lang="en-US" dirty="0"/>
              <a:t>Get a recognizer for the language</a:t>
            </a:r>
          </a:p>
          <a:p>
            <a:pPr marL="0" indent="0">
              <a:buNone/>
            </a:pPr>
            <a:r>
              <a:rPr lang="en-US" dirty="0" err="1"/>
              <a:t>DigitalInkRecognizer</a:t>
            </a:r>
            <a:r>
              <a:rPr lang="en-US" dirty="0"/>
              <a:t> recognizer = </a:t>
            </a:r>
            <a:r>
              <a:rPr lang="en-US" dirty="0" err="1"/>
              <a:t>DigitalInkRecognition.getClient</a:t>
            </a:r>
            <a:r>
              <a:rPr lang="en-US" dirty="0"/>
              <a:t>( </a:t>
            </a:r>
            <a:r>
              <a:rPr lang="en-US" dirty="0" err="1"/>
              <a:t>DigitalInkRecognizerOptions.builder</a:t>
            </a:r>
            <a:r>
              <a:rPr lang="en-US" dirty="0"/>
              <a:t>(model) ).build();</a:t>
            </a:r>
          </a:p>
          <a:p>
            <a:r>
              <a:rPr lang="en-US" dirty="0"/>
              <a:t>finally get results</a:t>
            </a:r>
          </a:p>
          <a:p>
            <a:pPr marL="0" indent="0">
              <a:buNone/>
            </a:pPr>
            <a:r>
              <a:rPr lang="en-US" dirty="0" err="1"/>
              <a:t>recognizer.recognize</a:t>
            </a:r>
            <a:r>
              <a:rPr lang="en-US" dirty="0"/>
              <a:t>(ink)</a:t>
            </a:r>
          </a:p>
          <a:p>
            <a:pPr marL="0" indent="0">
              <a:buNone/>
            </a:pPr>
            <a:r>
              <a:rPr lang="en-US" dirty="0"/>
              <a:t>    .</a:t>
            </a:r>
            <a:r>
              <a:rPr lang="en-US" dirty="0" err="1"/>
              <a:t>addOnSuccessListener</a:t>
            </a:r>
            <a:endParaRPr lang="en-US" dirty="0"/>
          </a:p>
          <a:p>
            <a:pPr marL="0" indent="0">
              <a:buNone/>
            </a:pPr>
            <a:endParaRPr lang="en-US" dirty="0"/>
          </a:p>
        </p:txBody>
      </p:sp>
    </p:spTree>
    <p:extLst>
      <p:ext uri="{BB962C8B-B14F-4D97-AF65-F5344CB8AC3E}">
        <p14:creationId xmlns:p14="http://schemas.microsoft.com/office/powerpoint/2010/main" val="2914420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89F6BD-51DA-71F2-384C-15B749A20187}"/>
              </a:ext>
            </a:extLst>
          </p:cNvPr>
          <p:cNvSpPr>
            <a:spLocks noGrp="1"/>
          </p:cNvSpPr>
          <p:nvPr>
            <p:ph type="title"/>
          </p:nvPr>
        </p:nvSpPr>
        <p:spPr/>
        <p:txBody>
          <a:bodyPr/>
          <a:lstStyle/>
          <a:p>
            <a:r>
              <a:rPr lang="en-US" dirty="0"/>
              <a:t>Self segmentation</a:t>
            </a:r>
          </a:p>
        </p:txBody>
      </p:sp>
      <p:sp>
        <p:nvSpPr>
          <p:cNvPr id="5" name="Text Placeholder 4">
            <a:extLst>
              <a:ext uri="{FF2B5EF4-FFF2-40B4-BE49-F238E27FC236}">
                <a16:creationId xmlns:a16="http://schemas.microsoft.com/office/drawing/2014/main" id="{1A7E3D4E-BD3B-C9B7-EF63-0BDDEDB4832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7164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0D53-F466-448C-8213-08DB5AFCE010}"/>
              </a:ext>
            </a:extLst>
          </p:cNvPr>
          <p:cNvSpPr>
            <a:spLocks noGrp="1"/>
          </p:cNvSpPr>
          <p:nvPr>
            <p:ph type="title"/>
          </p:nvPr>
        </p:nvSpPr>
        <p:spPr/>
        <p:txBody>
          <a:bodyPr/>
          <a:lstStyle/>
          <a:p>
            <a:r>
              <a:rPr lang="en-US" dirty="0" err="1"/>
              <a:t>Segmenter</a:t>
            </a:r>
            <a:endParaRPr lang="en-US" dirty="0"/>
          </a:p>
        </p:txBody>
      </p:sp>
      <p:sp>
        <p:nvSpPr>
          <p:cNvPr id="3" name="Content Placeholder 2">
            <a:extLst>
              <a:ext uri="{FF2B5EF4-FFF2-40B4-BE49-F238E27FC236}">
                <a16:creationId xmlns:a16="http://schemas.microsoft.com/office/drawing/2014/main" id="{95802ECE-C434-2C68-E585-D4FFF968F51B}"/>
              </a:ext>
            </a:extLst>
          </p:cNvPr>
          <p:cNvSpPr>
            <a:spLocks noGrp="1"/>
          </p:cNvSpPr>
          <p:nvPr>
            <p:ph sz="half" idx="1"/>
          </p:nvPr>
        </p:nvSpPr>
        <p:spPr>
          <a:xfrm>
            <a:off x="609600" y="1600201"/>
            <a:ext cx="10820400" cy="1676399"/>
          </a:xfrm>
        </p:spPr>
        <p:txBody>
          <a:bodyPr/>
          <a:lstStyle/>
          <a:p>
            <a:r>
              <a:rPr lang="en-US" dirty="0"/>
              <a:t>create a </a:t>
            </a:r>
            <a:r>
              <a:rPr lang="en-US" dirty="0" err="1"/>
              <a:t>segmentater</a:t>
            </a:r>
            <a:r>
              <a:rPr lang="en-US" dirty="0"/>
              <a:t> with the correct options</a:t>
            </a:r>
          </a:p>
          <a:p>
            <a:pPr lvl="1"/>
            <a:r>
              <a:rPr lang="en-US" dirty="0"/>
              <a:t>STREAM_MODE or SINGLE_IMAGE_MODE</a:t>
            </a:r>
          </a:p>
        </p:txBody>
      </p:sp>
      <p:sp>
        <p:nvSpPr>
          <p:cNvPr id="5" name="Rectangle 1">
            <a:extLst>
              <a:ext uri="{FF2B5EF4-FFF2-40B4-BE49-F238E27FC236}">
                <a16:creationId xmlns:a16="http://schemas.microsoft.com/office/drawing/2014/main" id="{CB57C1AE-CDEF-5FAE-83B1-F85275A166B2}"/>
              </a:ext>
            </a:extLst>
          </p:cNvPr>
          <p:cNvSpPr>
            <a:spLocks noGrp="1" noChangeArrowheads="1"/>
          </p:cNvSpPr>
          <p:nvPr>
            <p:ph sz="half" idx="2"/>
          </p:nvPr>
        </p:nvSpPr>
        <p:spPr bwMode="auto">
          <a:xfrm>
            <a:off x="580724" y="3300663"/>
            <a:ext cx="10972800" cy="1938992"/>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BCBEC4"/>
                </a:solidFill>
                <a:effectLst/>
                <a:latin typeface="JetBrains Mono"/>
              </a:rPr>
              <a:t>SelfieSegmenterOptions</a:t>
            </a:r>
            <a:r>
              <a:rPr kumimoji="0" lang="en-US" altLang="en-US" sz="2400" b="0" i="0" u="none" strike="noStrike" cap="none" normalizeH="0" baseline="0" dirty="0">
                <a:ln>
                  <a:noFill/>
                </a:ln>
                <a:solidFill>
                  <a:srgbClr val="BCBEC4"/>
                </a:solidFill>
                <a:effectLst/>
                <a:latin typeface="JetBrains Mono"/>
              </a:rPr>
              <a:t> options =</a:t>
            </a:r>
            <a:r>
              <a:rPr kumimoji="0" lang="en-US" altLang="en-US" sz="2400" b="0" i="0" u="none" strike="noStrike" cap="none" normalizeH="0" baseline="0" dirty="0">
                <a:ln>
                  <a:noFill/>
                </a:ln>
                <a:solidFill>
                  <a:srgbClr val="CF8E6D"/>
                </a:solidFill>
                <a:effectLst/>
                <a:latin typeface="JetBrains Mono"/>
              </a:rPr>
              <a:t>new </a:t>
            </a:r>
            <a:r>
              <a:rPr kumimoji="0" lang="en-US" altLang="en-US" sz="2400" b="0" i="0" u="none" strike="noStrike" cap="none" normalizeH="0" baseline="0" dirty="0" err="1">
                <a:ln>
                  <a:noFill/>
                </a:ln>
                <a:solidFill>
                  <a:srgbClr val="BCBEC4"/>
                </a:solidFill>
                <a:effectLst/>
                <a:latin typeface="JetBrains Mono"/>
              </a:rPr>
              <a:t>SelfieSegmenterOptions.Builder</a:t>
            </a:r>
            <a:r>
              <a:rPr kumimoji="0" lang="en-US" altLang="en-US" sz="2400" b="0" i="0" u="none" strike="noStrike" cap="none" normalizeH="0" baseline="0" dirty="0">
                <a:ln>
                  <a:noFill/>
                </a:ln>
                <a:solidFill>
                  <a:srgbClr val="BCBEC4"/>
                </a:solidFill>
                <a:effectLst/>
                <a:latin typeface="JetBrains Mono"/>
              </a:rPr>
              <a:t>()</a:t>
            </a:r>
            <a:br>
              <a:rPr kumimoji="0" lang="en-US" altLang="en-US" sz="2400" b="0" i="0" u="none" strike="noStrike" cap="none" normalizeH="0" baseline="0" dirty="0">
                <a:ln>
                  <a:noFill/>
                </a:ln>
                <a:solidFill>
                  <a:srgbClr val="BCBEC4"/>
                </a:solidFill>
                <a:effectLst/>
                <a:latin typeface="JetBrains Mono"/>
              </a:rPr>
            </a:br>
            <a:r>
              <a:rPr kumimoji="0" lang="en-US" altLang="en-US" sz="2400" b="0" i="0" u="none" strike="noStrike" cap="none" normalizeH="0" baseline="0" dirty="0">
                <a:ln>
                  <a:noFill/>
                </a:ln>
                <a:solidFill>
                  <a:srgbClr val="7A7E85"/>
                </a:solidFill>
                <a:effectLst/>
                <a:latin typeface="JetBrains Mono"/>
              </a:rPr>
              <a:t>.        </a:t>
            </a:r>
            <a:r>
              <a:rPr kumimoji="0" lang="en-US" altLang="en-US" sz="2400" b="0" i="0" u="none" strike="noStrike" cap="none" normalizeH="0" baseline="0" dirty="0">
                <a:ln>
                  <a:noFill/>
                </a:ln>
                <a:solidFill>
                  <a:srgbClr val="BCBEC4"/>
                </a:solidFill>
                <a:effectLst/>
                <a:latin typeface="JetBrains Mono"/>
              </a:rPr>
              <a:t>.</a:t>
            </a:r>
            <a:r>
              <a:rPr kumimoji="0" lang="en-US" altLang="en-US" sz="2400" b="0" i="0" u="none" strike="noStrike" cap="none" normalizeH="0" baseline="0" dirty="0" err="1">
                <a:ln>
                  <a:noFill/>
                </a:ln>
                <a:solidFill>
                  <a:srgbClr val="BCBEC4"/>
                </a:solidFill>
                <a:effectLst/>
                <a:latin typeface="JetBrains Mono"/>
              </a:rPr>
              <a:t>setDetectorMode</a:t>
            </a:r>
            <a:r>
              <a:rPr kumimoji="0" lang="en-US" altLang="en-US" sz="2400" b="0" i="0" u="none" strike="noStrike" cap="none" normalizeH="0" baseline="0" dirty="0">
                <a:ln>
                  <a:noFill/>
                </a:ln>
                <a:solidFill>
                  <a:srgbClr val="BCBEC4"/>
                </a:solidFill>
                <a:effectLst/>
                <a:latin typeface="JetBrains Mono"/>
              </a:rPr>
              <a:t>(</a:t>
            </a:r>
            <a:r>
              <a:rPr kumimoji="0" lang="en-US" altLang="en-US" sz="2400" b="0" i="0" u="none" strike="noStrike" cap="none" normalizeH="0" baseline="0" dirty="0" err="1">
                <a:ln>
                  <a:noFill/>
                </a:ln>
                <a:solidFill>
                  <a:srgbClr val="BCBEC4"/>
                </a:solidFill>
                <a:effectLst/>
                <a:latin typeface="JetBrains Mono"/>
              </a:rPr>
              <a:t>SelfieSegmenterOptions.</a:t>
            </a:r>
            <a:r>
              <a:rPr kumimoji="0" lang="en-US" altLang="en-US" sz="2400" b="0" i="1" u="none" strike="noStrike" cap="none" normalizeH="0" baseline="0" dirty="0" err="1">
                <a:ln>
                  <a:noFill/>
                </a:ln>
                <a:solidFill>
                  <a:srgbClr val="C77DBB"/>
                </a:solidFill>
                <a:effectLst/>
                <a:latin typeface="JetBrains Mono"/>
              </a:rPr>
              <a:t>SINGLE_IMAGE_MODE</a:t>
            </a:r>
            <a:r>
              <a:rPr kumimoji="0" lang="en-US" altLang="en-US" sz="2400" b="0" i="0" u="none" strike="noStrike" cap="none" normalizeH="0" baseline="0" dirty="0">
                <a:ln>
                  <a:noFill/>
                </a:ln>
                <a:solidFill>
                  <a:srgbClr val="BCBEC4"/>
                </a:solidFill>
                <a:effectLst/>
                <a:latin typeface="JetBrains Mono"/>
              </a:rPr>
              <a:t>)</a:t>
            </a:r>
            <a:br>
              <a:rPr kumimoji="0" lang="en-US" altLang="en-US" sz="2400" b="0" i="0" u="none" strike="noStrike" cap="none" normalizeH="0" baseline="0" dirty="0">
                <a:ln>
                  <a:noFill/>
                </a:ln>
                <a:solidFill>
                  <a:srgbClr val="BCBEC4"/>
                </a:solidFill>
                <a:effectLst/>
                <a:latin typeface="JetBrains Mono"/>
              </a:rPr>
            </a:br>
            <a:r>
              <a:rPr kumimoji="0" lang="en-US" altLang="en-US" sz="2400" b="0" i="0" u="none" strike="noStrike" cap="none" normalizeH="0" baseline="0" dirty="0">
                <a:ln>
                  <a:noFill/>
                </a:ln>
                <a:solidFill>
                  <a:srgbClr val="BCBEC4"/>
                </a:solidFill>
                <a:effectLst/>
                <a:latin typeface="JetBrains Mono"/>
              </a:rPr>
              <a:t>          .build();</a:t>
            </a:r>
            <a:br>
              <a:rPr kumimoji="0" lang="en-US" altLang="en-US" sz="2400" b="0" i="0" u="none" strike="noStrike" cap="none" normalizeH="0" baseline="0" dirty="0">
                <a:ln>
                  <a:noFill/>
                </a:ln>
                <a:solidFill>
                  <a:srgbClr val="BCBEC4"/>
                </a:solidFill>
                <a:effectLst/>
                <a:latin typeface="JetBrains Mono"/>
              </a:rPr>
            </a:br>
            <a:br>
              <a:rPr kumimoji="0" lang="en-US" altLang="en-US" sz="2400" b="0" i="0" u="none" strike="noStrike" cap="none" normalizeH="0" baseline="0" dirty="0">
                <a:ln>
                  <a:noFill/>
                </a:ln>
                <a:solidFill>
                  <a:srgbClr val="BCBEC4"/>
                </a:solidFill>
                <a:effectLst/>
                <a:latin typeface="JetBrains Mono"/>
              </a:rPr>
            </a:br>
            <a:r>
              <a:rPr kumimoji="0" lang="en-US" altLang="en-US" sz="2400" b="0" i="0" u="none" strike="noStrike" cap="none" normalizeH="0" baseline="0" dirty="0" err="1">
                <a:ln>
                  <a:noFill/>
                </a:ln>
                <a:solidFill>
                  <a:srgbClr val="C77DBB"/>
                </a:solidFill>
                <a:effectLst/>
                <a:latin typeface="JetBrains Mono"/>
              </a:rPr>
              <a:t>segmenter</a:t>
            </a:r>
            <a:r>
              <a:rPr kumimoji="0" lang="en-US" altLang="en-US" sz="2400" b="0" i="0" u="none" strike="noStrike" cap="none" normalizeH="0" baseline="0" dirty="0">
                <a:ln>
                  <a:noFill/>
                </a:ln>
                <a:solidFill>
                  <a:srgbClr val="C77DBB"/>
                </a:solidFill>
                <a:effectLst/>
                <a:latin typeface="JetBrains Mono"/>
              </a:rPr>
              <a:t> </a:t>
            </a:r>
            <a:r>
              <a:rPr kumimoji="0" lang="en-US" altLang="en-US" sz="2400" b="0" i="0" u="none" strike="noStrike" cap="none" normalizeH="0" baseline="0" dirty="0">
                <a:ln>
                  <a:noFill/>
                </a:ln>
                <a:solidFill>
                  <a:srgbClr val="BCBEC4"/>
                </a:solidFill>
                <a:effectLst/>
                <a:latin typeface="JetBrains Mono"/>
              </a:rPr>
              <a:t>= </a:t>
            </a:r>
            <a:r>
              <a:rPr kumimoji="0" lang="en-US" altLang="en-US" sz="2400" b="0" i="0" u="none" strike="noStrike" cap="none" normalizeH="0" baseline="0" dirty="0" err="1">
                <a:ln>
                  <a:noFill/>
                </a:ln>
                <a:solidFill>
                  <a:srgbClr val="BCBEC4"/>
                </a:solidFill>
                <a:effectLst/>
                <a:latin typeface="JetBrains Mono"/>
              </a:rPr>
              <a:t>Segmentation.</a:t>
            </a:r>
            <a:r>
              <a:rPr kumimoji="0" lang="en-US" altLang="en-US" sz="2400" b="0" i="1" u="none" strike="noStrike" cap="none" normalizeH="0" baseline="0" dirty="0" err="1">
                <a:ln>
                  <a:noFill/>
                </a:ln>
                <a:solidFill>
                  <a:srgbClr val="BCBEC4"/>
                </a:solidFill>
                <a:effectLst/>
                <a:latin typeface="JetBrains Mono"/>
              </a:rPr>
              <a:t>getClient</a:t>
            </a:r>
            <a:r>
              <a:rPr kumimoji="0" lang="en-US" altLang="en-US" sz="2400" b="0" i="0" u="none" strike="noStrike" cap="none" normalizeH="0" baseline="0" dirty="0">
                <a:ln>
                  <a:noFill/>
                </a:ln>
                <a:solidFill>
                  <a:srgbClr val="BCBEC4"/>
                </a:solidFill>
                <a:effectLst/>
                <a:latin typeface="JetBrains Mono"/>
              </a:rPr>
              <a:t>(options);</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769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E359-ACB4-047D-166A-1ED479C7A1DE}"/>
              </a:ext>
            </a:extLst>
          </p:cNvPr>
          <p:cNvSpPr>
            <a:spLocks noGrp="1"/>
          </p:cNvSpPr>
          <p:nvPr>
            <p:ph type="title"/>
          </p:nvPr>
        </p:nvSpPr>
        <p:spPr/>
        <p:txBody>
          <a:bodyPr/>
          <a:lstStyle/>
          <a:p>
            <a:r>
              <a:rPr lang="en-US" dirty="0" err="1"/>
              <a:t>Segmenter</a:t>
            </a:r>
            <a:r>
              <a:rPr lang="en-US" dirty="0"/>
              <a:t> (2)</a:t>
            </a:r>
          </a:p>
        </p:txBody>
      </p:sp>
      <p:sp>
        <p:nvSpPr>
          <p:cNvPr id="3" name="Content Placeholder 2">
            <a:extLst>
              <a:ext uri="{FF2B5EF4-FFF2-40B4-BE49-F238E27FC236}">
                <a16:creationId xmlns:a16="http://schemas.microsoft.com/office/drawing/2014/main" id="{67FC1D81-51E5-BDF7-C5E6-514DF322EDAB}"/>
              </a:ext>
            </a:extLst>
          </p:cNvPr>
          <p:cNvSpPr>
            <a:spLocks noGrp="1"/>
          </p:cNvSpPr>
          <p:nvPr>
            <p:ph sz="half" idx="1"/>
          </p:nvPr>
        </p:nvSpPr>
        <p:spPr>
          <a:xfrm>
            <a:off x="609600" y="1600201"/>
            <a:ext cx="4343400" cy="4525963"/>
          </a:xfrm>
        </p:spPr>
        <p:txBody>
          <a:bodyPr>
            <a:normAutofit fontScale="92500" lnSpcReduction="10000"/>
          </a:bodyPr>
          <a:lstStyle/>
          <a:p>
            <a:r>
              <a:rPr lang="en-US" dirty="0"/>
              <a:t>call the task and get the mask result back.</a:t>
            </a:r>
          </a:p>
          <a:p>
            <a:r>
              <a:rPr lang="en-US" dirty="0"/>
              <a:t>By default, the mask will be the same size as the input image. Each pixel of the mask is assigned a float number that has a range between [0.0, 1.0]. The closer the number is to 1.0, the higher the confidence that the pixel represents a person, and vice versa.</a:t>
            </a:r>
          </a:p>
        </p:txBody>
      </p:sp>
      <p:sp>
        <p:nvSpPr>
          <p:cNvPr id="5" name="Rectangle 1">
            <a:extLst>
              <a:ext uri="{FF2B5EF4-FFF2-40B4-BE49-F238E27FC236}">
                <a16:creationId xmlns:a16="http://schemas.microsoft.com/office/drawing/2014/main" id="{0A240649-CB2F-2269-6D01-66E30258878B}"/>
              </a:ext>
            </a:extLst>
          </p:cNvPr>
          <p:cNvSpPr>
            <a:spLocks noGrp="1" noChangeArrowheads="1"/>
          </p:cNvSpPr>
          <p:nvPr>
            <p:ph sz="half" idx="2"/>
          </p:nvPr>
        </p:nvSpPr>
        <p:spPr bwMode="auto">
          <a:xfrm>
            <a:off x="5486400" y="1782395"/>
            <a:ext cx="6333465" cy="3293209"/>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BCBEC4"/>
                </a:solidFill>
                <a:effectLst/>
                <a:latin typeface="JetBrains Mono"/>
              </a:rPr>
              <a:t>Task&lt;</a:t>
            </a:r>
            <a:r>
              <a:rPr kumimoji="0" lang="en-US" altLang="en-US" sz="1600" b="0" i="0" u="none" strike="noStrike" cap="none" normalizeH="0" baseline="0" dirty="0" err="1">
                <a:ln>
                  <a:noFill/>
                </a:ln>
                <a:solidFill>
                  <a:srgbClr val="BCBEC4"/>
                </a:solidFill>
                <a:effectLst/>
                <a:latin typeface="JetBrains Mono"/>
              </a:rPr>
              <a:t>SegmentationMask</a:t>
            </a:r>
            <a:r>
              <a:rPr kumimoji="0" lang="en-US" altLang="en-US" sz="1600" b="0" i="0" u="none" strike="noStrike" cap="none" normalizeH="0" baseline="0" dirty="0">
                <a:ln>
                  <a:noFill/>
                </a:ln>
                <a:solidFill>
                  <a:srgbClr val="BCBEC4"/>
                </a:solidFill>
                <a:effectLst/>
                <a:latin typeface="JetBrains Mono"/>
              </a:rPr>
              <a:t>&gt; result = </a:t>
            </a:r>
            <a:r>
              <a:rPr kumimoji="0" lang="en-US" altLang="en-US" sz="1600" b="0" i="0" u="none" strike="noStrike" cap="none" normalizeH="0" baseline="0" dirty="0" err="1">
                <a:ln>
                  <a:noFill/>
                </a:ln>
                <a:solidFill>
                  <a:srgbClr val="C77DBB"/>
                </a:solidFill>
                <a:effectLst/>
                <a:latin typeface="JetBrains Mono"/>
              </a:rPr>
              <a:t>segmenter</a:t>
            </a:r>
            <a:r>
              <a:rPr kumimoji="0" lang="en-US" altLang="en-US" sz="1600" b="0" i="0" u="none" strike="noStrike" cap="none" normalizeH="0" baseline="0" dirty="0" err="1">
                <a:ln>
                  <a:noFill/>
                </a:ln>
                <a:solidFill>
                  <a:srgbClr val="BCBEC4"/>
                </a:solidFill>
                <a:effectLst/>
                <a:latin typeface="JetBrains Mono"/>
              </a:rPr>
              <a:t>.process</a:t>
            </a:r>
            <a:r>
              <a:rPr kumimoji="0" lang="en-US" altLang="en-US" sz="1600" b="0" i="0" u="none" strike="noStrike" cap="none" normalizeH="0" baseline="0" dirty="0">
                <a:ln>
                  <a:noFill/>
                </a:ln>
                <a:solidFill>
                  <a:srgbClr val="BCBEC4"/>
                </a:solidFill>
                <a:effectLst/>
                <a:latin typeface="JetBrains Mono"/>
              </a:rPr>
              <a:t>(image)</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addOnSuccessListener</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CF8E6D"/>
                </a:solidFill>
                <a:effectLst/>
                <a:latin typeface="JetBrains Mono"/>
              </a:rPr>
              <a:t>new </a:t>
            </a:r>
            <a:r>
              <a:rPr kumimoji="0" lang="en-US" altLang="en-US" sz="1600" b="0" i="0" u="none" strike="noStrike" cap="none" normalizeH="0" baseline="0" dirty="0" err="1">
                <a:ln>
                  <a:noFill/>
                </a:ln>
                <a:solidFill>
                  <a:srgbClr val="BCBEC4"/>
                </a:solidFill>
                <a:effectLst/>
                <a:latin typeface="JetBrains Mono"/>
              </a:rPr>
              <a:t>OnSuccessListener</a:t>
            </a:r>
            <a:r>
              <a:rPr kumimoji="0" lang="en-US" altLang="en-US" sz="1600" b="0" i="0" u="none" strike="noStrike" cap="none" normalizeH="0" baseline="0" dirty="0">
                <a:ln>
                  <a:noFill/>
                </a:ln>
                <a:solidFill>
                  <a:srgbClr val="BCBEC4"/>
                </a:solidFill>
                <a:effectLst/>
                <a:latin typeface="JetBrains Mono"/>
              </a:rPr>
              <a:t>&lt;</a:t>
            </a:r>
            <a:r>
              <a:rPr kumimoji="0" lang="en-US" altLang="en-US" sz="1600" b="0" i="0" u="none" strike="noStrike" cap="none" normalizeH="0" baseline="0" dirty="0" err="1">
                <a:ln>
                  <a:noFill/>
                </a:ln>
                <a:solidFill>
                  <a:srgbClr val="BCBEC4"/>
                </a:solidFill>
                <a:effectLst/>
                <a:latin typeface="JetBrains Mono"/>
              </a:rPr>
              <a:t>SegmentationMask</a:t>
            </a:r>
            <a:r>
              <a:rPr kumimoji="0" lang="en-US" altLang="en-US" sz="1600" b="0" i="0" u="none" strike="noStrike" cap="none" normalizeH="0" baseline="0" dirty="0">
                <a:ln>
                  <a:noFill/>
                </a:ln>
                <a:solidFill>
                  <a:srgbClr val="BCBEC4"/>
                </a:solidFill>
                <a:effectLst/>
                <a:latin typeface="JetBrains Mono"/>
              </a:rPr>
              <a:t>&gt;()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B3AE60"/>
                </a:solidFill>
                <a:effectLst/>
                <a:latin typeface="JetBrains Mono"/>
              </a:rPr>
              <a:t>@Override</a:t>
            </a:r>
            <a:br>
              <a:rPr kumimoji="0" lang="en-US" altLang="en-US" sz="1600" b="0" i="0" u="none" strike="noStrike" cap="none" normalizeH="0" baseline="0" dirty="0">
                <a:ln>
                  <a:noFill/>
                </a:ln>
                <a:solidFill>
                  <a:srgbClr val="B3AE60"/>
                </a:solidFill>
                <a:effectLst/>
                <a:latin typeface="JetBrains Mono"/>
              </a:rPr>
            </a:br>
            <a:r>
              <a:rPr kumimoji="0" lang="en-US" altLang="en-US" sz="1600" b="0" i="0" u="none" strike="noStrike" cap="none" normalizeH="0" baseline="0" dirty="0">
                <a:ln>
                  <a:noFill/>
                </a:ln>
                <a:solidFill>
                  <a:srgbClr val="B3AE60"/>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public void </a:t>
            </a:r>
            <a:r>
              <a:rPr kumimoji="0" lang="en-US" altLang="en-US" sz="1600" b="0" i="0" u="none" strike="noStrike" cap="none" normalizeH="0" baseline="0" dirty="0" err="1">
                <a:ln>
                  <a:noFill/>
                </a:ln>
                <a:solidFill>
                  <a:srgbClr val="56A8F5"/>
                </a:solidFill>
                <a:effectLst/>
                <a:latin typeface="JetBrains Mono"/>
              </a:rPr>
              <a:t>onSuccess</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SegmentationMask</a:t>
            </a:r>
            <a:r>
              <a:rPr kumimoji="0" lang="en-US" altLang="en-US" sz="1600" b="0" i="0" u="none" strike="noStrike" cap="none" normalizeH="0" baseline="0" dirty="0">
                <a:ln>
                  <a:noFill/>
                </a:ln>
                <a:solidFill>
                  <a:srgbClr val="BCBEC4"/>
                </a:solidFill>
                <a:effectLst/>
                <a:latin typeface="JetBrains Mono"/>
              </a:rPr>
              <a:t> result)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 Task completed successfully</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if </a:t>
            </a:r>
            <a:r>
              <a:rPr kumimoji="0" lang="en-US" altLang="en-US" sz="1600" b="0" i="0" u="none" strike="noStrike" cap="none" normalizeH="0" baseline="0" dirty="0">
                <a:ln>
                  <a:noFill/>
                </a:ln>
                <a:solidFill>
                  <a:srgbClr val="BCBEC4"/>
                </a:solidFill>
                <a:effectLst/>
                <a:latin typeface="JetBrains Mono"/>
              </a:rPr>
              <a:t>(result == </a:t>
            </a:r>
            <a:r>
              <a:rPr kumimoji="0" lang="en-US" altLang="en-US" sz="1600" b="0" i="0" u="none" strike="noStrike" cap="none" normalizeH="0" baseline="0" dirty="0">
                <a:ln>
                  <a:noFill/>
                </a:ln>
                <a:solidFill>
                  <a:srgbClr val="CF8E6D"/>
                </a:solidFill>
                <a:effectLst/>
                <a:latin typeface="JetBrains Mono"/>
              </a:rPr>
              <a:t>null</a:t>
            </a: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C77DBB"/>
                </a:solidFill>
                <a:effectLst/>
                <a:latin typeface="JetBrains Mono"/>
              </a:rPr>
              <a:t>binding</a:t>
            </a:r>
            <a:r>
              <a:rPr kumimoji="0" lang="en-US" altLang="en-US" sz="1600" b="0" i="0" u="none" strike="noStrike" cap="none" normalizeH="0" baseline="0" dirty="0" err="1">
                <a:ln>
                  <a:noFill/>
                </a:ln>
                <a:solidFill>
                  <a:srgbClr val="BCBEC4"/>
                </a:solidFill>
                <a:effectLst/>
                <a:latin typeface="JetBrains Mono"/>
              </a:rPr>
              <a:t>.</a:t>
            </a:r>
            <a:r>
              <a:rPr kumimoji="0" lang="en-US" altLang="en-US" sz="1600" b="0" i="0" u="none" strike="noStrike" cap="none" normalizeH="0" baseline="0" dirty="0" err="1">
                <a:ln>
                  <a:noFill/>
                </a:ln>
                <a:solidFill>
                  <a:srgbClr val="C77DBB"/>
                </a:solidFill>
                <a:effectLst/>
                <a:latin typeface="JetBrains Mono"/>
              </a:rPr>
              <a:t>logger</a:t>
            </a:r>
            <a:r>
              <a:rPr kumimoji="0" lang="en-US" altLang="en-US" sz="1600" b="0" i="0" u="none" strike="noStrike" cap="none" normalizeH="0" baseline="0" dirty="0" err="1">
                <a:ln>
                  <a:noFill/>
                </a:ln>
                <a:solidFill>
                  <a:srgbClr val="BCBEC4"/>
                </a:solidFill>
                <a:effectLst/>
                <a:latin typeface="JetBrains Mono"/>
              </a:rPr>
              <a:t>.setText</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6AAB73"/>
                </a:solidFill>
                <a:effectLst/>
                <a:latin typeface="JetBrains Mono"/>
              </a:rPr>
              <a:t>"No Subject found."</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return</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ByteBuffer</a:t>
            </a:r>
            <a:r>
              <a:rPr kumimoji="0" lang="en-US" altLang="en-US" sz="1600" b="0" i="0" u="none" strike="noStrike" cap="none" normalizeH="0" baseline="0" dirty="0">
                <a:ln>
                  <a:noFill/>
                </a:ln>
                <a:solidFill>
                  <a:srgbClr val="BCBEC4"/>
                </a:solidFill>
                <a:effectLst/>
                <a:latin typeface="JetBrains Mono"/>
              </a:rPr>
              <a:t> mask = </a:t>
            </a:r>
            <a:r>
              <a:rPr kumimoji="0" lang="en-US" altLang="en-US" sz="1600" b="0" i="0" u="none" strike="noStrike" cap="none" normalizeH="0" baseline="0" dirty="0" err="1">
                <a:ln>
                  <a:noFill/>
                </a:ln>
                <a:solidFill>
                  <a:srgbClr val="BCBEC4"/>
                </a:solidFill>
                <a:effectLst/>
                <a:latin typeface="JetBrains Mono"/>
              </a:rPr>
              <a:t>result.getBuffer</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//do something </a:t>
            </a:r>
            <a:r>
              <a:rPr kumimoji="0" lang="en-US" altLang="en-US" sz="1600" b="0" i="0" u="none" strike="noStrike" cap="none" normalizeH="0" baseline="0" dirty="0" err="1">
                <a:ln>
                  <a:noFill/>
                </a:ln>
                <a:solidFill>
                  <a:srgbClr val="BCBEC4"/>
                </a:solidFill>
                <a:effectLst/>
                <a:latin typeface="JetBrains Mono"/>
              </a:rPr>
              <a:t>witt</a:t>
            </a:r>
            <a:r>
              <a:rPr kumimoji="0" lang="en-US" altLang="en-US" sz="1600" b="0" i="0" u="none" strike="noStrike" cap="none" normalizeH="0" baseline="0" dirty="0">
                <a:ln>
                  <a:noFill/>
                </a:ln>
                <a:solidFill>
                  <a:srgbClr val="BCBEC4"/>
                </a:solidFill>
                <a:effectLst/>
                <a:latin typeface="JetBrains Mono"/>
              </a:rPr>
              <a:t> the image.</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7" name="Picture 6" descr="A person standing on a rooftop with buildings in the background&#10;&#10;Description automatically generated">
            <a:extLst>
              <a:ext uri="{FF2B5EF4-FFF2-40B4-BE49-F238E27FC236}">
                <a16:creationId xmlns:a16="http://schemas.microsoft.com/office/drawing/2014/main" id="{B0514516-04BD-B593-4322-39DAEB44F6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6380" y="4488456"/>
            <a:ext cx="2853485" cy="1903809"/>
          </a:xfrm>
          <a:prstGeom prst="rect">
            <a:avLst/>
          </a:prstGeom>
        </p:spPr>
      </p:pic>
    </p:spTree>
    <p:extLst>
      <p:ext uri="{BB962C8B-B14F-4D97-AF65-F5344CB8AC3E}">
        <p14:creationId xmlns:p14="http://schemas.microsoft.com/office/powerpoint/2010/main" val="851701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F58ACA-D8F5-3E0A-8FF8-00DEAB9E7C2A}"/>
              </a:ext>
            </a:extLst>
          </p:cNvPr>
          <p:cNvSpPr>
            <a:spLocks noGrp="1"/>
          </p:cNvSpPr>
          <p:nvPr>
            <p:ph type="title"/>
          </p:nvPr>
        </p:nvSpPr>
        <p:spPr/>
        <p:txBody>
          <a:bodyPr/>
          <a:lstStyle/>
          <a:p>
            <a:r>
              <a:rPr lang="en-US" dirty="0"/>
              <a:t>subject segmentation</a:t>
            </a:r>
          </a:p>
        </p:txBody>
      </p:sp>
      <p:sp>
        <p:nvSpPr>
          <p:cNvPr id="5" name="Text Placeholder 4">
            <a:extLst>
              <a:ext uri="{FF2B5EF4-FFF2-40B4-BE49-F238E27FC236}">
                <a16:creationId xmlns:a16="http://schemas.microsoft.com/office/drawing/2014/main" id="{6CE2388D-3DE4-3849-4815-7A59AEFE2B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3138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E1EC-5CC2-4F96-0822-1136C9514D30}"/>
              </a:ext>
            </a:extLst>
          </p:cNvPr>
          <p:cNvSpPr>
            <a:spLocks noGrp="1"/>
          </p:cNvSpPr>
          <p:nvPr>
            <p:ph type="title"/>
          </p:nvPr>
        </p:nvSpPr>
        <p:spPr/>
        <p:txBody>
          <a:bodyPr/>
          <a:lstStyle/>
          <a:p>
            <a:r>
              <a:rPr lang="en-US" dirty="0"/>
              <a:t>Subject Segmentation</a:t>
            </a:r>
          </a:p>
        </p:txBody>
      </p:sp>
      <p:sp>
        <p:nvSpPr>
          <p:cNvPr id="4" name="Content Placeholder 3">
            <a:extLst>
              <a:ext uri="{FF2B5EF4-FFF2-40B4-BE49-F238E27FC236}">
                <a16:creationId xmlns:a16="http://schemas.microsoft.com/office/drawing/2014/main" id="{9F9E1F0A-B3D2-7754-5C40-67B267C07B06}"/>
              </a:ext>
            </a:extLst>
          </p:cNvPr>
          <p:cNvSpPr>
            <a:spLocks noGrp="1"/>
          </p:cNvSpPr>
          <p:nvPr>
            <p:ph sz="half" idx="1"/>
          </p:nvPr>
        </p:nvSpPr>
        <p:spPr/>
        <p:txBody>
          <a:bodyPr/>
          <a:lstStyle/>
          <a:p>
            <a:r>
              <a:rPr lang="en-US" dirty="0"/>
              <a:t>similar to selfie segmentation, but now it could be people, pets, or prominent objects.</a:t>
            </a:r>
          </a:p>
          <a:p>
            <a:r>
              <a:rPr lang="en-US" dirty="0"/>
              <a:t>Can provide back either a mask or the bitmap of each subject it finds in the picture.</a:t>
            </a:r>
          </a:p>
        </p:txBody>
      </p:sp>
      <p:sp>
        <p:nvSpPr>
          <p:cNvPr id="6" name="Rectangle 1">
            <a:extLst>
              <a:ext uri="{FF2B5EF4-FFF2-40B4-BE49-F238E27FC236}">
                <a16:creationId xmlns:a16="http://schemas.microsoft.com/office/drawing/2014/main" id="{2CBBA120-2565-2509-3FB1-00B7553D0382}"/>
              </a:ext>
            </a:extLst>
          </p:cNvPr>
          <p:cNvSpPr>
            <a:spLocks noGrp="1" noChangeArrowheads="1"/>
          </p:cNvSpPr>
          <p:nvPr>
            <p:ph sz="half" idx="2"/>
          </p:nvPr>
        </p:nvSpPr>
        <p:spPr bwMode="auto">
          <a:xfrm>
            <a:off x="6197600" y="1770304"/>
            <a:ext cx="5789598" cy="4185761"/>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BCBEC4"/>
                </a:solidFill>
                <a:effectLst/>
                <a:latin typeface="JetBrains Mono"/>
              </a:rPr>
              <a:t>SubjectSegmenterOptions</a:t>
            </a:r>
            <a:r>
              <a:rPr kumimoji="0" lang="en-US" altLang="en-US" sz="1400" b="0" i="0" u="none" strike="noStrike" cap="none" normalizeH="0" baseline="0" dirty="0">
                <a:ln>
                  <a:noFill/>
                </a:ln>
                <a:solidFill>
                  <a:srgbClr val="BCBEC4"/>
                </a:solidFill>
                <a:effectLst/>
                <a:latin typeface="JetBrains Mono"/>
              </a:rPr>
              <a:t> options = </a:t>
            </a:r>
            <a:r>
              <a:rPr kumimoji="0" lang="en-US" altLang="en-US" sz="1400" b="0" i="0" u="none" strike="noStrike" cap="none" normalizeH="0" baseline="0" dirty="0">
                <a:ln>
                  <a:noFill/>
                </a:ln>
                <a:solidFill>
                  <a:srgbClr val="CF8E6D"/>
                </a:solidFill>
                <a:effectLst/>
                <a:latin typeface="JetBrains Mono"/>
              </a:rPr>
              <a:t>new </a:t>
            </a:r>
            <a:r>
              <a:rPr kumimoji="0" lang="en-US" altLang="en-US" sz="1400" b="0" i="0" u="none" strike="noStrike" cap="none" normalizeH="0" baseline="0" dirty="0" err="1">
                <a:ln>
                  <a:noFill/>
                </a:ln>
                <a:solidFill>
                  <a:srgbClr val="BCBEC4"/>
                </a:solidFill>
                <a:effectLst/>
                <a:latin typeface="JetBrains Mono"/>
              </a:rPr>
              <a:t>SubjectSegmenterOptions.Builder</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err="1">
                <a:ln>
                  <a:noFill/>
                </a:ln>
                <a:solidFill>
                  <a:srgbClr val="BCBEC4"/>
                </a:solidFill>
                <a:effectLst/>
                <a:latin typeface="JetBrains Mono"/>
              </a:rPr>
              <a:t>enableMultipleSubjects</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a:ln>
                  <a:noFill/>
                </a:ln>
                <a:solidFill>
                  <a:srgbClr val="CF8E6D"/>
                </a:solidFill>
                <a:effectLst/>
                <a:latin typeface="JetBrains Mono"/>
              </a:rPr>
              <a:t>new </a:t>
            </a:r>
            <a:r>
              <a:rPr kumimoji="0" lang="en-US" altLang="en-US" sz="1400" b="0" i="0" u="none" strike="noStrike" cap="none" normalizeH="0" baseline="0" dirty="0" err="1">
                <a:ln>
                  <a:noFill/>
                </a:ln>
                <a:solidFill>
                  <a:srgbClr val="BCBEC4"/>
                </a:solidFill>
                <a:effectLst/>
                <a:latin typeface="JetBrains Mono"/>
              </a:rPr>
              <a:t>SubjectSegmenterOptions.SubjectResultOptions.Builder</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err="1">
                <a:ln>
                  <a:noFill/>
                </a:ln>
                <a:solidFill>
                  <a:srgbClr val="BCBEC4"/>
                </a:solidFill>
                <a:effectLst/>
                <a:latin typeface="JetBrains Mono"/>
              </a:rPr>
              <a:t>enableConfidenceMask</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.build())</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.build();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BCBEC4"/>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BCBEC4"/>
                </a:solidFill>
                <a:latin typeface="JetBrains Mono"/>
              </a:rPr>
              <a:t>OR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BCBEC4"/>
              </a:solidFill>
              <a:latin typeface="JetBrains Mono"/>
            </a:endParaRPr>
          </a:p>
          <a:p>
            <a:pPr marL="0" indent="0" eaLnBrk="0" fontAlgn="base" hangingPunct="0">
              <a:spcBef>
                <a:spcPct val="0"/>
              </a:spcBef>
              <a:spcAft>
                <a:spcPct val="0"/>
              </a:spcAft>
              <a:buNone/>
            </a:pPr>
            <a:r>
              <a:rPr kumimoji="0" lang="en-US" altLang="en-US" sz="1400" b="0" i="0" u="none" strike="noStrike" cap="none" normalizeH="0" baseline="0" dirty="0" err="1">
                <a:ln>
                  <a:noFill/>
                </a:ln>
                <a:solidFill>
                  <a:srgbClr val="BCBEC4"/>
                </a:solidFill>
                <a:effectLst/>
                <a:latin typeface="JetBrains Mono"/>
              </a:rPr>
              <a:t>SubjectSegmenterOptions</a:t>
            </a:r>
            <a:r>
              <a:rPr kumimoji="0" lang="en-US" altLang="en-US" sz="1400" b="0" i="0" u="none" strike="noStrike" cap="none" normalizeH="0" baseline="0" dirty="0">
                <a:ln>
                  <a:noFill/>
                </a:ln>
                <a:solidFill>
                  <a:srgbClr val="BCBEC4"/>
                </a:solidFill>
                <a:effectLst/>
                <a:latin typeface="JetBrains Mono"/>
              </a:rPr>
              <a:t> options = </a:t>
            </a:r>
            <a:r>
              <a:rPr kumimoji="0" lang="en-US" altLang="en-US" sz="1400" b="0" i="0" u="none" strike="noStrike" cap="none" normalizeH="0" baseline="0" dirty="0">
                <a:ln>
                  <a:noFill/>
                </a:ln>
                <a:solidFill>
                  <a:srgbClr val="CF8E6D"/>
                </a:solidFill>
                <a:effectLst/>
                <a:latin typeface="JetBrains Mono"/>
              </a:rPr>
              <a:t>new </a:t>
            </a:r>
            <a:r>
              <a:rPr kumimoji="0" lang="en-US" altLang="en-US" sz="1400" b="0" i="0" u="none" strike="noStrike" cap="none" normalizeH="0" baseline="0" dirty="0" err="1">
                <a:ln>
                  <a:noFill/>
                </a:ln>
                <a:solidFill>
                  <a:srgbClr val="BCBEC4"/>
                </a:solidFill>
                <a:effectLst/>
                <a:latin typeface="JetBrains Mono"/>
              </a:rPr>
              <a:t>SubjectSegmenterOptions.Builder</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err="1">
                <a:ln>
                  <a:noFill/>
                </a:ln>
                <a:solidFill>
                  <a:srgbClr val="BCBEC4"/>
                </a:solidFill>
                <a:effectLst/>
                <a:latin typeface="JetBrains Mono"/>
              </a:rPr>
              <a:t>enableMultipleSubjects</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a:ln>
                  <a:noFill/>
                </a:ln>
                <a:solidFill>
                  <a:srgbClr val="CF8E6D"/>
                </a:solidFill>
                <a:effectLst/>
                <a:latin typeface="JetBrains Mono"/>
              </a:rPr>
              <a:t>new </a:t>
            </a:r>
            <a:r>
              <a:rPr kumimoji="0" lang="en-US" altLang="en-US" sz="1400" b="0" i="0" u="none" strike="noStrike" cap="none" normalizeH="0" baseline="0" dirty="0" err="1">
                <a:ln>
                  <a:noFill/>
                </a:ln>
                <a:solidFill>
                  <a:srgbClr val="BCBEC4"/>
                </a:solidFill>
                <a:effectLst/>
                <a:latin typeface="JetBrains Mono"/>
              </a:rPr>
              <a:t>SubjectSegmenterOptions.SubjectResultOptions.Builder</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err="1">
                <a:ln>
                  <a:noFill/>
                </a:ln>
                <a:solidFill>
                  <a:srgbClr val="BCBEC4"/>
                </a:solidFill>
                <a:effectLst/>
                <a:latin typeface="JetBrains Mono"/>
              </a:rPr>
              <a:t>enableSubjectBitmap</a:t>
            </a:r>
            <a:r>
              <a:rPr kumimoji="0" lang="en-US" altLang="en-US" sz="1400" b="0" i="0" u="none" strike="noStrike" cap="none" normalizeH="0" baseline="0" dirty="0">
                <a:ln>
                  <a:noFill/>
                </a:ln>
                <a:solidFill>
                  <a:srgbClr val="BCBEC4"/>
                </a:solidFill>
                <a:effectLst/>
                <a:latin typeface="JetBrains Mono"/>
              </a:rPr>
              <a:t>()</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.build())</a:t>
            </a:r>
            <a:br>
              <a:rPr kumimoji="0" lang="en-US" altLang="en-US" sz="1400" b="0" i="0" u="none" strike="noStrike" cap="none" normalizeH="0" baseline="0" dirty="0">
                <a:ln>
                  <a:noFill/>
                </a:ln>
                <a:solidFill>
                  <a:srgbClr val="BCBEC4"/>
                </a:solidFill>
                <a:effectLst/>
                <a:latin typeface="JetBrains Mono"/>
              </a:rPr>
            </a:br>
            <a:r>
              <a:rPr kumimoji="0" lang="en-US" altLang="en-US" sz="1400" b="0" i="0" u="none" strike="noStrike" cap="none" normalizeH="0" baseline="0" dirty="0">
                <a:ln>
                  <a:noFill/>
                </a:ln>
                <a:solidFill>
                  <a:srgbClr val="BCBEC4"/>
                </a:solidFill>
                <a:effectLst/>
                <a:latin typeface="JetBrains Mono"/>
              </a:rPr>
              <a:t>    .build();</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ndParaRPr>
          </a:p>
          <a:p>
            <a:pPr marL="0" indent="0" eaLnBrk="0" fontAlgn="base" hangingPunct="0">
              <a:spcBef>
                <a:spcPct val="0"/>
              </a:spcBef>
              <a:spcAft>
                <a:spcPct val="0"/>
              </a:spcAft>
              <a:buNone/>
            </a:pPr>
            <a:r>
              <a:rPr kumimoji="0" lang="en-US" altLang="en-US" sz="1400" b="0" i="0" u="none" strike="noStrike" cap="none" normalizeH="0" baseline="0" dirty="0" err="1">
                <a:ln>
                  <a:noFill/>
                </a:ln>
                <a:solidFill>
                  <a:srgbClr val="C77DBB"/>
                </a:solidFill>
                <a:effectLst/>
                <a:latin typeface="JetBrains Mono"/>
              </a:rPr>
              <a:t>segmenter</a:t>
            </a:r>
            <a:r>
              <a:rPr kumimoji="0" lang="en-US" altLang="en-US" sz="1400" b="0" i="0" u="none" strike="noStrike" cap="none" normalizeH="0" baseline="0" dirty="0">
                <a:ln>
                  <a:noFill/>
                </a:ln>
                <a:solidFill>
                  <a:srgbClr val="C77DBB"/>
                </a:solidFill>
                <a:effectLst/>
                <a:latin typeface="JetBrains Mono"/>
              </a:rPr>
              <a:t> </a:t>
            </a:r>
            <a:r>
              <a:rPr kumimoji="0" lang="en-US" altLang="en-US" sz="1400" b="0" i="0" u="none" strike="noStrike" cap="none" normalizeH="0" baseline="0" dirty="0">
                <a:ln>
                  <a:noFill/>
                </a:ln>
                <a:solidFill>
                  <a:srgbClr val="BCBEC4"/>
                </a:solidFill>
                <a:effectLst/>
                <a:latin typeface="JetBrains Mono"/>
              </a:rPr>
              <a:t>= </a:t>
            </a:r>
            <a:r>
              <a:rPr kumimoji="0" lang="en-US" altLang="en-US" sz="1400" b="0" i="0" u="none" strike="noStrike" cap="none" normalizeH="0" baseline="0" dirty="0" err="1">
                <a:ln>
                  <a:noFill/>
                </a:ln>
                <a:solidFill>
                  <a:srgbClr val="BCBEC4"/>
                </a:solidFill>
                <a:effectLst/>
                <a:latin typeface="JetBrains Mono"/>
              </a:rPr>
              <a:t>SubjectSegmentation.</a:t>
            </a:r>
            <a:r>
              <a:rPr kumimoji="0" lang="en-US" altLang="en-US" sz="1400" b="0" i="1" u="none" strike="noStrike" cap="none" normalizeH="0" baseline="0" dirty="0" err="1">
                <a:ln>
                  <a:noFill/>
                </a:ln>
                <a:solidFill>
                  <a:srgbClr val="BCBEC4"/>
                </a:solidFill>
                <a:effectLst/>
                <a:latin typeface="JetBrains Mono"/>
              </a:rPr>
              <a:t>getClient</a:t>
            </a:r>
            <a:r>
              <a:rPr kumimoji="0" lang="en-US" altLang="en-US" sz="1400" b="0" i="0" u="none" strike="noStrike" cap="none" normalizeH="0" baseline="0" dirty="0">
                <a:ln>
                  <a:noFill/>
                </a:ln>
                <a:solidFill>
                  <a:srgbClr val="BCBEC4"/>
                </a:solidFill>
                <a:effectLst/>
                <a:latin typeface="JetBrains Mono"/>
              </a:rPr>
              <a:t>(options);</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65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bundled vs thin version</a:t>
            </a:r>
          </a:p>
        </p:txBody>
      </p:sp>
      <p:sp>
        <p:nvSpPr>
          <p:cNvPr id="5" name="Content Placeholder 4"/>
          <p:cNvSpPr>
            <a:spLocks noGrp="1"/>
          </p:cNvSpPr>
          <p:nvPr>
            <p:ph idx="1"/>
          </p:nvPr>
        </p:nvSpPr>
        <p:spPr/>
        <p:txBody>
          <a:bodyPr>
            <a:normAutofit lnSpcReduction="10000"/>
          </a:bodyPr>
          <a:lstStyle/>
          <a:p>
            <a:r>
              <a:rPr lang="en-US" dirty="0"/>
              <a:t>In the original Vision APIs, there were thin version that required the phone to download parts to the phone.  the first time your app had to wait normally about 30 seconds. </a:t>
            </a:r>
          </a:p>
          <a:p>
            <a:pPr lvl="1"/>
            <a:r>
              <a:rPr lang="en-US" dirty="0"/>
              <a:t>Most of these you can choose to bundle in your app (at most 16Mbs) or use the thin version.</a:t>
            </a:r>
          </a:p>
          <a:p>
            <a:pPr lvl="1"/>
            <a:r>
              <a:rPr lang="en-US" dirty="0"/>
              <a:t>Text Recognition can't be bundled and Object Detection and tracking doesn't have thin version.</a:t>
            </a:r>
          </a:p>
          <a:p>
            <a:pPr lvl="2"/>
            <a:r>
              <a:rPr lang="en-US" dirty="0"/>
              <a:t>example barcode scanning implementations </a:t>
            </a:r>
          </a:p>
          <a:p>
            <a:pPr lvl="3"/>
            <a:r>
              <a:rPr lang="en-US" dirty="0"/>
              <a:t>thin:  implementation 'com.google.android.gms:play-services-mlkit-barcode-scanning:17.0.3'</a:t>
            </a:r>
          </a:p>
          <a:p>
            <a:pPr lvl="3"/>
            <a:r>
              <a:rPr lang="en-US" dirty="0"/>
              <a:t>bundle: implementation 'com.google.mlkit:barcode-scanning:18.1.0 '  // about 2.2 MB.</a:t>
            </a:r>
          </a:p>
        </p:txBody>
      </p:sp>
    </p:spTree>
    <p:extLst>
      <p:ext uri="{BB962C8B-B14F-4D97-AF65-F5344CB8AC3E}">
        <p14:creationId xmlns:p14="http://schemas.microsoft.com/office/powerpoint/2010/main" val="1932213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2A1A-B078-F688-82C2-930758255EB1}"/>
              </a:ext>
            </a:extLst>
          </p:cNvPr>
          <p:cNvSpPr>
            <a:spLocks noGrp="1"/>
          </p:cNvSpPr>
          <p:nvPr>
            <p:ph type="title"/>
          </p:nvPr>
        </p:nvSpPr>
        <p:spPr/>
        <p:txBody>
          <a:bodyPr/>
          <a:lstStyle/>
          <a:p>
            <a:r>
              <a:rPr lang="en-US" dirty="0"/>
              <a:t>Subject Segmentation</a:t>
            </a:r>
          </a:p>
        </p:txBody>
      </p:sp>
      <p:sp>
        <p:nvSpPr>
          <p:cNvPr id="3" name="Content Placeholder 2">
            <a:extLst>
              <a:ext uri="{FF2B5EF4-FFF2-40B4-BE49-F238E27FC236}">
                <a16:creationId xmlns:a16="http://schemas.microsoft.com/office/drawing/2014/main" id="{0BE9087B-D649-F4D1-95C5-012F8BA4C651}"/>
              </a:ext>
            </a:extLst>
          </p:cNvPr>
          <p:cNvSpPr>
            <a:spLocks noGrp="1"/>
          </p:cNvSpPr>
          <p:nvPr>
            <p:ph sz="half" idx="1"/>
          </p:nvPr>
        </p:nvSpPr>
        <p:spPr>
          <a:xfrm>
            <a:off x="609600" y="1600201"/>
            <a:ext cx="3657600" cy="4525963"/>
          </a:xfrm>
        </p:spPr>
        <p:txBody>
          <a:bodyPr/>
          <a:lstStyle/>
          <a:p>
            <a:r>
              <a:rPr lang="en-US" dirty="0"/>
              <a:t>use the </a:t>
            </a:r>
            <a:r>
              <a:rPr lang="en-US" dirty="0" err="1"/>
              <a:t>segmenter</a:t>
            </a:r>
            <a:r>
              <a:rPr lang="en-US" dirty="0"/>
              <a:t> to get the mask (or bitmaps) for each subject it finds</a:t>
            </a:r>
          </a:p>
          <a:p>
            <a:endParaRPr lang="en-US" dirty="0"/>
          </a:p>
          <a:p>
            <a:r>
              <a:rPr lang="en-US" dirty="0"/>
              <a:t>then do something with them.</a:t>
            </a:r>
          </a:p>
        </p:txBody>
      </p:sp>
      <p:sp>
        <p:nvSpPr>
          <p:cNvPr id="5" name="Rectangle 1">
            <a:extLst>
              <a:ext uri="{FF2B5EF4-FFF2-40B4-BE49-F238E27FC236}">
                <a16:creationId xmlns:a16="http://schemas.microsoft.com/office/drawing/2014/main" id="{FCA59B08-FCEC-4DEA-F77B-7B908951C765}"/>
              </a:ext>
            </a:extLst>
          </p:cNvPr>
          <p:cNvSpPr>
            <a:spLocks noGrp="1" noChangeArrowheads="1"/>
          </p:cNvSpPr>
          <p:nvPr>
            <p:ph sz="half" idx="2"/>
          </p:nvPr>
        </p:nvSpPr>
        <p:spPr bwMode="auto">
          <a:xfrm>
            <a:off x="4724400" y="1354803"/>
            <a:ext cx="7019166" cy="5016758"/>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indent="0" eaLnBrk="0" fontAlgn="base" hangingPunct="0">
              <a:spcBef>
                <a:spcPct val="0"/>
              </a:spcBef>
              <a:spcAft>
                <a:spcPct val="0"/>
              </a:spcAft>
              <a:buNone/>
            </a:pPr>
            <a:r>
              <a:rPr kumimoji="0" lang="en-US" altLang="en-US" sz="1600" b="0" i="0" u="none" strike="noStrike" cap="none" normalizeH="0" baseline="0" dirty="0">
                <a:ln>
                  <a:noFill/>
                </a:ln>
                <a:solidFill>
                  <a:srgbClr val="BCBEC4"/>
                </a:solidFill>
                <a:effectLst/>
                <a:latin typeface="JetBrains Mono"/>
              </a:rPr>
              <a:t>Task&lt;</a:t>
            </a:r>
            <a:r>
              <a:rPr kumimoji="0" lang="en-US" altLang="en-US" sz="1600" b="0" i="0" u="none" strike="noStrike" cap="none" normalizeH="0" baseline="0" dirty="0" err="1">
                <a:ln>
                  <a:noFill/>
                </a:ln>
                <a:solidFill>
                  <a:srgbClr val="BCBEC4"/>
                </a:solidFill>
                <a:effectLst/>
                <a:latin typeface="JetBrains Mono"/>
              </a:rPr>
              <a:t>SubjectSegmentationResult</a:t>
            </a:r>
            <a:r>
              <a:rPr kumimoji="0" lang="en-US" altLang="en-US" sz="1600" b="0" i="0" u="none" strike="noStrike" cap="none" normalizeH="0" baseline="0" dirty="0">
                <a:ln>
                  <a:noFill/>
                </a:ln>
                <a:solidFill>
                  <a:srgbClr val="BCBEC4"/>
                </a:solidFill>
                <a:effectLst/>
                <a:latin typeface="JetBrains Mono"/>
              </a:rPr>
              <a:t>&gt; result = </a:t>
            </a:r>
            <a:r>
              <a:rPr kumimoji="0" lang="en-US" altLang="en-US" sz="1600" b="0" i="0" u="none" strike="noStrike" cap="none" normalizeH="0" baseline="0" dirty="0" err="1">
                <a:ln>
                  <a:noFill/>
                </a:ln>
                <a:solidFill>
                  <a:srgbClr val="C77DBB"/>
                </a:solidFill>
                <a:effectLst/>
                <a:latin typeface="JetBrains Mono"/>
              </a:rPr>
              <a:t>segmenter</a:t>
            </a:r>
            <a:r>
              <a:rPr kumimoji="0" lang="en-US" altLang="en-US" sz="1600" b="0" i="0" u="none" strike="noStrike" cap="none" normalizeH="0" baseline="0" dirty="0" err="1">
                <a:ln>
                  <a:noFill/>
                </a:ln>
                <a:solidFill>
                  <a:srgbClr val="BCBEC4"/>
                </a:solidFill>
                <a:effectLst/>
                <a:latin typeface="JetBrains Mono"/>
              </a:rPr>
              <a:t>.process</a:t>
            </a:r>
            <a:r>
              <a:rPr kumimoji="0" lang="en-US" altLang="en-US" sz="1600" b="0" i="0" u="none" strike="noStrike" cap="none" normalizeH="0" baseline="0" dirty="0">
                <a:ln>
                  <a:noFill/>
                </a:ln>
                <a:solidFill>
                  <a:srgbClr val="BCBEC4"/>
                </a:solidFill>
                <a:effectLst/>
                <a:latin typeface="JetBrains Mono"/>
              </a:rPr>
              <a:t>(image)</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addOnSuccessListener</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CF8E6D"/>
                </a:solidFill>
                <a:effectLst/>
                <a:latin typeface="JetBrains Mono"/>
              </a:rPr>
              <a:t>new </a:t>
            </a:r>
            <a:r>
              <a:rPr kumimoji="0" lang="en-US" altLang="en-US" sz="1600" b="0" i="0" u="none" strike="noStrike" cap="none" normalizeH="0" baseline="0" dirty="0" err="1">
                <a:ln>
                  <a:noFill/>
                </a:ln>
                <a:solidFill>
                  <a:srgbClr val="BCBEC4"/>
                </a:solidFill>
                <a:effectLst/>
                <a:latin typeface="JetBrains Mono"/>
              </a:rPr>
              <a:t>OnSuccessListener</a:t>
            </a:r>
            <a:r>
              <a:rPr kumimoji="0" lang="en-US" altLang="en-US" sz="1600" b="0" i="0" u="none" strike="noStrike" cap="none" normalizeH="0" baseline="0" dirty="0">
                <a:ln>
                  <a:noFill/>
                </a:ln>
                <a:solidFill>
                  <a:srgbClr val="BCBEC4"/>
                </a:solidFill>
                <a:effectLst/>
                <a:latin typeface="JetBrains Mono"/>
              </a:rPr>
              <a:t>&lt;</a:t>
            </a:r>
            <a:r>
              <a:rPr kumimoji="0" lang="en-US" altLang="en-US" sz="1600" b="0" i="0" u="none" strike="noStrike" cap="none" normalizeH="0" baseline="0" dirty="0" err="1">
                <a:ln>
                  <a:noFill/>
                </a:ln>
                <a:solidFill>
                  <a:srgbClr val="BCBEC4"/>
                </a:solidFill>
                <a:effectLst/>
                <a:latin typeface="JetBrains Mono"/>
              </a:rPr>
              <a:t>SubjectSegmentationResult</a:t>
            </a:r>
            <a:r>
              <a:rPr kumimoji="0" lang="en-US" altLang="en-US" sz="1600" b="0" i="0" u="none" strike="noStrike" cap="none" normalizeH="0" baseline="0" dirty="0">
                <a:ln>
                  <a:noFill/>
                </a:ln>
                <a:solidFill>
                  <a:srgbClr val="BCBEC4"/>
                </a:solidFill>
                <a:effectLst/>
                <a:latin typeface="JetBrains Mono"/>
              </a:rPr>
              <a:t>&gt;()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B3AE60"/>
                </a:solidFill>
                <a:effectLst/>
                <a:latin typeface="JetBrains Mono"/>
              </a:rPr>
              <a:t>@Override</a:t>
            </a:r>
            <a:br>
              <a:rPr kumimoji="0" lang="en-US" altLang="en-US" sz="1600" b="0" i="0" u="none" strike="noStrike" cap="none" normalizeH="0" baseline="0" dirty="0">
                <a:ln>
                  <a:noFill/>
                </a:ln>
                <a:solidFill>
                  <a:srgbClr val="B3AE60"/>
                </a:solidFill>
                <a:effectLst/>
                <a:latin typeface="JetBrains Mono"/>
              </a:rPr>
            </a:br>
            <a:r>
              <a:rPr kumimoji="0" lang="en-US" altLang="en-US" sz="1600" b="0" i="0" u="none" strike="noStrike" cap="none" normalizeH="0" baseline="0" dirty="0">
                <a:ln>
                  <a:noFill/>
                </a:ln>
                <a:solidFill>
                  <a:srgbClr val="B3AE60"/>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public void </a:t>
            </a:r>
            <a:r>
              <a:rPr kumimoji="0" lang="en-US" altLang="en-US" sz="1600" b="0" i="0" u="none" strike="noStrike" cap="none" normalizeH="0" baseline="0" dirty="0" err="1">
                <a:ln>
                  <a:noFill/>
                </a:ln>
                <a:solidFill>
                  <a:srgbClr val="56A8F5"/>
                </a:solidFill>
                <a:effectLst/>
                <a:latin typeface="JetBrains Mono"/>
              </a:rPr>
              <a:t>onSuccess</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SubjectSegmentationResult</a:t>
            </a:r>
            <a:r>
              <a:rPr kumimoji="0" lang="en-US" altLang="en-US" sz="1600" b="0" i="0" u="none" strike="noStrike" cap="none" normalizeH="0" baseline="0" dirty="0">
                <a:ln>
                  <a:noFill/>
                </a:ln>
                <a:solidFill>
                  <a:srgbClr val="BCBEC4"/>
                </a:solidFill>
                <a:effectLst/>
                <a:latin typeface="JetBrains Mono"/>
              </a:rPr>
              <a:t> result)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 Task completed successfully</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if </a:t>
            </a:r>
            <a:r>
              <a:rPr kumimoji="0" lang="en-US" altLang="en-US" sz="1600" b="0" i="0" u="none" strike="noStrike" cap="none" normalizeH="0" baseline="0" dirty="0">
                <a:ln>
                  <a:noFill/>
                </a:ln>
                <a:solidFill>
                  <a:srgbClr val="BCBEC4"/>
                </a:solidFill>
                <a:effectLst/>
                <a:latin typeface="JetBrains Mono"/>
              </a:rPr>
              <a:t>(result == </a:t>
            </a:r>
            <a:r>
              <a:rPr kumimoji="0" lang="en-US" altLang="en-US" sz="1600" b="0" i="0" u="none" strike="noStrike" cap="none" normalizeH="0" baseline="0" dirty="0">
                <a:ln>
                  <a:noFill/>
                </a:ln>
                <a:solidFill>
                  <a:srgbClr val="CF8E6D"/>
                </a:solidFill>
                <a:effectLst/>
                <a:latin typeface="JetBrains Mono"/>
              </a:rPr>
              <a:t>null</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a:ln>
                  <a:noFill/>
                </a:ln>
                <a:solidFill>
                  <a:srgbClr val="CF8E6D"/>
                </a:solidFill>
                <a:effectLst/>
                <a:latin typeface="JetBrains Mono"/>
              </a:rPr>
              <a:t>return</a:t>
            </a:r>
            <a:r>
              <a:rPr kumimoji="0" lang="en-US" altLang="en-US" sz="1600" b="0" i="0" u="none" strike="noStrike" cap="none" normalizeH="0" baseline="0" dirty="0">
                <a:ln>
                  <a:noFill/>
                </a:ln>
                <a:solidFill>
                  <a:srgbClr val="BCBEC4"/>
                </a:solidFill>
                <a:effectLst/>
                <a:latin typeface="JetBrains Mono"/>
              </a:rPr>
              <a:t>;            }  //no subjects</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//to get the list of all the subjects.</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C77DBB"/>
                </a:solidFill>
                <a:effectLst/>
                <a:latin typeface="JetBrains Mono"/>
              </a:rPr>
              <a:t>subjects </a:t>
            </a: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result.getSubjects</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for </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CF8E6D"/>
                </a:solidFill>
                <a:effectLst/>
                <a:latin typeface="JetBrains Mono"/>
              </a:rPr>
              <a:t>int </a:t>
            </a:r>
            <a:r>
              <a:rPr kumimoji="0" lang="en-US" altLang="en-US" sz="1600" b="0" i="0" u="none" strike="noStrike" cap="none" normalizeH="0" baseline="0" dirty="0">
                <a:ln>
                  <a:noFill/>
                </a:ln>
                <a:solidFill>
                  <a:srgbClr val="BCBEC4"/>
                </a:solidFill>
                <a:effectLst/>
                <a:latin typeface="JetBrains Mono"/>
              </a:rPr>
              <a:t>k = </a:t>
            </a:r>
            <a:r>
              <a:rPr kumimoji="0" lang="en-US" altLang="en-US" sz="1600" b="0" i="0" u="none" strike="noStrike" cap="none" normalizeH="0" baseline="0" dirty="0">
                <a:ln>
                  <a:noFill/>
                </a:ln>
                <a:solidFill>
                  <a:srgbClr val="2AACB8"/>
                </a:solidFill>
                <a:effectLst/>
                <a:latin typeface="JetBrains Mono"/>
              </a:rPr>
              <a:t>0</a:t>
            </a:r>
            <a:r>
              <a:rPr kumimoji="0" lang="en-US" altLang="en-US" sz="1600" b="0" i="0" u="none" strike="noStrike" cap="none" normalizeH="0" baseline="0" dirty="0">
                <a:ln>
                  <a:noFill/>
                </a:ln>
                <a:solidFill>
                  <a:srgbClr val="BCBEC4"/>
                </a:solidFill>
                <a:effectLst/>
                <a:latin typeface="JetBrains Mono"/>
              </a:rPr>
              <a:t>; k &lt; </a:t>
            </a:r>
            <a:r>
              <a:rPr kumimoji="0" lang="en-US" altLang="en-US" sz="1600" b="0" i="0" u="none" strike="noStrike" cap="none" normalizeH="0" baseline="0" dirty="0" err="1">
                <a:ln>
                  <a:noFill/>
                </a:ln>
                <a:solidFill>
                  <a:srgbClr val="C77DBB"/>
                </a:solidFill>
                <a:effectLst/>
                <a:latin typeface="JetBrains Mono"/>
              </a:rPr>
              <a:t>subjects</a:t>
            </a:r>
            <a:r>
              <a:rPr kumimoji="0" lang="en-US" altLang="en-US" sz="1600" b="0" i="0" u="none" strike="noStrike" cap="none" normalizeH="0" baseline="0" dirty="0" err="1">
                <a:ln>
                  <a:noFill/>
                </a:ln>
                <a:solidFill>
                  <a:srgbClr val="BCBEC4"/>
                </a:solidFill>
                <a:effectLst/>
                <a:latin typeface="JetBrains Mono"/>
              </a:rPr>
              <a:t>.size</a:t>
            </a:r>
            <a:r>
              <a:rPr kumimoji="0" lang="en-US" altLang="en-US" sz="1600" b="0" i="0" u="none" strike="noStrike" cap="none" normalizeH="0" baseline="0" dirty="0">
                <a:ln>
                  <a:noFill/>
                </a:ln>
                <a:solidFill>
                  <a:srgbClr val="BCBEC4"/>
                </a:solidFill>
                <a:effectLst/>
                <a:latin typeface="JetBrains Mono"/>
              </a:rPr>
              <a:t>(); k++)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Subject </a:t>
            </a:r>
            <a:r>
              <a:rPr kumimoji="0" lang="en-US" altLang="en-US" sz="1600" b="0" i="0" u="none" strike="noStrike" cap="none" normalizeH="0" baseline="0" dirty="0" err="1">
                <a:ln>
                  <a:noFill/>
                </a:ln>
                <a:solidFill>
                  <a:srgbClr val="BCBEC4"/>
                </a:solidFill>
                <a:effectLst/>
                <a:latin typeface="JetBrains Mono"/>
              </a:rPr>
              <a:t>subject</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err="1">
                <a:ln>
                  <a:noFill/>
                </a:ln>
                <a:solidFill>
                  <a:srgbClr val="C77DBB"/>
                </a:solidFill>
                <a:effectLst/>
                <a:latin typeface="JetBrains Mono"/>
              </a:rPr>
              <a:t>subjects</a:t>
            </a:r>
            <a:r>
              <a:rPr kumimoji="0" lang="en-US" altLang="en-US" sz="1600" b="0" i="0" u="none" strike="noStrike" cap="none" normalizeH="0" baseline="0" dirty="0" err="1">
                <a:ln>
                  <a:noFill/>
                </a:ln>
                <a:solidFill>
                  <a:srgbClr val="BCBEC4"/>
                </a:solidFill>
                <a:effectLst/>
                <a:latin typeface="JetBrains Mono"/>
              </a:rPr>
              <a:t>.get</a:t>
            </a:r>
            <a:r>
              <a:rPr kumimoji="0" lang="en-US" altLang="en-US" sz="1600" b="0" i="0" u="none" strike="noStrike" cap="none" normalizeH="0" baseline="0" dirty="0">
                <a:ln>
                  <a:noFill/>
                </a:ln>
                <a:solidFill>
                  <a:srgbClr val="BCBEC4"/>
                </a:solidFill>
                <a:effectLst/>
                <a:latin typeface="JetBrains Mono"/>
              </a:rPr>
              <a:t>(k);</a:t>
            </a:r>
          </a:p>
          <a:p>
            <a:pPr marL="0" indent="0" eaLnBrk="0" fontAlgn="base" hangingPunct="0">
              <a:spcBef>
                <a:spcPct val="0"/>
              </a:spcBef>
              <a:spcAft>
                <a:spcPct val="0"/>
              </a:spcAft>
              <a:buNone/>
            </a:pP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FloatBuffer</a:t>
            </a:r>
            <a:r>
              <a:rPr kumimoji="0" lang="en-US" altLang="en-US" sz="1600" b="0" i="0" u="none" strike="noStrike" cap="none" normalizeH="0" baseline="0" dirty="0">
                <a:ln>
                  <a:noFill/>
                </a:ln>
                <a:solidFill>
                  <a:srgbClr val="BCBEC4"/>
                </a:solidFill>
                <a:effectLst/>
                <a:latin typeface="JetBrains Mono"/>
              </a:rPr>
              <a:t> mask = </a:t>
            </a:r>
            <a:r>
              <a:rPr kumimoji="0" lang="en-US" altLang="en-US" sz="1600" b="0" i="0" u="none" strike="noStrike" cap="none" normalizeH="0" baseline="0" dirty="0" err="1">
                <a:ln>
                  <a:noFill/>
                </a:ln>
                <a:solidFill>
                  <a:srgbClr val="BCBEC4"/>
                </a:solidFill>
                <a:effectLst/>
                <a:latin typeface="JetBrains Mono"/>
              </a:rPr>
              <a:t>subject.getConfidenceMask</a:t>
            </a:r>
            <a:r>
              <a:rPr kumimoji="0" lang="en-US" altLang="en-US" sz="1600" b="0" i="0" u="none" strike="noStrike" cap="none" normalizeH="0" baseline="0" dirty="0">
                <a:ln>
                  <a:noFill/>
                </a:ln>
                <a:solidFill>
                  <a:srgbClr val="BCBEC4"/>
                </a:solidFill>
                <a:effectLst/>
                <a:latin typeface="JetBrains Mono"/>
              </a:rPr>
              <a:t>();</a:t>
            </a:r>
          </a:p>
          <a:p>
            <a:pPr marL="0" indent="0" eaLnBrk="0" fontAlgn="base" hangingPunct="0">
              <a:spcBef>
                <a:spcPct val="0"/>
              </a:spcBef>
              <a:spcAft>
                <a:spcPct val="0"/>
              </a:spcAft>
              <a:buNone/>
            </a:pPr>
            <a:r>
              <a:rPr lang="en-US" altLang="en-US" sz="1600" dirty="0">
                <a:solidFill>
                  <a:srgbClr val="BCBEC4"/>
                </a:solidFill>
                <a:latin typeface="JetBrains Mono"/>
              </a:rPr>
              <a:t>                 //do something, like draw on the picture.</a:t>
            </a:r>
            <a:endParaRPr kumimoji="0" lang="en-US" altLang="en-US" sz="1600" b="0" i="0" u="none" strike="noStrike" cap="none" normalizeH="0" baseline="0" dirty="0">
              <a:ln>
                <a:noFill/>
              </a:ln>
              <a:solidFill>
                <a:srgbClr val="BCBEC4"/>
              </a:solidFill>
              <a:effectLst/>
              <a:latin typeface="JetBrains Mono"/>
            </a:endParaRPr>
          </a:p>
          <a:p>
            <a:pPr marL="0" indent="0" eaLnBrk="0" fontAlgn="base" hangingPunct="0">
              <a:spcBef>
                <a:spcPct val="0"/>
              </a:spcBef>
              <a:spcAft>
                <a:spcPct val="0"/>
              </a:spcAft>
              <a:buNone/>
            </a:pPr>
            <a:r>
              <a:rPr lang="en-US" altLang="en-US" sz="1600" dirty="0">
                <a:solidFill>
                  <a:srgbClr val="BCBEC4"/>
                </a:solidFill>
                <a:latin typeface="JetBrains Mono"/>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BCBEC4"/>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//to get the list of all the subject bitmaps</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List&lt;Bitmap&gt; bitmaps = </a:t>
            </a:r>
            <a:r>
              <a:rPr kumimoji="0" lang="en-US" altLang="en-US" sz="1600" b="0" i="0" u="none" strike="noStrike" cap="none" normalizeH="0" baseline="0" dirty="0">
                <a:ln>
                  <a:noFill/>
                </a:ln>
                <a:solidFill>
                  <a:srgbClr val="CF8E6D"/>
                </a:solidFill>
                <a:effectLst/>
                <a:latin typeface="JetBrains Mono"/>
              </a:rPr>
              <a:t>new </a:t>
            </a:r>
            <a:r>
              <a:rPr kumimoji="0" lang="en-US" altLang="en-US" sz="1600" b="0" i="0" u="none" strike="noStrike" cap="none" normalizeH="0" baseline="0" dirty="0" err="1">
                <a:ln>
                  <a:noFill/>
                </a:ln>
                <a:solidFill>
                  <a:srgbClr val="BCBEC4"/>
                </a:solidFill>
                <a:effectLst/>
                <a:latin typeface="JetBrains Mono"/>
              </a:rPr>
              <a:t>ArrayList</a:t>
            </a:r>
            <a:r>
              <a:rPr kumimoji="0" lang="en-US" altLang="en-US" sz="1600" b="0" i="0" u="none" strike="noStrike" cap="none" normalizeH="0" baseline="0" dirty="0">
                <a:ln>
                  <a:noFill/>
                </a:ln>
                <a:solidFill>
                  <a:srgbClr val="BCBEC4"/>
                </a:solidFill>
                <a:effectLst/>
                <a:latin typeface="JetBrains Mono"/>
              </a:rPr>
              <a:t>&lt;Bitmap&gt;();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CF8E6D"/>
                </a:solidFill>
                <a:effectLst/>
                <a:latin typeface="JetBrains Mono"/>
              </a:rPr>
              <a:t>for </a:t>
            </a:r>
            <a:r>
              <a:rPr kumimoji="0" lang="en-US" altLang="en-US" sz="1600" b="0" i="0" u="none" strike="noStrike" cap="none" normalizeH="0" baseline="0" dirty="0">
                <a:ln>
                  <a:noFill/>
                </a:ln>
                <a:solidFill>
                  <a:srgbClr val="BCBEC4"/>
                </a:solidFill>
                <a:effectLst/>
                <a:latin typeface="JetBrains Mono"/>
              </a:rPr>
              <a:t>(Subject </a:t>
            </a:r>
            <a:r>
              <a:rPr kumimoji="0" lang="en-US" altLang="en-US" sz="1600" b="0" i="0" u="none" strike="noStrike" cap="none" normalizeH="0" baseline="0" dirty="0" err="1">
                <a:ln>
                  <a:noFill/>
                </a:ln>
                <a:solidFill>
                  <a:srgbClr val="BCBEC4"/>
                </a:solidFill>
                <a:effectLst/>
                <a:latin typeface="JetBrains Mono"/>
              </a:rPr>
              <a:t>subject</a:t>
            </a:r>
            <a:r>
              <a:rPr kumimoji="0" lang="en-US" altLang="en-US" sz="1600" b="0" i="0" u="none" strike="noStrike" cap="none" normalizeH="0" baseline="0" dirty="0">
                <a:ln>
                  <a:noFill/>
                </a:ln>
                <a:solidFill>
                  <a:srgbClr val="BCBEC4"/>
                </a:solidFill>
                <a:effectLst/>
                <a:latin typeface="JetBrains Mono"/>
              </a:rPr>
              <a:t> : </a:t>
            </a:r>
            <a:r>
              <a:rPr kumimoji="0" lang="en-US" altLang="en-US" sz="1600" b="0" i="0" u="none" strike="noStrike" cap="none" normalizeH="0" baseline="0" dirty="0">
                <a:ln>
                  <a:noFill/>
                </a:ln>
                <a:solidFill>
                  <a:srgbClr val="C77DBB"/>
                </a:solidFill>
                <a:effectLst/>
                <a:latin typeface="JetBrains Mono"/>
              </a:rPr>
              <a:t>subjects</a:t>
            </a:r>
            <a:r>
              <a:rPr kumimoji="0" lang="en-US" altLang="en-US" sz="1600" b="0" i="0" u="none" strike="noStrike" cap="none" normalizeH="0" baseline="0" dirty="0">
                <a:ln>
                  <a:noFill/>
                </a:ln>
                <a:solidFill>
                  <a:srgbClr val="BCBEC4"/>
                </a:solidFill>
                <a:effectLst/>
                <a:latin typeface="JetBrains Mono"/>
              </a:rPr>
              <a:t>) {</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bitmaps.add</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subject.getBitmap</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BCBEC4"/>
                </a:solidFill>
                <a:latin typeface="JetBrains Mono"/>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8163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83DB-013C-A1A2-DBF1-5B1BE5E787FE}"/>
              </a:ext>
            </a:extLst>
          </p:cNvPr>
          <p:cNvSpPr>
            <a:spLocks noGrp="1"/>
          </p:cNvSpPr>
          <p:nvPr>
            <p:ph type="title"/>
          </p:nvPr>
        </p:nvSpPr>
        <p:spPr/>
        <p:txBody>
          <a:bodyPr/>
          <a:lstStyle/>
          <a:p>
            <a:r>
              <a:rPr lang="en-US" dirty="0"/>
              <a:t>Subject Segmentation (3)</a:t>
            </a:r>
          </a:p>
        </p:txBody>
      </p:sp>
      <p:pic>
        <p:nvPicPr>
          <p:cNvPr id="6" name="Content Placeholder 5" descr="A screenshot of a computer screen&#10;&#10;Description automatically generated">
            <a:extLst>
              <a:ext uri="{FF2B5EF4-FFF2-40B4-BE49-F238E27FC236}">
                <a16:creationId xmlns:a16="http://schemas.microsoft.com/office/drawing/2014/main" id="{13EC8A44-A421-2DAC-5058-69A69CBB2C1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57547" y="1600200"/>
            <a:ext cx="2088906" cy="4525963"/>
          </a:xfrm>
        </p:spPr>
      </p:pic>
      <p:sp>
        <p:nvSpPr>
          <p:cNvPr id="4" name="Content Placeholder 3">
            <a:extLst>
              <a:ext uri="{FF2B5EF4-FFF2-40B4-BE49-F238E27FC236}">
                <a16:creationId xmlns:a16="http://schemas.microsoft.com/office/drawing/2014/main" id="{9884E842-FEDF-ADEF-212E-62F9A32D75F9}"/>
              </a:ext>
            </a:extLst>
          </p:cNvPr>
          <p:cNvSpPr>
            <a:spLocks noGrp="1"/>
          </p:cNvSpPr>
          <p:nvPr>
            <p:ph sz="half" idx="2"/>
          </p:nvPr>
        </p:nvSpPr>
        <p:spPr/>
        <p:txBody>
          <a:bodyPr/>
          <a:lstStyle/>
          <a:p>
            <a:r>
              <a:rPr lang="en-US" dirty="0"/>
              <a:t>The result, in my demo is one that color each other object a different color.  </a:t>
            </a:r>
          </a:p>
        </p:txBody>
      </p:sp>
    </p:spTree>
    <p:extLst>
      <p:ext uri="{BB962C8B-B14F-4D97-AF65-F5344CB8AC3E}">
        <p14:creationId xmlns:p14="http://schemas.microsoft.com/office/powerpoint/2010/main" val="3493235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3B221-EA98-0363-6F11-68B7DF6AC1A2}"/>
              </a:ext>
            </a:extLst>
          </p:cNvPr>
          <p:cNvSpPr>
            <a:spLocks noGrp="1"/>
          </p:cNvSpPr>
          <p:nvPr>
            <p:ph type="title"/>
          </p:nvPr>
        </p:nvSpPr>
        <p:spPr/>
        <p:txBody>
          <a:bodyPr/>
          <a:lstStyle/>
          <a:p>
            <a:r>
              <a:rPr lang="en-US" dirty="0"/>
              <a:t>document scanner</a:t>
            </a:r>
          </a:p>
        </p:txBody>
      </p:sp>
      <p:sp>
        <p:nvSpPr>
          <p:cNvPr id="5" name="Text Placeholder 4">
            <a:extLst>
              <a:ext uri="{FF2B5EF4-FFF2-40B4-BE49-F238E27FC236}">
                <a16:creationId xmlns:a16="http://schemas.microsoft.com/office/drawing/2014/main" id="{5E2E87F8-5B69-23F6-D6C0-30368390E4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108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91D6-F192-B906-0905-D090D3E7D7A2}"/>
              </a:ext>
            </a:extLst>
          </p:cNvPr>
          <p:cNvSpPr>
            <a:spLocks noGrp="1"/>
          </p:cNvSpPr>
          <p:nvPr>
            <p:ph type="title"/>
          </p:nvPr>
        </p:nvSpPr>
        <p:spPr/>
        <p:txBody>
          <a:bodyPr/>
          <a:lstStyle/>
          <a:p>
            <a:r>
              <a:rPr lang="en-US" dirty="0"/>
              <a:t>Document Scanner</a:t>
            </a:r>
          </a:p>
        </p:txBody>
      </p:sp>
      <p:sp>
        <p:nvSpPr>
          <p:cNvPr id="3" name="Content Placeholder 2">
            <a:extLst>
              <a:ext uri="{FF2B5EF4-FFF2-40B4-BE49-F238E27FC236}">
                <a16:creationId xmlns:a16="http://schemas.microsoft.com/office/drawing/2014/main" id="{09564882-C547-CE46-3508-CE9497CC2ACC}"/>
              </a:ext>
            </a:extLst>
          </p:cNvPr>
          <p:cNvSpPr>
            <a:spLocks noGrp="1"/>
          </p:cNvSpPr>
          <p:nvPr>
            <p:ph idx="1"/>
          </p:nvPr>
        </p:nvSpPr>
        <p:spPr/>
        <p:txBody>
          <a:bodyPr>
            <a:normAutofit fontScale="92500"/>
          </a:bodyPr>
          <a:lstStyle/>
          <a:p>
            <a:r>
              <a:rPr lang="en-US" dirty="0"/>
              <a:t>Digitize physical documents from pictures. </a:t>
            </a:r>
          </a:p>
          <a:p>
            <a:pPr lvl="1"/>
            <a:r>
              <a:rPr lang="en-US" dirty="0"/>
              <a:t>This is not text recognition.  It's about getting "clean" documents.</a:t>
            </a:r>
          </a:p>
          <a:p>
            <a:r>
              <a:rPr lang="en-US" dirty="0"/>
              <a:t>allows you to use a phone to scan documents, as images and/or pdf, including a page count.</a:t>
            </a:r>
          </a:p>
          <a:p>
            <a:endParaRPr lang="en-US" dirty="0"/>
          </a:p>
          <a:p>
            <a:r>
              <a:rPr lang="en-US" dirty="0"/>
              <a:t>the ML allows you scan in documents then preform edge detection for optimal crop results, rotation, and editing functions to remove shadows, stains, and other filter to get clean digital images.</a:t>
            </a:r>
          </a:p>
          <a:p>
            <a:pPr lvl="1"/>
            <a:r>
              <a:rPr lang="en-US" dirty="0"/>
              <a:t>No camera permissions needs. </a:t>
            </a:r>
          </a:p>
        </p:txBody>
      </p:sp>
    </p:spTree>
    <p:extLst>
      <p:ext uri="{BB962C8B-B14F-4D97-AF65-F5344CB8AC3E}">
        <p14:creationId xmlns:p14="http://schemas.microsoft.com/office/powerpoint/2010/main" val="2854501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013B-3F3A-FA9E-537B-9276E7390114}"/>
              </a:ext>
            </a:extLst>
          </p:cNvPr>
          <p:cNvSpPr>
            <a:spLocks noGrp="1"/>
          </p:cNvSpPr>
          <p:nvPr>
            <p:ph type="title"/>
          </p:nvPr>
        </p:nvSpPr>
        <p:spPr/>
        <p:txBody>
          <a:bodyPr/>
          <a:lstStyle/>
          <a:p>
            <a:r>
              <a:rPr lang="en-US" dirty="0"/>
              <a:t>Document scanner code</a:t>
            </a:r>
          </a:p>
        </p:txBody>
      </p:sp>
      <p:sp>
        <p:nvSpPr>
          <p:cNvPr id="4" name="Content Placeholder 3">
            <a:extLst>
              <a:ext uri="{FF2B5EF4-FFF2-40B4-BE49-F238E27FC236}">
                <a16:creationId xmlns:a16="http://schemas.microsoft.com/office/drawing/2014/main" id="{F76B4BB4-C7C0-4CCC-CB89-B4C76D08E53C}"/>
              </a:ext>
            </a:extLst>
          </p:cNvPr>
          <p:cNvSpPr>
            <a:spLocks noGrp="1"/>
          </p:cNvSpPr>
          <p:nvPr>
            <p:ph sz="half" idx="1"/>
          </p:nvPr>
        </p:nvSpPr>
        <p:spPr>
          <a:xfrm>
            <a:off x="609600" y="1600201"/>
            <a:ext cx="4419600" cy="4525963"/>
          </a:xfrm>
        </p:spPr>
        <p:txBody>
          <a:bodyPr>
            <a:normAutofit fontScale="92500" lnSpcReduction="10000"/>
          </a:bodyPr>
          <a:lstStyle/>
          <a:p>
            <a:r>
              <a:rPr lang="en-US" dirty="0"/>
              <a:t>The code is actually very simple</a:t>
            </a:r>
          </a:p>
          <a:p>
            <a:pPr lvl="1"/>
            <a:r>
              <a:rPr lang="en-US" dirty="0"/>
              <a:t>create the options</a:t>
            </a:r>
          </a:p>
          <a:p>
            <a:pPr lvl="2"/>
            <a:r>
              <a:rPr lang="en-US" dirty="0"/>
              <a:t>max pages, </a:t>
            </a:r>
          </a:p>
          <a:p>
            <a:pPr lvl="2"/>
            <a:r>
              <a:rPr lang="en-US" dirty="0"/>
              <a:t>editing, </a:t>
            </a:r>
          </a:p>
          <a:p>
            <a:pPr lvl="3"/>
            <a:r>
              <a:rPr lang="en-US" dirty="0"/>
              <a:t>basic mode (just crop)</a:t>
            </a:r>
          </a:p>
          <a:p>
            <a:pPr lvl="3"/>
            <a:r>
              <a:rPr lang="en-US" dirty="0"/>
              <a:t>filter </a:t>
            </a:r>
          </a:p>
          <a:p>
            <a:pPr lvl="3"/>
            <a:r>
              <a:rPr lang="en-US" dirty="0"/>
              <a:t>FULL with adds in ML</a:t>
            </a:r>
          </a:p>
          <a:p>
            <a:pPr lvl="1"/>
            <a:r>
              <a:rPr lang="en-US" dirty="0"/>
              <a:t>call a start an intent for result</a:t>
            </a:r>
          </a:p>
          <a:p>
            <a:pPr lvl="2"/>
            <a:r>
              <a:rPr lang="en-US" dirty="0"/>
              <a:t>this where most of the user work happens</a:t>
            </a:r>
          </a:p>
          <a:p>
            <a:pPr lvl="1"/>
            <a:r>
              <a:rPr lang="en-US" dirty="0"/>
              <a:t>read in the jpg images or pdf documents in the app.</a:t>
            </a:r>
          </a:p>
        </p:txBody>
      </p:sp>
      <p:sp>
        <p:nvSpPr>
          <p:cNvPr id="6" name="Rectangle 1">
            <a:extLst>
              <a:ext uri="{FF2B5EF4-FFF2-40B4-BE49-F238E27FC236}">
                <a16:creationId xmlns:a16="http://schemas.microsoft.com/office/drawing/2014/main" id="{AEFEDCC2-3278-9D47-621A-DAB820BD2C4F}"/>
              </a:ext>
            </a:extLst>
          </p:cNvPr>
          <p:cNvSpPr>
            <a:spLocks noGrp="1" noChangeArrowheads="1"/>
          </p:cNvSpPr>
          <p:nvPr>
            <p:ph sz="half" idx="2"/>
          </p:nvPr>
        </p:nvSpPr>
        <p:spPr bwMode="auto">
          <a:xfrm>
            <a:off x="5257800" y="1981200"/>
            <a:ext cx="6781801" cy="2308324"/>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BCBEC4"/>
                </a:solidFill>
                <a:effectLst/>
                <a:latin typeface="JetBrains Mono"/>
              </a:rPr>
              <a:t>GmsDocumentScannerOptions</a:t>
            </a:r>
            <a:r>
              <a:rPr kumimoji="0" lang="en-US" altLang="en-US" sz="1600" b="0" i="0" u="none" strike="noStrike" cap="none" normalizeH="0" baseline="0" dirty="0">
                <a:ln>
                  <a:noFill/>
                </a:ln>
                <a:solidFill>
                  <a:srgbClr val="BCBEC4"/>
                </a:solidFill>
                <a:effectLst/>
                <a:latin typeface="JetBrains Mono"/>
              </a:rPr>
              <a:t> options = </a:t>
            </a:r>
            <a:r>
              <a:rPr kumimoji="0" lang="en-US" altLang="en-US" sz="1600" b="0" i="0" u="none" strike="noStrike" cap="none" normalizeH="0" baseline="0" dirty="0">
                <a:ln>
                  <a:noFill/>
                </a:ln>
                <a:solidFill>
                  <a:srgbClr val="CF8E6D"/>
                </a:solidFill>
                <a:effectLst/>
                <a:latin typeface="JetBrains Mono"/>
              </a:rPr>
              <a:t>new </a:t>
            </a:r>
            <a:r>
              <a:rPr kumimoji="0" lang="en-US" altLang="en-US" sz="1600" b="0" i="0" u="none" strike="noStrike" cap="none" normalizeH="0" baseline="0" dirty="0" err="1">
                <a:ln>
                  <a:noFill/>
                </a:ln>
                <a:solidFill>
                  <a:srgbClr val="BCBEC4"/>
                </a:solidFill>
                <a:effectLst/>
                <a:latin typeface="JetBrains Mono"/>
              </a:rPr>
              <a:t>GmsDocumentScannerOptions.Builder</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setGalleryImportAllowed</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CF8E6D"/>
                </a:solidFill>
                <a:effectLst/>
                <a:latin typeface="JetBrains Mono"/>
              </a:rPr>
              <a:t>false</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setPageLimit</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a:ln>
                  <a:noFill/>
                </a:ln>
                <a:solidFill>
                  <a:srgbClr val="2AACB8"/>
                </a:solidFill>
                <a:effectLst/>
                <a:latin typeface="JetBrains Mono"/>
              </a:rPr>
              <a:t>1</a:t>
            </a: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//just one page for this example.</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setResultFormats</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GmsDocumentScannerOptions.</a:t>
            </a:r>
            <a:r>
              <a:rPr kumimoji="0" lang="en-US" altLang="en-US" sz="1600" b="0" i="1" u="none" strike="noStrike" cap="none" normalizeH="0" baseline="0" dirty="0" err="1">
                <a:ln>
                  <a:noFill/>
                </a:ln>
                <a:solidFill>
                  <a:srgbClr val="C77DBB"/>
                </a:solidFill>
                <a:effectLst/>
                <a:latin typeface="JetBrains Mono"/>
              </a:rPr>
              <a:t>RESULT_FORMAT_JPEG</a:t>
            </a: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err="1">
                <a:ln>
                  <a:noFill/>
                </a:ln>
                <a:solidFill>
                  <a:srgbClr val="BCBEC4"/>
                </a:solidFill>
                <a:effectLst/>
                <a:latin typeface="JetBrains Mono"/>
              </a:rPr>
              <a:t>GmsDocumentScannerOptions.</a:t>
            </a:r>
            <a:r>
              <a:rPr kumimoji="0" lang="en-US" altLang="en-US" sz="1600" b="0" i="1" u="none" strike="noStrike" cap="none" normalizeH="0" baseline="0" dirty="0" err="1">
                <a:ln>
                  <a:noFill/>
                </a:ln>
                <a:solidFill>
                  <a:srgbClr val="C77DBB"/>
                </a:solidFill>
                <a:effectLst/>
                <a:latin typeface="JetBrains Mono"/>
              </a:rPr>
              <a:t>RESULT_FORMAT_PDF</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a:t>
            </a:r>
            <a:r>
              <a:rPr kumimoji="0" lang="en-US" altLang="en-US" sz="1600" b="0" i="0" u="none" strike="noStrike" cap="none" normalizeH="0" baseline="0" dirty="0">
                <a:ln>
                  <a:noFill/>
                </a:ln>
                <a:solidFill>
                  <a:srgbClr val="7A7E85"/>
                </a:solidFill>
                <a:effectLst/>
                <a:latin typeface="JetBrains Mono"/>
              </a:rPr>
              <a:t>//use ml to clean up the document even removing stains and fingers</a:t>
            </a:r>
            <a:br>
              <a:rPr kumimoji="0" lang="en-US" altLang="en-US" sz="1600" b="0" i="0" u="none" strike="noStrike" cap="none" normalizeH="0" baseline="0" dirty="0">
                <a:ln>
                  <a:noFill/>
                </a:ln>
                <a:solidFill>
                  <a:srgbClr val="7A7E85"/>
                </a:solidFill>
                <a:effectLst/>
                <a:latin typeface="JetBrains Mono"/>
              </a:rPr>
            </a:br>
            <a:r>
              <a:rPr kumimoji="0" lang="en-US" altLang="en-US" sz="1600" b="0" i="0" u="none" strike="noStrike" cap="none" normalizeH="0" baseline="0" dirty="0">
                <a:ln>
                  <a:noFill/>
                </a:ln>
                <a:solidFill>
                  <a:srgbClr val="7A7E85"/>
                </a:solidFill>
                <a:effectLst/>
                <a:latin typeface="JetBrains Mono"/>
              </a:rPr>
              <a:t>    </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setScannerMode</a:t>
            </a:r>
            <a:r>
              <a:rPr kumimoji="0" lang="en-US" altLang="en-US" sz="1600" b="0" i="0" u="none" strike="noStrike" cap="none" normalizeH="0" baseline="0" dirty="0">
                <a:ln>
                  <a:noFill/>
                </a:ln>
                <a:solidFill>
                  <a:srgbClr val="BCBEC4"/>
                </a:solidFill>
                <a:effectLst/>
                <a:latin typeface="JetBrains Mono"/>
              </a:rPr>
              <a:t>(</a:t>
            </a:r>
            <a:r>
              <a:rPr kumimoji="0" lang="en-US" altLang="en-US" sz="1600" b="0" i="0" u="none" strike="noStrike" cap="none" normalizeH="0" baseline="0" dirty="0" err="1">
                <a:ln>
                  <a:noFill/>
                </a:ln>
                <a:solidFill>
                  <a:srgbClr val="BCBEC4"/>
                </a:solidFill>
                <a:effectLst/>
                <a:latin typeface="JetBrains Mono"/>
              </a:rPr>
              <a:t>GmsDocumentScannerOptions.</a:t>
            </a:r>
            <a:r>
              <a:rPr kumimoji="0" lang="en-US" altLang="en-US" sz="1600" b="0" i="1" u="none" strike="noStrike" cap="none" normalizeH="0" baseline="0" dirty="0" err="1">
                <a:ln>
                  <a:noFill/>
                </a:ln>
                <a:solidFill>
                  <a:srgbClr val="C77DBB"/>
                </a:solidFill>
                <a:effectLst/>
                <a:latin typeface="JetBrains Mono"/>
              </a:rPr>
              <a:t>SCANNER_MODE_FULL</a:t>
            </a:r>
            <a:r>
              <a:rPr kumimoji="0" lang="en-US" altLang="en-US" sz="1600" b="0" i="0" u="none" strike="noStrike" cap="none" normalizeH="0" baseline="0" dirty="0">
                <a:ln>
                  <a:noFill/>
                </a:ln>
                <a:solidFill>
                  <a:srgbClr val="BCBEC4"/>
                </a:solidFill>
                <a:effectLst/>
                <a:latin typeface="JetBrains Mono"/>
              </a:rPr>
              <a:t>)</a:t>
            </a:r>
            <a:br>
              <a:rPr kumimoji="0" lang="en-US" altLang="en-US" sz="1600" b="0" i="0" u="none" strike="noStrike" cap="none" normalizeH="0" baseline="0" dirty="0">
                <a:ln>
                  <a:noFill/>
                </a:ln>
                <a:solidFill>
                  <a:srgbClr val="BCBEC4"/>
                </a:solidFill>
                <a:effectLst/>
                <a:latin typeface="JetBrains Mono"/>
              </a:rPr>
            </a:br>
            <a:r>
              <a:rPr kumimoji="0" lang="en-US" altLang="en-US" sz="1600" b="0" i="0" u="none" strike="noStrike" cap="none" normalizeH="0" baseline="0" dirty="0">
                <a:ln>
                  <a:noFill/>
                </a:ln>
                <a:solidFill>
                  <a:srgbClr val="BCBEC4"/>
                </a:solidFill>
                <a:effectLst/>
                <a:latin typeface="JetBrains Mono"/>
              </a:rPr>
              <a:t>    .build();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A9F358EF-55F6-34A9-5581-122908A0F13F}"/>
              </a:ext>
            </a:extLst>
          </p:cNvPr>
          <p:cNvSpPr>
            <a:spLocks noChangeArrowheads="1"/>
          </p:cNvSpPr>
          <p:nvPr/>
        </p:nvSpPr>
        <p:spPr bwMode="auto">
          <a:xfrm>
            <a:off x="5181599" y="4568393"/>
            <a:ext cx="6781801" cy="1077218"/>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C77DBB"/>
                </a:solidFill>
                <a:effectLst/>
                <a:latin typeface="JetBrains Mono"/>
              </a:rPr>
              <a:t>scanner</a:t>
            </a:r>
            <a:r>
              <a:rPr kumimoji="0" lang="en-US" altLang="en-US" sz="1600" b="0" i="0" u="none" strike="noStrike" cap="none" normalizeH="0" baseline="0">
                <a:ln>
                  <a:noFill/>
                </a:ln>
                <a:solidFill>
                  <a:srgbClr val="BCBEC4"/>
                </a:solidFill>
                <a:effectLst/>
                <a:latin typeface="JetBrains Mono"/>
              </a:rPr>
              <a:t>.getStartScanIntent(</a:t>
            </a:r>
            <a:r>
              <a:rPr kumimoji="0" lang="en-US" altLang="en-US" sz="1600" b="0" i="0" u="none" strike="noStrike" cap="none" normalizeH="0" baseline="0">
                <a:ln>
                  <a:noFill/>
                </a:ln>
                <a:solidFill>
                  <a:srgbClr val="CF8E6D"/>
                </a:solidFill>
                <a:effectLst/>
                <a:latin typeface="JetBrains Mono"/>
              </a:rPr>
              <a:t>this</a:t>
            </a:r>
            <a:r>
              <a:rPr kumimoji="0" lang="en-US" altLang="en-US" sz="1600" b="0" i="0" u="none" strike="noStrike" cap="none" normalizeH="0" baseline="0">
                <a:ln>
                  <a:noFill/>
                </a:ln>
                <a:solidFill>
                  <a:srgbClr val="BCBEC4"/>
                </a:solidFill>
                <a:effectLst/>
                <a:latin typeface="JetBrains Mono"/>
              </a:rPr>
              <a:t>)</a:t>
            </a:r>
            <a:br>
              <a:rPr kumimoji="0" lang="en-US" altLang="en-US" sz="1600" b="0" i="0" u="none" strike="noStrike" cap="none" normalizeH="0" baseline="0">
                <a:ln>
                  <a:noFill/>
                </a:ln>
                <a:solidFill>
                  <a:srgbClr val="BCBEC4"/>
                </a:solidFill>
                <a:effectLst/>
                <a:latin typeface="JetBrains Mono"/>
              </a:rPr>
            </a:br>
            <a:r>
              <a:rPr kumimoji="0" lang="en-US" altLang="en-US" sz="1600" b="0" i="0" u="none" strike="noStrike" cap="none" normalizeH="0" baseline="0">
                <a:ln>
                  <a:noFill/>
                </a:ln>
                <a:solidFill>
                  <a:srgbClr val="BCBEC4"/>
                </a:solidFill>
                <a:effectLst/>
                <a:latin typeface="JetBrains Mono"/>
              </a:rPr>
              <a:t>    .addOnSuccessListener(intentSender -&gt;</a:t>
            </a:r>
            <a:br>
              <a:rPr kumimoji="0" lang="en-US" altLang="en-US" sz="1600" b="0" i="0" u="none" strike="noStrike" cap="none" normalizeH="0" baseline="0">
                <a:ln>
                  <a:noFill/>
                </a:ln>
                <a:solidFill>
                  <a:srgbClr val="BCBEC4"/>
                </a:solidFill>
                <a:effectLst/>
                <a:latin typeface="JetBrains Mono"/>
              </a:rPr>
            </a:br>
            <a:r>
              <a:rPr kumimoji="0" lang="en-US" altLang="en-US" sz="1600" b="0" i="0" u="none" strike="noStrike" cap="none" normalizeH="0" baseline="0">
                <a:ln>
                  <a:noFill/>
                </a:ln>
                <a:solidFill>
                  <a:srgbClr val="BCBEC4"/>
                </a:solidFill>
                <a:effectLst/>
                <a:latin typeface="JetBrains Mono"/>
              </a:rPr>
              <a:t>        </a:t>
            </a:r>
            <a:r>
              <a:rPr kumimoji="0" lang="en-US" altLang="en-US" sz="1600" b="0" i="0" u="none" strike="noStrike" cap="none" normalizeH="0" baseline="0">
                <a:ln>
                  <a:noFill/>
                </a:ln>
                <a:solidFill>
                  <a:srgbClr val="C77DBB"/>
                </a:solidFill>
                <a:effectLst/>
                <a:latin typeface="JetBrains Mono"/>
              </a:rPr>
              <a:t>scannerLauncher</a:t>
            </a:r>
            <a:r>
              <a:rPr kumimoji="0" lang="en-US" altLang="en-US" sz="1600" b="0" i="0" u="none" strike="noStrike" cap="none" normalizeH="0" baseline="0">
                <a:ln>
                  <a:noFill/>
                </a:ln>
                <a:solidFill>
                  <a:srgbClr val="BCBEC4"/>
                </a:solidFill>
                <a:effectLst/>
                <a:latin typeface="JetBrains Mono"/>
              </a:rPr>
              <a:t>.launch(</a:t>
            </a:r>
            <a:r>
              <a:rPr kumimoji="0" lang="en-US" altLang="en-US" sz="1600" b="0" i="0" u="none" strike="noStrike" cap="none" normalizeH="0" baseline="0">
                <a:ln>
                  <a:noFill/>
                </a:ln>
                <a:solidFill>
                  <a:srgbClr val="CF8E6D"/>
                </a:solidFill>
                <a:effectLst/>
                <a:latin typeface="JetBrains Mono"/>
              </a:rPr>
              <a:t>new </a:t>
            </a:r>
            <a:r>
              <a:rPr kumimoji="0" lang="en-US" altLang="en-US" sz="1600" b="0" i="0" u="none" strike="noStrike" cap="none" normalizeH="0" baseline="0">
                <a:ln>
                  <a:noFill/>
                </a:ln>
                <a:solidFill>
                  <a:srgbClr val="BCBEC4"/>
                </a:solidFill>
                <a:effectLst/>
                <a:latin typeface="JetBrains Mono"/>
              </a:rPr>
              <a:t>IntentSenderRequest.Builder(intentSender).build()))</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6661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C073-E885-211C-588D-95467F16866C}"/>
              </a:ext>
            </a:extLst>
          </p:cNvPr>
          <p:cNvSpPr>
            <a:spLocks noGrp="1"/>
          </p:cNvSpPr>
          <p:nvPr>
            <p:ph type="title"/>
          </p:nvPr>
        </p:nvSpPr>
        <p:spPr/>
        <p:txBody>
          <a:bodyPr/>
          <a:lstStyle/>
          <a:p>
            <a:r>
              <a:rPr lang="en-US" dirty="0"/>
              <a:t>Document scanner code</a:t>
            </a:r>
          </a:p>
        </p:txBody>
      </p:sp>
      <p:sp>
        <p:nvSpPr>
          <p:cNvPr id="5" name="Rectangle 1">
            <a:extLst>
              <a:ext uri="{FF2B5EF4-FFF2-40B4-BE49-F238E27FC236}">
                <a16:creationId xmlns:a16="http://schemas.microsoft.com/office/drawing/2014/main" id="{4EB5EAD4-70A5-F7BD-DC6F-AAEBC9E61FF5}"/>
              </a:ext>
            </a:extLst>
          </p:cNvPr>
          <p:cNvSpPr>
            <a:spLocks noGrp="1" noChangeArrowheads="1"/>
          </p:cNvSpPr>
          <p:nvPr>
            <p:ph sz="half" idx="1"/>
          </p:nvPr>
        </p:nvSpPr>
        <p:spPr bwMode="auto">
          <a:xfrm>
            <a:off x="228600" y="1816468"/>
            <a:ext cx="5765801" cy="4093428"/>
          </a:xfrm>
          <a:prstGeom prst="rect">
            <a:avLst/>
          </a:prstGeom>
          <a:solidFill>
            <a:srgbClr val="1E1F2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F8E6D"/>
                </a:solidFill>
                <a:effectLst/>
                <a:latin typeface="JetBrains Mono"/>
              </a:rPr>
              <a:t>public void </a:t>
            </a:r>
            <a:r>
              <a:rPr kumimoji="0" lang="en-US" altLang="en-US" sz="2000" b="0" i="0" u="none" strike="noStrike" cap="none" normalizeH="0" baseline="0" dirty="0" err="1">
                <a:ln>
                  <a:noFill/>
                </a:ln>
                <a:solidFill>
                  <a:srgbClr val="56A8F5"/>
                </a:solidFill>
                <a:effectLst/>
                <a:latin typeface="JetBrains Mono"/>
              </a:rPr>
              <a:t>onActivityResult</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ActivityResult</a:t>
            </a: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BCBEC4"/>
                </a:solidFill>
                <a:effectLst/>
                <a:latin typeface="JetBrains Mono"/>
              </a:rPr>
              <a:t>activityResult</a:t>
            </a:r>
            <a:r>
              <a:rPr kumimoji="0" lang="en-US" altLang="en-US" sz="2000" b="0" i="0" u="none" strike="noStrike" cap="none" normalizeH="0" baseline="0" dirty="0">
                <a:ln>
                  <a:noFill/>
                </a:ln>
                <a:solidFill>
                  <a:srgbClr val="BCBEC4"/>
                </a:solidFill>
                <a:effectLst/>
                <a:latin typeface="JetBrains Mono"/>
              </a:rPr>
              <a:t>) {</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a:ln>
                  <a:noFill/>
                </a:ln>
                <a:solidFill>
                  <a:srgbClr val="CF8E6D"/>
                </a:solidFill>
                <a:effectLst/>
                <a:latin typeface="JetBrains Mono"/>
              </a:rPr>
              <a:t>if </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activityResult.getResultCode</a:t>
            </a:r>
            <a:r>
              <a:rPr kumimoji="0" lang="en-US" altLang="en-US" sz="2000" b="0" i="0" u="none" strike="noStrike" cap="none" normalizeH="0" baseline="0" dirty="0">
                <a:ln>
                  <a:noFill/>
                </a:ln>
                <a:solidFill>
                  <a:srgbClr val="BCBEC4"/>
                </a:solidFill>
                <a:effectLst/>
                <a:latin typeface="JetBrains Mono"/>
              </a:rPr>
              <a:t>() == </a:t>
            </a:r>
            <a:r>
              <a:rPr kumimoji="0" lang="en-US" altLang="en-US" sz="2000" b="0" i="1" u="none" strike="noStrike" cap="none" normalizeH="0" baseline="0" dirty="0">
                <a:ln>
                  <a:noFill/>
                </a:ln>
                <a:solidFill>
                  <a:srgbClr val="C77DBB"/>
                </a:solidFill>
                <a:effectLst/>
                <a:latin typeface="JetBrains Mono"/>
              </a:rPr>
              <a:t>RESULT_OK</a:t>
            </a:r>
            <a:r>
              <a:rPr kumimoji="0" lang="en-US" altLang="en-US" sz="2000" b="0" i="0" u="none" strike="noStrike" cap="none" normalizeH="0" baseline="0" dirty="0">
                <a:ln>
                  <a:noFill/>
                </a:ln>
                <a:solidFill>
                  <a:srgbClr val="BCBEC4"/>
                </a:solidFill>
                <a:effectLst/>
                <a:latin typeface="JetBrains Mono"/>
              </a:rPr>
              <a:t>) {</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BCBEC4"/>
                </a:solidFill>
                <a:effectLst/>
                <a:latin typeface="JetBrains Mono"/>
              </a:rPr>
              <a:t>GmsDocumentScanningResult</a:t>
            </a: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BCBEC4"/>
                </a:solidFill>
                <a:effectLst/>
                <a:latin typeface="JetBrains Mono"/>
              </a:rPr>
              <a:t>documentScanningResult</a:t>
            </a:r>
            <a:r>
              <a:rPr kumimoji="0" lang="en-US" altLang="en-US" sz="2000" b="0" i="0" u="none" strike="noStrike" cap="none" normalizeH="0" baseline="0" dirty="0">
                <a:ln>
                  <a:noFill/>
                </a:ln>
                <a:solidFill>
                  <a:srgbClr val="BCBEC4"/>
                </a:solidFill>
                <a:effectLst/>
                <a:latin typeface="JetBrains Mono"/>
              </a:rPr>
              <a:t> = </a:t>
            </a:r>
            <a:r>
              <a:rPr kumimoji="0" lang="en-US" altLang="en-US" sz="2000" b="0" i="0" u="none" strike="noStrike" cap="none" normalizeH="0" baseline="0" dirty="0" err="1">
                <a:ln>
                  <a:noFill/>
                </a:ln>
                <a:solidFill>
                  <a:srgbClr val="BCBEC4"/>
                </a:solidFill>
                <a:effectLst/>
                <a:latin typeface="JetBrains Mono"/>
              </a:rPr>
              <a:t>GmsDocumentScanningResult.</a:t>
            </a:r>
            <a:r>
              <a:rPr kumimoji="0" lang="en-US" altLang="en-US" sz="2000" b="0" i="1" u="none" strike="noStrike" cap="none" normalizeH="0" baseline="0" dirty="0" err="1">
                <a:ln>
                  <a:noFill/>
                </a:ln>
                <a:solidFill>
                  <a:srgbClr val="BCBEC4"/>
                </a:solidFill>
                <a:effectLst/>
                <a:latin typeface="JetBrains Mono"/>
              </a:rPr>
              <a:t>fromActivityResultIntent</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activityResult.getData</a:t>
            </a:r>
            <a:r>
              <a:rPr kumimoji="0" lang="en-US" altLang="en-US" sz="2000" b="0" i="0" u="none" strike="noStrike" cap="none" normalizeH="0" baseline="0" dirty="0">
                <a:ln>
                  <a:noFill/>
                </a:ln>
                <a:solidFill>
                  <a:srgbClr val="BCBEC4"/>
                </a:solidFill>
                <a:effectLst/>
                <a:latin typeface="JetBrains Mono"/>
              </a:rPr>
              <a:t>());</a:t>
            </a:r>
            <a:br>
              <a:rPr kumimoji="0" lang="en-US" altLang="en-US" sz="2000" b="0" i="0" u="none" strike="noStrike" cap="none" normalizeH="0" baseline="0" dirty="0">
                <a:ln>
                  <a:noFill/>
                </a:ln>
                <a:solidFill>
                  <a:srgbClr val="BCBEC4"/>
                </a:solidFill>
                <a:effectLst/>
                <a:latin typeface="JetBrains Mono"/>
              </a:rPr>
            </a:b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a:ln>
                  <a:noFill/>
                </a:ln>
                <a:solidFill>
                  <a:srgbClr val="CF8E6D"/>
                </a:solidFill>
                <a:effectLst/>
                <a:latin typeface="JetBrains Mono"/>
              </a:rPr>
              <a:t>for </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GmsDocumentScanningResult.Page</a:t>
            </a:r>
            <a:r>
              <a:rPr kumimoji="0" lang="en-US" altLang="en-US" sz="2000" b="0" i="0" u="none" strike="noStrike" cap="none" normalizeH="0" baseline="0" dirty="0">
                <a:ln>
                  <a:noFill/>
                </a:ln>
                <a:solidFill>
                  <a:srgbClr val="BCBEC4"/>
                </a:solidFill>
                <a:effectLst/>
                <a:latin typeface="JetBrains Mono"/>
              </a:rPr>
              <a:t> page : </a:t>
            </a:r>
            <a:r>
              <a:rPr kumimoji="0" lang="en-US" altLang="en-US" sz="2000" b="0" i="0" u="none" strike="noStrike" cap="none" normalizeH="0" baseline="0" dirty="0" err="1">
                <a:ln>
                  <a:noFill/>
                </a:ln>
                <a:solidFill>
                  <a:srgbClr val="BCBEC4"/>
                </a:solidFill>
                <a:effectLst/>
                <a:latin typeface="JetBrains Mono"/>
              </a:rPr>
              <a:t>documentScanningResult.getPages</a:t>
            </a:r>
            <a:r>
              <a:rPr kumimoji="0" lang="en-US" altLang="en-US" sz="2000" b="0" i="0" u="none" strike="noStrike" cap="none" normalizeH="0" baseline="0" dirty="0">
                <a:ln>
                  <a:noFill/>
                </a:ln>
                <a:solidFill>
                  <a:srgbClr val="BCBEC4"/>
                </a:solidFill>
                <a:effectLst/>
                <a:latin typeface="JetBrains Mono"/>
              </a:rPr>
              <a:t>()) {</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Uri </a:t>
            </a:r>
            <a:r>
              <a:rPr kumimoji="0" lang="en-US" altLang="en-US" sz="2000" b="0" i="0" u="none" strike="noStrike" cap="none" normalizeH="0" baseline="0" dirty="0" err="1">
                <a:ln>
                  <a:noFill/>
                </a:ln>
                <a:solidFill>
                  <a:srgbClr val="BCBEC4"/>
                </a:solidFill>
                <a:effectLst/>
                <a:latin typeface="JetBrains Mono"/>
              </a:rPr>
              <a:t>imageUri</a:t>
            </a:r>
            <a:r>
              <a:rPr kumimoji="0" lang="en-US" altLang="en-US" sz="2000" b="0" i="0" u="none" strike="noStrike" cap="none" normalizeH="0" baseline="0" dirty="0">
                <a:ln>
                  <a:noFill/>
                </a:ln>
                <a:solidFill>
                  <a:srgbClr val="BCBEC4"/>
                </a:solidFill>
                <a:effectLst/>
                <a:latin typeface="JetBrains Mono"/>
              </a:rPr>
              <a:t> = </a:t>
            </a:r>
            <a:r>
              <a:rPr kumimoji="0" lang="en-US" altLang="en-US" sz="2000" b="0" i="0" u="none" strike="noStrike" cap="none" normalizeH="0" baseline="0" dirty="0" err="1">
                <a:ln>
                  <a:noFill/>
                </a:ln>
                <a:solidFill>
                  <a:srgbClr val="BCBEC4"/>
                </a:solidFill>
                <a:effectLst/>
                <a:latin typeface="JetBrains Mono"/>
              </a:rPr>
              <a:t>page.getImageUri</a:t>
            </a:r>
            <a:r>
              <a:rPr kumimoji="0" lang="en-US" altLang="en-US" sz="2000" b="0" i="0" u="none" strike="noStrike" cap="none" normalizeH="0" baseline="0" dirty="0">
                <a:ln>
                  <a:noFill/>
                </a:ln>
                <a:solidFill>
                  <a:srgbClr val="BCBEC4"/>
                </a:solidFill>
                <a:effectLst/>
                <a:latin typeface="JetBrains Mono"/>
              </a:rPr>
              <a:t>();</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a:t>
            </a:r>
            <a:r>
              <a:rPr kumimoji="0" lang="en-US" altLang="en-US" sz="2000" b="0" i="0" u="none" strike="noStrike" cap="none" normalizeH="0" baseline="0" dirty="0" err="1">
                <a:ln>
                  <a:noFill/>
                </a:ln>
                <a:solidFill>
                  <a:srgbClr val="C77DBB"/>
                </a:solidFill>
                <a:effectLst/>
                <a:latin typeface="JetBrains Mono"/>
              </a:rPr>
              <a:t>binding</a:t>
            </a:r>
            <a:r>
              <a:rPr kumimoji="0" lang="en-US" altLang="en-US" sz="2000" b="0" i="0" u="none" strike="noStrike" cap="none" normalizeH="0" baseline="0" dirty="0" err="1">
                <a:ln>
                  <a:noFill/>
                </a:ln>
                <a:solidFill>
                  <a:srgbClr val="BCBEC4"/>
                </a:solidFill>
                <a:effectLst/>
                <a:latin typeface="JetBrains Mono"/>
              </a:rPr>
              <a:t>.</a:t>
            </a:r>
            <a:r>
              <a:rPr kumimoji="0" lang="en-US" altLang="en-US" sz="2000" b="0" i="0" u="none" strike="noStrike" cap="none" normalizeH="0" baseline="0" dirty="0" err="1">
                <a:ln>
                  <a:noFill/>
                </a:ln>
                <a:solidFill>
                  <a:srgbClr val="C77DBB"/>
                </a:solidFill>
                <a:effectLst/>
                <a:latin typeface="JetBrains Mono"/>
              </a:rPr>
              <a:t>imageView</a:t>
            </a:r>
            <a:r>
              <a:rPr kumimoji="0" lang="en-US" altLang="en-US" sz="2000" b="0" i="0" u="none" strike="noStrike" cap="none" normalizeH="0" baseline="0" dirty="0" err="1">
                <a:ln>
                  <a:noFill/>
                </a:ln>
                <a:solidFill>
                  <a:srgbClr val="BCBEC4"/>
                </a:solidFill>
                <a:effectLst/>
                <a:latin typeface="JetBrains Mono"/>
              </a:rPr>
              <a:t>.setImageURI</a:t>
            </a:r>
            <a:r>
              <a:rPr kumimoji="0" lang="en-US" altLang="en-US" sz="2000" b="0" i="0" u="none" strike="noStrike" cap="none" normalizeH="0" baseline="0" dirty="0">
                <a:ln>
                  <a:noFill/>
                </a:ln>
                <a:solidFill>
                  <a:srgbClr val="BCBEC4"/>
                </a:solidFill>
                <a:effectLst/>
                <a:latin typeface="JetBrains Mono"/>
              </a:rPr>
              <a:t>(</a:t>
            </a:r>
            <a:r>
              <a:rPr kumimoji="0" lang="en-US" altLang="en-US" sz="2000" b="0" i="0" u="none" strike="noStrike" cap="none" normalizeH="0" baseline="0" dirty="0" err="1">
                <a:ln>
                  <a:noFill/>
                </a:ln>
                <a:solidFill>
                  <a:srgbClr val="BCBEC4"/>
                </a:solidFill>
                <a:effectLst/>
                <a:latin typeface="JetBrains Mono"/>
              </a:rPr>
              <a:t>imageUri</a:t>
            </a:r>
            <a:r>
              <a:rPr kumimoji="0" lang="en-US" altLang="en-US" sz="2000" b="0" i="0" u="none" strike="noStrike" cap="none" normalizeH="0" baseline="0" dirty="0">
                <a:ln>
                  <a:noFill/>
                </a:ln>
                <a:solidFill>
                  <a:srgbClr val="BCBEC4"/>
                </a:solidFill>
                <a:effectLst/>
                <a:latin typeface="JetBrains Mono"/>
              </a:rPr>
              <a:t>);</a:t>
            </a:r>
            <a:br>
              <a:rPr kumimoji="0" lang="en-US" altLang="en-US" sz="2000" b="0" i="0" u="none" strike="noStrike" cap="none" normalizeH="0" baseline="0" dirty="0">
                <a:ln>
                  <a:noFill/>
                </a:ln>
                <a:solidFill>
                  <a:srgbClr val="BCBEC4"/>
                </a:solidFill>
                <a:effectLst/>
                <a:latin typeface="JetBrains Mono"/>
              </a:rPr>
            </a:br>
            <a:r>
              <a:rPr kumimoji="0" lang="en-US" altLang="en-US" sz="2000" b="0" i="0" u="none" strike="noStrike" cap="none" normalizeH="0" baseline="0" dirty="0">
                <a:ln>
                  <a:noFill/>
                </a:ln>
                <a:solidFill>
                  <a:srgbClr val="BCBEC4"/>
                </a:solidFill>
                <a:effectLst/>
                <a:latin typeface="JetBrains Mono"/>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Content Placeholder 10" descr="A white logo on a black background&#10;&#10;Description automatically generated">
            <a:extLst>
              <a:ext uri="{FF2B5EF4-FFF2-40B4-BE49-F238E27FC236}">
                <a16:creationId xmlns:a16="http://schemas.microsoft.com/office/drawing/2014/main" id="{ED87350A-471F-DC3E-18B1-A67D9FE1390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845547" y="1600200"/>
            <a:ext cx="2088906" cy="4525963"/>
          </a:xfrm>
        </p:spPr>
      </p:pic>
    </p:spTree>
    <p:extLst>
      <p:ext uri="{BB962C8B-B14F-4D97-AF65-F5344CB8AC3E}">
        <p14:creationId xmlns:p14="http://schemas.microsoft.com/office/powerpoint/2010/main" val="2276718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B5A5C-86A4-4FE3-1CA9-16A2BC52BAF6}"/>
              </a:ext>
            </a:extLst>
          </p:cNvPr>
          <p:cNvSpPr>
            <a:spLocks noGrp="1"/>
          </p:cNvSpPr>
          <p:nvPr>
            <p:ph type="title"/>
          </p:nvPr>
        </p:nvSpPr>
        <p:spPr/>
        <p:txBody>
          <a:bodyPr/>
          <a:lstStyle/>
          <a:p>
            <a:r>
              <a:rPr lang="en-US" dirty="0"/>
              <a:t>natural language</a:t>
            </a:r>
          </a:p>
        </p:txBody>
      </p:sp>
      <p:sp>
        <p:nvSpPr>
          <p:cNvPr id="5" name="Text Placeholder 4">
            <a:extLst>
              <a:ext uri="{FF2B5EF4-FFF2-40B4-BE49-F238E27FC236}">
                <a16:creationId xmlns:a16="http://schemas.microsoft.com/office/drawing/2014/main" id="{5E379BE0-B7BB-83D6-94E7-AEF354A38E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41469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a:t>
            </a:r>
          </a:p>
        </p:txBody>
      </p:sp>
      <p:sp>
        <p:nvSpPr>
          <p:cNvPr id="3" name="Content Placeholder 2"/>
          <p:cNvSpPr>
            <a:spLocks noGrp="1"/>
          </p:cNvSpPr>
          <p:nvPr>
            <p:ph idx="1"/>
          </p:nvPr>
        </p:nvSpPr>
        <p:spPr/>
        <p:txBody>
          <a:bodyPr>
            <a:normAutofit fontScale="85000" lnSpcReduction="20000"/>
          </a:bodyPr>
          <a:lstStyle/>
          <a:p>
            <a:r>
              <a:rPr lang="en-US" dirty="0"/>
              <a:t>The natural language parts of the ML kit</a:t>
            </a:r>
          </a:p>
          <a:p>
            <a:pPr lvl="1"/>
            <a:r>
              <a:rPr lang="en-US" dirty="0"/>
              <a:t>identity language</a:t>
            </a:r>
          </a:p>
          <a:p>
            <a:pPr lvl="2"/>
            <a:r>
              <a:rPr lang="en-US" dirty="0"/>
              <a:t>you can determine the language of a string of text.  can identify over one hundred different languages</a:t>
            </a:r>
          </a:p>
          <a:p>
            <a:pPr lvl="1"/>
            <a:r>
              <a:rPr lang="en-US" dirty="0"/>
              <a:t>translate text</a:t>
            </a:r>
          </a:p>
          <a:p>
            <a:pPr lvl="2"/>
            <a:r>
              <a:rPr lang="en-US" dirty="0"/>
              <a:t>you can dynamically translate text between more than 50 languages.</a:t>
            </a:r>
          </a:p>
          <a:p>
            <a:pPr lvl="2"/>
            <a:r>
              <a:rPr lang="en-US" dirty="0"/>
              <a:t> On-device translation is intended for casual and simple translations. If you require higher fidelity, try the Cloud Translation API.</a:t>
            </a:r>
          </a:p>
          <a:p>
            <a:pPr lvl="1"/>
            <a:r>
              <a:rPr lang="en-US" dirty="0"/>
              <a:t>smart replies</a:t>
            </a:r>
          </a:p>
          <a:p>
            <a:pPr lvl="2"/>
            <a:r>
              <a:rPr lang="en-US" dirty="0"/>
              <a:t>can automatically generate relevant replies to messages. </a:t>
            </a:r>
          </a:p>
          <a:p>
            <a:pPr lvl="1"/>
            <a:r>
              <a:rPr lang="en-US" dirty="0"/>
              <a:t>entity extraction (beta)</a:t>
            </a:r>
          </a:p>
          <a:p>
            <a:pPr lvl="2"/>
            <a:r>
              <a:rPr lang="en-US" dirty="0"/>
              <a:t>Entity extraction improves the user experience inside your app by understanding text and allowing you to add helpful shortcuts based on context.</a:t>
            </a:r>
          </a:p>
        </p:txBody>
      </p:sp>
    </p:spTree>
    <p:extLst>
      <p:ext uri="{BB962C8B-B14F-4D97-AF65-F5344CB8AC3E}">
        <p14:creationId xmlns:p14="http://schemas.microsoft.com/office/powerpoint/2010/main" val="1426614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Identity Language</a:t>
            </a:r>
          </a:p>
        </p:txBody>
      </p:sp>
      <p:sp>
        <p:nvSpPr>
          <p:cNvPr id="3" name="Content Placeholder 2"/>
          <p:cNvSpPr>
            <a:spLocks noGrp="1"/>
          </p:cNvSpPr>
          <p:nvPr>
            <p:ph idx="1"/>
          </p:nvPr>
        </p:nvSpPr>
        <p:spPr/>
        <p:txBody>
          <a:bodyPr>
            <a:normAutofit fontScale="85000" lnSpcReduction="20000"/>
          </a:bodyPr>
          <a:lstStyle/>
          <a:p>
            <a:r>
              <a:rPr lang="en-US" dirty="0"/>
              <a:t>Note, how you get the text is no part of identity language.  So via the camera in text recognition or the user typed it in.</a:t>
            </a:r>
          </a:p>
          <a:p>
            <a:r>
              <a:rPr lang="en-US" dirty="0"/>
              <a:t>we get the identifier and send it the text.</a:t>
            </a:r>
          </a:p>
          <a:p>
            <a:pPr marL="0" indent="0">
              <a:buNone/>
            </a:pPr>
            <a:r>
              <a:rPr lang="en-US" dirty="0" err="1"/>
              <a:t>LanguageIdentifier</a:t>
            </a:r>
            <a:r>
              <a:rPr lang="en-US" dirty="0"/>
              <a:t> </a:t>
            </a:r>
            <a:r>
              <a:rPr lang="en-US" dirty="0" err="1"/>
              <a:t>languageIdentifier</a:t>
            </a:r>
            <a:r>
              <a:rPr lang="en-US" dirty="0"/>
              <a:t> =</a:t>
            </a:r>
          </a:p>
          <a:p>
            <a:pPr marL="0" indent="0">
              <a:buNone/>
            </a:pPr>
            <a:r>
              <a:rPr lang="en-US" dirty="0"/>
              <a:t>        </a:t>
            </a:r>
            <a:r>
              <a:rPr lang="en-US" dirty="0" err="1"/>
              <a:t>LanguageIdentification.getClient</a:t>
            </a:r>
            <a:r>
              <a:rPr lang="en-US" dirty="0"/>
              <a:t>();  //default confidence is 0.5</a:t>
            </a:r>
          </a:p>
          <a:p>
            <a:r>
              <a:rPr lang="en-US" dirty="0"/>
              <a:t>to change the confidence</a:t>
            </a:r>
          </a:p>
          <a:p>
            <a:pPr marL="0" indent="0">
              <a:buNone/>
            </a:pPr>
            <a:r>
              <a:rPr lang="en-US" dirty="0" err="1"/>
              <a:t>LanguageIdentifier</a:t>
            </a:r>
            <a:r>
              <a:rPr lang="en-US" dirty="0"/>
              <a:t> </a:t>
            </a:r>
            <a:r>
              <a:rPr lang="en-US" dirty="0" err="1"/>
              <a:t>languageIdentifier</a:t>
            </a:r>
            <a:r>
              <a:rPr lang="en-US" dirty="0"/>
              <a:t> = </a:t>
            </a:r>
            <a:r>
              <a:rPr lang="en-US" dirty="0" err="1"/>
              <a:t>LanguageIdentification.getClient</a:t>
            </a:r>
            <a:r>
              <a:rPr lang="en-US" dirty="0"/>
              <a:t>(</a:t>
            </a:r>
          </a:p>
          <a:p>
            <a:pPr marL="0" indent="0">
              <a:buNone/>
            </a:pPr>
            <a:r>
              <a:rPr lang="en-US" dirty="0"/>
              <a:t>        new </a:t>
            </a:r>
            <a:r>
              <a:rPr lang="en-US" dirty="0" err="1"/>
              <a:t>LanguageIdentificationOptions.Builder</a:t>
            </a:r>
            <a:r>
              <a:rPr lang="en-US" dirty="0"/>
              <a:t>()</a:t>
            </a:r>
          </a:p>
          <a:p>
            <a:pPr marL="0" indent="0">
              <a:buNone/>
            </a:pPr>
            <a:r>
              <a:rPr lang="en-US" dirty="0"/>
              <a:t>                .</a:t>
            </a:r>
            <a:r>
              <a:rPr lang="en-US" dirty="0" err="1"/>
              <a:t>setConfidenceThreshold</a:t>
            </a:r>
            <a:r>
              <a:rPr lang="en-US" dirty="0"/>
              <a:t>(0.34f)</a:t>
            </a:r>
          </a:p>
          <a:p>
            <a:pPr marL="0" indent="0">
              <a:buNone/>
            </a:pPr>
            <a:r>
              <a:rPr lang="en-US" dirty="0"/>
              <a:t>                .build());</a:t>
            </a:r>
          </a:p>
          <a:p>
            <a:pPr marL="0" indent="0">
              <a:buNone/>
            </a:pPr>
            <a:r>
              <a:rPr lang="en-US" dirty="0"/>
              <a:t>	</a:t>
            </a:r>
          </a:p>
        </p:txBody>
      </p:sp>
    </p:spTree>
    <p:extLst>
      <p:ext uri="{BB962C8B-B14F-4D97-AF65-F5344CB8AC3E}">
        <p14:creationId xmlns:p14="http://schemas.microsoft.com/office/powerpoint/2010/main" val="3266871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Language (2)</a:t>
            </a:r>
          </a:p>
        </p:txBody>
      </p:sp>
      <p:sp>
        <p:nvSpPr>
          <p:cNvPr id="3" name="Content Placeholder 2"/>
          <p:cNvSpPr>
            <a:spLocks noGrp="1"/>
          </p:cNvSpPr>
          <p:nvPr>
            <p:ph idx="1"/>
          </p:nvPr>
        </p:nvSpPr>
        <p:spPr/>
        <p:txBody>
          <a:bodyPr>
            <a:normAutofit fontScale="47500" lnSpcReduction="20000"/>
          </a:bodyPr>
          <a:lstStyle/>
          <a:p>
            <a:r>
              <a:rPr lang="en-US" dirty="0"/>
              <a:t>call the identifier</a:t>
            </a:r>
          </a:p>
          <a:p>
            <a:pPr marL="0" indent="0">
              <a:buNone/>
            </a:pPr>
            <a:r>
              <a:rPr lang="en-US" dirty="0" err="1"/>
              <a:t>languageIdentifier.identifyLanguage</a:t>
            </a:r>
            <a:r>
              <a:rPr lang="en-US" dirty="0"/>
              <a:t>(text)</a:t>
            </a:r>
          </a:p>
          <a:p>
            <a:pPr marL="0" indent="0">
              <a:buNone/>
            </a:pPr>
            <a:r>
              <a:rPr lang="en-US" dirty="0"/>
              <a:t>        .</a:t>
            </a:r>
            <a:r>
              <a:rPr lang="en-US" dirty="0" err="1"/>
              <a:t>addOnSuccessListener</a:t>
            </a:r>
            <a:r>
              <a:rPr lang="en-US" dirty="0"/>
              <a:t>(</a:t>
            </a:r>
          </a:p>
          <a:p>
            <a:pPr marL="0" indent="0">
              <a:buNone/>
            </a:pPr>
            <a:r>
              <a:rPr lang="en-US" dirty="0"/>
              <a:t>                new </a:t>
            </a:r>
            <a:r>
              <a:rPr lang="en-US" dirty="0" err="1"/>
              <a:t>OnSuccessListener</a:t>
            </a:r>
            <a:r>
              <a:rPr lang="en-US" dirty="0"/>
              <a:t>&lt;String&gt;() {</a:t>
            </a:r>
          </a:p>
          <a:p>
            <a:pPr marL="0" indent="0">
              <a:buNone/>
            </a:pPr>
            <a:r>
              <a:rPr lang="en-US" dirty="0"/>
              <a:t>                    @Override</a:t>
            </a:r>
          </a:p>
          <a:p>
            <a:pPr marL="0" indent="0">
              <a:buNone/>
            </a:pPr>
            <a:r>
              <a:rPr lang="en-US" dirty="0"/>
              <a:t>                    public void </a:t>
            </a:r>
            <a:r>
              <a:rPr lang="en-US" dirty="0" err="1"/>
              <a:t>onSuccess</a:t>
            </a:r>
            <a:r>
              <a:rPr lang="en-US" dirty="0"/>
              <a:t>(@</a:t>
            </a:r>
            <a:r>
              <a:rPr lang="en-US" dirty="0" err="1"/>
              <a:t>Nullable</a:t>
            </a:r>
            <a:r>
              <a:rPr lang="en-US" dirty="0"/>
              <a:t> String </a:t>
            </a:r>
            <a:r>
              <a:rPr lang="en-US" dirty="0" err="1"/>
              <a:t>languageCode</a:t>
            </a:r>
            <a:r>
              <a:rPr lang="en-US" dirty="0"/>
              <a:t>) {</a:t>
            </a:r>
          </a:p>
          <a:p>
            <a:pPr marL="0" indent="0">
              <a:buNone/>
            </a:pPr>
            <a:r>
              <a:rPr lang="en-US" dirty="0"/>
              <a:t>                        if (</a:t>
            </a:r>
            <a:r>
              <a:rPr lang="en-US" dirty="0" err="1"/>
              <a:t>languageCode.equals</a:t>
            </a:r>
            <a:r>
              <a:rPr lang="en-US" dirty="0"/>
              <a:t>("und")) {</a:t>
            </a:r>
          </a:p>
          <a:p>
            <a:pPr marL="0" indent="0">
              <a:buNone/>
            </a:pPr>
            <a:r>
              <a:rPr lang="en-US" dirty="0"/>
              <a:t>                            </a:t>
            </a:r>
            <a:r>
              <a:rPr lang="en-US" dirty="0" err="1"/>
              <a:t>Log.i</a:t>
            </a:r>
            <a:r>
              <a:rPr lang="en-US" dirty="0"/>
              <a:t>(TAG, "Can't identify language.");</a:t>
            </a:r>
          </a:p>
          <a:p>
            <a:pPr marL="0" indent="0">
              <a:buNone/>
            </a:pPr>
            <a:r>
              <a:rPr lang="en-US" dirty="0"/>
              <a:t>                        } else {</a:t>
            </a:r>
          </a:p>
          <a:p>
            <a:pPr marL="0" indent="0">
              <a:buNone/>
            </a:pPr>
            <a:r>
              <a:rPr lang="en-US" dirty="0"/>
              <a:t>                            </a:t>
            </a:r>
            <a:r>
              <a:rPr lang="en-US" dirty="0" err="1"/>
              <a:t>Log.i</a:t>
            </a:r>
            <a:r>
              <a:rPr lang="en-US" dirty="0"/>
              <a:t>(TAG, "Language: " + </a:t>
            </a:r>
            <a:r>
              <a:rPr lang="en-US" dirty="0" err="1"/>
              <a:t>languageCode</a:t>
            </a:r>
            <a:r>
              <a:rPr lang="en-US" dirty="0"/>
              <a:t>);  //If the call succeeds, a BCP-47 language code is passed to the success listener, </a:t>
            </a:r>
          </a:p>
          <a:p>
            <a:pPr marL="0" indent="0">
              <a:buNone/>
            </a:pPr>
            <a:r>
              <a:rPr lang="en-US" dirty="0"/>
              <a:t>                        }                                                                                 //https://tools.ietf.org/rfc/bcp/bcp47.txt </a:t>
            </a:r>
          </a:p>
          <a:p>
            <a:pPr marL="0" indent="0">
              <a:buNone/>
            </a:pPr>
            <a:r>
              <a:rPr lang="en-US" dirty="0"/>
              <a:t>                    }</a:t>
            </a:r>
          </a:p>
          <a:p>
            <a:pPr marL="0" indent="0">
              <a:buNone/>
            </a:pPr>
            <a:r>
              <a:rPr lang="en-US" dirty="0"/>
              <a:t>                })</a:t>
            </a:r>
          </a:p>
          <a:p>
            <a:pPr marL="0" indent="0">
              <a:buNone/>
            </a:pPr>
            <a:r>
              <a:rPr lang="en-US" dirty="0"/>
              <a:t>        .</a:t>
            </a:r>
            <a:r>
              <a:rPr lang="en-US" dirty="0" err="1"/>
              <a:t>addOnFailureListener</a:t>
            </a:r>
            <a:r>
              <a:rPr lang="en-US" dirty="0"/>
              <a:t>(</a:t>
            </a:r>
          </a:p>
          <a:p>
            <a:pPr marL="0" indent="0">
              <a:buNone/>
            </a:pPr>
            <a:r>
              <a:rPr lang="en-US" dirty="0"/>
              <a:t>                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Model couldn’t be loaded or other internal error. }       });</a:t>
            </a:r>
          </a:p>
        </p:txBody>
      </p:sp>
    </p:spTree>
    <p:extLst>
      <p:ext uri="{BB962C8B-B14F-4D97-AF65-F5344CB8AC3E}">
        <p14:creationId xmlns:p14="http://schemas.microsoft.com/office/powerpoint/2010/main" val="363277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a:t>
            </a:r>
          </a:p>
        </p:txBody>
      </p:sp>
      <p:sp>
        <p:nvSpPr>
          <p:cNvPr id="3" name="Content Placeholder 2"/>
          <p:cNvSpPr>
            <a:spLocks noGrp="1"/>
          </p:cNvSpPr>
          <p:nvPr>
            <p:ph idx="1"/>
          </p:nvPr>
        </p:nvSpPr>
        <p:spPr/>
        <p:txBody>
          <a:bodyPr>
            <a:normAutofit lnSpcReduction="10000"/>
          </a:bodyPr>
          <a:lstStyle/>
          <a:p>
            <a:r>
              <a:rPr lang="en-US" dirty="0"/>
              <a:t>Most of these are pretty simple to explain</a:t>
            </a:r>
          </a:p>
          <a:p>
            <a:pPr lvl="1"/>
            <a:r>
              <a:rPr lang="en-US" dirty="0"/>
              <a:t>but because of the camera parts are such a mess, they turn out to look very complex.</a:t>
            </a:r>
          </a:p>
          <a:p>
            <a:pPr lvl="2"/>
            <a:r>
              <a:rPr lang="en-US" dirty="0"/>
              <a:t>camera, camera2,  and/or </a:t>
            </a:r>
            <a:r>
              <a:rPr lang="en-US" dirty="0" err="1"/>
              <a:t>camerax</a:t>
            </a:r>
            <a:endParaRPr lang="en-US" dirty="0"/>
          </a:p>
          <a:p>
            <a:pPr lvl="3"/>
            <a:r>
              <a:rPr lang="en-US" dirty="0"/>
              <a:t>plus, which format, bitmap, </a:t>
            </a:r>
            <a:r>
              <a:rPr lang="en-US" dirty="0" err="1"/>
              <a:t>bytebuffer</a:t>
            </a:r>
            <a:r>
              <a:rPr lang="en-US" dirty="0"/>
              <a:t>/</a:t>
            </a:r>
            <a:r>
              <a:rPr lang="en-US" dirty="0" err="1"/>
              <a:t>byteArray</a:t>
            </a:r>
            <a:r>
              <a:rPr lang="en-US" dirty="0"/>
              <a:t>, </a:t>
            </a:r>
          </a:p>
          <a:p>
            <a:pPr lvl="2"/>
            <a:r>
              <a:rPr lang="en-US" dirty="0"/>
              <a:t>or a just file URI.</a:t>
            </a:r>
          </a:p>
          <a:p>
            <a:pPr lvl="2"/>
            <a:endParaRPr lang="en-US" dirty="0"/>
          </a:p>
          <a:p>
            <a:r>
              <a:rPr lang="en-US" dirty="0"/>
              <a:t>Google's example code, doesn't help in the confusion, since they provide a huge over all example with inheritance classes, instead each piece, say the barcode scanner example.</a:t>
            </a:r>
          </a:p>
        </p:txBody>
      </p:sp>
    </p:spTree>
    <p:extLst>
      <p:ext uri="{BB962C8B-B14F-4D97-AF65-F5344CB8AC3E}">
        <p14:creationId xmlns:p14="http://schemas.microsoft.com/office/powerpoint/2010/main" val="469911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Language (3)</a:t>
            </a:r>
          </a:p>
        </p:txBody>
      </p:sp>
      <p:sp>
        <p:nvSpPr>
          <p:cNvPr id="3" name="Content Placeholder 2"/>
          <p:cNvSpPr>
            <a:spLocks noGrp="1"/>
          </p:cNvSpPr>
          <p:nvPr>
            <p:ph idx="1"/>
          </p:nvPr>
        </p:nvSpPr>
        <p:spPr/>
        <p:txBody>
          <a:bodyPr>
            <a:normAutofit fontScale="47500" lnSpcReduction="20000"/>
          </a:bodyPr>
          <a:lstStyle/>
          <a:p>
            <a:r>
              <a:rPr lang="en-US" dirty="0"/>
              <a:t>for a list of possible languages and confidences</a:t>
            </a:r>
          </a:p>
          <a:p>
            <a:pPr marL="0" indent="0">
              <a:buNone/>
            </a:pPr>
            <a:r>
              <a:rPr lang="en-US" dirty="0" err="1"/>
              <a:t>LanguageIdentifier</a:t>
            </a:r>
            <a:r>
              <a:rPr lang="en-US" dirty="0"/>
              <a:t> </a:t>
            </a:r>
            <a:r>
              <a:rPr lang="en-US" dirty="0" err="1"/>
              <a:t>languageIdentifier</a:t>
            </a:r>
            <a:r>
              <a:rPr lang="en-US" dirty="0"/>
              <a:t> =</a:t>
            </a:r>
          </a:p>
          <a:p>
            <a:pPr marL="0" indent="0">
              <a:buNone/>
            </a:pPr>
            <a:r>
              <a:rPr lang="en-US" dirty="0"/>
              <a:t>        </a:t>
            </a:r>
            <a:r>
              <a:rPr lang="en-US" dirty="0" err="1"/>
              <a:t>LanguageIdentification.getClient</a:t>
            </a:r>
            <a:r>
              <a:rPr lang="en-US" dirty="0"/>
              <a:t>();</a:t>
            </a:r>
          </a:p>
          <a:p>
            <a:pPr marL="0" indent="0">
              <a:buNone/>
            </a:pPr>
            <a:r>
              <a:rPr lang="en-US" dirty="0" err="1"/>
              <a:t>languageIdentifier.identifyPossibleLanguages</a:t>
            </a:r>
            <a:r>
              <a:rPr lang="en-US" dirty="0"/>
              <a:t>(text)</a:t>
            </a:r>
          </a:p>
          <a:p>
            <a:pPr marL="0" indent="0">
              <a:buNone/>
            </a:pPr>
            <a:r>
              <a:rPr lang="en-US" dirty="0"/>
              <a:t>        .</a:t>
            </a:r>
            <a:r>
              <a:rPr lang="en-US" dirty="0" err="1"/>
              <a:t>addOnSuccessListener</a:t>
            </a:r>
            <a:r>
              <a:rPr lang="en-US" dirty="0"/>
              <a:t>(new </a:t>
            </a:r>
            <a:r>
              <a:rPr lang="en-US" dirty="0" err="1"/>
              <a:t>OnSuccessListener</a:t>
            </a:r>
            <a:r>
              <a:rPr lang="en-US" dirty="0"/>
              <a:t>&lt;List&lt;</a:t>
            </a:r>
            <a:r>
              <a:rPr lang="en-US" dirty="0" err="1"/>
              <a:t>IdentifiedLanguage</a:t>
            </a:r>
            <a:r>
              <a:rPr lang="en-US" dirty="0"/>
              <a:t>&gt;&gt;() {</a:t>
            </a:r>
          </a:p>
          <a:p>
            <a:pPr marL="0" indent="0">
              <a:buNone/>
            </a:pPr>
            <a:r>
              <a:rPr lang="en-US" dirty="0"/>
              <a:t>            @Override</a:t>
            </a:r>
          </a:p>
          <a:p>
            <a:pPr marL="0" indent="0">
              <a:buNone/>
            </a:pPr>
            <a:r>
              <a:rPr lang="en-US" dirty="0"/>
              <a:t>            public void </a:t>
            </a:r>
            <a:r>
              <a:rPr lang="en-US" dirty="0" err="1"/>
              <a:t>onSuccess</a:t>
            </a:r>
            <a:r>
              <a:rPr lang="en-US" dirty="0"/>
              <a:t>(List&lt;</a:t>
            </a:r>
            <a:r>
              <a:rPr lang="en-US" dirty="0" err="1"/>
              <a:t>IdentifiedLanguage</a:t>
            </a:r>
            <a:r>
              <a:rPr lang="en-US" dirty="0"/>
              <a:t>&gt; </a:t>
            </a:r>
            <a:r>
              <a:rPr lang="en-US" dirty="0" err="1"/>
              <a:t>identifiedLanguages</a:t>
            </a:r>
            <a:r>
              <a:rPr lang="en-US" dirty="0"/>
              <a:t>) {</a:t>
            </a:r>
          </a:p>
          <a:p>
            <a:pPr marL="0" indent="0">
              <a:buNone/>
            </a:pPr>
            <a:r>
              <a:rPr lang="en-US" dirty="0"/>
              <a:t>                for (</a:t>
            </a:r>
            <a:r>
              <a:rPr lang="en-US" dirty="0" err="1"/>
              <a:t>IdentifiedLanguage</a:t>
            </a:r>
            <a:r>
              <a:rPr lang="en-US" dirty="0"/>
              <a:t> </a:t>
            </a:r>
            <a:r>
              <a:rPr lang="en-US" dirty="0" err="1"/>
              <a:t>identifiedLanguage</a:t>
            </a:r>
            <a:r>
              <a:rPr lang="en-US" dirty="0"/>
              <a:t> : </a:t>
            </a:r>
            <a:r>
              <a:rPr lang="en-US" dirty="0" err="1"/>
              <a:t>identifiedLanguages</a:t>
            </a:r>
            <a:r>
              <a:rPr lang="en-US" dirty="0"/>
              <a:t>) {</a:t>
            </a:r>
          </a:p>
          <a:p>
            <a:pPr marL="0" indent="0">
              <a:buNone/>
            </a:pPr>
            <a:r>
              <a:rPr lang="en-US" dirty="0"/>
              <a:t>                    String language = </a:t>
            </a:r>
            <a:r>
              <a:rPr lang="en-US" dirty="0" err="1"/>
              <a:t>identifiedLanguage.getLanguageTag</a:t>
            </a:r>
            <a:r>
              <a:rPr lang="en-US" dirty="0"/>
              <a:t>();</a:t>
            </a:r>
          </a:p>
          <a:p>
            <a:pPr marL="0" indent="0">
              <a:buNone/>
            </a:pPr>
            <a:r>
              <a:rPr lang="en-US" dirty="0"/>
              <a:t>                    float confidence = </a:t>
            </a:r>
            <a:r>
              <a:rPr lang="en-US" dirty="0" err="1"/>
              <a:t>identifiedLanguage.getConfidence</a:t>
            </a:r>
            <a:r>
              <a:rPr lang="en-US" dirty="0"/>
              <a:t>();</a:t>
            </a:r>
          </a:p>
          <a:p>
            <a:pPr marL="0" indent="0">
              <a:buNone/>
            </a:pPr>
            <a:r>
              <a:rPr lang="en-US" dirty="0"/>
              <a:t>                    </a:t>
            </a:r>
            <a:r>
              <a:rPr lang="en-US" dirty="0" err="1"/>
              <a:t>Log.i</a:t>
            </a:r>
            <a:r>
              <a:rPr lang="en-US" dirty="0"/>
              <a:t>(TAG, language + " (" + confidence + ")");</a:t>
            </a:r>
          </a:p>
          <a:p>
            <a:pPr marL="0" indent="0">
              <a:buNone/>
            </a:pPr>
            <a:r>
              <a:rPr lang="en-US" dirty="0"/>
              <a:t>                }</a:t>
            </a:r>
          </a:p>
          <a:p>
            <a:pPr marL="0" indent="0">
              <a:buNone/>
            </a:pPr>
            <a:r>
              <a:rPr lang="en-US" dirty="0"/>
              <a:t>            }</a:t>
            </a:r>
          </a:p>
          <a:p>
            <a:pPr marL="0" indent="0">
              <a:buNone/>
            </a:pPr>
            <a:r>
              <a:rPr lang="en-US" dirty="0"/>
              <a:t>        })</a:t>
            </a:r>
          </a:p>
          <a:p>
            <a:pPr marL="0" indent="0">
              <a:buNone/>
            </a:pPr>
            <a:r>
              <a:rPr lang="en-US" dirty="0"/>
              <a:t>        .</a:t>
            </a:r>
            <a:r>
              <a:rPr lang="en-US" dirty="0" err="1"/>
              <a:t>addOnFailureListener</a:t>
            </a:r>
            <a:r>
              <a:rPr lang="en-US" dirty="0"/>
              <a:t>(</a:t>
            </a:r>
          </a:p>
          <a:p>
            <a:pPr marL="0" indent="0">
              <a:buNone/>
            </a:pPr>
            <a:r>
              <a:rPr lang="en-US" dirty="0"/>
              <a:t>                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 Model couldn’t be loaded or other internal error. }  });</a:t>
            </a:r>
          </a:p>
        </p:txBody>
      </p:sp>
    </p:spTree>
    <p:extLst>
      <p:ext uri="{BB962C8B-B14F-4D97-AF65-F5344CB8AC3E}">
        <p14:creationId xmlns:p14="http://schemas.microsoft.com/office/powerpoint/2010/main" val="2246525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Translate Text</a:t>
            </a:r>
          </a:p>
        </p:txBody>
      </p:sp>
      <p:sp>
        <p:nvSpPr>
          <p:cNvPr id="3" name="Content Placeholder 2"/>
          <p:cNvSpPr>
            <a:spLocks noGrp="1"/>
          </p:cNvSpPr>
          <p:nvPr>
            <p:ph idx="1"/>
          </p:nvPr>
        </p:nvSpPr>
        <p:spPr/>
        <p:txBody>
          <a:bodyPr/>
          <a:lstStyle/>
          <a:p>
            <a:r>
              <a:rPr lang="en-US" dirty="0"/>
              <a:t>Please note, there are lots of restrictions and attributions to using the translate.</a:t>
            </a:r>
          </a:p>
          <a:p>
            <a:pPr lvl="1"/>
            <a:r>
              <a:rPr lang="en-US" dirty="0">
                <a:hlinkClick r:id="rId2"/>
              </a:rPr>
              <a:t>https://developers.google.com/ml-kit/language/translation/translation-terms</a:t>
            </a:r>
            <a:r>
              <a:rPr lang="en-US" dirty="0"/>
              <a:t> </a:t>
            </a:r>
          </a:p>
          <a:p>
            <a:r>
              <a:rPr lang="en-US" dirty="0"/>
              <a:t>supported languages</a:t>
            </a:r>
          </a:p>
          <a:p>
            <a:pPr lvl="1"/>
            <a:r>
              <a:rPr lang="en-US" dirty="0">
                <a:hlinkClick r:id="rId3"/>
              </a:rPr>
              <a:t>https://developers.google.com/ml-kit/language/translation/translation-language-support</a:t>
            </a:r>
            <a:r>
              <a:rPr lang="en-US" dirty="0"/>
              <a:t> </a:t>
            </a:r>
          </a:p>
        </p:txBody>
      </p:sp>
    </p:spTree>
    <p:extLst>
      <p:ext uri="{BB962C8B-B14F-4D97-AF65-F5344CB8AC3E}">
        <p14:creationId xmlns:p14="http://schemas.microsoft.com/office/powerpoint/2010/main" val="4234267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Translate Text (2)</a:t>
            </a:r>
          </a:p>
        </p:txBody>
      </p:sp>
      <p:sp>
        <p:nvSpPr>
          <p:cNvPr id="3" name="Content Placeholder 2"/>
          <p:cNvSpPr>
            <a:spLocks noGrp="1"/>
          </p:cNvSpPr>
          <p:nvPr>
            <p:ph idx="1"/>
          </p:nvPr>
        </p:nvSpPr>
        <p:spPr/>
        <p:txBody>
          <a:bodyPr>
            <a:normAutofit lnSpcReduction="10000"/>
          </a:bodyPr>
          <a:lstStyle/>
          <a:p>
            <a:r>
              <a:rPr lang="en-US" dirty="0"/>
              <a:t>set the translate options.  source and target language. </a:t>
            </a:r>
          </a:p>
          <a:p>
            <a:pPr lvl="1"/>
            <a:r>
              <a:rPr lang="en-US" dirty="0"/>
              <a:t>English to German</a:t>
            </a:r>
          </a:p>
          <a:p>
            <a:pPr marL="457200" lvl="1" indent="0">
              <a:buNone/>
            </a:pPr>
            <a:r>
              <a:rPr lang="en-US" dirty="0"/>
              <a:t> </a:t>
            </a:r>
            <a:r>
              <a:rPr lang="en-US" dirty="0" err="1"/>
              <a:t>TranslatorOptions</a:t>
            </a:r>
            <a:r>
              <a:rPr lang="en-US" dirty="0"/>
              <a:t> options =</a:t>
            </a:r>
          </a:p>
          <a:p>
            <a:pPr marL="457200" lvl="1" indent="0">
              <a:buNone/>
            </a:pPr>
            <a:r>
              <a:rPr lang="en-US" dirty="0"/>
              <a:t>            new </a:t>
            </a:r>
            <a:r>
              <a:rPr lang="en-US" dirty="0" err="1"/>
              <a:t>TranslatorOptions.Builder</a:t>
            </a:r>
            <a:r>
              <a:rPr lang="en-US" dirty="0"/>
              <a:t>()</a:t>
            </a:r>
          </a:p>
          <a:p>
            <a:pPr marL="457200" lvl="1" indent="0">
              <a:buNone/>
            </a:pPr>
            <a:r>
              <a:rPr lang="en-US" dirty="0"/>
              <a:t>                .</a:t>
            </a:r>
            <a:r>
              <a:rPr lang="en-US" dirty="0" err="1"/>
              <a:t>setSourceLanguage</a:t>
            </a:r>
            <a:r>
              <a:rPr lang="en-US" dirty="0"/>
              <a:t>(</a:t>
            </a:r>
            <a:r>
              <a:rPr lang="en-US" dirty="0" err="1"/>
              <a:t>TranslateLanguage.ENGLISH</a:t>
            </a:r>
            <a:r>
              <a:rPr lang="en-US" dirty="0"/>
              <a:t>)</a:t>
            </a:r>
          </a:p>
          <a:p>
            <a:pPr marL="457200" lvl="1" indent="0">
              <a:buNone/>
            </a:pPr>
            <a:r>
              <a:rPr lang="en-US" dirty="0"/>
              <a:t>                .</a:t>
            </a:r>
            <a:r>
              <a:rPr lang="en-US" dirty="0" err="1"/>
              <a:t>setTargetLanguage</a:t>
            </a:r>
            <a:r>
              <a:rPr lang="en-US" dirty="0"/>
              <a:t>(</a:t>
            </a:r>
            <a:r>
              <a:rPr lang="en-US" dirty="0" err="1"/>
              <a:t>TranslateLanguage.GERMAN</a:t>
            </a:r>
            <a:r>
              <a:rPr lang="en-US" dirty="0"/>
              <a:t>)</a:t>
            </a:r>
          </a:p>
          <a:p>
            <a:pPr marL="457200" lvl="1" indent="0">
              <a:buNone/>
            </a:pPr>
            <a:r>
              <a:rPr lang="en-US" dirty="0"/>
              <a:t>                .build();</a:t>
            </a:r>
          </a:p>
          <a:p>
            <a:r>
              <a:rPr lang="en-US" dirty="0"/>
              <a:t>and get a translator</a:t>
            </a:r>
          </a:p>
          <a:p>
            <a:pPr marL="0" indent="0">
              <a:buNone/>
            </a:pPr>
            <a:r>
              <a:rPr lang="en-US" dirty="0"/>
              <a:t> translator = </a:t>
            </a:r>
            <a:r>
              <a:rPr lang="en-US" dirty="0" err="1"/>
              <a:t>Translation.getClient</a:t>
            </a:r>
            <a:r>
              <a:rPr lang="en-US" dirty="0"/>
              <a:t>(options);</a:t>
            </a:r>
          </a:p>
          <a:p>
            <a:pPr lvl="1"/>
            <a:endParaRPr lang="en-US" dirty="0"/>
          </a:p>
        </p:txBody>
      </p:sp>
    </p:spTree>
    <p:extLst>
      <p:ext uri="{BB962C8B-B14F-4D97-AF65-F5344CB8AC3E}">
        <p14:creationId xmlns:p14="http://schemas.microsoft.com/office/powerpoint/2010/main" val="2524089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 models as needed.</a:t>
            </a:r>
          </a:p>
        </p:txBody>
      </p:sp>
      <p:sp>
        <p:nvSpPr>
          <p:cNvPr id="3" name="Content Placeholder 2"/>
          <p:cNvSpPr>
            <a:spLocks noGrp="1"/>
          </p:cNvSpPr>
          <p:nvPr>
            <p:ph idx="1"/>
          </p:nvPr>
        </p:nvSpPr>
        <p:spPr/>
        <p:txBody>
          <a:bodyPr>
            <a:normAutofit fontScale="62500" lnSpcReduction="20000"/>
          </a:bodyPr>
          <a:lstStyle/>
          <a:p>
            <a:r>
              <a:rPr lang="en-US" dirty="0"/>
              <a:t>You will need to download the models, before you translate and remember this is a background task.</a:t>
            </a:r>
          </a:p>
          <a:p>
            <a:pPr lvl="1"/>
            <a:r>
              <a:rPr lang="en-US" dirty="0"/>
              <a:t>each of which maybe 20MBs and you should only do this via </a:t>
            </a:r>
            <a:r>
              <a:rPr lang="en-US" dirty="0" err="1"/>
              <a:t>wifi</a:t>
            </a:r>
            <a:r>
              <a:rPr lang="en-US" dirty="0"/>
              <a:t> unless you have permission from the user.</a:t>
            </a:r>
          </a:p>
          <a:p>
            <a:pPr marL="457200" lvl="1" indent="0">
              <a:buNone/>
            </a:pPr>
            <a:r>
              <a:rPr lang="en-US" dirty="0"/>
              <a:t> </a:t>
            </a:r>
            <a:r>
              <a:rPr lang="en-US" dirty="0" err="1"/>
              <a:t>DownloadConditions</a:t>
            </a:r>
            <a:r>
              <a:rPr lang="en-US" dirty="0"/>
              <a:t> conditions = new </a:t>
            </a:r>
            <a:r>
              <a:rPr lang="en-US" dirty="0" err="1"/>
              <a:t>DownloadConditions.Builder</a:t>
            </a:r>
            <a:r>
              <a:rPr lang="en-US" dirty="0"/>
              <a:t>()</a:t>
            </a:r>
          </a:p>
          <a:p>
            <a:pPr marL="457200" lvl="1" indent="0">
              <a:buNone/>
            </a:pPr>
            <a:r>
              <a:rPr lang="en-US" dirty="0"/>
              <a:t>     .</a:t>
            </a:r>
            <a:r>
              <a:rPr lang="en-US" dirty="0" err="1"/>
              <a:t>requireWifi</a:t>
            </a:r>
            <a:r>
              <a:rPr lang="en-US" dirty="0"/>
              <a:t>().build();</a:t>
            </a:r>
          </a:p>
          <a:p>
            <a:pPr marL="457200" lvl="1" indent="0">
              <a:buNone/>
            </a:pPr>
            <a:r>
              <a:rPr lang="en-US" dirty="0" err="1"/>
              <a:t>translator.downloadModelIfNeeded</a:t>
            </a:r>
            <a:r>
              <a:rPr lang="en-US" dirty="0"/>
              <a:t>(conditions)</a:t>
            </a:r>
          </a:p>
          <a:p>
            <a:pPr marL="457200" lvl="1" indent="0">
              <a:buNone/>
            </a:pPr>
            <a:r>
              <a:rPr lang="en-US" dirty="0"/>
              <a:t>     .</a:t>
            </a:r>
            <a:r>
              <a:rPr lang="en-US" dirty="0" err="1"/>
              <a:t>addOnSuccessListener</a:t>
            </a:r>
            <a:r>
              <a:rPr lang="en-US" dirty="0"/>
              <a:t>(new </a:t>
            </a:r>
            <a:r>
              <a:rPr lang="en-US" dirty="0" err="1"/>
              <a:t>OnSuccessListener</a:t>
            </a:r>
            <a:r>
              <a:rPr lang="en-US" dirty="0"/>
              <a:t>() {</a:t>
            </a:r>
          </a:p>
          <a:p>
            <a:pPr marL="457200" lvl="1" indent="0">
              <a:buNone/>
            </a:pPr>
            <a:r>
              <a:rPr lang="en-US" dirty="0"/>
              <a:t>                @Override</a:t>
            </a:r>
          </a:p>
          <a:p>
            <a:pPr marL="457200" lvl="1" indent="0">
              <a:buNone/>
            </a:pPr>
            <a:r>
              <a:rPr lang="en-US" dirty="0"/>
              <a:t>                public void </a:t>
            </a:r>
            <a:r>
              <a:rPr lang="en-US" dirty="0" err="1"/>
              <a:t>onSuccess</a:t>
            </a:r>
            <a:r>
              <a:rPr lang="en-US" dirty="0"/>
              <a:t>(Object o) {</a:t>
            </a:r>
          </a:p>
          <a:p>
            <a:pPr marL="457200" lvl="1" indent="0">
              <a:buNone/>
            </a:pPr>
            <a:r>
              <a:rPr lang="en-US" dirty="0"/>
              <a:t>                    //successfully downloaded.  now you can translate.</a:t>
            </a:r>
          </a:p>
          <a:p>
            <a:pPr marL="457200" lvl="1" indent="0">
              <a:buNone/>
            </a:pPr>
            <a:r>
              <a:rPr lang="en-US" dirty="0"/>
              <a:t>       }   })</a:t>
            </a:r>
          </a:p>
          <a:p>
            <a:pPr marL="457200" lvl="1" indent="0">
              <a:buNone/>
            </a:pPr>
            <a:r>
              <a:rPr lang="en-US" dirty="0"/>
              <a:t>     .</a:t>
            </a:r>
            <a:r>
              <a:rPr lang="en-US" dirty="0" err="1"/>
              <a:t>addOnFailureListener</a:t>
            </a:r>
            <a:r>
              <a:rPr lang="en-US" dirty="0"/>
              <a:t>(new </a:t>
            </a:r>
            <a:r>
              <a:rPr lang="en-US" dirty="0" err="1"/>
              <a:t>OnFailureListener</a:t>
            </a:r>
            <a:r>
              <a:rPr lang="en-US" dirty="0"/>
              <a:t>() {</a:t>
            </a:r>
          </a:p>
          <a:p>
            <a:pPr marL="457200" lvl="1" indent="0">
              <a:buNone/>
            </a:pPr>
            <a:r>
              <a:rPr lang="en-US" dirty="0"/>
              <a:t>                @Override</a:t>
            </a:r>
          </a:p>
          <a:p>
            <a:pPr marL="457200" lvl="1" indent="0">
              <a:buNone/>
            </a:pPr>
            <a:r>
              <a:rPr lang="en-US" dirty="0"/>
              <a:t>                public void </a:t>
            </a:r>
            <a:r>
              <a:rPr lang="en-US" dirty="0" err="1"/>
              <a:t>onFailure</a:t>
            </a:r>
            <a:r>
              <a:rPr lang="en-US" dirty="0"/>
              <a:t>(@</a:t>
            </a:r>
            <a:r>
              <a:rPr lang="en-US" dirty="0" err="1"/>
              <a:t>NonNull</a:t>
            </a:r>
            <a:r>
              <a:rPr lang="en-US" dirty="0"/>
              <a:t> Exception e) { //failed to download model   }  });</a:t>
            </a:r>
          </a:p>
        </p:txBody>
      </p:sp>
    </p:spTree>
    <p:extLst>
      <p:ext uri="{BB962C8B-B14F-4D97-AF65-F5344CB8AC3E}">
        <p14:creationId xmlns:p14="http://schemas.microsoft.com/office/powerpoint/2010/main" val="507296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Translate</a:t>
            </a:r>
          </a:p>
        </p:txBody>
      </p:sp>
      <p:sp>
        <p:nvSpPr>
          <p:cNvPr id="3" name="Content Placeholder 2"/>
          <p:cNvSpPr>
            <a:spLocks noGrp="1"/>
          </p:cNvSpPr>
          <p:nvPr>
            <p:ph idx="1"/>
          </p:nvPr>
        </p:nvSpPr>
        <p:spPr/>
        <p:txBody>
          <a:bodyPr>
            <a:normAutofit fontScale="62500" lnSpcReduction="20000"/>
          </a:bodyPr>
          <a:lstStyle/>
          <a:p>
            <a:r>
              <a:rPr lang="en-US" dirty="0"/>
              <a:t>to translate</a:t>
            </a:r>
          </a:p>
          <a:p>
            <a:pPr marL="0" indent="0">
              <a:buNone/>
            </a:pPr>
            <a:r>
              <a:rPr lang="en-US" dirty="0"/>
              <a:t> </a:t>
            </a:r>
            <a:r>
              <a:rPr lang="en-US" dirty="0" err="1"/>
              <a:t>translator.translate</a:t>
            </a:r>
            <a:r>
              <a:rPr lang="en-US" dirty="0"/>
              <a:t>(text)</a:t>
            </a:r>
          </a:p>
          <a:p>
            <a:pPr marL="0" indent="0">
              <a:buNone/>
            </a:pPr>
            <a:r>
              <a:rPr lang="en-US" dirty="0"/>
              <a:t>            .</a:t>
            </a:r>
            <a:r>
              <a:rPr lang="en-US" dirty="0" err="1"/>
              <a:t>addOnSuccessListener</a:t>
            </a:r>
            <a:r>
              <a:rPr lang="en-US" dirty="0"/>
              <a:t>(</a:t>
            </a:r>
          </a:p>
          <a:p>
            <a:pPr marL="0" indent="0">
              <a:buNone/>
            </a:pPr>
            <a:r>
              <a:rPr lang="en-US" dirty="0"/>
              <a:t>                new </a:t>
            </a:r>
            <a:r>
              <a:rPr lang="en-US" dirty="0" err="1"/>
              <a:t>OnSuccessListener</a:t>
            </a:r>
            <a:r>
              <a:rPr lang="en-US" dirty="0"/>
              <a:t>&lt;String&gt;() {</a:t>
            </a:r>
          </a:p>
          <a:p>
            <a:pPr marL="0" indent="0">
              <a:buNone/>
            </a:pPr>
            <a:r>
              <a:rPr lang="en-US" dirty="0"/>
              <a:t>                    @Override</a:t>
            </a:r>
          </a:p>
          <a:p>
            <a:pPr marL="0" indent="0">
              <a:buNone/>
            </a:pPr>
            <a:r>
              <a:rPr lang="en-US" dirty="0"/>
              <a:t>                    public void </a:t>
            </a:r>
            <a:r>
              <a:rPr lang="en-US" dirty="0" err="1"/>
              <a:t>onSuccess</a:t>
            </a:r>
            <a:r>
              <a:rPr lang="en-US" dirty="0"/>
              <a:t>(String s) {</a:t>
            </a:r>
          </a:p>
          <a:p>
            <a:pPr marL="0" indent="0">
              <a:buNone/>
            </a:pPr>
            <a:r>
              <a:rPr lang="en-US" dirty="0"/>
              <a:t>                             // s is the translated text.</a:t>
            </a:r>
          </a:p>
          <a:p>
            <a:pPr marL="0" indent="0">
              <a:buNone/>
            </a:pPr>
            <a:r>
              <a:rPr lang="en-US" dirty="0"/>
              <a:t>                    }  })</a:t>
            </a:r>
          </a:p>
          <a:p>
            <a:pPr marL="0" indent="0">
              <a:buNone/>
            </a:pPr>
            <a:r>
              <a:rPr lang="en-US" dirty="0"/>
              <a:t>            .</a:t>
            </a:r>
            <a:r>
              <a:rPr lang="en-US" dirty="0" err="1"/>
              <a:t>addOnFailureListener</a:t>
            </a:r>
            <a:r>
              <a:rPr lang="en-US" dirty="0"/>
              <a:t>(</a:t>
            </a:r>
          </a:p>
          <a:p>
            <a:pPr marL="0" indent="0">
              <a:buNone/>
            </a:pPr>
            <a:r>
              <a:rPr lang="en-US" dirty="0"/>
              <a:t>                new </a:t>
            </a:r>
            <a:r>
              <a:rPr lang="en-US" dirty="0" err="1"/>
              <a:t>OnFailureListener</a:t>
            </a:r>
            <a:r>
              <a:rPr lang="en-US" dirty="0"/>
              <a:t>() {</a:t>
            </a:r>
          </a:p>
          <a:p>
            <a:pPr marL="0" indent="0">
              <a:buNone/>
            </a:pPr>
            <a:r>
              <a:rPr lang="en-US" dirty="0"/>
              <a:t>                    @Override</a:t>
            </a:r>
          </a:p>
          <a:p>
            <a:pPr marL="0" indent="0">
              <a:buNone/>
            </a:pPr>
            <a:r>
              <a:rPr lang="en-US" dirty="0"/>
              <a:t>                    public void </a:t>
            </a:r>
            <a:r>
              <a:rPr lang="en-US" dirty="0" err="1"/>
              <a:t>onFailure</a:t>
            </a:r>
            <a:r>
              <a:rPr lang="en-US" dirty="0"/>
              <a:t>(@</a:t>
            </a:r>
            <a:r>
              <a:rPr lang="en-US" dirty="0" err="1"/>
              <a:t>NonNull</a:t>
            </a:r>
            <a:r>
              <a:rPr lang="en-US" dirty="0"/>
              <a:t> Exception e) {</a:t>
            </a:r>
          </a:p>
          <a:p>
            <a:pPr marL="0" indent="0">
              <a:buNone/>
            </a:pPr>
            <a:r>
              <a:rPr lang="en-US" dirty="0"/>
              <a:t>		//failed to translate.</a:t>
            </a:r>
          </a:p>
          <a:p>
            <a:pPr marL="0" indent="0">
              <a:buNone/>
            </a:pPr>
            <a:r>
              <a:rPr lang="en-US" dirty="0"/>
              <a:t>                    }  });</a:t>
            </a:r>
          </a:p>
        </p:txBody>
      </p:sp>
    </p:spTree>
    <p:extLst>
      <p:ext uri="{BB962C8B-B14F-4D97-AF65-F5344CB8AC3E}">
        <p14:creationId xmlns:p14="http://schemas.microsoft.com/office/powerpoint/2010/main" val="3461810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Replies</a:t>
            </a:r>
          </a:p>
        </p:txBody>
      </p:sp>
      <p:sp>
        <p:nvSpPr>
          <p:cNvPr id="3" name="Content Placeholder 2"/>
          <p:cNvSpPr>
            <a:spLocks noGrp="1"/>
          </p:cNvSpPr>
          <p:nvPr>
            <p:ph idx="1"/>
          </p:nvPr>
        </p:nvSpPr>
        <p:spPr/>
        <p:txBody>
          <a:bodyPr/>
          <a:lstStyle/>
          <a:p>
            <a:r>
              <a:rPr lang="en-US" dirty="0"/>
              <a:t>You create a conversation object.</a:t>
            </a:r>
          </a:p>
          <a:p>
            <a:pPr lvl="1"/>
            <a:r>
              <a:rPr lang="en-US" dirty="0"/>
              <a:t>it contents the local user messages and the remote user(s) messages</a:t>
            </a:r>
          </a:p>
          <a:p>
            <a:pPr lvl="2"/>
            <a:r>
              <a:rPr lang="en-US" dirty="0"/>
              <a:t>contents </a:t>
            </a:r>
            <a:r>
              <a:rPr lang="en-US" dirty="0" err="1"/>
              <a:t>timestep</a:t>
            </a:r>
            <a:r>
              <a:rPr lang="en-US" dirty="0"/>
              <a:t>, </a:t>
            </a:r>
            <a:r>
              <a:rPr lang="en-US" dirty="0" err="1"/>
              <a:t>userid</a:t>
            </a:r>
            <a:r>
              <a:rPr lang="en-US" dirty="0"/>
              <a:t> (for multiple remote users), and message</a:t>
            </a:r>
          </a:p>
          <a:p>
            <a:pPr lvl="2"/>
            <a:r>
              <a:rPr lang="en-US" dirty="0"/>
              <a:t>Note the remote user must be the last entry.</a:t>
            </a:r>
          </a:p>
          <a:p>
            <a:r>
              <a:rPr lang="en-US" dirty="0"/>
              <a:t>You then pass that object to a </a:t>
            </a:r>
            <a:r>
              <a:rPr lang="en-US" dirty="0" err="1"/>
              <a:t>suggestedRelies</a:t>
            </a:r>
            <a:r>
              <a:rPr lang="en-US" dirty="0"/>
              <a:t> task.</a:t>
            </a:r>
          </a:p>
          <a:p>
            <a:pPr lvl="1"/>
            <a:r>
              <a:rPr lang="en-US" dirty="0"/>
              <a:t>if the task is successful, it will return a set of suggestions.</a:t>
            </a:r>
          </a:p>
          <a:p>
            <a:pPr lvl="2"/>
            <a:r>
              <a:rPr lang="en-US" dirty="0"/>
              <a:t>you can then display the suggestions to the user.</a:t>
            </a:r>
          </a:p>
        </p:txBody>
      </p:sp>
    </p:spTree>
    <p:extLst>
      <p:ext uri="{BB962C8B-B14F-4D97-AF65-F5344CB8AC3E}">
        <p14:creationId xmlns:p14="http://schemas.microsoft.com/office/powerpoint/2010/main" val="2782788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Extraction (beta)</a:t>
            </a:r>
          </a:p>
        </p:txBody>
      </p:sp>
      <p:sp>
        <p:nvSpPr>
          <p:cNvPr id="3" name="Content Placeholder 2"/>
          <p:cNvSpPr>
            <a:spLocks noGrp="1"/>
          </p:cNvSpPr>
          <p:nvPr>
            <p:ph idx="1"/>
          </p:nvPr>
        </p:nvSpPr>
        <p:spPr/>
        <p:txBody>
          <a:bodyPr/>
          <a:lstStyle/>
          <a:p>
            <a:r>
              <a:rPr lang="en-US" dirty="0"/>
              <a:t>When you are displaying information to a user, you can use the entity extractor to add more context, very beta still.</a:t>
            </a:r>
          </a:p>
          <a:p>
            <a:r>
              <a:rPr lang="en-US" dirty="0"/>
              <a:t>add the text into an entity object and then run the extractor.</a:t>
            </a:r>
          </a:p>
          <a:p>
            <a:r>
              <a:rPr lang="en-US" dirty="0"/>
              <a:t>It will return "entities" objects with information about them.</a:t>
            </a:r>
          </a:p>
          <a:p>
            <a:r>
              <a:rPr lang="en-US" dirty="0"/>
              <a:t>In this example, an address information</a:t>
            </a:r>
          </a:p>
          <a:p>
            <a:r>
              <a:rPr lang="en-US" dirty="0"/>
              <a:t>others are flight, phone, money,</a:t>
            </a:r>
          </a:p>
          <a:p>
            <a:pPr marL="0" indent="0">
              <a:buNone/>
            </a:pPr>
            <a:r>
              <a:rPr lang="en-US" dirty="0" err="1"/>
              <a:t>url</a:t>
            </a:r>
            <a:r>
              <a:rPr lang="en-US" dirty="0"/>
              <a:t>, email, date/time , </a:t>
            </a:r>
            <a:r>
              <a:rPr lang="en-US" dirty="0" err="1"/>
              <a:t>etc</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4343400"/>
            <a:ext cx="4762500" cy="2114550"/>
          </a:xfrm>
          <a:prstGeom prst="rect">
            <a:avLst/>
          </a:prstGeom>
        </p:spPr>
      </p:pic>
    </p:spTree>
    <p:extLst>
      <p:ext uri="{BB962C8B-B14F-4D97-AF65-F5344CB8AC3E}">
        <p14:creationId xmlns:p14="http://schemas.microsoft.com/office/powerpoint/2010/main" val="1522591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0000" lnSpcReduction="20000"/>
          </a:bodyPr>
          <a:lstStyle/>
          <a:p>
            <a:r>
              <a:rPr lang="en-US" dirty="0">
                <a:hlinkClick r:id="rId2"/>
              </a:rPr>
              <a:t>https://console.firebase.google.com/</a:t>
            </a:r>
            <a:r>
              <a:rPr lang="en-US" dirty="0"/>
              <a:t> </a:t>
            </a:r>
          </a:p>
          <a:p>
            <a:r>
              <a:rPr lang="en-US" dirty="0">
                <a:hlinkClick r:id="rId3"/>
              </a:rPr>
              <a:t>https://firebase.google.com/docs/ml</a:t>
            </a:r>
            <a:r>
              <a:rPr lang="en-US" dirty="0"/>
              <a:t> </a:t>
            </a:r>
          </a:p>
          <a:p>
            <a:pPr lvl="1"/>
            <a:r>
              <a:rPr lang="en-US" dirty="0"/>
              <a:t>Machine Learning </a:t>
            </a:r>
            <a:r>
              <a:rPr lang="en-US" dirty="0" err="1"/>
              <a:t>codelab</a:t>
            </a:r>
            <a:r>
              <a:rPr lang="en-US" dirty="0"/>
              <a:t>: </a:t>
            </a:r>
            <a:r>
              <a:rPr lang="en-US" dirty="0">
                <a:hlinkClick r:id="rId4"/>
              </a:rPr>
              <a:t>https://firebase.google.com/docs/ml/codelabs</a:t>
            </a:r>
            <a:r>
              <a:rPr lang="en-US" dirty="0"/>
              <a:t> </a:t>
            </a:r>
          </a:p>
          <a:p>
            <a:pPr lvl="1"/>
            <a:r>
              <a:rPr lang="en-US" dirty="0"/>
              <a:t>For flutter: </a:t>
            </a:r>
          </a:p>
          <a:p>
            <a:pPr lvl="2"/>
            <a:r>
              <a:rPr lang="en-US" dirty="0" err="1"/>
              <a:t>FlutterFire</a:t>
            </a:r>
            <a:r>
              <a:rPr lang="en-US" dirty="0"/>
              <a:t>: </a:t>
            </a:r>
            <a:r>
              <a:rPr lang="en-US" dirty="0">
                <a:hlinkClick r:id="rId5"/>
              </a:rPr>
              <a:t>https://github.com/FirebaseExtended/flutterfire/tree/master/packages/firebase_ml_vision</a:t>
            </a:r>
            <a:r>
              <a:rPr lang="en-US" dirty="0"/>
              <a:t> </a:t>
            </a:r>
          </a:p>
          <a:p>
            <a:r>
              <a:rPr lang="en-US" dirty="0">
                <a:hlinkClick r:id="rId6"/>
              </a:rPr>
              <a:t>https://developers.google.com/ml-kit</a:t>
            </a:r>
            <a:r>
              <a:rPr lang="en-US" dirty="0"/>
              <a:t>  (it has all the links to the </a:t>
            </a:r>
            <a:r>
              <a:rPr lang="en-US"/>
              <a:t>different projects)</a:t>
            </a:r>
            <a:endParaRPr lang="en-US" dirty="0"/>
          </a:p>
          <a:p>
            <a:r>
              <a:rPr lang="en-US" dirty="0">
                <a:hlinkClick r:id="rId7"/>
              </a:rPr>
              <a:t>https://developers.google.com/ml-kit/vision/barcode-scanning</a:t>
            </a:r>
            <a:endParaRPr lang="en-US" dirty="0"/>
          </a:p>
          <a:p>
            <a:r>
              <a:rPr lang="en-US" dirty="0">
                <a:hlinkClick r:id="rId8"/>
              </a:rPr>
              <a:t>https://developers.google.com/ml-kit/vision/face-detection</a:t>
            </a:r>
            <a:endParaRPr lang="en-US" dirty="0"/>
          </a:p>
          <a:p>
            <a:r>
              <a:rPr lang="en-US" dirty="0">
                <a:hlinkClick r:id="rId9"/>
              </a:rPr>
              <a:t>https://developers.google.com/ml-kit/vision/digital-ink-recognition</a:t>
            </a:r>
            <a:endParaRPr lang="en-US" dirty="0"/>
          </a:p>
          <a:p>
            <a:r>
              <a:rPr lang="en-US" dirty="0">
                <a:hlinkClick r:id="rId10"/>
              </a:rPr>
              <a:t>https://developers.google.com/ml-kit/vision/object-detection</a:t>
            </a:r>
            <a:endParaRPr lang="en-US" dirty="0"/>
          </a:p>
          <a:p>
            <a:r>
              <a:rPr lang="en-US" dirty="0">
                <a:hlinkClick r:id="rId11"/>
              </a:rPr>
              <a:t>https://developers.google.com/ml-kit/vision/pose-detection</a:t>
            </a:r>
            <a:endParaRPr lang="en-US" dirty="0"/>
          </a:p>
          <a:p>
            <a:pPr marL="0" indent="0">
              <a:buNone/>
            </a:pPr>
            <a:endParaRPr lang="en-US" dirty="0"/>
          </a:p>
        </p:txBody>
      </p:sp>
    </p:spTree>
    <p:extLst>
      <p:ext uri="{BB962C8B-B14F-4D97-AF65-F5344CB8AC3E}">
        <p14:creationId xmlns:p14="http://schemas.microsoft.com/office/powerpoint/2010/main" val="2994582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243389" y="1676401"/>
            <a:ext cx="17351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5000" b="1">
                <a:latin typeface="Tahoma" pitchFamily="34" charset="0"/>
              </a:rPr>
              <a:t>Q</a:t>
            </a:r>
          </a:p>
        </p:txBody>
      </p:sp>
      <p:sp>
        <p:nvSpPr>
          <p:cNvPr id="41987" name="Text Box 3"/>
          <p:cNvSpPr txBox="1">
            <a:spLocks noChangeArrowheads="1"/>
          </p:cNvSpPr>
          <p:nvPr/>
        </p:nvSpPr>
        <p:spPr bwMode="auto">
          <a:xfrm>
            <a:off x="6054725" y="2044701"/>
            <a:ext cx="17351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5000" b="1">
                <a:latin typeface="Tahoma" pitchFamily="34" charset="0"/>
              </a:rPr>
              <a:t>A</a:t>
            </a:r>
          </a:p>
        </p:txBody>
      </p:sp>
      <p:sp>
        <p:nvSpPr>
          <p:cNvPr id="41988" name="Text Box 4"/>
          <p:cNvSpPr txBox="1">
            <a:spLocks noChangeArrowheads="1"/>
          </p:cNvSpPr>
          <p:nvPr/>
        </p:nvSpPr>
        <p:spPr bwMode="auto">
          <a:xfrm>
            <a:off x="5334000" y="2679701"/>
            <a:ext cx="173513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0000" b="1">
                <a:latin typeface="Tahoma" pitchFamily="34" charset="0"/>
              </a:rPr>
              <a:t>&amp;</a:t>
            </a:r>
            <a:endParaRPr lang="en-US" sz="15000" b="1">
              <a:latin typeface="Tahoma" pitchFamily="34" charset="0"/>
            </a:endParaRPr>
          </a:p>
        </p:txBody>
      </p:sp>
    </p:spTree>
    <p:extLst>
      <p:ext uri="{BB962C8B-B14F-4D97-AF65-F5344CB8AC3E}">
        <p14:creationId xmlns:p14="http://schemas.microsoft.com/office/powerpoint/2010/main" val="1584169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additive="base">
                                        <p:cTn id="12" dur="500" fill="hold"/>
                                        <p:tgtEl>
                                          <p:spTgt spid="41988"/>
                                        </p:tgtEl>
                                        <p:attrNameLst>
                                          <p:attrName>ppt_x</p:attrName>
                                        </p:attrNameLst>
                                      </p:cBhvr>
                                      <p:tavLst>
                                        <p:tav tm="0">
                                          <p:val>
                                            <p:strVal val="#ppt_x"/>
                                          </p:val>
                                        </p:tav>
                                        <p:tav tm="100000">
                                          <p:val>
                                            <p:strVal val="#ppt_x"/>
                                          </p:val>
                                        </p:tav>
                                      </p:tavLst>
                                    </p:anim>
                                    <p:anim calcmode="lin" valueType="num">
                                      <p:cBhvr additive="base">
                                        <p:cTn id="13" dur="500" fill="hold"/>
                                        <p:tgtEl>
                                          <p:spTgt spid="4198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6" fill="hold" grpId="0" nodeType="afterEffect">
                                  <p:stCondLst>
                                    <p:cond delay="0"/>
                                  </p:stCondLst>
                                  <p:childTnLst>
                                    <p:set>
                                      <p:cBhvr>
                                        <p:cTn id="16" dur="1" fill="hold">
                                          <p:stCondLst>
                                            <p:cond delay="0"/>
                                          </p:stCondLst>
                                        </p:cTn>
                                        <p:tgtEl>
                                          <p:spTgt spid="41987"/>
                                        </p:tgtEl>
                                        <p:attrNameLst>
                                          <p:attrName>style.visibility</p:attrName>
                                        </p:attrNameLst>
                                      </p:cBhvr>
                                      <p:to>
                                        <p:strVal val="visible"/>
                                      </p:to>
                                    </p:set>
                                    <p:anim calcmode="lin" valueType="num">
                                      <p:cBhvr additive="base">
                                        <p:cTn id="17" dur="500" fill="hold"/>
                                        <p:tgtEl>
                                          <p:spTgt spid="41987"/>
                                        </p:tgtEl>
                                        <p:attrNameLst>
                                          <p:attrName>ppt_x</p:attrName>
                                        </p:attrNameLst>
                                      </p:cBhvr>
                                      <p:tavLst>
                                        <p:tav tm="0">
                                          <p:val>
                                            <p:strVal val="1+#ppt_w/2"/>
                                          </p:val>
                                        </p:tav>
                                        <p:tav tm="100000">
                                          <p:val>
                                            <p:strVal val="#ppt_x"/>
                                          </p:val>
                                        </p:tav>
                                      </p:tavLst>
                                    </p:anim>
                                    <p:anim calcmode="lin" valueType="num">
                                      <p:cBhvr additive="base">
                                        <p:cTn id="1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P spid="41987" grpId="0" autoUpdateAnimBg="0"/>
      <p:bldP spid="4198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17FCF-1947-E54C-9CEE-802F33ECE8C7}"/>
              </a:ext>
            </a:extLst>
          </p:cNvPr>
          <p:cNvSpPr>
            <a:spLocks noGrp="1"/>
          </p:cNvSpPr>
          <p:nvPr>
            <p:ph type="title"/>
          </p:nvPr>
        </p:nvSpPr>
        <p:spPr/>
        <p:txBody>
          <a:bodyPr/>
          <a:lstStyle/>
          <a:p>
            <a:r>
              <a:rPr lang="en-US" dirty="0" err="1"/>
              <a:t>BARcode</a:t>
            </a:r>
            <a:r>
              <a:rPr lang="en-US" dirty="0"/>
              <a:t> scanner</a:t>
            </a:r>
          </a:p>
        </p:txBody>
      </p:sp>
      <p:sp>
        <p:nvSpPr>
          <p:cNvPr id="5" name="Text Placeholder 4">
            <a:extLst>
              <a:ext uri="{FF2B5EF4-FFF2-40B4-BE49-F238E27FC236}">
                <a16:creationId xmlns:a16="http://schemas.microsoft.com/office/drawing/2014/main" id="{FF1CD61F-F304-D099-0394-F4DDC439C6A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40638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Barcode Scanning</a:t>
            </a:r>
          </a:p>
        </p:txBody>
      </p:sp>
      <p:sp>
        <p:nvSpPr>
          <p:cNvPr id="3" name="Content Placeholder 2"/>
          <p:cNvSpPr>
            <a:spLocks noGrp="1"/>
          </p:cNvSpPr>
          <p:nvPr>
            <p:ph idx="1"/>
          </p:nvPr>
        </p:nvSpPr>
        <p:spPr/>
        <p:txBody>
          <a:bodyPr/>
          <a:lstStyle/>
          <a:p>
            <a:r>
              <a:rPr lang="en-US" dirty="0"/>
              <a:t>In the manifest.xml file  include the following meta-data</a:t>
            </a:r>
          </a:p>
          <a:p>
            <a:pPr marL="0" indent="0">
              <a:buNone/>
            </a:pPr>
            <a:r>
              <a:rPr lang="en-US" dirty="0"/>
              <a:t>&lt;meta-data</a:t>
            </a:r>
          </a:p>
          <a:p>
            <a:pPr marL="0" indent="0">
              <a:buNone/>
            </a:pPr>
            <a:r>
              <a:rPr lang="en-US" dirty="0"/>
              <a:t>       </a:t>
            </a:r>
            <a:r>
              <a:rPr lang="en-US" dirty="0" err="1"/>
              <a:t>android:name</a:t>
            </a:r>
            <a:r>
              <a:rPr lang="en-US" dirty="0"/>
              <a:t>="</a:t>
            </a:r>
            <a:r>
              <a:rPr lang="en-US" dirty="0" err="1"/>
              <a:t>com.google.mlkit.vision.DEPENDENCIES</a:t>
            </a:r>
            <a:r>
              <a:rPr lang="en-US" dirty="0"/>
              <a:t>"</a:t>
            </a:r>
          </a:p>
          <a:p>
            <a:pPr marL="0" indent="0">
              <a:buNone/>
            </a:pPr>
            <a:r>
              <a:rPr lang="en-US" dirty="0"/>
              <a:t>         </a:t>
            </a:r>
            <a:r>
              <a:rPr lang="en-US" dirty="0" err="1"/>
              <a:t>android:value</a:t>
            </a:r>
            <a:r>
              <a:rPr lang="en-US" dirty="0"/>
              <a:t>="barcode" /&gt;</a:t>
            </a:r>
          </a:p>
          <a:p>
            <a:pPr lvl="2"/>
            <a:r>
              <a:rPr lang="en-US" dirty="0"/>
              <a:t>Note, if you need barcode and face, then "</a:t>
            </a:r>
            <a:r>
              <a:rPr lang="en-US" dirty="0" err="1"/>
              <a:t>barcode,face</a:t>
            </a:r>
            <a:r>
              <a:rPr lang="en-US" dirty="0"/>
              <a:t>"</a:t>
            </a:r>
          </a:p>
        </p:txBody>
      </p:sp>
    </p:spTree>
    <p:extLst>
      <p:ext uri="{BB962C8B-B14F-4D97-AF65-F5344CB8AC3E}">
        <p14:creationId xmlns:p14="http://schemas.microsoft.com/office/powerpoint/2010/main" val="142815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Configure the barcode Scanner</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err="1"/>
              <a:t>BarcodeScannerOptions</a:t>
            </a:r>
            <a:r>
              <a:rPr lang="en-US" dirty="0"/>
              <a:t> options =</a:t>
            </a:r>
          </a:p>
          <a:p>
            <a:pPr marL="0" indent="0">
              <a:buNone/>
            </a:pPr>
            <a:r>
              <a:rPr lang="en-US" dirty="0"/>
              <a:t>        new </a:t>
            </a:r>
            <a:r>
              <a:rPr lang="en-US" dirty="0" err="1"/>
              <a:t>BarcodeScannerOptions.Builder</a:t>
            </a:r>
            <a:r>
              <a:rPr lang="en-US" dirty="0"/>
              <a:t>()</a:t>
            </a:r>
          </a:p>
          <a:p>
            <a:pPr marL="0" indent="0">
              <a:buNone/>
            </a:pPr>
            <a:r>
              <a:rPr lang="en-US" dirty="0"/>
              <a:t>        .</a:t>
            </a:r>
            <a:r>
              <a:rPr lang="en-US" dirty="0" err="1"/>
              <a:t>setBarcodeFormats</a:t>
            </a:r>
            <a:r>
              <a:rPr lang="en-US" dirty="0"/>
              <a:t>(</a:t>
            </a:r>
          </a:p>
          <a:p>
            <a:pPr marL="0" indent="0">
              <a:buNone/>
            </a:pPr>
            <a:r>
              <a:rPr lang="en-US" dirty="0"/>
              <a:t>                </a:t>
            </a:r>
            <a:r>
              <a:rPr lang="en-US" dirty="0" err="1"/>
              <a:t>Barcode.FORMAT_QR_CODE</a:t>
            </a:r>
            <a:r>
              <a:rPr lang="en-US" dirty="0"/>
              <a:t>,</a:t>
            </a:r>
          </a:p>
          <a:p>
            <a:pPr marL="0" indent="0">
              <a:buNone/>
            </a:pPr>
            <a:r>
              <a:rPr lang="en-US" dirty="0"/>
              <a:t>                </a:t>
            </a:r>
            <a:r>
              <a:rPr lang="en-US" dirty="0" err="1"/>
              <a:t>Barcode.FORMAT_AZTEC</a:t>
            </a:r>
            <a:r>
              <a:rPr lang="en-US" dirty="0"/>
              <a:t>)</a:t>
            </a:r>
          </a:p>
          <a:p>
            <a:pPr marL="0" indent="0">
              <a:buNone/>
            </a:pPr>
            <a:r>
              <a:rPr lang="en-US" dirty="0"/>
              <a:t>        .build();</a:t>
            </a:r>
          </a:p>
          <a:p>
            <a:r>
              <a:rPr lang="en-US" dirty="0"/>
              <a:t>the following are supported </a:t>
            </a:r>
          </a:p>
          <a:p>
            <a:r>
              <a:rPr lang="en-US" dirty="0"/>
              <a:t>Code 128 (FORMAT_CODE_128),     Code 39 (FORMAT_CODE_39),    Code 93 (FORMAT_CODE_93),    </a:t>
            </a:r>
            <a:r>
              <a:rPr lang="en-US" dirty="0" err="1"/>
              <a:t>Codabar</a:t>
            </a:r>
            <a:r>
              <a:rPr lang="en-US" dirty="0"/>
              <a:t> (FORMAT_CODABAR),  EAN-13 (FORMAT_EAN_13),    EAN-8 (FORMAT_EAN_8),    ITF (FORMAT_ITF),    UPC-A (FORMAT_UPC_A),    UPC-E (FORMAT_UPC_E),    QR Code (FORMAT_QR_CODE),    PDF417 (FORMAT_PDF417) only in bundled version,    Aztec (FORMAT_AZTEC),    Data Matrix (FORMAT_DATA_MATRIX)</a:t>
            </a:r>
          </a:p>
          <a:p>
            <a:endParaRPr lang="en-US" dirty="0"/>
          </a:p>
        </p:txBody>
      </p:sp>
    </p:spTree>
    <p:extLst>
      <p:ext uri="{BB962C8B-B14F-4D97-AF65-F5344CB8AC3E}">
        <p14:creationId xmlns:p14="http://schemas.microsoft.com/office/powerpoint/2010/main" val="3912973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9630</TotalTime>
  <Words>5153</Words>
  <Application>Microsoft Office PowerPoint</Application>
  <PresentationFormat>Widescreen</PresentationFormat>
  <Paragraphs>531</Paragraphs>
  <Slides>68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JetBrains Mono</vt:lpstr>
      <vt:lpstr>Tahoma</vt:lpstr>
      <vt:lpstr>Office Theme</vt:lpstr>
      <vt:lpstr>Cosc 5/4730</vt:lpstr>
      <vt:lpstr>Firebase Components</vt:lpstr>
      <vt:lpstr>ML Kit</vt:lpstr>
      <vt:lpstr>ML Kit</vt:lpstr>
      <vt:lpstr>bundled vs thin version</vt:lpstr>
      <vt:lpstr>A note.</vt:lpstr>
      <vt:lpstr>BARcode scanner</vt:lpstr>
      <vt:lpstr>Barcode Scanning</vt:lpstr>
      <vt:lpstr>Configure the barcode Scanner</vt:lpstr>
      <vt:lpstr>We need an Image.</vt:lpstr>
      <vt:lpstr>The scanner</vt:lpstr>
      <vt:lpstr>process the image</vt:lpstr>
      <vt:lpstr>Reading the barcodes.</vt:lpstr>
      <vt:lpstr>Face Detection</vt:lpstr>
      <vt:lpstr>Face Detection</vt:lpstr>
      <vt:lpstr>Face Detection</vt:lpstr>
      <vt:lpstr>We need an Image.</vt:lpstr>
      <vt:lpstr>detector</vt:lpstr>
      <vt:lpstr>face information</vt:lpstr>
      <vt:lpstr>Face mesh detection</vt:lpstr>
      <vt:lpstr>Face mesh detection</vt:lpstr>
      <vt:lpstr>Face Mesh detector</vt:lpstr>
      <vt:lpstr>Call the detector.</vt:lpstr>
      <vt:lpstr>image labeling</vt:lpstr>
      <vt:lpstr>Image Labeling</vt:lpstr>
      <vt:lpstr>Image Labeling (2)</vt:lpstr>
      <vt:lpstr>Image Labeling (3)</vt:lpstr>
      <vt:lpstr>pose detection</vt:lpstr>
      <vt:lpstr>Pose Detection (beta)</vt:lpstr>
      <vt:lpstr>Pose Detection (beta) 2</vt:lpstr>
      <vt:lpstr>Pose Detection (beta) 3</vt:lpstr>
      <vt:lpstr>Pose Detection (beta) 4</vt:lpstr>
      <vt:lpstr>Object detection and tracking</vt:lpstr>
      <vt:lpstr>Object Detection and Tracking</vt:lpstr>
      <vt:lpstr>text recognition v2</vt:lpstr>
      <vt:lpstr>ML Text Recognition v2</vt:lpstr>
      <vt:lpstr>Text Recognition</vt:lpstr>
      <vt:lpstr>visual example.</vt:lpstr>
      <vt:lpstr>Text Recognition (2)</vt:lpstr>
      <vt:lpstr>digital ink recognition</vt:lpstr>
      <vt:lpstr>Digital Ink Recognition.</vt:lpstr>
      <vt:lpstr>Digital Ink Recognition (2)</vt:lpstr>
      <vt:lpstr>Digital Ink Recognition (3)</vt:lpstr>
      <vt:lpstr>Digital Ink Recognition (4)</vt:lpstr>
      <vt:lpstr>Self segmentation</vt:lpstr>
      <vt:lpstr>Segmenter</vt:lpstr>
      <vt:lpstr>Segmenter (2)</vt:lpstr>
      <vt:lpstr>subject segmentation</vt:lpstr>
      <vt:lpstr>Subject Segmentation</vt:lpstr>
      <vt:lpstr>Subject Segmentation</vt:lpstr>
      <vt:lpstr>Subject Segmentation (3)</vt:lpstr>
      <vt:lpstr>document scanner</vt:lpstr>
      <vt:lpstr>Document Scanner</vt:lpstr>
      <vt:lpstr>Document scanner code</vt:lpstr>
      <vt:lpstr>Document scanner code</vt:lpstr>
      <vt:lpstr>natural language</vt:lpstr>
      <vt:lpstr>Natural Language</vt:lpstr>
      <vt:lpstr>Identity Language</vt:lpstr>
      <vt:lpstr>Identity Language (2)</vt:lpstr>
      <vt:lpstr>Identity Language (3)</vt:lpstr>
      <vt:lpstr>Translate Text</vt:lpstr>
      <vt:lpstr>Translate Text (2)</vt:lpstr>
      <vt:lpstr>download models as needed.</vt:lpstr>
      <vt:lpstr>Translate</vt:lpstr>
      <vt:lpstr>Smart Replies</vt:lpstr>
      <vt:lpstr>Entity Extraction (beta)</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 Ward</dc:creator>
  <cp:lastModifiedBy>Jim Ward</cp:lastModifiedBy>
  <cp:revision>103</cp:revision>
  <dcterms:created xsi:type="dcterms:W3CDTF">2006-08-16T00:00:00Z</dcterms:created>
  <dcterms:modified xsi:type="dcterms:W3CDTF">2024-10-17T15:44:47Z</dcterms:modified>
</cp:coreProperties>
</file>