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56" r:id="rId2"/>
    <p:sldId id="307" r:id="rId3"/>
    <p:sldId id="308" r:id="rId4"/>
    <p:sldId id="309" r:id="rId5"/>
    <p:sldId id="283" r:id="rId6"/>
    <p:sldId id="284" r:id="rId7"/>
    <p:sldId id="285" r:id="rId8"/>
    <p:sldId id="286" r:id="rId9"/>
    <p:sldId id="287" r:id="rId10"/>
    <p:sldId id="271" r:id="rId11"/>
    <p:sldId id="272" r:id="rId12"/>
    <p:sldId id="273" r:id="rId13"/>
    <p:sldId id="274" r:id="rId14"/>
    <p:sldId id="275" r:id="rId15"/>
    <p:sldId id="276" r:id="rId16"/>
    <p:sldId id="277" r:id="rId17"/>
    <p:sldId id="282" r:id="rId18"/>
    <p:sldId id="279" r:id="rId19"/>
    <p:sldId id="280" r:id="rId20"/>
    <p:sldId id="281" r:id="rId21"/>
    <p:sldId id="278" r:id="rId22"/>
    <p:sldId id="269" r:id="rId2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99" d="100"/>
          <a:sy n="99" d="100"/>
        </p:scale>
        <p:origin x="59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0DB6D8-6706-41F8-A548-7324EEE56DE0}" type="datetimeFigureOut">
              <a:rPr lang="en-US" smtClean="0"/>
              <a:t>8/29/2024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09C125-0E2D-422F-8ACA-BFF4A799A5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53144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563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563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BAF69FA-8F2D-41D5-BC73-0469DBD37D74}" type="slidenum">
              <a:rPr lang="en-US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EF1A37-B122-824C-15C1-532A1CEF27D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069C9C9-C0A1-A0F8-7BE0-D09592CBAB2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DB8605-37A0-F83D-3F2A-F686BC1A98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2AA31-E070-47DE-86B7-382191BBD9DC}" type="datetimeFigureOut">
              <a:rPr lang="en-US" smtClean="0"/>
              <a:t>8/29/2024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FA27B6-1BB9-2A63-B20A-31272D6DC7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E85252-079F-949D-F410-DAE95829BC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003C4-C4DC-4613-A4E2-242582F2F3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38412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19F78A-566F-EB36-9D5A-B8B454CD4A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1411627-E931-7948-1AE7-370105D9821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378F53-0045-BA29-1CE2-52553CD8EE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2AA31-E070-47DE-86B7-382191BBD9DC}" type="datetimeFigureOut">
              <a:rPr lang="en-US" smtClean="0"/>
              <a:t>8/29/2024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EA3A4F-FF30-A7D2-AFF8-7559990154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85AB89-C2AD-62BB-A7BE-2276968CA2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003C4-C4DC-4613-A4E2-242582F2F3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42814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579DFB2-8FF9-67EC-6A3D-B9A69B3C972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A63CE0A-367B-E69C-BBE2-A84CDBFDC8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A65A57-AD88-EB35-2FDD-61A6199FD0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2AA31-E070-47DE-86B7-382191BBD9DC}" type="datetimeFigureOut">
              <a:rPr lang="en-US" smtClean="0"/>
              <a:t>8/29/2024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931E73-44DB-39F4-F57B-0569C3024A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ECFEF0-3734-DC3D-4B1D-24494BC382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003C4-C4DC-4613-A4E2-242582F2F3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88597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10BA39-F265-6B72-29D5-7414A2FE77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3E56EF-7D2D-9237-EAB7-64F2488E56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76B661-A2B1-771F-B4E2-FC02229B47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2AA31-E070-47DE-86B7-382191BBD9DC}" type="datetimeFigureOut">
              <a:rPr lang="en-US" smtClean="0"/>
              <a:t>8/29/2024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BDE134-6C39-1685-CAE4-5178505598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010C75-C9FC-EA7B-A679-EF5E117F3F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003C4-C4DC-4613-A4E2-242582F2F3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03677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EC8530-6A45-A66A-75A1-0619F38871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6B7FB26-EC49-CE90-4444-8813DE8076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5768A0-FA52-C9E9-E57D-B467EF4A5C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2AA31-E070-47DE-86B7-382191BBD9DC}" type="datetimeFigureOut">
              <a:rPr lang="en-US" smtClean="0"/>
              <a:t>8/29/2024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9EA094-6590-FB43-1D4C-FA58F47BF7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72EFFF-FAA5-7BE3-FC38-C3534F5DB9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003C4-C4DC-4613-A4E2-242582F2F3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22529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C3F139-3AAF-D615-A6E8-8A8AE79E65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94F66C-0AD1-DECA-AD99-AE625F8519F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687DC2A-DEE0-8668-3289-1AB4004E4F2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96BFDD3-6371-86BF-3A4B-F6C6A44627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2AA31-E070-47DE-86B7-382191BBD9DC}" type="datetimeFigureOut">
              <a:rPr lang="en-US" smtClean="0"/>
              <a:t>8/29/2024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12E4A88-F70B-082C-1D58-B84B054627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D0A04CD-C810-23F7-6C65-9AD9A6D189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003C4-C4DC-4613-A4E2-242582F2F3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17463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24B11A-AB1D-E227-FB1D-377C8463E1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4C730E0-0D4B-B6E1-D106-068904AEA9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46DEC95-FF8D-E06C-2C39-72355E84A18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0B2E133-532F-D884-7673-47FCDFDDCD7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103D921-4011-B6E9-1DCE-A09B2A6C75E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F14763F-31B1-F60E-03AE-8659DFA98A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2AA31-E070-47DE-86B7-382191BBD9DC}" type="datetimeFigureOut">
              <a:rPr lang="en-US" smtClean="0"/>
              <a:t>8/29/2024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577959D-35E7-C17D-25CE-AC1706A8CA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DD0A804-29FA-199A-74CE-E2A87121B1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003C4-C4DC-4613-A4E2-242582F2F3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37425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D0AA50-5874-6CC2-4F6F-CEC1D19B8B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0A688E6-093F-51AD-0DCF-93A9A8686F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2AA31-E070-47DE-86B7-382191BBD9DC}" type="datetimeFigureOut">
              <a:rPr lang="en-US" smtClean="0"/>
              <a:t>8/29/2024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94814B3-9B0C-9C1F-F455-171A341897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76220BC-371D-C50C-FF84-1AC5F98491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003C4-C4DC-4613-A4E2-242582F2F3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1308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53C1AB3-856F-CFF3-C075-816F4E72E2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2AA31-E070-47DE-86B7-382191BBD9DC}" type="datetimeFigureOut">
              <a:rPr lang="en-US" smtClean="0"/>
              <a:t>8/29/2024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1D48BB9-0CC1-91E4-2E94-AAE2DAE1D6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7C6B3E-245A-0547-5808-6380300350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003C4-C4DC-4613-A4E2-242582F2F3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07959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947E5D-D002-D7FA-6AB0-69ABD98F8E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B44212-7138-ED52-52F0-57612B8522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CD29C89-C081-1FC3-EE89-00CD4A74D33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92EB68E-3FDB-2B17-3E3C-0402DFC8CC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2AA31-E070-47DE-86B7-382191BBD9DC}" type="datetimeFigureOut">
              <a:rPr lang="en-US" smtClean="0"/>
              <a:t>8/29/2024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ACC011D-5B3F-910D-353E-EDAD4D6815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3EEDCAE-CB1C-9FC2-570D-C18FF768EB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003C4-C4DC-4613-A4E2-242582F2F3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77991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EB5BE1-93C5-57E6-4993-D6E5453223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3E1AF73-3B5F-F385-ACFC-EA9804FDB54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4231A5D-B2D0-C242-865F-1762409B74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BF7CA0D-F818-5E53-C43B-19FD6BF418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2AA31-E070-47DE-86B7-382191BBD9DC}" type="datetimeFigureOut">
              <a:rPr lang="en-US" smtClean="0"/>
              <a:t>8/29/2024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97215C1-4F99-6D0D-B168-372DAFEDFF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F62D100-02FF-C172-ADCD-69A0D8788B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003C4-C4DC-4613-A4E2-242582F2F3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26578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45BA9CF-0FD4-730A-FA6C-3CBE1A8AE8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DE6DA77-FC17-84D3-F5AA-A9C339DFF7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EF7A41-AA31-CFB9-22BC-AA145137BF6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682AA31-E070-47DE-86B7-382191BBD9DC}" type="datetimeFigureOut">
              <a:rPr lang="en-US" smtClean="0"/>
              <a:t>8/29/2024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67B515-A3F7-94EB-6DF2-97996F82160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20935F-1F82-3BA8-E5B1-6175D2D9447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54003C4-C4DC-4613-A4E2-242582F2F3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79574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developer.android.com/guide/components/fragments.html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EA6C0B-132F-5C64-C894-BB4E6DA58D2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/>
              <a:t>Cosc</a:t>
            </a:r>
            <a:r>
              <a:rPr lang="en-US" dirty="0"/>
              <a:t> 5/4730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6C076AC-B1CC-5B68-BC33-E9E805550D1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Fragments</a:t>
            </a:r>
          </a:p>
        </p:txBody>
      </p:sp>
    </p:spTree>
    <p:extLst>
      <p:ext uri="{BB962C8B-B14F-4D97-AF65-F5344CB8AC3E}">
        <p14:creationId xmlns:p14="http://schemas.microsoft.com/office/powerpoint/2010/main" val="14661285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Callbacks and setters/ CONSTRUCTORS</a:t>
            </a:r>
          </a:p>
        </p:txBody>
      </p:sp>
    </p:spTree>
    <p:extLst>
      <p:ext uri="{BB962C8B-B14F-4D97-AF65-F5344CB8AC3E}">
        <p14:creationId xmlns:p14="http://schemas.microsoft.com/office/powerpoint/2010/main" val="23064965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Communication between fragments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we can use callbacks and setters/constructors to communicate between fragments via the activity.</a:t>
            </a:r>
          </a:p>
          <a:p>
            <a:pPr lvl="2"/>
            <a:r>
              <a:rPr lang="en-US" dirty="0"/>
              <a:t>The activity passes the data between them or preforms actions the fragments can’t (such as changing fragments).</a:t>
            </a:r>
          </a:p>
          <a:p>
            <a:pPr marL="914400" lvl="2" indent="0">
              <a:buNone/>
            </a:pPr>
            <a:endParaRPr lang="en-US" dirty="0"/>
          </a:p>
          <a:p>
            <a:pPr lvl="2"/>
            <a:endParaRPr lang="en-US" dirty="0"/>
          </a:p>
          <a:p>
            <a:r>
              <a:rPr lang="en-US" dirty="0"/>
              <a:t>Note much of these can be replaced with a </a:t>
            </a:r>
            <a:r>
              <a:rPr lang="en-US" dirty="0" err="1"/>
              <a:t>modelview</a:t>
            </a:r>
            <a:r>
              <a:rPr lang="en-US" dirty="0"/>
              <a:t> and </a:t>
            </a:r>
            <a:r>
              <a:rPr lang="en-US" dirty="0" err="1"/>
              <a:t>livedata</a:t>
            </a:r>
            <a:r>
              <a:rPr lang="en-US" dirty="0"/>
              <a:t>, which android/google is encouraging.</a:t>
            </a:r>
          </a:p>
          <a:p>
            <a:r>
              <a:rPr lang="en-US" dirty="0"/>
              <a:t>And Arch Navigation allows fragments to change between fragments, which really cleans up the code too.</a:t>
            </a:r>
          </a:p>
        </p:txBody>
      </p:sp>
    </p:spTree>
    <p:extLst>
      <p:ext uri="{BB962C8B-B14F-4D97-AF65-F5344CB8AC3E}">
        <p14:creationId xmlns:p14="http://schemas.microsoft.com/office/powerpoint/2010/main" val="21662082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Setters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constructor takes values when the fragment is instantiated.</a:t>
            </a:r>
          </a:p>
          <a:p>
            <a:pPr lvl="1"/>
            <a:r>
              <a:rPr lang="en-US" dirty="0"/>
              <a:t>This is done with </a:t>
            </a:r>
            <a:r>
              <a:rPr lang="en-US" dirty="0" err="1"/>
              <a:t>setArguments</a:t>
            </a:r>
            <a:r>
              <a:rPr lang="en-US" dirty="0"/>
              <a:t>/</a:t>
            </a:r>
            <a:r>
              <a:rPr lang="en-US" dirty="0" err="1"/>
              <a:t>getArguments</a:t>
            </a:r>
            <a:r>
              <a:rPr lang="en-US" dirty="0"/>
              <a:t> in the factory methods.</a:t>
            </a:r>
          </a:p>
          <a:p>
            <a:r>
              <a:rPr lang="en-US" dirty="0"/>
              <a:t>A setter takes the new values and updates the variables.</a:t>
            </a:r>
          </a:p>
          <a:p>
            <a:pPr lvl="1"/>
            <a:r>
              <a:rPr lang="en-US" dirty="0"/>
              <a:t>The widgets/views are now updates as needed.</a:t>
            </a:r>
          </a:p>
        </p:txBody>
      </p:sp>
    </p:spTree>
    <p:extLst>
      <p:ext uri="{BB962C8B-B14F-4D97-AF65-F5344CB8AC3E}">
        <p14:creationId xmlns:p14="http://schemas.microsoft.com/office/powerpoint/2010/main" val="7399929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callbacks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fragment creates a interface, which is a fragment listener.</a:t>
            </a:r>
          </a:p>
          <a:p>
            <a:pPr lvl="1"/>
            <a:r>
              <a:rPr lang="en-US" dirty="0"/>
              <a:t>The activity implements it.</a:t>
            </a:r>
          </a:p>
          <a:p>
            <a:pPr lvl="2"/>
            <a:r>
              <a:rPr lang="en-US" dirty="0"/>
              <a:t>This is likely a button click or other action.</a:t>
            </a:r>
          </a:p>
          <a:p>
            <a:pPr lvl="1"/>
            <a:r>
              <a:rPr lang="en-US" dirty="0"/>
              <a:t>Now the activity receives it and the data.  It then preforms the necessary action.</a:t>
            </a:r>
          </a:p>
          <a:p>
            <a:pPr lvl="1"/>
            <a:endParaRPr lang="en-US" dirty="0"/>
          </a:p>
          <a:p>
            <a:r>
              <a:rPr lang="en-US" dirty="0"/>
              <a:t>Note, When you create a new fragment, studio has a check mark to create skeleton code for the callback in your fragment.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428047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Callbacks created in the fragment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/>
              <a:t>Create the interface.</a:t>
            </a:r>
          </a:p>
          <a:p>
            <a:pPr marL="0" indent="0">
              <a:buNone/>
            </a:pPr>
            <a:r>
              <a:rPr lang="en-US" dirty="0"/>
              <a:t> public </a:t>
            </a:r>
            <a:r>
              <a:rPr lang="en-US" dirty="0">
                <a:solidFill>
                  <a:srgbClr val="FF0000"/>
                </a:solidFill>
              </a:rPr>
              <a:t>interface</a:t>
            </a:r>
            <a:r>
              <a:rPr lang="en-US" dirty="0"/>
              <a:t> </a:t>
            </a:r>
            <a:r>
              <a:rPr lang="en-US" dirty="0" err="1"/>
              <a:t>OnFragmentInteractionListener</a:t>
            </a:r>
            <a:r>
              <a:rPr lang="en-US" dirty="0"/>
              <a:t> {</a:t>
            </a:r>
          </a:p>
          <a:p>
            <a:pPr marL="0" indent="0">
              <a:buNone/>
            </a:pPr>
            <a:r>
              <a:rPr lang="en-US" dirty="0"/>
              <a:t>        // change parameters to your needs.  </a:t>
            </a:r>
          </a:p>
          <a:p>
            <a:pPr marL="0" indent="0">
              <a:buNone/>
            </a:pPr>
            <a:r>
              <a:rPr lang="en-US" dirty="0"/>
              <a:t>        public void </a:t>
            </a:r>
            <a:r>
              <a:rPr lang="en-US" dirty="0" err="1">
                <a:solidFill>
                  <a:schemeClr val="accent3"/>
                </a:solidFill>
              </a:rPr>
              <a:t>onFragmentInteraction</a:t>
            </a:r>
            <a:r>
              <a:rPr lang="en-US" dirty="0">
                <a:solidFill>
                  <a:schemeClr val="accent3"/>
                </a:solidFill>
              </a:rPr>
              <a:t>(String Data)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/>
              <a:t>    }</a:t>
            </a:r>
          </a:p>
          <a:p>
            <a:r>
              <a:rPr lang="en-US" dirty="0"/>
              <a:t>Declare a variable of the interface to use in the fragment.</a:t>
            </a:r>
          </a:p>
          <a:p>
            <a:pPr marL="0" indent="0">
              <a:buNone/>
            </a:pPr>
            <a:r>
              <a:rPr lang="en-US" dirty="0"/>
              <a:t>private </a:t>
            </a:r>
            <a:r>
              <a:rPr lang="en-US" dirty="0" err="1">
                <a:solidFill>
                  <a:srgbClr val="FF0000"/>
                </a:solidFill>
              </a:rPr>
              <a:t>OnFragmentInteractionListener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mListener</a:t>
            </a:r>
            <a:r>
              <a:rPr lang="en-US" dirty="0"/>
              <a:t>;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6D2C154-4AF3-4E6C-1F44-B5EBFE8257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994400" cy="4525963"/>
          </a:xfrm>
        </p:spPr>
        <p:txBody>
          <a:bodyPr>
            <a:normAutofit fontScale="62500" lnSpcReduction="20000"/>
          </a:bodyPr>
          <a:lstStyle/>
          <a:p>
            <a:r>
              <a:rPr lang="en-US" dirty="0"/>
              <a:t>Use the </a:t>
            </a:r>
            <a:r>
              <a:rPr lang="en-US" dirty="0" err="1"/>
              <a:t>onAttach</a:t>
            </a:r>
            <a:r>
              <a:rPr lang="en-US" dirty="0"/>
              <a:t>() and </a:t>
            </a:r>
            <a:r>
              <a:rPr lang="en-US" dirty="0" err="1"/>
              <a:t>OnDeteach</a:t>
            </a:r>
            <a:r>
              <a:rPr lang="en-US" dirty="0"/>
              <a:t>() to set the variable correctly.</a:t>
            </a:r>
          </a:p>
          <a:p>
            <a:pPr marL="0" indent="0">
              <a:buNone/>
            </a:pPr>
            <a:r>
              <a:rPr lang="en-US" dirty="0"/>
              <a:t> @Override</a:t>
            </a:r>
          </a:p>
          <a:p>
            <a:pPr marL="0" indent="0">
              <a:buNone/>
            </a:pPr>
            <a:r>
              <a:rPr lang="en-US" dirty="0"/>
              <a:t>    public void </a:t>
            </a:r>
            <a:r>
              <a:rPr lang="en-US" dirty="0" err="1"/>
              <a:t>onAttach</a:t>
            </a:r>
            <a:r>
              <a:rPr lang="en-US" dirty="0"/>
              <a:t>(Activity activity) {</a:t>
            </a:r>
          </a:p>
          <a:p>
            <a:pPr marL="0" indent="0">
              <a:buNone/>
            </a:pPr>
            <a:r>
              <a:rPr lang="en-US" dirty="0"/>
              <a:t>        </a:t>
            </a:r>
            <a:r>
              <a:rPr lang="en-US" dirty="0" err="1"/>
              <a:t>super.onAttach</a:t>
            </a:r>
            <a:r>
              <a:rPr lang="en-US" dirty="0"/>
              <a:t>(activity);</a:t>
            </a:r>
          </a:p>
          <a:p>
            <a:pPr marL="0" indent="0">
              <a:buNone/>
            </a:pPr>
            <a:r>
              <a:rPr lang="en-US" dirty="0"/>
              <a:t>        try {</a:t>
            </a:r>
          </a:p>
          <a:p>
            <a:pPr marL="0" indent="0">
              <a:buNone/>
            </a:pPr>
            <a:r>
              <a:rPr lang="en-US" dirty="0"/>
              <a:t>            </a:t>
            </a:r>
            <a:r>
              <a:rPr lang="en-US" dirty="0" err="1">
                <a:solidFill>
                  <a:srgbClr val="FF0000"/>
                </a:solidFill>
              </a:rPr>
              <a:t>mListener</a:t>
            </a:r>
            <a:r>
              <a:rPr lang="en-US" dirty="0">
                <a:solidFill>
                  <a:srgbClr val="FF0000"/>
                </a:solidFill>
              </a:rPr>
              <a:t> = (</a:t>
            </a:r>
            <a:r>
              <a:rPr lang="en-US" dirty="0" err="1">
                <a:solidFill>
                  <a:srgbClr val="FF0000"/>
                </a:solidFill>
              </a:rPr>
              <a:t>OnFragmentInteractionListener</a:t>
            </a:r>
            <a:r>
              <a:rPr lang="en-US" dirty="0">
                <a:solidFill>
                  <a:srgbClr val="FF0000"/>
                </a:solidFill>
              </a:rPr>
              <a:t>) activity;</a:t>
            </a:r>
          </a:p>
          <a:p>
            <a:pPr marL="0" indent="0">
              <a:buNone/>
            </a:pPr>
            <a:r>
              <a:rPr lang="en-US" dirty="0"/>
              <a:t>        } catch (</a:t>
            </a:r>
            <a:r>
              <a:rPr lang="en-US" dirty="0" err="1"/>
              <a:t>ClassCastException</a:t>
            </a:r>
            <a:r>
              <a:rPr lang="en-US" dirty="0"/>
              <a:t> e) { }</a:t>
            </a:r>
          </a:p>
          <a:p>
            <a:pPr marL="0" indent="0">
              <a:buNone/>
            </a:pPr>
            <a:r>
              <a:rPr lang="en-US" dirty="0"/>
              <a:t>    }</a:t>
            </a:r>
          </a:p>
          <a:p>
            <a:pPr marL="0" indent="0">
              <a:buNone/>
            </a:pPr>
            <a:r>
              <a:rPr lang="en-US" dirty="0"/>
              <a:t> @Override</a:t>
            </a:r>
          </a:p>
          <a:p>
            <a:pPr marL="0" indent="0">
              <a:buNone/>
            </a:pPr>
            <a:r>
              <a:rPr lang="en-US" dirty="0"/>
              <a:t>    public void </a:t>
            </a:r>
            <a:r>
              <a:rPr lang="en-US" dirty="0" err="1"/>
              <a:t>onDetach</a:t>
            </a:r>
            <a:r>
              <a:rPr lang="en-US" dirty="0"/>
              <a:t>() {</a:t>
            </a:r>
          </a:p>
          <a:p>
            <a:pPr marL="0" indent="0">
              <a:buNone/>
            </a:pPr>
            <a:r>
              <a:rPr lang="en-US" dirty="0"/>
              <a:t>        </a:t>
            </a:r>
            <a:r>
              <a:rPr lang="en-US" dirty="0" err="1"/>
              <a:t>super.onDetach</a:t>
            </a:r>
            <a:r>
              <a:rPr lang="en-US" dirty="0"/>
              <a:t>();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        </a:t>
            </a:r>
            <a:r>
              <a:rPr lang="en-US" dirty="0" err="1">
                <a:solidFill>
                  <a:srgbClr val="FF0000"/>
                </a:solidFill>
              </a:rPr>
              <a:t>mListener</a:t>
            </a:r>
            <a:r>
              <a:rPr lang="en-US" dirty="0">
                <a:solidFill>
                  <a:srgbClr val="FF0000"/>
                </a:solidFill>
              </a:rPr>
              <a:t> = null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/>
              <a:t>    }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035168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Callbacks fragment in the fragment (2)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Lastly use the variable (carefully).</a:t>
            </a:r>
          </a:p>
          <a:p>
            <a:pPr marL="0" indent="0">
              <a:buNone/>
            </a:pPr>
            <a:r>
              <a:rPr lang="en-US" sz="2400" dirty="0"/>
              <a:t> if (</a:t>
            </a:r>
            <a:r>
              <a:rPr lang="en-US" sz="2400" dirty="0" err="1"/>
              <a:t>mListener</a:t>
            </a:r>
            <a:r>
              <a:rPr lang="en-US" sz="2400" dirty="0"/>
              <a:t> != null) {</a:t>
            </a:r>
          </a:p>
          <a:p>
            <a:pPr marL="0" indent="0">
              <a:buNone/>
            </a:pPr>
            <a:r>
              <a:rPr lang="en-US" sz="2400" dirty="0"/>
              <a:t>            </a:t>
            </a:r>
            <a:r>
              <a:rPr lang="en-US" sz="2400" dirty="0" err="1"/>
              <a:t>mListener.onFragmentInteraction</a:t>
            </a:r>
            <a:r>
              <a:rPr lang="en-US" sz="2400" dirty="0"/>
              <a:t>(variable);</a:t>
            </a:r>
          </a:p>
          <a:p>
            <a:pPr marL="0" indent="0">
              <a:buNone/>
            </a:pPr>
            <a:r>
              <a:rPr lang="en-US" sz="2400" dirty="0"/>
              <a:t>}</a:t>
            </a:r>
          </a:p>
          <a:p>
            <a:r>
              <a:rPr lang="en-US" dirty="0"/>
              <a:t>Likely called from some widget/view listener when the user preforms some action.</a:t>
            </a:r>
          </a:p>
        </p:txBody>
      </p:sp>
    </p:spTree>
    <p:extLst>
      <p:ext uri="{BB962C8B-B14F-4D97-AF65-F5344CB8AC3E}">
        <p14:creationId xmlns:p14="http://schemas.microsoft.com/office/powerpoint/2010/main" val="87877749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Callbacks used in the activity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6437" y="1825625"/>
            <a:ext cx="10847363" cy="4351338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The activity then implements the interface.</a:t>
            </a:r>
          </a:p>
          <a:p>
            <a:pPr marL="0" indent="0">
              <a:buNone/>
            </a:pPr>
            <a:r>
              <a:rPr lang="en-US" sz="2600" dirty="0"/>
              <a:t>public class </a:t>
            </a:r>
            <a:r>
              <a:rPr lang="en-US" sz="2600" dirty="0" err="1"/>
              <a:t>MainActivity</a:t>
            </a:r>
            <a:r>
              <a:rPr lang="en-US" sz="2600" dirty="0"/>
              <a:t> extends </a:t>
            </a:r>
            <a:r>
              <a:rPr lang="en-US" sz="2600" dirty="0" err="1"/>
              <a:t>ActionBarActivity</a:t>
            </a:r>
            <a:r>
              <a:rPr lang="en-US" sz="2600" dirty="0"/>
              <a:t> implements </a:t>
            </a:r>
            <a:r>
              <a:rPr lang="en-US" sz="2600" dirty="0" err="1">
                <a:solidFill>
                  <a:srgbClr val="FF0000"/>
                </a:solidFill>
              </a:rPr>
              <a:t>myFrag.OnFragmentInteractionListener</a:t>
            </a:r>
            <a:r>
              <a:rPr lang="en-US" sz="2600" dirty="0">
                <a:solidFill>
                  <a:srgbClr val="FF0000"/>
                </a:solidFill>
              </a:rPr>
              <a:t> </a:t>
            </a:r>
            <a:r>
              <a:rPr lang="en-US" sz="2600" dirty="0"/>
              <a:t>{</a:t>
            </a:r>
          </a:p>
          <a:p>
            <a:r>
              <a:rPr lang="en-US" dirty="0"/>
              <a:t>And somewhere in the code</a:t>
            </a:r>
          </a:p>
          <a:p>
            <a:pPr marL="0" indent="0">
              <a:buNone/>
            </a:pPr>
            <a:r>
              <a:rPr lang="en-US" sz="2400" dirty="0"/>
              <a:t> @Override</a:t>
            </a:r>
          </a:p>
          <a:p>
            <a:pPr marL="0" indent="0">
              <a:buNone/>
            </a:pPr>
            <a:r>
              <a:rPr lang="en-US" sz="2400" dirty="0"/>
              <a:t>public void </a:t>
            </a:r>
            <a:r>
              <a:rPr lang="en-US" sz="2400" dirty="0" err="1">
                <a:solidFill>
                  <a:schemeClr val="accent3"/>
                </a:solidFill>
              </a:rPr>
              <a:t>onFragmentInteraction</a:t>
            </a:r>
            <a:r>
              <a:rPr lang="en-US" sz="2400" dirty="0">
                <a:solidFill>
                  <a:schemeClr val="accent3"/>
                </a:solidFill>
              </a:rPr>
              <a:t>(String Data)</a:t>
            </a:r>
            <a:r>
              <a:rPr lang="en-US" sz="2400" dirty="0"/>
              <a:t> {  //matches the one created in fragment</a:t>
            </a:r>
          </a:p>
          <a:p>
            <a:pPr marL="0" indent="0">
              <a:buNone/>
            </a:pPr>
            <a:r>
              <a:rPr lang="en-US" sz="2400" dirty="0"/>
              <a:t>	//implement whatever code is necessary </a:t>
            </a:r>
          </a:p>
          <a:p>
            <a:pPr marL="0" indent="0">
              <a:buNone/>
            </a:pPr>
            <a:r>
              <a:rPr lang="en-US" sz="2400" dirty="0"/>
              <a:t>	//to carry out the action.</a:t>
            </a:r>
          </a:p>
          <a:p>
            <a:pPr marL="0" indent="0">
              <a:buNone/>
            </a:pPr>
            <a:r>
              <a:rPr lang="en-US" sz="2400" dirty="0"/>
              <a:t>}</a:t>
            </a:r>
          </a:p>
          <a:p>
            <a:r>
              <a:rPr lang="en-US" dirty="0"/>
              <a:t>The activity can implement multiple interfaces for different fragments (different names) or the same one for all of them (same name).</a:t>
            </a:r>
          </a:p>
        </p:txBody>
      </p:sp>
    </p:spTree>
    <p:extLst>
      <p:ext uri="{BB962C8B-B14F-4D97-AF65-F5344CB8AC3E}">
        <p14:creationId xmlns:p14="http://schemas.microsoft.com/office/powerpoint/2010/main" val="229449373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Callbacks, not an </a:t>
            </a:r>
            <a:r>
              <a:rPr lang="en-US"/>
              <a:t>Android invention.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Android calls them callbacks, but this is just the standard java interface mechanic</a:t>
            </a:r>
          </a:p>
          <a:p>
            <a:pPr lvl="1"/>
            <a:r>
              <a:rPr lang="en-US" dirty="0"/>
              <a:t>You can add (and may need) to any class.</a:t>
            </a:r>
          </a:p>
          <a:p>
            <a:pPr lvl="2"/>
            <a:r>
              <a:rPr lang="en-US" dirty="0"/>
              <a:t>The method is then just an object that is run when called.</a:t>
            </a:r>
          </a:p>
          <a:p>
            <a:r>
              <a:rPr lang="en-US" dirty="0"/>
              <a:t>Callback/interface vs listener </a:t>
            </a:r>
          </a:p>
          <a:p>
            <a:pPr lvl="1"/>
            <a:r>
              <a:rPr lang="en-US" dirty="0"/>
              <a:t>A callback or interface must have an “implements X” otherwise it won’t compile or dies a runtime.</a:t>
            </a:r>
          </a:p>
          <a:p>
            <a:pPr lvl="2"/>
            <a:r>
              <a:rPr lang="en-US" dirty="0"/>
              <a:t>There is no default action</a:t>
            </a:r>
          </a:p>
          <a:p>
            <a:pPr lvl="1"/>
            <a:r>
              <a:rPr lang="en-US" dirty="0"/>
              <a:t>A listener can work without any extra code and the default action is taken.</a:t>
            </a:r>
          </a:p>
          <a:p>
            <a:pPr lvl="2"/>
            <a:r>
              <a:rPr lang="en-US" dirty="0"/>
              <a:t>Normally a default action is to do nothing.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520139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Listviews</a:t>
            </a:r>
            <a:r>
              <a:rPr lang="en-US" dirty="0"/>
              <a:t>, fragments, and callbacks.</a:t>
            </a:r>
          </a:p>
        </p:txBody>
      </p:sp>
    </p:spTree>
    <p:extLst>
      <p:ext uri="{BB962C8B-B14F-4D97-AF65-F5344CB8AC3E}">
        <p14:creationId xmlns:p14="http://schemas.microsoft.com/office/powerpoint/2010/main" val="199563787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Frag com with </a:t>
            </a:r>
            <a:r>
              <a:rPr lang="en-US" dirty="0" err="1"/>
              <a:t>listview</a:t>
            </a:r>
            <a:r>
              <a:rPr lang="en-US" dirty="0"/>
              <a:t>.</a:t>
            </a:r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1447801"/>
            <a:ext cx="8229600" cy="31535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905001" y="5029201"/>
            <a:ext cx="254217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Callback listener, via </a:t>
            </a:r>
          </a:p>
          <a:p>
            <a:r>
              <a:rPr lang="en-US" dirty="0"/>
              <a:t>the </a:t>
            </a:r>
            <a:r>
              <a:rPr lang="en-US" dirty="0" err="1"/>
              <a:t>onItemClick</a:t>
            </a:r>
            <a:r>
              <a:rPr lang="en-US" dirty="0"/>
              <a:t> methods</a:t>
            </a:r>
          </a:p>
        </p:txBody>
      </p:sp>
      <p:cxnSp>
        <p:nvCxnSpPr>
          <p:cNvPr id="6" name="Straight Arrow Connector 5"/>
          <p:cNvCxnSpPr/>
          <p:nvPr/>
        </p:nvCxnSpPr>
        <p:spPr>
          <a:xfrm flipV="1">
            <a:off x="2514600" y="4343400"/>
            <a:ext cx="0" cy="76200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4800600" y="5105400"/>
            <a:ext cx="55042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the Activity “sends” the information to the text fragment</a:t>
            </a:r>
          </a:p>
        </p:txBody>
      </p:sp>
      <p:cxnSp>
        <p:nvCxnSpPr>
          <p:cNvPr id="9" name="Straight Arrow Connector 8"/>
          <p:cNvCxnSpPr/>
          <p:nvPr/>
        </p:nvCxnSpPr>
        <p:spPr>
          <a:xfrm flipH="1" flipV="1">
            <a:off x="7239000" y="4648200"/>
            <a:ext cx="76200" cy="565666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179446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Fragments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You can think of a fragment as a modular section of an activity, which has its own lifecycle, receives its own input events, and which you can add or remove while the activity is running (sort of like a "sub activity" that you can reuse in different activities). </a:t>
            </a:r>
          </a:p>
          <a:p>
            <a:pPr lvl="1"/>
            <a:r>
              <a:rPr lang="en-US" dirty="0"/>
              <a:t>There is a Support Library, so your app remains compatible with devices running system versions as old as Android 1.6.</a:t>
            </a:r>
          </a:p>
          <a:p>
            <a:r>
              <a:rPr lang="en-US" dirty="0"/>
              <a:t>You can have more then one fragment in a layout as well.</a:t>
            </a:r>
          </a:p>
          <a:p>
            <a:pPr lvl="1"/>
            <a:r>
              <a:rPr lang="en-US" dirty="0"/>
              <a:t>In many ways you can think of a fragment as a custom view.</a:t>
            </a:r>
          </a:p>
          <a:p>
            <a:r>
              <a:rPr lang="en-US" dirty="0"/>
              <a:t>Using the fragment manager, you can easy change between fragments as well.</a:t>
            </a:r>
          </a:p>
          <a:p>
            <a:pPr lvl="1"/>
            <a:r>
              <a:rPr lang="en-US" dirty="0"/>
              <a:t>In the xml you use a </a:t>
            </a:r>
            <a:r>
              <a:rPr lang="en-US" dirty="0" err="1"/>
              <a:t>framelayout</a:t>
            </a:r>
            <a:r>
              <a:rPr lang="en-US" dirty="0"/>
              <a:t>, which the fragment is then place in.</a:t>
            </a:r>
          </a:p>
        </p:txBody>
      </p:sp>
    </p:spTree>
    <p:extLst>
      <p:ext uri="{BB962C8B-B14F-4D97-AF65-F5344CB8AC3E}">
        <p14:creationId xmlns:p14="http://schemas.microsoft.com/office/powerpoint/2010/main" val="250122542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Frag com with </a:t>
            </a:r>
            <a:r>
              <a:rPr lang="en-US" dirty="0" err="1"/>
              <a:t>listview</a:t>
            </a:r>
            <a:r>
              <a:rPr lang="en-US" dirty="0"/>
              <a:t> (2)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1" y="1760305"/>
            <a:ext cx="3462931" cy="2190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4600" y="1768012"/>
            <a:ext cx="4284126" cy="21753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ight Arrow 3"/>
          <p:cNvSpPr/>
          <p:nvPr/>
        </p:nvSpPr>
        <p:spPr>
          <a:xfrm>
            <a:off x="5638800" y="2514600"/>
            <a:ext cx="609600" cy="762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2057400" y="4267200"/>
            <a:ext cx="32004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Callback listener, via </a:t>
            </a:r>
          </a:p>
          <a:p>
            <a:r>
              <a:rPr lang="en-US" dirty="0"/>
              <a:t>the </a:t>
            </a:r>
            <a:r>
              <a:rPr lang="en-US" dirty="0" err="1"/>
              <a:t>onItemClick</a:t>
            </a:r>
            <a:r>
              <a:rPr lang="en-US" dirty="0"/>
              <a:t> methods</a:t>
            </a:r>
          </a:p>
          <a:p>
            <a:endParaRPr lang="en-US" dirty="0"/>
          </a:p>
          <a:p>
            <a:r>
              <a:rPr lang="en-US" dirty="0"/>
              <a:t>Since the text fragment is not on the screen, it adds it and sets the arguments to the fragment.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934200" y="4572001"/>
            <a:ext cx="3569952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The fragment reads the position via </a:t>
            </a:r>
          </a:p>
          <a:p>
            <a:r>
              <a:rPr lang="en-US" dirty="0"/>
              <a:t>Get arguments, in the </a:t>
            </a:r>
            <a:r>
              <a:rPr lang="en-US" dirty="0" err="1"/>
              <a:t>onStart</a:t>
            </a:r>
            <a:r>
              <a:rPr lang="en-US" dirty="0"/>
              <a:t>() </a:t>
            </a:r>
          </a:p>
          <a:p>
            <a:r>
              <a:rPr lang="en-US" dirty="0"/>
              <a:t>method.</a:t>
            </a:r>
          </a:p>
          <a:p>
            <a:r>
              <a:rPr lang="en-US" dirty="0"/>
              <a:t>It then displays the correct info.</a:t>
            </a:r>
          </a:p>
          <a:p>
            <a:endParaRPr lang="en-US" dirty="0"/>
          </a:p>
          <a:p>
            <a:r>
              <a:rPr lang="en-US" dirty="0"/>
              <a:t>Pressing the back button, return to</a:t>
            </a:r>
          </a:p>
          <a:p>
            <a:r>
              <a:rPr lang="en-US"/>
              <a:t>listview </a:t>
            </a:r>
            <a:r>
              <a:rPr lang="en-US" dirty="0"/>
              <a:t>again.</a:t>
            </a:r>
          </a:p>
        </p:txBody>
      </p:sp>
      <p:cxnSp>
        <p:nvCxnSpPr>
          <p:cNvPr id="8" name="Straight Arrow Connector 7"/>
          <p:cNvCxnSpPr/>
          <p:nvPr/>
        </p:nvCxnSpPr>
        <p:spPr>
          <a:xfrm flipV="1">
            <a:off x="2971800" y="3276600"/>
            <a:ext cx="0" cy="99060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V="1">
            <a:off x="6934200" y="3771900"/>
            <a:ext cx="0" cy="171450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9121442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Later on.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will come back and see more of this callbacks in the </a:t>
            </a:r>
            <a:r>
              <a:rPr lang="en-US" dirty="0" err="1"/>
              <a:t>listview</a:t>
            </a:r>
            <a:r>
              <a:rPr lang="en-US" dirty="0"/>
              <a:t> and </a:t>
            </a:r>
            <a:r>
              <a:rPr lang="en-US" dirty="0" err="1"/>
              <a:t>recyclerview</a:t>
            </a:r>
            <a:r>
              <a:rPr lang="en-US" dirty="0"/>
              <a:t> lectures</a:t>
            </a:r>
          </a:p>
          <a:p>
            <a:endParaRPr lang="en-US" dirty="0"/>
          </a:p>
          <a:p>
            <a:r>
              <a:rPr lang="en-US" dirty="0"/>
              <a:t>Note, we are going to confuse and simplify this all of this with </a:t>
            </a:r>
            <a:r>
              <a:rPr lang="en-US" dirty="0" err="1"/>
              <a:t>modelview</a:t>
            </a:r>
            <a:r>
              <a:rPr lang="en-US" dirty="0"/>
              <a:t> and architecture navigation.</a:t>
            </a:r>
          </a:p>
        </p:txBody>
      </p:sp>
    </p:spTree>
    <p:extLst>
      <p:ext uri="{BB962C8B-B14F-4D97-AF65-F5344CB8AC3E}">
        <p14:creationId xmlns:p14="http://schemas.microsoft.com/office/powerpoint/2010/main" val="196795532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Text Box 2"/>
          <p:cNvSpPr txBox="1">
            <a:spLocks noChangeArrowheads="1"/>
          </p:cNvSpPr>
          <p:nvPr/>
        </p:nvSpPr>
        <p:spPr bwMode="auto">
          <a:xfrm>
            <a:off x="4243389" y="1676401"/>
            <a:ext cx="1735137" cy="237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5000" b="1">
                <a:latin typeface="Tahoma" pitchFamily="34" charset="0"/>
              </a:rPr>
              <a:t>Q</a:t>
            </a:r>
          </a:p>
        </p:txBody>
      </p:sp>
      <p:sp>
        <p:nvSpPr>
          <p:cNvPr id="75779" name="Text Box 3"/>
          <p:cNvSpPr txBox="1">
            <a:spLocks noChangeArrowheads="1"/>
          </p:cNvSpPr>
          <p:nvPr/>
        </p:nvSpPr>
        <p:spPr bwMode="auto">
          <a:xfrm>
            <a:off x="6054725" y="2044701"/>
            <a:ext cx="1735138" cy="237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5000" b="1">
                <a:latin typeface="Tahoma" pitchFamily="34" charset="0"/>
              </a:rPr>
              <a:t>A</a:t>
            </a:r>
          </a:p>
        </p:txBody>
      </p:sp>
      <p:sp>
        <p:nvSpPr>
          <p:cNvPr id="75780" name="Text Box 4"/>
          <p:cNvSpPr txBox="1">
            <a:spLocks noChangeArrowheads="1"/>
          </p:cNvSpPr>
          <p:nvPr/>
        </p:nvSpPr>
        <p:spPr bwMode="auto">
          <a:xfrm>
            <a:off x="5334000" y="2679701"/>
            <a:ext cx="1735138" cy="161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0" b="1">
                <a:latin typeface="Tahoma" pitchFamily="34" charset="0"/>
              </a:rPr>
              <a:t>&amp;</a:t>
            </a:r>
            <a:endParaRPr lang="en-US" sz="15000" b="1"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90583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57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57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57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57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2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57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57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778" grpId="0" autoUpdateAnimBg="0"/>
      <p:bldP spid="75779" grpId="0" autoUpdateAnimBg="0"/>
      <p:bldP spid="75780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Basics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main activity is created as normal with a layout.  The code the main activity is reduced to the </a:t>
            </a:r>
            <a:r>
              <a:rPr lang="en-US" dirty="0" err="1"/>
              <a:t>onCreate</a:t>
            </a:r>
            <a:r>
              <a:rPr lang="en-US" dirty="0"/>
              <a:t>, menu, and fragments controls.</a:t>
            </a:r>
          </a:p>
          <a:p>
            <a:pPr lvl="1"/>
            <a:r>
              <a:rPr lang="en-US" dirty="0"/>
              <a:t>Otherwise, everything else is handled in the fragments.</a:t>
            </a:r>
          </a:p>
          <a:p>
            <a:r>
              <a:rPr lang="en-US" dirty="0"/>
              <a:t>Fragments come in a couple of varieties like activities</a:t>
            </a:r>
          </a:p>
          <a:p>
            <a:pPr lvl="1"/>
            <a:r>
              <a:rPr lang="en-US" dirty="0"/>
              <a:t>Fragment, </a:t>
            </a:r>
            <a:r>
              <a:rPr lang="en-US" dirty="0" err="1"/>
              <a:t>ListFragment</a:t>
            </a:r>
            <a:r>
              <a:rPr lang="en-US" dirty="0"/>
              <a:t> (like a </a:t>
            </a:r>
            <a:r>
              <a:rPr lang="en-US" dirty="0" err="1"/>
              <a:t>listView</a:t>
            </a:r>
            <a:r>
              <a:rPr lang="en-US" dirty="0"/>
              <a:t>), </a:t>
            </a:r>
            <a:r>
              <a:rPr lang="en-US" dirty="0" err="1"/>
              <a:t>DialogFragment</a:t>
            </a:r>
            <a:r>
              <a:rPr lang="en-US" dirty="0"/>
              <a:t>, </a:t>
            </a:r>
            <a:r>
              <a:rPr lang="en-US" dirty="0" err="1"/>
              <a:t>PreferenceFragment</a:t>
            </a:r>
            <a:r>
              <a:rPr lang="en-US" dirty="0"/>
              <a:t>, and </a:t>
            </a:r>
            <a:r>
              <a:rPr lang="en-US" dirty="0" err="1"/>
              <a:t>WebViewFragment</a:t>
            </a:r>
            <a:r>
              <a:rPr lang="en-US" dirty="0"/>
              <a:t>, even a </a:t>
            </a:r>
            <a:r>
              <a:rPr lang="en-US" dirty="0" err="1"/>
              <a:t>FragmentTabHost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8407604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FC6753C8-AA45-2AF8-3C9B-CE5062C56E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it works.</a:t>
            </a:r>
          </a:p>
        </p:txBody>
      </p:sp>
      <p:pic>
        <p:nvPicPr>
          <p:cNvPr id="4" name="Content Placeholder 8">
            <a:extLst>
              <a:ext uri="{FF2B5EF4-FFF2-40B4-BE49-F238E27FC236}">
                <a16:creationId xmlns:a16="http://schemas.microsoft.com/office/drawing/2014/main" id="{030BF84A-BAB0-5446-5489-87AEA9AA52AB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7879" y="1983546"/>
            <a:ext cx="5868121" cy="3562450"/>
          </a:xfrm>
        </p:spPr>
      </p:pic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023494F-2C0E-26A4-AB84-86FBEC9FB3BC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You will separate code for each fragment (normally in their own file) with their own layout.</a:t>
            </a:r>
          </a:p>
          <a:p>
            <a:r>
              <a:rPr lang="en-US" dirty="0"/>
              <a:t>The Activity will also have it's own code and layout</a:t>
            </a:r>
          </a:p>
          <a:p>
            <a:pPr lvl="1"/>
            <a:r>
              <a:rPr lang="en-US" dirty="0"/>
              <a:t>the layout is likely just a </a:t>
            </a:r>
            <a:r>
              <a:rPr lang="en-US" dirty="0" err="1"/>
              <a:t>framelayout</a:t>
            </a:r>
            <a:endParaRPr lang="en-US" dirty="0"/>
          </a:p>
          <a:p>
            <a:pPr lvl="1"/>
            <a:r>
              <a:rPr lang="en-US" dirty="0"/>
              <a:t>The activity is responsible for changing fragments and communication between fragments.</a:t>
            </a:r>
          </a:p>
        </p:txBody>
      </p:sp>
    </p:spTree>
    <p:extLst>
      <p:ext uri="{BB962C8B-B14F-4D97-AF65-F5344CB8AC3E}">
        <p14:creationId xmlns:p14="http://schemas.microsoft.com/office/powerpoint/2010/main" val="29250495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Activity XML layout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In the xml, we using fragment and associate each fragment with a java class of fragment</a:t>
            </a:r>
          </a:p>
          <a:p>
            <a:r>
              <a:rPr lang="en-US" dirty="0"/>
              <a:t>Our example layout:</a:t>
            </a:r>
          </a:p>
          <a:p>
            <a:pPr marL="0" indent="0">
              <a:buNone/>
            </a:pPr>
            <a:r>
              <a:rPr lang="en-US" dirty="0"/>
              <a:t> &lt;fragment</a:t>
            </a:r>
          </a:p>
          <a:p>
            <a:pPr marL="0" indent="0">
              <a:buNone/>
            </a:pPr>
            <a:r>
              <a:rPr lang="en-US" dirty="0"/>
              <a:t>        </a:t>
            </a:r>
            <a:r>
              <a:rPr lang="en-US" dirty="0" err="1"/>
              <a:t>android:id</a:t>
            </a:r>
            <a:r>
              <a:rPr lang="en-US" dirty="0"/>
              <a:t>=</a:t>
            </a:r>
            <a:r>
              <a:rPr lang="en-US" i="1" dirty="0"/>
              <a:t>"@+id/</a:t>
            </a:r>
            <a:r>
              <a:rPr lang="en-US" i="1" dirty="0" err="1"/>
              <a:t>frag_titles</a:t>
            </a:r>
            <a:r>
              <a:rPr lang="en-US" i="1" dirty="0"/>
              <a:t>"  </a:t>
            </a:r>
            <a:r>
              <a:rPr lang="en-US" dirty="0" err="1"/>
              <a:t>android:layout_weight</a:t>
            </a:r>
            <a:r>
              <a:rPr lang="en-US" dirty="0"/>
              <a:t>=</a:t>
            </a:r>
            <a:r>
              <a:rPr lang="en-US" i="1" dirty="0"/>
              <a:t>"1"</a:t>
            </a:r>
          </a:p>
          <a:p>
            <a:pPr marL="0" indent="0">
              <a:buNone/>
            </a:pPr>
            <a:r>
              <a:rPr lang="en-US" dirty="0"/>
              <a:t>        </a:t>
            </a:r>
            <a:r>
              <a:rPr lang="en-US" dirty="0" err="1"/>
              <a:t>android:layout_width</a:t>
            </a:r>
            <a:r>
              <a:rPr lang="en-US" dirty="0"/>
              <a:t>=</a:t>
            </a:r>
            <a:r>
              <a:rPr lang="en-US" i="1" dirty="0"/>
              <a:t>"0dp"</a:t>
            </a:r>
            <a:r>
              <a:rPr lang="en-US" dirty="0"/>
              <a:t>  </a:t>
            </a:r>
            <a:r>
              <a:rPr lang="en-US" dirty="0" err="1"/>
              <a:t>android:layout_height</a:t>
            </a:r>
            <a:r>
              <a:rPr lang="en-US" dirty="0"/>
              <a:t>=</a:t>
            </a:r>
            <a:r>
              <a:rPr lang="en-US" i="1" dirty="0"/>
              <a:t>"</a:t>
            </a:r>
            <a:r>
              <a:rPr lang="en-US" i="1" dirty="0" err="1"/>
              <a:t>match_parent</a:t>
            </a:r>
            <a:r>
              <a:rPr lang="en-US" i="1" dirty="0"/>
              <a:t>"</a:t>
            </a:r>
          </a:p>
          <a:p>
            <a:pPr marL="0" indent="0">
              <a:buNone/>
            </a:pPr>
            <a:r>
              <a:rPr lang="en-US" dirty="0"/>
              <a:t>       class=</a:t>
            </a:r>
            <a:r>
              <a:rPr lang="en-US" i="1" dirty="0"/>
              <a:t>"edu.cs4730.frag1demo.titlefrag" /&gt;</a:t>
            </a:r>
          </a:p>
          <a:p>
            <a:pPr marL="0" indent="0">
              <a:buNone/>
            </a:pPr>
            <a:endParaRPr lang="en-US" i="1" dirty="0"/>
          </a:p>
          <a:p>
            <a:r>
              <a:rPr lang="en-US" b="1" dirty="0"/>
              <a:t>This is the most common layout , since you want to change fragments.</a:t>
            </a:r>
          </a:p>
          <a:p>
            <a:pPr marL="0" indent="0">
              <a:buNone/>
            </a:pPr>
            <a:endParaRPr lang="en-US" i="1" dirty="0"/>
          </a:p>
          <a:p>
            <a:pPr marL="0" indent="0">
              <a:buNone/>
            </a:pPr>
            <a:r>
              <a:rPr lang="en-US" dirty="0"/>
              <a:t>    &lt;</a:t>
            </a:r>
            <a:r>
              <a:rPr lang="en-US" dirty="0" err="1"/>
              <a:t>framelayout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      </a:t>
            </a:r>
            <a:r>
              <a:rPr lang="en-US" dirty="0" err="1"/>
              <a:t>android:id</a:t>
            </a:r>
            <a:r>
              <a:rPr lang="en-US" dirty="0"/>
              <a:t>=</a:t>
            </a:r>
            <a:r>
              <a:rPr lang="en-US" i="1" dirty="0"/>
              <a:t>"@+id/container" </a:t>
            </a:r>
          </a:p>
          <a:p>
            <a:pPr marL="0" indent="0">
              <a:buNone/>
            </a:pPr>
            <a:r>
              <a:rPr lang="en-US" dirty="0" err="1"/>
              <a:t>android:layout_width</a:t>
            </a:r>
            <a:r>
              <a:rPr lang="en-US" dirty="0"/>
              <a:t>=</a:t>
            </a:r>
            <a:r>
              <a:rPr lang="en-US" i="1" dirty="0"/>
              <a:t>“</a:t>
            </a:r>
            <a:r>
              <a:rPr lang="en-US" i="1" dirty="0" err="1"/>
              <a:t>match_parent</a:t>
            </a:r>
            <a:r>
              <a:rPr lang="en-US" i="1" dirty="0"/>
              <a:t>"</a:t>
            </a:r>
            <a:r>
              <a:rPr lang="en-US" dirty="0"/>
              <a:t> </a:t>
            </a:r>
            <a:r>
              <a:rPr lang="en-US" dirty="0" err="1"/>
              <a:t>android:layout_height</a:t>
            </a:r>
            <a:r>
              <a:rPr lang="en-US" dirty="0"/>
              <a:t>=</a:t>
            </a:r>
            <a:r>
              <a:rPr lang="en-US" i="1" dirty="0"/>
              <a:t>"</a:t>
            </a:r>
            <a:r>
              <a:rPr lang="en-US" i="1" dirty="0" err="1"/>
              <a:t>match_parent</a:t>
            </a:r>
            <a:r>
              <a:rPr lang="en-US" i="1" dirty="0"/>
              <a:t>"/&gt;</a:t>
            </a:r>
            <a:r>
              <a:rPr lang="en-US" dirty="0"/>
              <a:t> 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CBF9C09-E397-2110-381A-45D4947180E1}"/>
              </a:ext>
            </a:extLst>
          </p:cNvPr>
          <p:cNvSpPr/>
          <p:nvPr/>
        </p:nvSpPr>
        <p:spPr>
          <a:xfrm>
            <a:off x="534572" y="4543865"/>
            <a:ext cx="10515600" cy="1475936"/>
          </a:xfrm>
          <a:prstGeom prst="rect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5028323" y="2302622"/>
            <a:ext cx="3351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frag_titles</a:t>
            </a:r>
            <a:r>
              <a:rPr lang="en-US" dirty="0"/>
              <a:t> uses titlefrag.java class</a:t>
            </a:r>
          </a:p>
        </p:txBody>
      </p:sp>
      <p:cxnSp>
        <p:nvCxnSpPr>
          <p:cNvPr id="6" name="Straight Arrow Connector 5"/>
          <p:cNvCxnSpPr>
            <a:cxnSpLocks/>
            <a:stCxn id="4" idx="1"/>
          </p:cNvCxnSpPr>
          <p:nvPr/>
        </p:nvCxnSpPr>
        <p:spPr>
          <a:xfrm flipH="1">
            <a:off x="3812345" y="2487288"/>
            <a:ext cx="1215978" cy="319603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flipH="1" flipV="1">
            <a:off x="5028323" y="3629607"/>
            <a:ext cx="304800" cy="15240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1041009" y="6019801"/>
            <a:ext cx="779731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 this layout will have one fragment and a </a:t>
            </a:r>
            <a:r>
              <a:rPr lang="en-US" dirty="0" err="1"/>
              <a:t>framelayout</a:t>
            </a:r>
            <a:r>
              <a:rPr lang="en-US" dirty="0"/>
              <a:t>, </a:t>
            </a:r>
          </a:p>
          <a:p>
            <a:r>
              <a:rPr lang="en-US" dirty="0"/>
              <a:t>   the </a:t>
            </a:r>
            <a:r>
              <a:rPr lang="en-US" dirty="0" err="1"/>
              <a:t>LinearLayout</a:t>
            </a:r>
            <a:r>
              <a:rPr lang="en-US" dirty="0"/>
              <a:t> of was left off for space.</a:t>
            </a:r>
          </a:p>
        </p:txBody>
      </p:sp>
    </p:spTree>
    <p:extLst>
      <p:ext uri="{BB962C8B-B14F-4D97-AF65-F5344CB8AC3E}">
        <p14:creationId xmlns:p14="http://schemas.microsoft.com/office/powerpoint/2010/main" val="21184210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Fragment code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In the Fragment, you have the same callback methods as an activity</a:t>
            </a:r>
          </a:p>
          <a:p>
            <a:pPr lvl="1"/>
            <a:r>
              <a:rPr lang="en-US" dirty="0" err="1"/>
              <a:t>onCreate</a:t>
            </a:r>
            <a:r>
              <a:rPr lang="en-US" dirty="0"/>
              <a:t>(), </a:t>
            </a:r>
            <a:r>
              <a:rPr lang="en-US" dirty="0" err="1"/>
              <a:t>onStart</a:t>
            </a:r>
            <a:r>
              <a:rPr lang="en-US" dirty="0"/>
              <a:t>(), </a:t>
            </a:r>
            <a:r>
              <a:rPr lang="en-US" dirty="0" err="1"/>
              <a:t>onPause</a:t>
            </a:r>
            <a:r>
              <a:rPr lang="en-US" dirty="0"/>
              <a:t>(), and </a:t>
            </a:r>
            <a:r>
              <a:rPr lang="en-US" dirty="0" err="1"/>
              <a:t>onStop</a:t>
            </a:r>
            <a:r>
              <a:rPr lang="en-US" dirty="0"/>
              <a:t>()</a:t>
            </a:r>
          </a:p>
          <a:p>
            <a:r>
              <a:rPr lang="en-US" dirty="0"/>
              <a:t>And </a:t>
            </a:r>
            <a:r>
              <a:rPr lang="en-US" dirty="0" err="1"/>
              <a:t>OnCreateView</a:t>
            </a:r>
            <a:r>
              <a:rPr lang="en-US" dirty="0"/>
              <a:t>()</a:t>
            </a:r>
          </a:p>
          <a:p>
            <a:pPr lvl="1"/>
            <a:r>
              <a:rPr lang="en-US" dirty="0"/>
              <a:t>The system calls this when it's time for the fragment to draw its user interface for the first time. To draw a UI for your fragment, you must return a View from this method that is the root of your fragment's layout. </a:t>
            </a:r>
          </a:p>
          <a:p>
            <a:pPr lvl="1"/>
            <a:r>
              <a:rPr lang="en-US" dirty="0"/>
              <a:t>You can return null if the fragment does not provide a UI.</a:t>
            </a:r>
          </a:p>
          <a:p>
            <a:r>
              <a:rPr lang="en-US" dirty="0" err="1"/>
              <a:t>OnAttach</a:t>
            </a:r>
            <a:r>
              <a:rPr lang="en-US" dirty="0"/>
              <a:t>() and </a:t>
            </a:r>
            <a:r>
              <a:rPr lang="en-US" dirty="0" err="1"/>
              <a:t>OnDetach</a:t>
            </a:r>
            <a:r>
              <a:rPr lang="en-US" dirty="0"/>
              <a:t>()</a:t>
            </a:r>
          </a:p>
          <a:p>
            <a:pPr lvl="1"/>
            <a:r>
              <a:rPr lang="en-US" dirty="0"/>
              <a:t>This is when a fragment becomes associated with an activity.</a:t>
            </a:r>
          </a:p>
        </p:txBody>
      </p:sp>
    </p:spTree>
    <p:extLst>
      <p:ext uri="{BB962C8B-B14F-4D97-AF65-F5344CB8AC3E}">
        <p14:creationId xmlns:p14="http://schemas.microsoft.com/office/powerpoint/2010/main" val="23772828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Fragment code (2)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You should implement at least these three</a:t>
            </a:r>
          </a:p>
          <a:p>
            <a:r>
              <a:rPr lang="en-US" dirty="0" err="1"/>
              <a:t>OnCreate</a:t>
            </a:r>
            <a:r>
              <a:rPr lang="en-US" dirty="0"/>
              <a:t>(), </a:t>
            </a:r>
            <a:r>
              <a:rPr lang="en-US" dirty="0" err="1"/>
              <a:t>onCreateView</a:t>
            </a:r>
            <a:r>
              <a:rPr lang="en-US" dirty="0"/>
              <a:t>()</a:t>
            </a:r>
          </a:p>
          <a:p>
            <a:pPr lvl="1"/>
            <a:r>
              <a:rPr lang="en-US" dirty="0"/>
              <a:t>The </a:t>
            </a:r>
            <a:r>
              <a:rPr lang="en-US" dirty="0" err="1"/>
              <a:t>onCreate</a:t>
            </a:r>
            <a:r>
              <a:rPr lang="en-US" dirty="0"/>
              <a:t>() is for setup of variables</a:t>
            </a:r>
          </a:p>
          <a:p>
            <a:pPr lvl="1"/>
            <a:r>
              <a:rPr lang="en-US" dirty="0" err="1"/>
              <a:t>OnCreateView</a:t>
            </a:r>
            <a:r>
              <a:rPr lang="en-US" dirty="0"/>
              <a:t>() </a:t>
            </a:r>
          </a:p>
          <a:p>
            <a:pPr lvl="2"/>
            <a:r>
              <a:rPr lang="en-US" dirty="0"/>
              <a:t>Android also says the </a:t>
            </a:r>
            <a:r>
              <a:rPr lang="en-US" dirty="0" err="1"/>
              <a:t>OnPause</a:t>
            </a:r>
            <a:r>
              <a:rPr lang="en-US" dirty="0"/>
              <a:t>().</a:t>
            </a:r>
          </a:p>
          <a:p>
            <a:pPr lvl="2"/>
            <a:endParaRPr lang="en-US" dirty="0"/>
          </a:p>
          <a:p>
            <a:r>
              <a:rPr lang="en-US" dirty="0"/>
              <a:t>See </a:t>
            </a:r>
            <a:r>
              <a:rPr lang="en-US" dirty="0">
                <a:hlinkClick r:id="rId2"/>
              </a:rPr>
              <a:t>http://developer.android.com/guide/components/fragments.html</a:t>
            </a:r>
            <a:r>
              <a:rPr lang="en-US" dirty="0"/>
              <a:t> for the Fragment life cycle and the other callback methods.</a:t>
            </a:r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99598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Fragment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The </a:t>
            </a:r>
            <a:r>
              <a:rPr lang="en-US" dirty="0" err="1"/>
              <a:t>OnCreateView</a:t>
            </a:r>
            <a:r>
              <a:rPr lang="en-US" dirty="0"/>
              <a:t>()  returns a view and calls the layout associated with this fragment</a:t>
            </a:r>
          </a:p>
          <a:p>
            <a:pPr lvl="1"/>
            <a:r>
              <a:rPr lang="en-US" dirty="0" err="1"/>
              <a:t>R.layout.text</a:t>
            </a:r>
            <a:r>
              <a:rPr lang="en-US" dirty="0"/>
              <a:t> is the layout being used for this view.</a:t>
            </a:r>
          </a:p>
          <a:p>
            <a:pPr marL="0" indent="0">
              <a:buNone/>
            </a:pPr>
            <a:r>
              <a:rPr lang="en-US" dirty="0"/>
              <a:t>@Override</a:t>
            </a:r>
          </a:p>
          <a:p>
            <a:pPr marL="0" indent="0">
              <a:buNone/>
            </a:pPr>
            <a:r>
              <a:rPr lang="en-US" dirty="0"/>
              <a:t>public View </a:t>
            </a:r>
            <a:r>
              <a:rPr lang="en-US" dirty="0" err="1"/>
              <a:t>onCreateView</a:t>
            </a:r>
            <a:r>
              <a:rPr lang="en-US" dirty="0"/>
              <a:t>(</a:t>
            </a:r>
            <a:r>
              <a:rPr lang="en-US" dirty="0" err="1"/>
              <a:t>LayoutInflater</a:t>
            </a:r>
            <a:r>
              <a:rPr lang="en-US" dirty="0"/>
              <a:t> </a:t>
            </a:r>
            <a:r>
              <a:rPr lang="en-US" dirty="0" err="1"/>
              <a:t>inflater</a:t>
            </a:r>
            <a:r>
              <a:rPr lang="en-US" dirty="0"/>
              <a:t>, </a:t>
            </a:r>
            <a:r>
              <a:rPr lang="en-US" dirty="0" err="1"/>
              <a:t>ViewGroup</a:t>
            </a:r>
            <a:r>
              <a:rPr lang="en-US" dirty="0"/>
              <a:t> container, Bundle </a:t>
            </a:r>
            <a:r>
              <a:rPr lang="en-US" dirty="0" err="1"/>
              <a:t>savedInstanceState</a:t>
            </a:r>
            <a:r>
              <a:rPr lang="en-US" dirty="0"/>
              <a:t>) {</a:t>
            </a:r>
          </a:p>
          <a:p>
            <a:pPr marL="0" indent="0">
              <a:buNone/>
            </a:pPr>
            <a:r>
              <a:rPr lang="en-US" dirty="0"/>
              <a:t>    binding = </a:t>
            </a:r>
            <a:r>
              <a:rPr lang="en-US" dirty="0" err="1"/>
              <a:t>FragmentTwoBinding.inflate</a:t>
            </a:r>
            <a:r>
              <a:rPr lang="en-US" dirty="0"/>
              <a:t>(inflater, container, false);</a:t>
            </a:r>
          </a:p>
          <a:p>
            <a:pPr marL="0" indent="0">
              <a:buNone/>
            </a:pPr>
            <a:r>
              <a:rPr lang="en-US" dirty="0"/>
              <a:t>    </a:t>
            </a:r>
            <a:r>
              <a:rPr lang="en-US" dirty="0" err="1"/>
              <a:t>binding.tv.setText</a:t>
            </a:r>
            <a:r>
              <a:rPr lang="en-US" dirty="0"/>
              <a:t>(“Hi”);</a:t>
            </a:r>
          </a:p>
          <a:p>
            <a:pPr marL="0" indent="0">
              <a:buNone/>
            </a:pPr>
            <a:r>
              <a:rPr lang="en-US" dirty="0"/>
              <a:t>    return </a:t>
            </a:r>
            <a:r>
              <a:rPr lang="en-US" dirty="0" err="1"/>
              <a:t>binding.getRoot</a:t>
            </a:r>
            <a:r>
              <a:rPr lang="en-US" dirty="0"/>
              <a:t>();</a:t>
            </a:r>
          </a:p>
          <a:p>
            <a:pPr marL="0" indent="0">
              <a:buNone/>
            </a:pPr>
            <a:r>
              <a:rPr lang="en-US" dirty="0"/>
              <a:t>}</a:t>
            </a:r>
          </a:p>
          <a:p>
            <a:r>
              <a:rPr lang="en-US" dirty="0"/>
              <a:t>Note this uses </a:t>
            </a:r>
            <a:r>
              <a:rPr lang="en-US" dirty="0" err="1"/>
              <a:t>viewbinding</a:t>
            </a:r>
            <a:r>
              <a:rPr lang="en-US" dirty="0"/>
              <a:t>, which makes fragments much easier to follow.  the binding is declared global to the fragment.</a:t>
            </a:r>
          </a:p>
        </p:txBody>
      </p:sp>
    </p:spTree>
    <p:extLst>
      <p:ext uri="{BB962C8B-B14F-4D97-AF65-F5344CB8AC3E}">
        <p14:creationId xmlns:p14="http://schemas.microsoft.com/office/powerpoint/2010/main" val="3097419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Fragments from </a:t>
            </a:r>
            <a:r>
              <a:rPr lang="en-US" dirty="0" err="1"/>
              <a:t>MainActivity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In the activity, using the fragment Manager, you place a fragment in a </a:t>
            </a:r>
            <a:r>
              <a:rPr lang="en-US" dirty="0" err="1"/>
              <a:t>framelayout</a:t>
            </a:r>
            <a:endParaRPr lang="en-US" dirty="0"/>
          </a:p>
          <a:p>
            <a:pPr lvl="3"/>
            <a:r>
              <a:rPr lang="en-US" dirty="0"/>
              <a:t>the </a:t>
            </a:r>
            <a:r>
              <a:rPr lang="en-US" dirty="0" err="1"/>
              <a:t>framelayout</a:t>
            </a:r>
            <a:r>
              <a:rPr lang="en-US" dirty="0"/>
              <a:t> id is container.</a:t>
            </a:r>
          </a:p>
          <a:p>
            <a:pPr lvl="1"/>
            <a:r>
              <a:rPr lang="en-US" dirty="0"/>
              <a:t>If the </a:t>
            </a:r>
            <a:r>
              <a:rPr lang="en-US" dirty="0" err="1"/>
              <a:t>framelayout</a:t>
            </a:r>
            <a:r>
              <a:rPr lang="en-US" dirty="0"/>
              <a:t> is empty, you use add</a:t>
            </a:r>
          </a:p>
          <a:p>
            <a:pPr marL="914400" lvl="2" indent="0">
              <a:buNone/>
            </a:pPr>
            <a:r>
              <a:rPr lang="en-US" dirty="0" err="1"/>
              <a:t>getSupportFragmentManager</a:t>
            </a:r>
            <a:r>
              <a:rPr lang="en-US" dirty="0"/>
              <a:t>().</a:t>
            </a:r>
            <a:r>
              <a:rPr lang="en-US" dirty="0" err="1"/>
              <a:t>beginTransaction</a:t>
            </a:r>
            <a:r>
              <a:rPr lang="en-US" dirty="0"/>
              <a:t>()</a:t>
            </a:r>
          </a:p>
          <a:p>
            <a:pPr marL="914400" lvl="2" indent="0">
              <a:buNone/>
            </a:pPr>
            <a:r>
              <a:rPr lang="en-US" dirty="0"/>
              <a:t>                    .</a:t>
            </a:r>
            <a:r>
              <a:rPr lang="en-US" dirty="0">
                <a:solidFill>
                  <a:srgbClr val="FF0000"/>
                </a:solidFill>
              </a:rPr>
              <a:t>add(</a:t>
            </a:r>
            <a:r>
              <a:rPr lang="en-US" dirty="0" err="1">
                <a:solidFill>
                  <a:srgbClr val="FF0000"/>
                </a:solidFill>
              </a:rPr>
              <a:t>binding.container.getId</a:t>
            </a:r>
            <a:r>
              <a:rPr lang="en-US" dirty="0">
                <a:solidFill>
                  <a:srgbClr val="FF0000"/>
                </a:solidFill>
              </a:rPr>
              <a:t>(), new </a:t>
            </a:r>
            <a:r>
              <a:rPr lang="en-US" dirty="0" err="1">
                <a:solidFill>
                  <a:srgbClr val="FF0000"/>
                </a:solidFill>
              </a:rPr>
              <a:t>oneFragment</a:t>
            </a:r>
            <a:r>
              <a:rPr lang="en-US" dirty="0">
                <a:solidFill>
                  <a:srgbClr val="FF0000"/>
                </a:solidFill>
              </a:rPr>
              <a:t>())</a:t>
            </a:r>
          </a:p>
          <a:p>
            <a:pPr marL="914400" lvl="2" indent="0">
              <a:buNone/>
            </a:pPr>
            <a:r>
              <a:rPr lang="en-US" dirty="0"/>
              <a:t>                    .commit();</a:t>
            </a:r>
          </a:p>
          <a:p>
            <a:pPr lvl="2"/>
            <a:r>
              <a:rPr lang="en-US" dirty="0"/>
              <a:t>If you add another, then it appears on top of it showing fragments.</a:t>
            </a:r>
          </a:p>
          <a:p>
            <a:pPr lvl="1"/>
            <a:r>
              <a:rPr lang="en-US" dirty="0"/>
              <a:t>Changing from one fragment to another, use replace.</a:t>
            </a:r>
          </a:p>
          <a:p>
            <a:pPr marL="914400" lvl="2" indent="0">
              <a:buNone/>
            </a:pPr>
            <a:r>
              <a:rPr lang="en-US" dirty="0"/>
              <a:t> </a:t>
            </a:r>
            <a:r>
              <a:rPr lang="en-US" dirty="0" err="1"/>
              <a:t>getSupportFragmentManager</a:t>
            </a:r>
            <a:r>
              <a:rPr lang="en-US" dirty="0"/>
              <a:t>().</a:t>
            </a:r>
            <a:r>
              <a:rPr lang="en-US" dirty="0" err="1"/>
              <a:t>beginTransaction</a:t>
            </a:r>
            <a:r>
              <a:rPr lang="en-US" dirty="0"/>
              <a:t>()</a:t>
            </a:r>
          </a:p>
          <a:p>
            <a:pPr marL="914400" lvl="2" indent="0">
              <a:buNone/>
            </a:pPr>
            <a:r>
              <a:rPr lang="en-US" dirty="0"/>
              <a:t>                            .</a:t>
            </a:r>
            <a:r>
              <a:rPr lang="en-US" dirty="0">
                <a:solidFill>
                  <a:srgbClr val="FF0000"/>
                </a:solidFill>
              </a:rPr>
              <a:t>replace(</a:t>
            </a:r>
            <a:r>
              <a:rPr lang="en-US" dirty="0" err="1">
                <a:solidFill>
                  <a:srgbClr val="FF0000"/>
                </a:solidFill>
              </a:rPr>
              <a:t>binding.container.getId</a:t>
            </a:r>
            <a:r>
              <a:rPr lang="en-US" dirty="0">
                <a:solidFill>
                  <a:srgbClr val="FF0000"/>
                </a:solidFill>
              </a:rPr>
              <a:t>(), new </a:t>
            </a:r>
            <a:r>
              <a:rPr lang="en-US" dirty="0" err="1">
                <a:solidFill>
                  <a:srgbClr val="FF0000"/>
                </a:solidFill>
              </a:rPr>
              <a:t>twoFragment</a:t>
            </a:r>
            <a:r>
              <a:rPr lang="en-US" dirty="0">
                <a:solidFill>
                  <a:srgbClr val="FF0000"/>
                </a:solidFill>
              </a:rPr>
              <a:t>())</a:t>
            </a:r>
          </a:p>
          <a:p>
            <a:pPr marL="914400" lvl="2" indent="0">
              <a:buNone/>
            </a:pPr>
            <a:r>
              <a:rPr lang="en-US" dirty="0"/>
              <a:t>                            .commit();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752599" y="6248400"/>
            <a:ext cx="85308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See the </a:t>
            </a:r>
            <a:r>
              <a:rPr lang="en-US" dirty="0" err="1"/>
              <a:t>ViewBindingFragDemo</a:t>
            </a:r>
            <a:r>
              <a:rPr lang="en-US" dirty="0"/>
              <a:t> in </a:t>
            </a:r>
            <a:r>
              <a:rPr lang="en-US" dirty="0" err="1"/>
              <a:t>viewbinding</a:t>
            </a:r>
            <a:r>
              <a:rPr lang="en-US" dirty="0"/>
              <a:t> directory for demo code.</a:t>
            </a:r>
          </a:p>
        </p:txBody>
      </p:sp>
    </p:spTree>
    <p:extLst>
      <p:ext uri="{BB962C8B-B14F-4D97-AF65-F5344CB8AC3E}">
        <p14:creationId xmlns:p14="http://schemas.microsoft.com/office/powerpoint/2010/main" val="37805854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1464</Words>
  <Application>Microsoft Office PowerPoint</Application>
  <PresentationFormat>Widescreen</PresentationFormat>
  <Paragraphs>165</Paragraphs>
  <Slides>22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7" baseType="lpstr">
      <vt:lpstr>Aptos</vt:lpstr>
      <vt:lpstr>Aptos Display</vt:lpstr>
      <vt:lpstr>Arial</vt:lpstr>
      <vt:lpstr>Tahoma</vt:lpstr>
      <vt:lpstr>Office Theme</vt:lpstr>
      <vt:lpstr>Cosc 5/4730</vt:lpstr>
      <vt:lpstr>Fragments</vt:lpstr>
      <vt:lpstr>Basics</vt:lpstr>
      <vt:lpstr>How it works.</vt:lpstr>
      <vt:lpstr>Activity XML layout</vt:lpstr>
      <vt:lpstr>Fragment code</vt:lpstr>
      <vt:lpstr>Fragment code (2)</vt:lpstr>
      <vt:lpstr>Fragment </vt:lpstr>
      <vt:lpstr>Fragments from MainActivity</vt:lpstr>
      <vt:lpstr>PowerPoint Presentation</vt:lpstr>
      <vt:lpstr>Communication between fragments</vt:lpstr>
      <vt:lpstr>Setters</vt:lpstr>
      <vt:lpstr>callbacks</vt:lpstr>
      <vt:lpstr>Callbacks created in the fragment </vt:lpstr>
      <vt:lpstr>Callbacks fragment in the fragment (2)</vt:lpstr>
      <vt:lpstr>Callbacks used in the activity</vt:lpstr>
      <vt:lpstr>Callbacks, not an Android invention.</vt:lpstr>
      <vt:lpstr>PowerPoint Presentation</vt:lpstr>
      <vt:lpstr>Frag com with listview.</vt:lpstr>
      <vt:lpstr>Frag com with listview (2)</vt:lpstr>
      <vt:lpstr>Later on.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Jim Ward</dc:creator>
  <cp:lastModifiedBy>Jim Ward</cp:lastModifiedBy>
  <cp:revision>2</cp:revision>
  <dcterms:created xsi:type="dcterms:W3CDTF">2024-08-22T19:14:10Z</dcterms:created>
  <dcterms:modified xsi:type="dcterms:W3CDTF">2024-08-29T21:52:22Z</dcterms:modified>
</cp:coreProperties>
</file>