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7" r:id="rId14"/>
    <p:sldId id="289" r:id="rId15"/>
    <p:sldId id="290" r:id="rId16"/>
    <p:sldId id="291" r:id="rId17"/>
    <p:sldId id="292" r:id="rId18"/>
    <p:sldId id="293" r:id="rId19"/>
    <p:sldId id="294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7" r:id="rId28"/>
    <p:sldId id="278" r:id="rId29"/>
    <p:sldId id="279" r:id="rId30"/>
    <p:sldId id="299" r:id="rId31"/>
    <p:sldId id="281" r:id="rId32"/>
    <p:sldId id="282" r:id="rId33"/>
    <p:sldId id="283" r:id="rId34"/>
    <p:sldId id="284" r:id="rId35"/>
    <p:sldId id="285" r:id="rId36"/>
    <p:sldId id="286" r:id="rId37"/>
    <p:sldId id="295" r:id="rId38"/>
    <p:sldId id="296" r:id="rId39"/>
    <p:sldId id="297" r:id="rId40"/>
    <p:sldId id="298" r:id="rId41"/>
    <p:sldId id="280" r:id="rId42"/>
    <p:sldId id="256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4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E9DDB-DD6B-40D9-8CB1-93750373CA1B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D98D5-B9A1-4295-A5F4-ED8D784F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90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</a:t>
            </a:r>
            <a:r>
              <a:rPr lang="en-US" baseline="0" dirty="0"/>
              <a:t> example of poor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249EA-1877-49BA-9C21-ED807C3B023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25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0" i="0" dirty="0">
                <a:effectLst/>
                <a:latin typeface="Roboto"/>
              </a:rPr>
              <a:t>Demonstrate: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/>
              </a:rPr>
              <a:t>How</a:t>
            </a:r>
            <a:r>
              <a:rPr lang="en-US" b="0" i="0" baseline="0" dirty="0">
                <a:effectLst/>
                <a:latin typeface="Roboto"/>
              </a:rPr>
              <a:t> to add constraints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b="0" i="0" baseline="0" dirty="0">
                <a:effectLst/>
                <a:latin typeface="Roboto"/>
              </a:rPr>
              <a:t>How to remove</a:t>
            </a:r>
            <a:r>
              <a:rPr lang="en-US" b="0" i="0" dirty="0">
                <a:effectLst/>
                <a:latin typeface="Roboto"/>
              </a:rPr>
              <a:t> one constraint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/>
              </a:rPr>
              <a:t>How to remove all constraints</a:t>
            </a:r>
          </a:p>
          <a:p>
            <a:pPr algn="l"/>
            <a:endParaRPr lang="en-US" b="0" i="0" dirty="0">
              <a:effectLst/>
              <a:latin typeface="Roboto"/>
            </a:endParaRPr>
          </a:p>
          <a:p>
            <a:pPr algn="l"/>
            <a:r>
              <a:rPr lang="en-US" b="0" i="0" dirty="0">
                <a:effectLst/>
                <a:latin typeface="Roboto"/>
              </a:rPr>
              <a:t>Remember the following rules: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/>
              </a:rPr>
              <a:t>Every view must have at least two constraints: one horizontal and one vertical.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/>
              </a:rPr>
              <a:t>You can create constraints only between a constraint handle and an anchor point that share the same plane. So a vertical plane (the left and right sides) of a view can be constrained only to another vertical plane; and baselines can constrain only to other baselines.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Roboto"/>
              </a:rPr>
              <a:t>Each constraint handle can be used for just one constraint, but you can create multiple constraints (from different views) to the same anchor point.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249EA-1877-49BA-9C21-ED807C3B023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90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studio/write/layout-editor.html" TargetMode="External"/><Relationship Id="rId2" Type="http://schemas.openxmlformats.org/officeDocument/2006/relationships/hyperlink" Target="https://developer.android.com/training/constraint-layout/index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JimSeker/ui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5/4730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GUI: layouts, more views, and </a:t>
            </a:r>
            <a:r>
              <a:rPr lang="en-US" dirty="0" err="1"/>
              <a:t>viewpagers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5707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Example (2)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00201"/>
            <a:ext cx="7099842" cy="2301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62200" y="4038600"/>
            <a:ext cx="7391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	&lt;</a:t>
            </a:r>
            <a:r>
              <a:rPr lang="en-US" dirty="0" err="1"/>
              <a:t>TextView</a:t>
            </a:r>
            <a:endParaRPr lang="en-US" dirty="0"/>
          </a:p>
          <a:p>
            <a:r>
              <a:rPr lang="en-US" dirty="0"/>
              <a:t>	    </a:t>
            </a:r>
            <a:r>
              <a:rPr lang="en-US" dirty="0" err="1"/>
              <a:t>android:id</a:t>
            </a:r>
            <a:r>
              <a:rPr lang="en-US" dirty="0"/>
              <a:t>="@+id/</a:t>
            </a:r>
            <a:r>
              <a:rPr lang="en-US" dirty="0" err="1"/>
              <a:t>headingValue</a:t>
            </a:r>
            <a:r>
              <a:rPr lang="en-US" dirty="0"/>
              <a:t>"</a:t>
            </a:r>
          </a:p>
          <a:p>
            <a:r>
              <a:rPr lang="en-US" dirty="0"/>
              <a:t>	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</a:t>
            </a:r>
          </a:p>
          <a:p>
            <a:r>
              <a:rPr lang="en-US" dirty="0"/>
              <a:t>	   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</a:t>
            </a:r>
          </a:p>
          <a:p>
            <a:r>
              <a:rPr lang="en-US" dirty="0"/>
              <a:t>	    </a:t>
            </a:r>
            <a:r>
              <a:rPr lang="en-US" dirty="0" err="1"/>
              <a:t>android:layout_alignBaseline</a:t>
            </a:r>
            <a:r>
              <a:rPr lang="en-US" dirty="0"/>
              <a:t>="@+id/</a:t>
            </a:r>
            <a:r>
              <a:rPr lang="en-US" dirty="0" err="1"/>
              <a:t>headingLabel</a:t>
            </a:r>
            <a:r>
              <a:rPr lang="en-US" dirty="0"/>
              <a:t>"</a:t>
            </a:r>
          </a:p>
          <a:p>
            <a:r>
              <a:rPr lang="en-US" dirty="0"/>
              <a:t>	    </a:t>
            </a:r>
            <a:r>
              <a:rPr lang="en-US" dirty="0" err="1"/>
              <a:t>android:layout_alignBottom</a:t>
            </a:r>
            <a:r>
              <a:rPr lang="en-US" dirty="0"/>
              <a:t>="@+id/</a:t>
            </a:r>
            <a:r>
              <a:rPr lang="en-US" dirty="0" err="1"/>
              <a:t>headingLabel</a:t>
            </a:r>
            <a:r>
              <a:rPr lang="en-US" dirty="0"/>
              <a:t>"</a:t>
            </a:r>
          </a:p>
          <a:p>
            <a:r>
              <a:rPr lang="en-US" dirty="0"/>
              <a:t>	    </a:t>
            </a:r>
            <a:r>
              <a:rPr lang="en-US" dirty="0" err="1"/>
              <a:t>android:layout_alignLeft</a:t>
            </a:r>
            <a:r>
              <a:rPr lang="en-US" dirty="0"/>
              <a:t>="@+id/</a:t>
            </a:r>
            <a:r>
              <a:rPr lang="en-US" dirty="0" err="1"/>
              <a:t>zAxisValue</a:t>
            </a:r>
            <a:r>
              <a:rPr lang="en-US" dirty="0"/>
              <a:t>"</a:t>
            </a:r>
          </a:p>
          <a:p>
            <a:r>
              <a:rPr lang="en-US" dirty="0"/>
              <a:t>	    </a:t>
            </a:r>
            <a:r>
              <a:rPr lang="en-US" dirty="0" err="1"/>
              <a:t>android:text</a:t>
            </a:r>
            <a:r>
              <a:rPr lang="en-US" dirty="0"/>
              <a:t>="Nothing..." /&gt;</a:t>
            </a:r>
          </a:p>
        </p:txBody>
      </p:sp>
    </p:spTree>
    <p:extLst>
      <p:ext uri="{BB962C8B-B14F-4D97-AF65-F5344CB8AC3E}">
        <p14:creationId xmlns:p14="http://schemas.microsoft.com/office/powerpoint/2010/main" val="308746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Example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900" dirty="0"/>
              <a:t>Views over the top of each other.   This can easy be done with the relative layout.  Like the previous example: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&lt;</a:t>
            </a:r>
            <a:r>
              <a:rPr lang="en-US" dirty="0" err="1"/>
              <a:t>ImageView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android:id</a:t>
            </a:r>
            <a:r>
              <a:rPr lang="en-US" dirty="0"/>
              <a:t>="@+id/</a:t>
            </a:r>
            <a:r>
              <a:rPr lang="en-US" dirty="0" err="1"/>
              <a:t>ImgV</a:t>
            </a:r>
            <a:r>
              <a:rPr lang="en-US" dirty="0"/>
              <a:t>"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fill_parent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fill_parent</a:t>
            </a:r>
            <a:r>
              <a:rPr lang="en-US" dirty="0"/>
              <a:t>"     </a:t>
            </a:r>
            <a:r>
              <a:rPr lang="en-US" dirty="0" err="1"/>
              <a:t>android:src</a:t>
            </a:r>
            <a:r>
              <a:rPr lang="en-US" dirty="0"/>
              <a:t>="@</a:t>
            </a:r>
            <a:r>
              <a:rPr lang="en-US" dirty="0" err="1"/>
              <a:t>drawable</a:t>
            </a:r>
            <a:r>
              <a:rPr lang="en-US" dirty="0"/>
              <a:t>/</a:t>
            </a:r>
            <a:r>
              <a:rPr lang="en-US" dirty="0" err="1"/>
              <a:t>ic_launcher</a:t>
            </a:r>
            <a:r>
              <a:rPr lang="en-US" dirty="0"/>
              <a:t>"/&gt;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&lt;</a:t>
            </a:r>
            <a:r>
              <a:rPr lang="en-US" dirty="0" err="1"/>
              <a:t>TextView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android:id</a:t>
            </a:r>
            <a:r>
              <a:rPr lang="en-US" dirty="0"/>
              <a:t>="@+id/</a:t>
            </a:r>
            <a:r>
              <a:rPr lang="en-US" dirty="0" err="1"/>
              <a:t>xAxisLabel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    </a:t>
            </a:r>
            <a:r>
              <a:rPr lang="en-US" dirty="0" err="1">
                <a:solidFill>
                  <a:srgbClr val="FF0000"/>
                </a:solidFill>
              </a:rPr>
              <a:t>android:layout_alignParentLeft</a:t>
            </a:r>
            <a:r>
              <a:rPr lang="en-US" dirty="0">
                <a:solidFill>
                  <a:srgbClr val="FF0000"/>
                </a:solidFill>
              </a:rPr>
              <a:t>="true“    this aligns to the top of the “screen”,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    </a:t>
            </a:r>
            <a:r>
              <a:rPr lang="en-US" dirty="0" err="1">
                <a:solidFill>
                  <a:srgbClr val="FF0000"/>
                </a:solidFill>
              </a:rPr>
              <a:t>android:layout_alignParentTop</a:t>
            </a:r>
            <a:r>
              <a:rPr lang="en-US" dirty="0">
                <a:solidFill>
                  <a:srgbClr val="FF0000"/>
                </a:solidFill>
              </a:rPr>
              <a:t>="true“     since no id was chosen.</a:t>
            </a:r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android:layout_marginLeft</a:t>
            </a:r>
            <a:r>
              <a:rPr lang="en-US" dirty="0"/>
              <a:t>="18dp"</a:t>
            </a:r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android:layout_marginTop</a:t>
            </a:r>
            <a:r>
              <a:rPr lang="en-US" dirty="0"/>
              <a:t>="15dp"</a:t>
            </a:r>
          </a:p>
          <a:p>
            <a:pPr marL="0" indent="0">
              <a:buNone/>
            </a:pPr>
            <a:r>
              <a:rPr lang="en-US" dirty="0"/>
              <a:t>	    </a:t>
            </a:r>
            <a:r>
              <a:rPr lang="en-US" dirty="0" err="1"/>
              <a:t>android:text</a:t>
            </a:r>
            <a:r>
              <a:rPr lang="en-US" dirty="0"/>
              <a:t>="</a:t>
            </a:r>
            <a:r>
              <a:rPr lang="en-US" dirty="0" err="1"/>
              <a:t>xAxis</a:t>
            </a:r>
            <a:r>
              <a:rPr lang="en-US" dirty="0"/>
              <a:t>" /&gt;</a:t>
            </a:r>
          </a:p>
        </p:txBody>
      </p:sp>
    </p:spTree>
    <p:extLst>
      <p:ext uri="{BB962C8B-B14F-4D97-AF65-F5344CB8AC3E}">
        <p14:creationId xmlns:p14="http://schemas.microsoft.com/office/powerpoint/2010/main" val="3363375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and Linear Layouts.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problem with a relative layout maybe the screen size.   The previous example can be redone with a Relative layout and then linear layouts  to create the “table” of values.  It can then resize as needed.  </a:t>
            </a:r>
          </a:p>
          <a:p>
            <a:pPr lvl="1"/>
            <a:r>
              <a:rPr lang="en-US" dirty="0"/>
              <a:t>But it’s also possible you don’t want that behavior.</a:t>
            </a:r>
          </a:p>
        </p:txBody>
      </p:sp>
    </p:spTree>
    <p:extLst>
      <p:ext uri="{BB962C8B-B14F-4D97-AF65-F5344CB8AC3E}">
        <p14:creationId xmlns:p14="http://schemas.microsoft.com/office/powerpoint/2010/main" val="1110944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ConstraintLayout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constraint layout should fix the problems with the linear and relative layouts.</a:t>
            </a:r>
          </a:p>
          <a:p>
            <a:pPr lvl="1"/>
            <a:r>
              <a:rPr lang="en-US" dirty="0"/>
              <a:t>You can use studio's UI to position the widgets and how you want everything to look.</a:t>
            </a:r>
          </a:p>
          <a:p>
            <a:pPr lvl="2"/>
            <a:r>
              <a:rPr lang="en-US" dirty="0"/>
              <a:t>This can be very time consuming, and missed click with somethings mess everything up (remember the back button when then happens).</a:t>
            </a:r>
          </a:p>
          <a:p>
            <a:pPr lvl="1"/>
            <a:r>
              <a:rPr lang="en-US" dirty="0">
                <a:hlinkClick r:id="rId2"/>
              </a:rPr>
              <a:t>https://developer.android.com/training/constraint-layout/index.html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3"/>
              </a:rPr>
              <a:t>https://developer.android.com/studio/write/layout-editor.html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0387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 Rundown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Constraints are what is used to define a view’s position relative to it’s siblings and parent. </a:t>
            </a:r>
          </a:p>
          <a:p>
            <a:r>
              <a:rPr lang="en-US" dirty="0"/>
              <a:t>They represent a connection or alignment to other another view or to the parent layout or some other invisible guideline. </a:t>
            </a:r>
          </a:p>
          <a:p>
            <a:r>
              <a:rPr lang="en-US" dirty="0"/>
              <a:t>Each view must have at least one horizontal and one vertical constraint, but adding more is possible and often necessary.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932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091" y="2185748"/>
            <a:ext cx="11329934" cy="29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737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Constraint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8281" y="1600200"/>
            <a:ext cx="5384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the design editor simply drag and drop a view from the palette into the blueprint of your layout. </a:t>
            </a:r>
          </a:p>
          <a:p>
            <a:r>
              <a:rPr lang="en-US" dirty="0"/>
              <a:t>Then use the constraint handles on the view to drag and drop a constraint to an anchor point on another view or to the parent layout. </a:t>
            </a:r>
          </a:p>
          <a:p>
            <a:r>
              <a:rPr lang="en-US" dirty="0"/>
              <a:t>Conversely, remove a constraint by clicking it’s handle or by selecting the </a:t>
            </a:r>
            <a:r>
              <a:rPr lang="en-US" i="1" dirty="0"/>
              <a:t>Remove all constraints </a:t>
            </a:r>
            <a:r>
              <a:rPr lang="en-US" dirty="0"/>
              <a:t>button below the view.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0179" y="3195091"/>
            <a:ext cx="5728139" cy="19451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61167" y="5570482"/>
            <a:ext cx="2165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Constraint handle</a:t>
            </a:r>
          </a:p>
        </p:txBody>
      </p:sp>
      <p:cxnSp>
        <p:nvCxnSpPr>
          <p:cNvPr id="11" name="Straight Arrow Connector 10"/>
          <p:cNvCxnSpPr>
            <a:endCxn id="13" idx="5"/>
          </p:cNvCxnSpPr>
          <p:nvPr/>
        </p:nvCxnSpPr>
        <p:spPr>
          <a:xfrm flipH="1" flipV="1">
            <a:off x="10346114" y="4854244"/>
            <a:ext cx="348161" cy="758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0032124" y="4538999"/>
            <a:ext cx="367862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70179" y="5591503"/>
            <a:ext cx="2091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Anchor point</a:t>
            </a:r>
          </a:p>
        </p:txBody>
      </p:sp>
      <p:sp>
        <p:nvSpPr>
          <p:cNvPr id="17" name="Oval 16"/>
          <p:cNvSpPr/>
          <p:nvPr/>
        </p:nvSpPr>
        <p:spPr>
          <a:xfrm>
            <a:off x="7677807" y="3983015"/>
            <a:ext cx="367862" cy="3693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endCxn id="17" idx="3"/>
          </p:cNvCxnSpPr>
          <p:nvPr/>
        </p:nvCxnSpPr>
        <p:spPr>
          <a:xfrm flipV="1">
            <a:off x="6600497" y="4298260"/>
            <a:ext cx="1131182" cy="131426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993117" y="2600698"/>
            <a:ext cx="2082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Constraint</a:t>
            </a:r>
          </a:p>
        </p:txBody>
      </p:sp>
      <p:sp>
        <p:nvSpPr>
          <p:cNvPr id="21" name="Oval 20"/>
          <p:cNvSpPr/>
          <p:nvPr/>
        </p:nvSpPr>
        <p:spPr>
          <a:xfrm>
            <a:off x="7798675" y="4038764"/>
            <a:ext cx="1587063" cy="24945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endCxn id="21" idx="0"/>
          </p:cNvCxnSpPr>
          <p:nvPr/>
        </p:nvCxnSpPr>
        <p:spPr>
          <a:xfrm>
            <a:off x="8564624" y="2970030"/>
            <a:ext cx="27583" cy="10687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0941269" y="3987206"/>
            <a:ext cx="367862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endCxn id="25" idx="4"/>
          </p:cNvCxnSpPr>
          <p:nvPr/>
        </p:nvCxnSpPr>
        <p:spPr>
          <a:xfrm flipV="1">
            <a:off x="10694275" y="4356538"/>
            <a:ext cx="430925" cy="1255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897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behaviors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136" y="2638096"/>
            <a:ext cx="3042558" cy="14688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2523" y="4754616"/>
            <a:ext cx="3071171" cy="14688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3436" y="3256893"/>
            <a:ext cx="1947386" cy="19562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5364" y="3256893"/>
            <a:ext cx="1956239" cy="195623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31136" y="2312276"/>
            <a:ext cx="221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Parent position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02523" y="4385284"/>
            <a:ext cx="221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Order position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43436" y="2915886"/>
            <a:ext cx="221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 Alignment</a:t>
            </a:r>
          </a:p>
        </p:txBody>
      </p:sp>
    </p:spTree>
    <p:extLst>
      <p:ext uri="{BB962C8B-B14F-4D97-AF65-F5344CB8AC3E}">
        <p14:creationId xmlns:p14="http://schemas.microsoft.com/office/powerpoint/2010/main" val="3191561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behaviors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136" y="2610504"/>
            <a:ext cx="3412919" cy="1632266"/>
          </a:xfrm>
          <a:prstGeom prst="rect">
            <a:avLst/>
          </a:prstGeom>
        </p:spPr>
      </p:pic>
      <p:pic>
        <p:nvPicPr>
          <p:cNvPr id="2052" name="Picture 4" descr="https://developer.android.com/training/constraint-layout/images/guideline-constraint_2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885" y="2465333"/>
            <a:ext cx="3407979" cy="177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31137" y="4403834"/>
            <a:ext cx="3181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Baseline Alignment</a:t>
            </a:r>
          </a:p>
          <a:p>
            <a:r>
              <a:rPr lang="en-US" dirty="0"/>
              <a:t>(Can be set by selecting the </a:t>
            </a:r>
            <a:r>
              <a:rPr lang="en-US" i="1" dirty="0"/>
              <a:t>baseline     </a:t>
            </a:r>
            <a:r>
              <a:rPr lang="en-US" dirty="0"/>
              <a:t> button below a view)</a:t>
            </a:r>
          </a:p>
        </p:txBody>
      </p:sp>
      <p:pic>
        <p:nvPicPr>
          <p:cNvPr id="2054" name="Picture 6" descr="https://developer.android.com/studio/images/buttons/layout-editor-action-baselin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745" y="502236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547945" y="4403834"/>
            <a:ext cx="32792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Constraint to guideline</a:t>
            </a:r>
          </a:p>
          <a:p>
            <a:r>
              <a:rPr lang="en-US" dirty="0"/>
              <a:t>(Can be set by selecting </a:t>
            </a:r>
            <a:r>
              <a:rPr lang="en-US" i="1" dirty="0"/>
              <a:t>Guidelines</a:t>
            </a:r>
            <a:r>
              <a:rPr lang="en-US" dirty="0"/>
              <a:t>      in the toolbar)</a:t>
            </a:r>
          </a:p>
        </p:txBody>
      </p:sp>
      <p:pic>
        <p:nvPicPr>
          <p:cNvPr id="2056" name="Picture 8" descr="https://developer.android.com/studio/images/buttons/layout-editor-guideline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171" y="502236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387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view’s spatial occupancy can be entirely edited in the Properties window. </a:t>
            </a:r>
          </a:p>
          <a:p>
            <a:r>
              <a:rPr lang="en-US" dirty="0"/>
              <a:t>If at least one view dimension is set to match constraint then a size ratio can be set. </a:t>
            </a:r>
          </a:p>
          <a:p>
            <a:r>
              <a:rPr lang="en-US" i="1" dirty="0"/>
              <a:t>Constraint bias </a:t>
            </a:r>
            <a:r>
              <a:rPr lang="en-US" dirty="0"/>
              <a:t>give a view weight within a constraint set.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47443" y="1600200"/>
            <a:ext cx="3085113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88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"managers"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Most of the time you need more then one view.  So you use a layout to control how the widgets are shown on the screen.</a:t>
            </a:r>
          </a:p>
          <a:p>
            <a:r>
              <a:rPr lang="en-US" dirty="0" err="1"/>
              <a:t>LinearLayout</a:t>
            </a:r>
            <a:r>
              <a:rPr lang="en-US" dirty="0"/>
              <a:t> is very simple</a:t>
            </a:r>
          </a:p>
          <a:p>
            <a:r>
              <a:rPr lang="en-US" dirty="0"/>
              <a:t>&lt;</a:t>
            </a:r>
            <a:r>
              <a:rPr lang="en-US" dirty="0" err="1"/>
              <a:t>LinearLayout</a:t>
            </a:r>
            <a:r>
              <a:rPr lang="en-US" dirty="0"/>
              <a:t> </a:t>
            </a:r>
            <a:r>
              <a:rPr lang="en-US" dirty="0" err="1"/>
              <a:t>android:id</a:t>
            </a:r>
            <a:r>
              <a:rPr lang="en-US" dirty="0"/>
              <a:t>="@+id/LinearLayout01"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fill_parent</a:t>
            </a:r>
            <a:r>
              <a:rPr lang="en-US" dirty="0"/>
              <a:t>"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fill_parent</a:t>
            </a:r>
            <a:r>
              <a:rPr lang="en-US" dirty="0"/>
              <a:t>"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android:orientation</a:t>
            </a:r>
            <a:r>
              <a:rPr lang="en-US" dirty="0"/>
              <a:t>="vertical"&gt;</a:t>
            </a:r>
          </a:p>
          <a:p>
            <a:r>
              <a:rPr lang="en-US" dirty="0"/>
              <a:t>Orientation controls placement of the next widget: </a:t>
            </a:r>
          </a:p>
          <a:p>
            <a:pPr lvl="1"/>
            <a:r>
              <a:rPr lang="en-US" dirty="0"/>
              <a:t>vertical:  next line</a:t>
            </a:r>
          </a:p>
          <a:p>
            <a:pPr lvl="1"/>
            <a:r>
              <a:rPr lang="en-US" dirty="0"/>
              <a:t>horizontal: to the right of the previous widget</a:t>
            </a:r>
          </a:p>
          <a:p>
            <a:r>
              <a:rPr lang="en-US" dirty="0"/>
              <a:t>Normally you use several layouts to control how everything is displayed.</a:t>
            </a:r>
          </a:p>
        </p:txBody>
      </p:sp>
    </p:spTree>
    <p:extLst>
      <p:ext uri="{BB962C8B-B14F-4D97-AF65-F5344CB8AC3E}">
        <p14:creationId xmlns:p14="http://schemas.microsoft.com/office/powerpoint/2010/main" val="2699772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Layouts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TableLayout</a:t>
            </a:r>
            <a:r>
              <a:rPr lang="en-US" dirty="0"/>
              <a:t> works like html tables (with all the complications like spanning rows)</a:t>
            </a:r>
          </a:p>
          <a:p>
            <a:pPr lvl="1"/>
            <a:r>
              <a:rPr lang="en-US" dirty="0" err="1"/>
              <a:t>TableRow</a:t>
            </a:r>
            <a:r>
              <a:rPr lang="en-US" dirty="0"/>
              <a:t> is used with it for row layouts</a:t>
            </a:r>
          </a:p>
          <a:p>
            <a:r>
              <a:rPr lang="en-US" dirty="0" err="1"/>
              <a:t>Scrollview</a:t>
            </a:r>
            <a:r>
              <a:rPr lang="en-US" dirty="0"/>
              <a:t> work is just like </a:t>
            </a:r>
            <a:r>
              <a:rPr lang="en-US" dirty="0" err="1"/>
              <a:t>linearLayout</a:t>
            </a:r>
            <a:r>
              <a:rPr lang="en-US" dirty="0"/>
              <a:t>, except you get a vertical scrollbars as needed or </a:t>
            </a:r>
            <a:r>
              <a:rPr lang="en-US" dirty="0" err="1"/>
              <a:t>HorizontalScrollView</a:t>
            </a:r>
            <a:r>
              <a:rPr lang="en-US" dirty="0"/>
              <a:t>.  </a:t>
            </a:r>
          </a:p>
          <a:p>
            <a:pPr lvl="1"/>
            <a:r>
              <a:rPr lang="en-US" dirty="0"/>
              <a:t>It takes one widget, which is likely a </a:t>
            </a:r>
            <a:r>
              <a:rPr lang="en-US" dirty="0" err="1"/>
              <a:t>LinearLayout</a:t>
            </a:r>
            <a:r>
              <a:rPr lang="en-US" dirty="0"/>
              <a:t>.</a:t>
            </a:r>
          </a:p>
          <a:p>
            <a:r>
              <a:rPr lang="en-US" dirty="0"/>
              <a:t>There is also a </a:t>
            </a:r>
            <a:r>
              <a:rPr lang="en-US" dirty="0" err="1"/>
              <a:t>GridView</a:t>
            </a:r>
            <a:r>
              <a:rPr lang="en-US" dirty="0"/>
              <a:t>, which items are inserted to the layout via a </a:t>
            </a:r>
            <a:r>
              <a:rPr lang="en-US" dirty="0" err="1"/>
              <a:t>ListAdapter</a:t>
            </a:r>
            <a:endParaRPr lang="en-US" dirty="0"/>
          </a:p>
          <a:p>
            <a:pPr lvl="2"/>
            <a:r>
              <a:rPr lang="en-US" dirty="0"/>
              <a:t>We come back to the </a:t>
            </a:r>
            <a:r>
              <a:rPr lang="en-US" dirty="0" err="1"/>
              <a:t>listAdapter</a:t>
            </a:r>
            <a:r>
              <a:rPr lang="en-US" dirty="0"/>
              <a:t> later on (with </a:t>
            </a:r>
            <a:r>
              <a:rPr lang="en-US" dirty="0" err="1"/>
              <a:t>ListViews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4039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Bar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/>
              <a:t>ProgressBar</a:t>
            </a:r>
            <a:r>
              <a:rPr lang="en-US" dirty="0"/>
              <a:t> is like a gauge.</a:t>
            </a:r>
          </a:p>
          <a:p>
            <a:pPr lvl="1"/>
            <a:r>
              <a:rPr lang="en-US" dirty="0"/>
              <a:t>The bar can look in one of 4 ways, set in the style tag</a:t>
            </a:r>
          </a:p>
          <a:p>
            <a:pPr lvl="1"/>
            <a:r>
              <a:rPr lang="en-US" dirty="0" err="1"/>
              <a:t>android:progressBarStyle</a:t>
            </a:r>
            <a:r>
              <a:rPr lang="en-US" dirty="0"/>
              <a:t>   This is a medium circular progress bar</a:t>
            </a:r>
          </a:p>
          <a:p>
            <a:pPr lvl="1"/>
            <a:r>
              <a:rPr lang="en-US" dirty="0" err="1"/>
              <a:t>android:progressBarStyleHorizontal</a:t>
            </a:r>
            <a:r>
              <a:rPr lang="en-US" dirty="0"/>
              <a:t>  This is a horizontal progress bar. </a:t>
            </a:r>
          </a:p>
          <a:p>
            <a:pPr lvl="1"/>
            <a:r>
              <a:rPr lang="en-US" dirty="0" err="1"/>
              <a:t>android:progressBarStyleLarge</a:t>
            </a:r>
            <a:r>
              <a:rPr lang="en-US" dirty="0"/>
              <a:t>  This is a large circular progress bar. </a:t>
            </a:r>
          </a:p>
          <a:p>
            <a:pPr lvl="1"/>
            <a:r>
              <a:rPr lang="en-US" dirty="0" err="1"/>
              <a:t>android:progressBarStyleSmall</a:t>
            </a:r>
            <a:r>
              <a:rPr lang="en-US" dirty="0"/>
              <a:t>  This is a small circular progress bar. </a:t>
            </a:r>
          </a:p>
          <a:p>
            <a:pPr lvl="1"/>
            <a:r>
              <a:rPr lang="en-US" dirty="0"/>
              <a:t>The format looks like this: </a:t>
            </a:r>
          </a:p>
          <a:p>
            <a:pPr lvl="2"/>
            <a:r>
              <a:rPr lang="en-US" dirty="0"/>
              <a:t>style=</a:t>
            </a:r>
            <a:r>
              <a:rPr lang="en-US" i="1" dirty="0"/>
              <a:t>"?</a:t>
            </a:r>
            <a:r>
              <a:rPr lang="en-US" i="1" dirty="0" err="1"/>
              <a:t>android:attr</a:t>
            </a:r>
            <a:r>
              <a:rPr lang="en-US" i="1" dirty="0"/>
              <a:t>/</a:t>
            </a:r>
            <a:r>
              <a:rPr lang="en-US" i="1" dirty="0" err="1"/>
              <a:t>progressBarStyleHorizontal</a:t>
            </a:r>
            <a:r>
              <a:rPr lang="en-US" i="1" dirty="0"/>
              <a:t>"&gt;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088" y="3691732"/>
            <a:ext cx="134302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0" y="2595793"/>
            <a:ext cx="416103" cy="588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33753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Bar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SetMax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m)  uses to set the bar from 0 .. m</a:t>
            </a:r>
          </a:p>
          <a:p>
            <a:pPr lvl="1"/>
            <a:r>
              <a:rPr lang="en-US" dirty="0"/>
              <a:t>Need to call this when it is setup in java</a:t>
            </a:r>
          </a:p>
          <a:p>
            <a:pPr lvl="1"/>
            <a:r>
              <a:rPr lang="en-US" dirty="0"/>
              <a:t>No </a:t>
            </a:r>
            <a:r>
              <a:rPr lang="en-US" dirty="0" err="1"/>
              <a:t>setmin</a:t>
            </a:r>
            <a:r>
              <a:rPr lang="en-US" dirty="0"/>
              <a:t>, zero is always the min.</a:t>
            </a:r>
          </a:p>
          <a:p>
            <a:r>
              <a:rPr lang="en-US" dirty="0" err="1"/>
              <a:t>setProgress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p)  sets to a specific progress p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getProgress</a:t>
            </a:r>
            <a:r>
              <a:rPr lang="en-US" dirty="0"/>
              <a:t>() returns the current level</a:t>
            </a:r>
          </a:p>
          <a:p>
            <a:r>
              <a:rPr lang="en-US" dirty="0" err="1"/>
              <a:t>incrementProgressBy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d) increments the progress by d.</a:t>
            </a:r>
          </a:p>
        </p:txBody>
      </p:sp>
    </p:spTree>
    <p:extLst>
      <p:ext uri="{BB962C8B-B14F-4D97-AF65-F5344CB8AC3E}">
        <p14:creationId xmlns:p14="http://schemas.microsoft.com/office/powerpoint/2010/main" val="33795339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SeekBar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SeekBar</a:t>
            </a:r>
            <a:r>
              <a:rPr lang="en-US" dirty="0"/>
              <a:t> is inherits </a:t>
            </a:r>
            <a:r>
              <a:rPr lang="en-US" dirty="0" err="1"/>
              <a:t>ProgressBar</a:t>
            </a:r>
            <a:r>
              <a:rPr lang="en-US" dirty="0"/>
              <a:t> and is touchable/ interactive.  Otherwise it is the same as </a:t>
            </a:r>
            <a:r>
              <a:rPr lang="en-US" dirty="0" err="1"/>
              <a:t>ProgressBar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Add a listener </a:t>
            </a:r>
            <a:r>
              <a:rPr lang="en-US" dirty="0" err="1"/>
              <a:t>SeekBar.OnSeekBarChangeListener</a:t>
            </a:r>
            <a:endParaRPr lang="en-US" dirty="0"/>
          </a:p>
          <a:p>
            <a:pPr lvl="2"/>
            <a:r>
              <a:rPr lang="en-US" dirty="0" err="1"/>
              <a:t>seekBar.onClickListener</a:t>
            </a:r>
            <a:r>
              <a:rPr lang="en-US" dirty="0"/>
              <a:t> to add the listener</a:t>
            </a:r>
          </a:p>
          <a:p>
            <a:pPr lvl="1"/>
            <a:r>
              <a:rPr lang="en-US" dirty="0"/>
              <a:t>Must override 3 methods</a:t>
            </a:r>
          </a:p>
          <a:p>
            <a:pPr lvl="1"/>
            <a:r>
              <a:rPr lang="en-US" dirty="0"/>
              <a:t>public void  </a:t>
            </a:r>
            <a:r>
              <a:rPr lang="en-US" dirty="0" err="1"/>
              <a:t>onStartTrackingTouch</a:t>
            </a:r>
            <a:r>
              <a:rPr lang="en-US" dirty="0"/>
              <a:t>  (</a:t>
            </a:r>
            <a:r>
              <a:rPr lang="en-US" dirty="0" err="1"/>
              <a:t>SeekBar</a:t>
            </a:r>
            <a:r>
              <a:rPr lang="en-US" dirty="0"/>
              <a:t>  </a:t>
            </a:r>
            <a:r>
              <a:rPr lang="en-US" dirty="0" err="1"/>
              <a:t>seekBar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Use of a touch gesture</a:t>
            </a:r>
          </a:p>
          <a:p>
            <a:pPr lvl="1"/>
            <a:r>
              <a:rPr lang="en-US" dirty="0"/>
              <a:t>public void  </a:t>
            </a:r>
            <a:r>
              <a:rPr lang="en-US" dirty="0" err="1"/>
              <a:t>onStopTrackingTouch</a:t>
            </a:r>
            <a:r>
              <a:rPr lang="en-US" dirty="0"/>
              <a:t>  (</a:t>
            </a:r>
            <a:r>
              <a:rPr lang="en-US" dirty="0" err="1"/>
              <a:t>SeekBar</a:t>
            </a:r>
            <a:r>
              <a:rPr lang="en-US" dirty="0"/>
              <a:t>  </a:t>
            </a:r>
            <a:r>
              <a:rPr lang="en-US" dirty="0" err="1"/>
              <a:t>seekBar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touch gesture ended</a:t>
            </a:r>
          </a:p>
          <a:p>
            <a:pPr lvl="1"/>
            <a:r>
              <a:rPr lang="en-US" dirty="0"/>
              <a:t>public void </a:t>
            </a:r>
            <a:r>
              <a:rPr lang="en-US" dirty="0" err="1"/>
              <a:t>onProgressChanged</a:t>
            </a:r>
            <a:r>
              <a:rPr lang="en-US" dirty="0"/>
              <a:t>(</a:t>
            </a:r>
            <a:r>
              <a:rPr lang="en-US" dirty="0" err="1"/>
              <a:t>SeekBar</a:t>
            </a:r>
            <a:r>
              <a:rPr lang="en-US" dirty="0"/>
              <a:t> </a:t>
            </a:r>
            <a:r>
              <a:rPr lang="en-US" dirty="0" err="1"/>
              <a:t>seekBar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progress,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fromUser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The </a:t>
            </a:r>
            <a:r>
              <a:rPr lang="en-US" dirty="0" err="1"/>
              <a:t>seekBar</a:t>
            </a:r>
            <a:r>
              <a:rPr lang="en-US" dirty="0"/>
              <a:t> has changed and it's progress</a:t>
            </a:r>
          </a:p>
          <a:p>
            <a:pPr lvl="2"/>
            <a:r>
              <a:rPr lang="en-US" dirty="0" err="1"/>
              <a:t>fromUser</a:t>
            </a:r>
            <a:r>
              <a:rPr lang="en-US" dirty="0"/>
              <a:t> is true if a user changed it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410200"/>
            <a:ext cx="22669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79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DatePickerDialog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DatePicker</a:t>
            </a:r>
            <a:r>
              <a:rPr lang="en-US" dirty="0"/>
              <a:t> is a built-in dialog to pick a date</a:t>
            </a:r>
          </a:p>
          <a:p>
            <a:pPr lvl="1"/>
            <a:r>
              <a:rPr lang="en-US" dirty="0" err="1"/>
              <a:t>TimePickerDialog</a:t>
            </a:r>
            <a:r>
              <a:rPr lang="en-US" dirty="0"/>
              <a:t> picks the time</a:t>
            </a:r>
          </a:p>
          <a:p>
            <a:pPr lvl="1"/>
            <a:r>
              <a:rPr lang="en-US" dirty="0"/>
              <a:t>There is a custom </a:t>
            </a:r>
            <a:r>
              <a:rPr lang="en-US" dirty="0" err="1"/>
              <a:t>ColorPickerDialog</a:t>
            </a:r>
            <a:endParaRPr lang="en-US" dirty="0"/>
          </a:p>
          <a:p>
            <a:pPr lvl="2"/>
            <a:r>
              <a:rPr lang="en-US" dirty="0"/>
              <a:t>In the </a:t>
            </a:r>
            <a:r>
              <a:rPr lang="en-US" dirty="0" err="1"/>
              <a:t>api</a:t>
            </a:r>
            <a:r>
              <a:rPr lang="en-US" dirty="0"/>
              <a:t> demos, get the ColorPickerDialog.java file and add it to your project.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073" y="1600200"/>
            <a:ext cx="2545854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19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DatePickerDialog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Calling the Dialog</a:t>
            </a:r>
          </a:p>
          <a:p>
            <a:pPr lvl="1"/>
            <a:r>
              <a:rPr lang="en-US" dirty="0"/>
              <a:t>constructor</a:t>
            </a:r>
          </a:p>
          <a:p>
            <a:pPr lvl="2"/>
            <a:r>
              <a:rPr lang="en-US" dirty="0" err="1"/>
              <a:t>DatePickerDialog</a:t>
            </a:r>
            <a:r>
              <a:rPr lang="en-US" dirty="0"/>
              <a:t>(Context </a:t>
            </a:r>
            <a:r>
              <a:rPr lang="en-US" dirty="0" err="1"/>
              <a:t>context</a:t>
            </a:r>
            <a:r>
              <a:rPr lang="en-US" dirty="0"/>
              <a:t>, </a:t>
            </a:r>
            <a:r>
              <a:rPr lang="en-US" dirty="0" err="1"/>
              <a:t>DatePickerDialog.OnDateSetListener</a:t>
            </a:r>
            <a:r>
              <a:rPr lang="en-US" dirty="0"/>
              <a:t> </a:t>
            </a:r>
            <a:r>
              <a:rPr lang="en-US" dirty="0" err="1"/>
              <a:t>callBack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year,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monthOfYear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dayOfMonth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Example:</a:t>
            </a:r>
          </a:p>
          <a:p>
            <a:pPr>
              <a:buNone/>
            </a:pPr>
            <a:r>
              <a:rPr lang="en-US" dirty="0"/>
              <a:t>Calendar </a:t>
            </a:r>
            <a:r>
              <a:rPr lang="en-US" dirty="0" err="1"/>
              <a:t>dateAndTime</a:t>
            </a:r>
            <a:r>
              <a:rPr lang="en-US" dirty="0"/>
              <a:t> = </a:t>
            </a:r>
            <a:r>
              <a:rPr lang="en-US" dirty="0" err="1"/>
              <a:t>Calendar.getInstance</a:t>
            </a:r>
            <a:r>
              <a:rPr lang="en-US" dirty="0"/>
              <a:t>();</a:t>
            </a:r>
          </a:p>
          <a:p>
            <a:pPr>
              <a:buNone/>
            </a:pPr>
            <a:r>
              <a:rPr lang="en-US" dirty="0"/>
              <a:t>new </a:t>
            </a:r>
            <a:r>
              <a:rPr lang="en-US" dirty="0" err="1"/>
              <a:t>DatePickerDialog</a:t>
            </a:r>
            <a:r>
              <a:rPr lang="en-US" dirty="0"/>
              <a:t>(</a:t>
            </a:r>
            <a:r>
              <a:rPr lang="en-US" dirty="0" err="1"/>
              <a:t>FormExample.this</a:t>
            </a:r>
            <a:r>
              <a:rPr lang="en-US" dirty="0"/>
              <a:t>, d,  //d is the listener</a:t>
            </a:r>
          </a:p>
          <a:p>
            <a:pPr>
              <a:buNone/>
            </a:pPr>
            <a:r>
              <a:rPr lang="en-US" dirty="0"/>
              <a:t>          </a:t>
            </a:r>
            <a:r>
              <a:rPr lang="en-US" dirty="0" err="1"/>
              <a:t>dateAndTime.get</a:t>
            </a:r>
            <a:r>
              <a:rPr lang="en-US" dirty="0"/>
              <a:t>(</a:t>
            </a:r>
            <a:r>
              <a:rPr lang="en-US" dirty="0" err="1"/>
              <a:t>Calendar.YEAR</a:t>
            </a:r>
            <a:r>
              <a:rPr lang="en-US" dirty="0"/>
              <a:t>),</a:t>
            </a:r>
          </a:p>
          <a:p>
            <a:pPr>
              <a:buNone/>
            </a:pPr>
            <a:r>
              <a:rPr lang="en-US" dirty="0"/>
              <a:t>          </a:t>
            </a:r>
            <a:r>
              <a:rPr lang="en-US" dirty="0" err="1"/>
              <a:t>dateAndTime.get</a:t>
            </a:r>
            <a:r>
              <a:rPr lang="en-US" dirty="0"/>
              <a:t>(</a:t>
            </a:r>
            <a:r>
              <a:rPr lang="en-US" dirty="0" err="1"/>
              <a:t>Calendar.MONTH</a:t>
            </a:r>
            <a:r>
              <a:rPr lang="en-US" dirty="0"/>
              <a:t>),</a:t>
            </a:r>
          </a:p>
          <a:p>
            <a:pPr>
              <a:buNone/>
            </a:pPr>
            <a:r>
              <a:rPr lang="en-US" dirty="0"/>
              <a:t>          </a:t>
            </a:r>
            <a:r>
              <a:rPr lang="en-US" dirty="0" err="1"/>
              <a:t>dateAndTime.get</a:t>
            </a:r>
            <a:r>
              <a:rPr lang="en-US" dirty="0"/>
              <a:t>(</a:t>
            </a:r>
            <a:r>
              <a:rPr lang="en-US" dirty="0" err="1"/>
              <a:t>Calendar.DAY_OF_MONTH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    ).show();</a:t>
            </a:r>
          </a:p>
        </p:txBody>
      </p:sp>
    </p:spTree>
    <p:extLst>
      <p:ext uri="{BB962C8B-B14F-4D97-AF65-F5344CB8AC3E}">
        <p14:creationId xmlns:p14="http://schemas.microsoft.com/office/powerpoint/2010/main" val="10684045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DatePickerDialog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listener:</a:t>
            </a:r>
          </a:p>
          <a:p>
            <a:pPr lvl="1"/>
            <a:r>
              <a:rPr lang="en-US" dirty="0"/>
              <a:t>in previous example assumed a declared listener,</a:t>
            </a:r>
          </a:p>
          <a:p>
            <a:pPr lvl="1"/>
            <a:r>
              <a:rPr lang="en-US" dirty="0"/>
              <a:t>if implemented, change d to this.</a:t>
            </a:r>
          </a:p>
          <a:p>
            <a:r>
              <a:rPr lang="en-US" dirty="0"/>
              <a:t>declared listener</a:t>
            </a:r>
          </a:p>
          <a:p>
            <a:pPr>
              <a:buNone/>
            </a:pPr>
            <a:r>
              <a:rPr lang="en-US" sz="1600" dirty="0"/>
              <a:t> d = new </a:t>
            </a:r>
            <a:r>
              <a:rPr lang="en-US" sz="1600" dirty="0" err="1"/>
              <a:t>DatePickerDialog.OnDateSetListener</a:t>
            </a:r>
            <a:r>
              <a:rPr lang="en-US" sz="1600" dirty="0"/>
              <a:t>() {</a:t>
            </a:r>
          </a:p>
          <a:p>
            <a:pPr>
              <a:buNone/>
            </a:pPr>
            <a:r>
              <a:rPr lang="en-US" sz="1600" dirty="0"/>
              <a:t>        public void </a:t>
            </a:r>
            <a:r>
              <a:rPr lang="en-US" sz="1600" dirty="0" err="1"/>
              <a:t>onDateSet</a:t>
            </a:r>
            <a:r>
              <a:rPr lang="en-US" sz="1600" dirty="0"/>
              <a:t>(</a:t>
            </a:r>
            <a:r>
              <a:rPr lang="en-US" sz="1600" dirty="0" err="1"/>
              <a:t>DatePicker</a:t>
            </a:r>
            <a:r>
              <a:rPr lang="en-US" sz="1600" dirty="0"/>
              <a:t> view, </a:t>
            </a:r>
            <a:r>
              <a:rPr lang="en-US" sz="1600" dirty="0" err="1"/>
              <a:t>int</a:t>
            </a:r>
            <a:r>
              <a:rPr lang="en-US" sz="1600" dirty="0"/>
              <a:t> year,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monthOfYear</a:t>
            </a:r>
            <a:r>
              <a:rPr lang="en-US" sz="1600" dirty="0"/>
              <a:t>,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dayOfMonth</a:t>
            </a:r>
            <a:r>
              <a:rPr lang="en-US" sz="1600" dirty="0"/>
              <a:t>) {</a:t>
            </a:r>
          </a:p>
          <a:p>
            <a:pPr>
              <a:buNone/>
            </a:pPr>
            <a:r>
              <a:rPr lang="en-US" sz="1600" dirty="0"/>
              <a:t>        	</a:t>
            </a:r>
            <a:r>
              <a:rPr lang="en-US" sz="1600" dirty="0" err="1"/>
              <a:t>dateAndTime.set</a:t>
            </a:r>
            <a:r>
              <a:rPr lang="en-US" sz="1600" dirty="0"/>
              <a:t>(</a:t>
            </a:r>
            <a:r>
              <a:rPr lang="en-US" sz="1600" dirty="0" err="1"/>
              <a:t>Calendar.YEAR</a:t>
            </a:r>
            <a:r>
              <a:rPr lang="en-US" sz="1600" dirty="0"/>
              <a:t>, year);</a:t>
            </a:r>
          </a:p>
          <a:p>
            <a:pPr>
              <a:buNone/>
            </a:pPr>
            <a:r>
              <a:rPr lang="en-US" sz="1600" dirty="0"/>
              <a:t>	        	</a:t>
            </a:r>
            <a:r>
              <a:rPr lang="en-US" sz="1600" dirty="0" err="1"/>
              <a:t>dateAndTime.set</a:t>
            </a:r>
            <a:r>
              <a:rPr lang="en-US" sz="1600" dirty="0"/>
              <a:t>(</a:t>
            </a:r>
            <a:r>
              <a:rPr lang="en-US" sz="1600" dirty="0" err="1"/>
              <a:t>Calendar.MONTH</a:t>
            </a:r>
            <a:r>
              <a:rPr lang="en-US" sz="1600" dirty="0"/>
              <a:t>, </a:t>
            </a:r>
            <a:r>
              <a:rPr lang="en-US" sz="1600" dirty="0" err="1"/>
              <a:t>monthOfYear</a:t>
            </a:r>
            <a:r>
              <a:rPr lang="en-US" sz="1600" dirty="0"/>
              <a:t>);</a:t>
            </a:r>
          </a:p>
          <a:p>
            <a:pPr>
              <a:buNone/>
            </a:pPr>
            <a:r>
              <a:rPr lang="en-US" sz="1600" dirty="0"/>
              <a:t>       	 	</a:t>
            </a:r>
            <a:r>
              <a:rPr lang="en-US" sz="1600" dirty="0" err="1"/>
              <a:t>dateAndTime.set</a:t>
            </a:r>
            <a:r>
              <a:rPr lang="en-US" sz="1600" dirty="0"/>
              <a:t>(</a:t>
            </a:r>
            <a:r>
              <a:rPr lang="en-US" sz="1600" dirty="0" err="1"/>
              <a:t>Calendar.DAY_OF_MONTH</a:t>
            </a:r>
            <a:r>
              <a:rPr lang="en-US" sz="1600" dirty="0"/>
              <a:t>, </a:t>
            </a:r>
            <a:r>
              <a:rPr lang="en-US" sz="1600" dirty="0" err="1"/>
              <a:t>dayOfMonth</a:t>
            </a:r>
            <a:r>
              <a:rPr lang="en-US" sz="1600" dirty="0"/>
              <a:t>);</a:t>
            </a:r>
          </a:p>
          <a:p>
            <a:pPr>
              <a:buNone/>
            </a:pPr>
            <a:r>
              <a:rPr lang="en-US" sz="1600" dirty="0"/>
              <a:t>        	</a:t>
            </a:r>
          </a:p>
          <a:p>
            <a:pPr>
              <a:buNone/>
            </a:pPr>
            <a:r>
              <a:rPr lang="en-US" sz="1600" dirty="0"/>
              <a:t>        }</a:t>
            </a:r>
          </a:p>
          <a:p>
            <a:pPr>
              <a:buNone/>
            </a:pPr>
            <a:r>
              <a:rPr lang="en-US" sz="1600" dirty="0"/>
              <a:t> };</a:t>
            </a:r>
          </a:p>
        </p:txBody>
      </p:sp>
    </p:spTree>
    <p:extLst>
      <p:ext uri="{BB962C8B-B14F-4D97-AF65-F5344CB8AC3E}">
        <p14:creationId xmlns:p14="http://schemas.microsoft.com/office/powerpoint/2010/main" val="9789497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ViewSwitcher</a:t>
            </a:r>
            <a:r>
              <a:rPr lang="en-US" dirty="0"/>
              <a:t> and </a:t>
            </a:r>
            <a:r>
              <a:rPr lang="en-US" dirty="0" err="1"/>
              <a:t>ViewFlipper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ViewSwitcher</a:t>
            </a:r>
            <a:r>
              <a:rPr lang="en-US" dirty="0"/>
              <a:t> and </a:t>
            </a:r>
            <a:r>
              <a:rPr lang="en-US" dirty="0" err="1"/>
              <a:t>ViewFlipper</a:t>
            </a:r>
            <a:endParaRPr lang="en-US" dirty="0"/>
          </a:p>
          <a:p>
            <a:pPr lvl="1"/>
            <a:r>
              <a:rPr lang="en-US" dirty="0" err="1"/>
              <a:t>ViewFlipper</a:t>
            </a:r>
            <a:r>
              <a:rPr lang="en-US" dirty="0"/>
              <a:t> allows you set an animation, so it continues to change to the view.</a:t>
            </a:r>
          </a:p>
          <a:p>
            <a:r>
              <a:rPr lang="en-US" dirty="0"/>
              <a:t>Allows you to change the “layout” very easily.</a:t>
            </a:r>
          </a:p>
          <a:p>
            <a:r>
              <a:rPr lang="en-US" dirty="0"/>
              <a:t>They take a setup of “views” and then allow you to change between them.</a:t>
            </a:r>
          </a:p>
          <a:p>
            <a:pPr lvl="1"/>
            <a:r>
              <a:rPr lang="en-US" dirty="0"/>
              <a:t>Any view, but a layout is handy, so you can have more then one widget in each “view”.</a:t>
            </a:r>
          </a:p>
        </p:txBody>
      </p:sp>
    </p:spTree>
    <p:extLst>
      <p:ext uri="{BB962C8B-B14F-4D97-AF65-F5344CB8AC3E}">
        <p14:creationId xmlns:p14="http://schemas.microsoft.com/office/powerpoint/2010/main" val="21253338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ViewSwitcher</a:t>
            </a:r>
            <a:r>
              <a:rPr lang="en-US" dirty="0"/>
              <a:t> and </a:t>
            </a:r>
            <a:r>
              <a:rPr lang="en-US" dirty="0" err="1"/>
              <a:t>ViewFlipper</a:t>
            </a:r>
            <a:r>
              <a:rPr lang="en-US" dirty="0"/>
              <a:t> (2)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&lt;</a:t>
            </a:r>
            <a:r>
              <a:rPr lang="en-US" dirty="0" err="1"/>
              <a:t>ViewSwitcher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android:id</a:t>
            </a:r>
            <a:r>
              <a:rPr lang="en-US" dirty="0"/>
              <a:t>="@+id/viewSwitcher1"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 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&lt;</a:t>
            </a:r>
            <a:r>
              <a:rPr lang="en-US" dirty="0" err="1">
                <a:solidFill>
                  <a:srgbClr val="FF0000"/>
                </a:solidFill>
              </a:rPr>
              <a:t>LinearLayout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</a:t>
            </a:r>
            <a:r>
              <a:rPr lang="en-US" dirty="0" err="1">
                <a:solidFill>
                  <a:srgbClr val="FF0000"/>
                </a:solidFill>
              </a:rPr>
              <a:t>android:layout_width</a:t>
            </a:r>
            <a:r>
              <a:rPr lang="en-US" dirty="0">
                <a:solidFill>
                  <a:srgbClr val="FF0000"/>
                </a:solidFill>
              </a:rPr>
              <a:t>="</a:t>
            </a:r>
            <a:r>
              <a:rPr lang="en-US" dirty="0" err="1">
                <a:solidFill>
                  <a:srgbClr val="FF0000"/>
                </a:solidFill>
              </a:rPr>
              <a:t>fill_parent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</a:t>
            </a:r>
            <a:r>
              <a:rPr lang="en-US" dirty="0" err="1">
                <a:solidFill>
                  <a:srgbClr val="FF0000"/>
                </a:solidFill>
              </a:rPr>
              <a:t>android:layout_height</a:t>
            </a:r>
            <a:r>
              <a:rPr lang="en-US" dirty="0">
                <a:solidFill>
                  <a:srgbClr val="FF0000"/>
                </a:solidFill>
              </a:rPr>
              <a:t>="</a:t>
            </a:r>
            <a:r>
              <a:rPr lang="en-US" dirty="0" err="1">
                <a:solidFill>
                  <a:srgbClr val="FF0000"/>
                </a:solidFill>
              </a:rPr>
              <a:t>match_parent</a:t>
            </a:r>
            <a:r>
              <a:rPr lang="en-US" dirty="0">
                <a:solidFill>
                  <a:srgbClr val="FF0000"/>
                </a:solidFill>
              </a:rPr>
              <a:t>" &gt;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&lt;</a:t>
            </a:r>
            <a:r>
              <a:rPr lang="en-US" dirty="0" err="1">
                <a:solidFill>
                  <a:srgbClr val="FF0000"/>
                </a:solidFill>
              </a:rPr>
              <a:t>EditText</a:t>
            </a:r>
            <a:r>
              <a:rPr lang="en-US" dirty="0">
                <a:solidFill>
                  <a:srgbClr val="FF0000"/>
                </a:solidFill>
              </a:rPr>
              <a:t>  …/&gt;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&lt;button/&gt;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…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&lt;/</a:t>
            </a:r>
            <a:r>
              <a:rPr lang="en-US" dirty="0" err="1">
                <a:solidFill>
                  <a:srgbClr val="FF0000"/>
                </a:solidFill>
              </a:rPr>
              <a:t>LinearLayout</a:t>
            </a:r>
            <a:r>
              <a:rPr lang="en-US" dirty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&lt;</a:t>
            </a:r>
            <a:r>
              <a:rPr lang="en-US" dirty="0" err="1">
                <a:solidFill>
                  <a:srgbClr val="0070C0"/>
                </a:solidFill>
              </a:rPr>
              <a:t>LinearLayout</a:t>
            </a:r>
            <a:r>
              <a:rPr lang="en-US" dirty="0">
                <a:solidFill>
                  <a:srgbClr val="0070C0"/>
                </a:solidFill>
              </a:rPr>
              <a:t>  &gt; 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   &lt;</a:t>
            </a:r>
            <a:r>
              <a:rPr lang="en-US" dirty="0" err="1">
                <a:solidFill>
                  <a:srgbClr val="0070C0"/>
                </a:solidFill>
              </a:rPr>
              <a:t>ImageButton</a:t>
            </a:r>
            <a:r>
              <a:rPr lang="en-US" dirty="0">
                <a:solidFill>
                  <a:srgbClr val="0070C0"/>
                </a:solidFill>
              </a:rPr>
              <a:t> ../&gt;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     …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   &lt;/</a:t>
            </a:r>
            <a:r>
              <a:rPr lang="en-US" dirty="0" err="1">
                <a:solidFill>
                  <a:srgbClr val="0070C0"/>
                </a:solidFill>
              </a:rPr>
              <a:t>LinearLayout</a:t>
            </a:r>
            <a:r>
              <a:rPr lang="en-US" dirty="0">
                <a:solidFill>
                  <a:srgbClr val="0070C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dirty="0"/>
              <a:t>        </a:t>
            </a:r>
          </a:p>
          <a:p>
            <a:pPr marL="0" indent="0">
              <a:buNone/>
            </a:pPr>
            <a:r>
              <a:rPr lang="en-US" dirty="0"/>
              <a:t>    &lt;/</a:t>
            </a:r>
            <a:r>
              <a:rPr lang="en-US" dirty="0" err="1"/>
              <a:t>ViewSwitcher</a:t>
            </a:r>
            <a:r>
              <a:rPr lang="en-US" dirty="0"/>
              <a:t>&gt;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400" dirty="0"/>
              <a:t>So now it will switch between the two layouts.  For simplicity, a RED layout and a BLUE layout</a:t>
            </a:r>
          </a:p>
          <a:p>
            <a:pPr marL="0" indent="0">
              <a:buNone/>
            </a:pPr>
            <a:r>
              <a:rPr lang="en-US" sz="4400" dirty="0" err="1"/>
              <a:t>myViewSwitch</a:t>
            </a:r>
            <a:r>
              <a:rPr lang="en-US" sz="4400" dirty="0"/>
              <a:t> = (</a:t>
            </a:r>
            <a:r>
              <a:rPr lang="en-US" sz="4400" dirty="0" err="1"/>
              <a:t>ViewSwitcher</a:t>
            </a:r>
            <a:r>
              <a:rPr lang="en-US" sz="4400" dirty="0"/>
              <a:t>) </a:t>
            </a:r>
            <a:r>
              <a:rPr lang="en-US" sz="4400" dirty="0" err="1"/>
              <a:t>myView.findViewById</a:t>
            </a:r>
            <a:r>
              <a:rPr lang="en-US" sz="4400" dirty="0"/>
              <a:t>( R.id.</a:t>
            </a:r>
            <a:r>
              <a:rPr lang="en-US" sz="4400" dirty="0">
                <a:solidFill>
                  <a:srgbClr val="FF0000"/>
                </a:solidFill>
              </a:rPr>
              <a:t>viewSwitcher1</a:t>
            </a:r>
            <a:r>
              <a:rPr lang="en-US" sz="4400" dirty="0"/>
              <a:t>);</a:t>
            </a:r>
          </a:p>
          <a:p>
            <a:r>
              <a:rPr lang="en-US" sz="4400" dirty="0"/>
              <a:t>To switch between use</a:t>
            </a:r>
          </a:p>
          <a:p>
            <a:pPr marL="0" indent="0">
              <a:buNone/>
            </a:pPr>
            <a:r>
              <a:rPr lang="en-US" sz="4400" dirty="0" err="1"/>
              <a:t>myViewSwitch.showNext</a:t>
            </a:r>
            <a:r>
              <a:rPr lang="en-US" sz="4400" dirty="0"/>
              <a:t>()</a:t>
            </a:r>
          </a:p>
          <a:p>
            <a:r>
              <a:rPr lang="en-US" sz="4400" dirty="0"/>
              <a:t>It will cycle between the red and blue layouts.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OR using </a:t>
            </a:r>
            <a:r>
              <a:rPr lang="en-US" sz="4400" dirty="0" err="1"/>
              <a:t>viewbinding</a:t>
            </a:r>
            <a:r>
              <a:rPr lang="en-US" sz="4400" dirty="0"/>
              <a:t>, skip the variable.</a:t>
            </a:r>
          </a:p>
          <a:p>
            <a:pPr marL="0" indent="0">
              <a:buNone/>
            </a:pPr>
            <a:r>
              <a:rPr lang="en-US" sz="4400" dirty="0"/>
              <a:t>Binding.</a:t>
            </a:r>
            <a:r>
              <a:rPr lang="en-US" sz="4400" dirty="0">
                <a:solidFill>
                  <a:srgbClr val="FF0000"/>
                </a:solidFill>
              </a:rPr>
              <a:t>viewSwitcher1</a:t>
            </a:r>
            <a:r>
              <a:rPr lang="en-US" sz="4400" dirty="0"/>
              <a:t>.showNext()</a:t>
            </a:r>
          </a:p>
          <a:p>
            <a:endParaRPr lang="en-US" sz="4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075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ViewSwitcher</a:t>
            </a:r>
            <a:r>
              <a:rPr lang="en-US" dirty="0"/>
              <a:t> and </a:t>
            </a:r>
            <a:r>
              <a:rPr lang="en-US" dirty="0" err="1"/>
              <a:t>ViewFlipper</a:t>
            </a:r>
            <a:r>
              <a:rPr lang="en-US" dirty="0"/>
              <a:t> (3)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the </a:t>
            </a:r>
            <a:r>
              <a:rPr lang="en-US" dirty="0" err="1"/>
              <a:t>ViewFlipper</a:t>
            </a:r>
            <a:endParaRPr lang="en-US" dirty="0"/>
          </a:p>
          <a:p>
            <a:pPr lvl="1"/>
            <a:r>
              <a:rPr lang="en-US" dirty="0" err="1"/>
              <a:t>myViewFlipper.isFlipping</a:t>
            </a:r>
            <a:r>
              <a:rPr lang="en-US" dirty="0"/>
              <a:t>()  true if automatically flipping between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myViewFlipper.StartFlipping</a:t>
            </a:r>
            <a:r>
              <a:rPr lang="en-US"/>
              <a:t>(); </a:t>
            </a:r>
            <a:r>
              <a:rPr lang="en-US" dirty="0"/>
              <a:t>to start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myViewFlipper.startFlipping</a:t>
            </a:r>
            <a:r>
              <a:rPr lang="en-US" dirty="0"/>
              <a:t>(); to stop.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err="1"/>
              <a:t>guidemo</a:t>
            </a:r>
            <a:r>
              <a:rPr lang="en-US" dirty="0"/>
              <a:t> code has how to setup some animation, so it fade in/out or slides in/out</a:t>
            </a:r>
          </a:p>
          <a:p>
            <a:pPr lvl="2"/>
            <a:r>
              <a:rPr lang="en-US" dirty="0" err="1"/>
              <a:t>Viewswitch_fragment</a:t>
            </a:r>
            <a:r>
              <a:rPr lang="en-US" dirty="0"/>
              <a:t> .java and .xml</a:t>
            </a:r>
          </a:p>
        </p:txBody>
      </p:sp>
    </p:spTree>
    <p:extLst>
      <p:ext uri="{BB962C8B-B14F-4D97-AF65-F5344CB8AC3E}">
        <p14:creationId xmlns:p14="http://schemas.microsoft.com/office/powerpoint/2010/main" val="355833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Layout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81200" y="1600200"/>
            <a:ext cx="7543800" cy="49530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1400" dirty="0"/>
              <a:t>For presentation reasons lots of info was left off.</a:t>
            </a:r>
          </a:p>
          <a:p>
            <a:pPr marL="514350" indent="-514350">
              <a:buNone/>
            </a:pPr>
            <a:r>
              <a:rPr lang="en-US" sz="1400" dirty="0"/>
              <a:t>&lt;?xml version="1.0" encoding="utf-8"?&gt;</a:t>
            </a:r>
          </a:p>
          <a:p>
            <a:pPr marL="514350" indent="-514350">
              <a:buNone/>
            </a:pPr>
            <a:r>
              <a:rPr lang="en-US" sz="1400" dirty="0"/>
              <a:t>&lt;</a:t>
            </a:r>
            <a:r>
              <a:rPr lang="en-US" sz="1400" dirty="0" err="1"/>
              <a:t>LinearLayout</a:t>
            </a:r>
            <a:r>
              <a:rPr lang="en-US" sz="1400" dirty="0"/>
              <a:t>   </a:t>
            </a:r>
            <a:r>
              <a:rPr lang="en-US" sz="1400" dirty="0" err="1"/>
              <a:t>android:id</a:t>
            </a:r>
            <a:r>
              <a:rPr lang="en-US" sz="1400" dirty="0"/>
              <a:t>="@+id/LinearLayout01"</a:t>
            </a:r>
          </a:p>
          <a:p>
            <a:pPr marL="514350" indent="-514350">
              <a:buNone/>
            </a:pPr>
            <a:r>
              <a:rPr lang="en-US" sz="1400" dirty="0"/>
              <a:t>  </a:t>
            </a:r>
            <a:r>
              <a:rPr lang="en-US" sz="1400" dirty="0" err="1"/>
              <a:t>android:layout_width</a:t>
            </a:r>
            <a:r>
              <a:rPr lang="en-US" sz="1400" dirty="0"/>
              <a:t>="</a:t>
            </a:r>
            <a:r>
              <a:rPr lang="en-US" sz="1400" dirty="0" err="1"/>
              <a:t>fill_parent</a:t>
            </a:r>
            <a:r>
              <a:rPr lang="en-US" sz="1400" dirty="0"/>
              <a:t>"</a:t>
            </a:r>
          </a:p>
          <a:p>
            <a:pPr marL="514350" indent="-514350">
              <a:buNone/>
            </a:pPr>
            <a:r>
              <a:rPr lang="en-US" sz="1400" dirty="0"/>
              <a:t>  </a:t>
            </a:r>
            <a:r>
              <a:rPr lang="en-US" sz="1400" dirty="0" err="1"/>
              <a:t>android:layout_height</a:t>
            </a:r>
            <a:r>
              <a:rPr lang="en-US" sz="1400" dirty="0"/>
              <a:t>="</a:t>
            </a:r>
            <a:r>
              <a:rPr lang="en-US" sz="1400" dirty="0" err="1"/>
              <a:t>fill_parent</a:t>
            </a:r>
            <a:r>
              <a:rPr lang="en-US" sz="1400" dirty="0"/>
              <a:t>"</a:t>
            </a:r>
          </a:p>
          <a:p>
            <a:pPr marL="514350" indent="-514350">
              <a:buNone/>
            </a:pPr>
            <a:r>
              <a:rPr lang="en-US" sz="1400" dirty="0"/>
              <a:t>  </a:t>
            </a:r>
            <a:r>
              <a:rPr lang="en-US" sz="1400" dirty="0" err="1"/>
              <a:t>android:orientation</a:t>
            </a:r>
            <a:r>
              <a:rPr lang="en-US" sz="1400" dirty="0"/>
              <a:t>="vertical"&gt;</a:t>
            </a:r>
          </a:p>
          <a:p>
            <a:pPr marL="514350" indent="-514350">
              <a:buNone/>
            </a:pPr>
            <a:endParaRPr lang="en-US" sz="1400" dirty="0"/>
          </a:p>
          <a:p>
            <a:pPr marL="514350" indent="-514350">
              <a:buNone/>
            </a:pPr>
            <a:r>
              <a:rPr lang="en-US" sz="1400" dirty="0"/>
              <a:t>&lt;</a:t>
            </a:r>
            <a:r>
              <a:rPr lang="en-US" sz="1400" dirty="0" err="1"/>
              <a:t>LinearLayout</a:t>
            </a:r>
            <a:r>
              <a:rPr lang="en-US" sz="1400" dirty="0"/>
              <a:t>  </a:t>
            </a:r>
            <a:r>
              <a:rPr lang="en-US" sz="1400" dirty="0" err="1"/>
              <a:t>android:id</a:t>
            </a:r>
            <a:r>
              <a:rPr lang="en-US" sz="1400" dirty="0"/>
              <a:t>="@+id/LinearLayout02"android:orientation="horizontal"&gt;      </a:t>
            </a:r>
          </a:p>
          <a:p>
            <a:pPr marL="514350" indent="-514350">
              <a:buNone/>
            </a:pPr>
            <a:r>
              <a:rPr lang="en-US" sz="1400" dirty="0"/>
              <a:t>&lt;</a:t>
            </a:r>
            <a:r>
              <a:rPr lang="en-US" sz="1400" dirty="0" err="1"/>
              <a:t>TextView</a:t>
            </a:r>
            <a:r>
              <a:rPr lang="en-US" sz="1400" dirty="0"/>
              <a:t> &gt;&lt;/</a:t>
            </a:r>
            <a:r>
              <a:rPr lang="en-US" sz="1400" dirty="0" err="1"/>
              <a:t>TextView</a:t>
            </a:r>
            <a:r>
              <a:rPr lang="en-US" sz="1400" dirty="0"/>
              <a:t>&gt;</a:t>
            </a:r>
          </a:p>
          <a:p>
            <a:pPr marL="514350" indent="-514350">
              <a:buNone/>
            </a:pPr>
            <a:r>
              <a:rPr lang="en-US" sz="1400" dirty="0"/>
              <a:t>  &lt;Button &gt;&lt;/Button&gt;</a:t>
            </a:r>
          </a:p>
          <a:p>
            <a:pPr marL="514350" indent="-514350">
              <a:buNone/>
            </a:pPr>
            <a:r>
              <a:rPr lang="en-US" sz="1400" dirty="0"/>
              <a:t>&lt;/</a:t>
            </a:r>
            <a:r>
              <a:rPr lang="en-US" sz="1400" dirty="0" err="1"/>
              <a:t>LinearLayout</a:t>
            </a:r>
            <a:r>
              <a:rPr lang="en-US" sz="1400" dirty="0"/>
              <a:t>&gt;</a:t>
            </a:r>
          </a:p>
          <a:p>
            <a:pPr marL="514350" indent="-514350">
              <a:buNone/>
            </a:pPr>
            <a:endParaRPr lang="en-US" sz="1400" dirty="0"/>
          </a:p>
          <a:p>
            <a:pPr marL="514350" indent="-514350">
              <a:buNone/>
            </a:pPr>
            <a:r>
              <a:rPr lang="en-US" sz="1400" dirty="0"/>
              <a:t>&lt;</a:t>
            </a:r>
            <a:r>
              <a:rPr lang="en-US" sz="1400" dirty="0" err="1"/>
              <a:t>LinearLayout</a:t>
            </a:r>
            <a:r>
              <a:rPr lang="en-US" sz="1400" dirty="0"/>
              <a:t>  </a:t>
            </a:r>
            <a:r>
              <a:rPr lang="en-US" sz="1400" dirty="0" err="1"/>
              <a:t>android:id</a:t>
            </a:r>
            <a:r>
              <a:rPr lang="en-US" sz="1400" dirty="0"/>
              <a:t>="@+id/LinearLayout02"   </a:t>
            </a:r>
            <a:r>
              <a:rPr lang="en-US" sz="1400" dirty="0" err="1"/>
              <a:t>android:orientation</a:t>
            </a:r>
            <a:r>
              <a:rPr lang="en-US" sz="1400" dirty="0"/>
              <a:t>="horizontal"&gt;      </a:t>
            </a:r>
          </a:p>
          <a:p>
            <a:pPr marL="514350" indent="-514350">
              <a:buNone/>
            </a:pPr>
            <a:r>
              <a:rPr lang="en-US" sz="1400" dirty="0"/>
              <a:t>&lt;</a:t>
            </a:r>
            <a:r>
              <a:rPr lang="en-US" sz="1400" dirty="0" err="1"/>
              <a:t>TextView</a:t>
            </a:r>
            <a:r>
              <a:rPr lang="en-US" sz="1400" dirty="0"/>
              <a:t> &gt;&lt;/</a:t>
            </a:r>
            <a:r>
              <a:rPr lang="en-US" sz="1400" dirty="0" err="1"/>
              <a:t>TextView</a:t>
            </a:r>
            <a:r>
              <a:rPr lang="en-US" sz="1400" dirty="0"/>
              <a:t>&gt;</a:t>
            </a:r>
          </a:p>
          <a:p>
            <a:pPr marL="514350" indent="-514350">
              <a:buNone/>
            </a:pPr>
            <a:r>
              <a:rPr lang="en-US" sz="1400" dirty="0"/>
              <a:t>&lt;</a:t>
            </a:r>
            <a:r>
              <a:rPr lang="en-US" sz="1400" dirty="0" err="1"/>
              <a:t>ImageView</a:t>
            </a:r>
            <a:r>
              <a:rPr lang="en-US" sz="1400" dirty="0"/>
              <a:t>&gt;&lt;/</a:t>
            </a:r>
            <a:r>
              <a:rPr lang="en-US" sz="1400" dirty="0" err="1"/>
              <a:t>ImageView</a:t>
            </a:r>
            <a:r>
              <a:rPr lang="en-US" sz="1400" dirty="0"/>
              <a:t>&gt;</a:t>
            </a:r>
          </a:p>
          <a:p>
            <a:pPr marL="514350" indent="-514350">
              <a:buNone/>
            </a:pPr>
            <a:r>
              <a:rPr lang="en-US" sz="1400" dirty="0"/>
              <a:t>&lt;/</a:t>
            </a:r>
            <a:r>
              <a:rPr lang="en-US" sz="1400" dirty="0" err="1"/>
              <a:t>LinearLayout</a:t>
            </a:r>
            <a:r>
              <a:rPr lang="en-US" sz="1400" dirty="0"/>
              <a:t>&gt;</a:t>
            </a:r>
          </a:p>
          <a:p>
            <a:pPr marL="514350" indent="-514350">
              <a:buNone/>
            </a:pPr>
            <a:endParaRPr lang="en-US" sz="1400" dirty="0"/>
          </a:p>
          <a:p>
            <a:pPr marL="514350" indent="-514350">
              <a:buNone/>
            </a:pPr>
            <a:r>
              <a:rPr lang="en-US" sz="1400" dirty="0"/>
              <a:t>&lt;/</a:t>
            </a:r>
            <a:r>
              <a:rPr lang="en-US" sz="1400" dirty="0" err="1"/>
              <a:t>LinearLayout</a:t>
            </a:r>
            <a:r>
              <a:rPr lang="en-US" sz="1400" dirty="0"/>
              <a:t>&gt;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1" y="1524000"/>
            <a:ext cx="35337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29642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A3A19-6053-35C9-57A7-652F688DB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E9034-158F-6926-7448-5A53EDA81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methods from widget maybe on separate threads</a:t>
            </a:r>
          </a:p>
          <a:p>
            <a:r>
              <a:rPr lang="en-US" dirty="0"/>
              <a:t>Don't forgot </a:t>
            </a:r>
            <a:r>
              <a:rPr lang="en-US" dirty="0" err="1"/>
              <a:t>runOnUiThread</a:t>
            </a:r>
            <a:r>
              <a:rPr lang="en-US" dirty="0"/>
              <a:t> or handlers to deal with threads.</a:t>
            </a:r>
          </a:p>
        </p:txBody>
      </p:sp>
    </p:spTree>
    <p:extLst>
      <p:ext uri="{BB962C8B-B14F-4D97-AF65-F5344CB8AC3E}">
        <p14:creationId xmlns:p14="http://schemas.microsoft.com/office/powerpoint/2010/main" val="24602125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pagers.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easiest way to implement a left/right swipe is to use a </a:t>
            </a:r>
            <a:r>
              <a:rPr lang="en-US" dirty="0" err="1"/>
              <a:t>ViewPager</a:t>
            </a:r>
            <a:r>
              <a:rPr lang="en-US" dirty="0"/>
              <a:t>.  </a:t>
            </a:r>
          </a:p>
          <a:p>
            <a:pPr lvl="1"/>
            <a:r>
              <a:rPr lang="en-US" dirty="0"/>
              <a:t>You add fragments to the </a:t>
            </a:r>
            <a:r>
              <a:rPr lang="en-US" dirty="0" err="1"/>
              <a:t>ViewPager</a:t>
            </a:r>
            <a:r>
              <a:rPr lang="en-US" dirty="0"/>
              <a:t> (via an adapter) and then the user can swipe left or right to change pages.</a:t>
            </a:r>
          </a:p>
          <a:p>
            <a:pPr lvl="1"/>
            <a:r>
              <a:rPr lang="en-US" dirty="0"/>
              <a:t>You can also add custom animations</a:t>
            </a:r>
          </a:p>
          <a:p>
            <a:pPr lvl="2"/>
            <a:r>
              <a:rPr lang="en-US" dirty="0"/>
              <a:t>Not shown here.</a:t>
            </a:r>
          </a:p>
          <a:p>
            <a:pPr lvl="1"/>
            <a:r>
              <a:rPr lang="en-US" dirty="0"/>
              <a:t>use the </a:t>
            </a:r>
            <a:r>
              <a:rPr lang="en-US" dirty="0" err="1"/>
              <a:t>androidx</a:t>
            </a:r>
            <a:r>
              <a:rPr lang="en-US" dirty="0"/>
              <a:t>, in </a:t>
            </a:r>
            <a:r>
              <a:rPr lang="en-US" dirty="0" err="1"/>
              <a:t>build.gradle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implementation 'androidx.viewpager:viewpager:1.0.0'</a:t>
            </a:r>
          </a:p>
        </p:txBody>
      </p:sp>
    </p:spTree>
    <p:extLst>
      <p:ext uri="{BB962C8B-B14F-4D97-AF65-F5344CB8AC3E}">
        <p14:creationId xmlns:p14="http://schemas.microsoft.com/office/powerpoint/2010/main" val="9154954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ViewPager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viewpager</a:t>
            </a:r>
            <a:r>
              <a:rPr lang="en-US" dirty="0"/>
              <a:t> is setup in the layout and can be the only view or included with other widgets.</a:t>
            </a:r>
          </a:p>
          <a:p>
            <a:pPr marL="0" indent="0">
              <a:buNone/>
            </a:pPr>
            <a:r>
              <a:rPr lang="en-US" sz="2400" dirty="0"/>
              <a:t>&lt;</a:t>
            </a:r>
            <a:r>
              <a:rPr lang="en-US" sz="2400" dirty="0" err="1"/>
              <a:t>androidx.viewpager.widget.ViewPager</a:t>
            </a:r>
            <a:r>
              <a:rPr lang="en-US" sz="2400" dirty="0"/>
              <a:t>	</a:t>
            </a:r>
            <a:r>
              <a:rPr lang="en-US" sz="2400" dirty="0" err="1"/>
              <a:t>xmlns:android</a:t>
            </a:r>
            <a:r>
              <a:rPr lang="en-US" sz="2400" dirty="0"/>
              <a:t>="http://schemas.android.com/</a:t>
            </a:r>
            <a:r>
              <a:rPr lang="en-US" sz="2400" dirty="0" err="1"/>
              <a:t>apk</a:t>
            </a:r>
            <a:r>
              <a:rPr lang="en-US" sz="2400" dirty="0"/>
              <a:t>/res/android"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android:id</a:t>
            </a:r>
            <a:r>
              <a:rPr lang="en-US" sz="2400" dirty="0"/>
              <a:t>="@+id/pager"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android:layout_width</a:t>
            </a:r>
            <a:r>
              <a:rPr lang="en-US" sz="2400" dirty="0"/>
              <a:t>="</a:t>
            </a:r>
            <a:r>
              <a:rPr lang="en-US" sz="2400" dirty="0" err="1"/>
              <a:t>match_parent</a:t>
            </a:r>
            <a:r>
              <a:rPr lang="en-US" sz="2400" dirty="0"/>
              <a:t>" 	</a:t>
            </a:r>
            <a:r>
              <a:rPr lang="en-US" sz="2400" dirty="0" err="1"/>
              <a:t>android:layout_height</a:t>
            </a:r>
            <a:r>
              <a:rPr lang="en-US" sz="2400" dirty="0"/>
              <a:t>="</a:t>
            </a:r>
            <a:r>
              <a:rPr lang="en-US" sz="2400" dirty="0" err="1"/>
              <a:t>match_parent</a:t>
            </a:r>
            <a:r>
              <a:rPr lang="en-US" sz="2400" dirty="0"/>
              <a:t>"&gt;</a:t>
            </a:r>
          </a:p>
          <a:p>
            <a:pPr marL="0" indent="0">
              <a:buNone/>
            </a:pPr>
            <a:r>
              <a:rPr lang="en-US" sz="2400" dirty="0"/>
              <a:t>&lt;/</a:t>
            </a:r>
            <a:r>
              <a:rPr lang="en-US" sz="2400" dirty="0" err="1"/>
              <a:t>androidx.viewpager.widget.ViewPager</a:t>
            </a:r>
            <a:r>
              <a:rPr lang="en-US" sz="24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1850819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ViewPager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You can also include a tab strip to give the user reference and click those instead of swiping.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androidx.viewpager.widget.ViewPager</a:t>
            </a:r>
            <a:r>
              <a:rPr lang="en-US" dirty="0"/>
              <a:t>	</a:t>
            </a:r>
            <a:r>
              <a:rPr lang="en-US" dirty="0" err="1"/>
              <a:t>xmlns:android</a:t>
            </a:r>
            <a:r>
              <a:rPr lang="en-US" dirty="0"/>
              <a:t>="http://schemas.android.com/</a:t>
            </a:r>
            <a:r>
              <a:rPr lang="en-US" dirty="0" err="1"/>
              <a:t>apk</a:t>
            </a:r>
            <a:r>
              <a:rPr lang="en-US" dirty="0"/>
              <a:t>/res/android"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android:id</a:t>
            </a:r>
            <a:r>
              <a:rPr lang="en-US" dirty="0"/>
              <a:t>="@+id/pager"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 	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&lt;</a:t>
            </a:r>
            <a:r>
              <a:rPr lang="en-US" dirty="0" err="1"/>
              <a:t>androidx.viewpager.widget.ViewPager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android:id</a:t>
            </a:r>
            <a:r>
              <a:rPr lang="en-US" dirty="0"/>
              <a:t>="@+id/</a:t>
            </a:r>
            <a:r>
              <a:rPr lang="en-US" dirty="0" err="1"/>
              <a:t>pager_header</a:t>
            </a:r>
            <a:r>
              <a:rPr lang="en-US" dirty="0"/>
              <a:t>“</a:t>
            </a:r>
          </a:p>
          <a:p>
            <a:pPr marL="0" indent="0">
              <a:buNone/>
            </a:pPr>
            <a:r>
              <a:rPr lang="en-US" dirty="0"/>
              <a:t>		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		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wrap_content</a:t>
            </a:r>
            <a:r>
              <a:rPr lang="en-US" dirty="0"/>
              <a:t>" </a:t>
            </a:r>
            <a:r>
              <a:rPr lang="en-US" dirty="0" err="1"/>
              <a:t>android:layout_gravity</a:t>
            </a:r>
            <a:r>
              <a:rPr lang="en-US" dirty="0"/>
              <a:t>="top"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android:background</a:t>
            </a:r>
            <a:r>
              <a:rPr lang="en-US" dirty="0"/>
              <a:t>="#000" </a:t>
            </a:r>
            <a:r>
              <a:rPr lang="en-US" dirty="0" err="1"/>
              <a:t>android:paddingBottom</a:t>
            </a:r>
            <a:r>
              <a:rPr lang="en-US" dirty="0"/>
              <a:t>="4dp"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android:paddingTop</a:t>
            </a:r>
            <a:r>
              <a:rPr lang="en-US" dirty="0"/>
              <a:t>="4dp" </a:t>
            </a:r>
            <a:r>
              <a:rPr lang="en-US" dirty="0" err="1"/>
              <a:t>android:textColor</a:t>
            </a:r>
            <a:r>
              <a:rPr lang="en-US" dirty="0"/>
              <a:t>="#</a:t>
            </a:r>
            <a:r>
              <a:rPr lang="en-US" dirty="0" err="1"/>
              <a:t>fff</a:t>
            </a:r>
            <a:r>
              <a:rPr lang="en-US" dirty="0"/>
              <a:t>" /&gt;</a:t>
            </a:r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err="1"/>
              <a:t>androidx.viewpager.widget.ViewPager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8317846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FragmentPageAdapter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Basically, you add/put fragments in an adapter and then add the adapter to the </a:t>
            </a:r>
            <a:r>
              <a:rPr lang="en-US" dirty="0" err="1"/>
              <a:t>viewpager</a:t>
            </a:r>
            <a:r>
              <a:rPr lang="en-US" dirty="0"/>
              <a:t>.</a:t>
            </a:r>
          </a:p>
          <a:p>
            <a:r>
              <a:rPr lang="en-US" dirty="0"/>
              <a:t>The </a:t>
            </a:r>
            <a:r>
              <a:rPr lang="en-US" dirty="0" err="1"/>
              <a:t>FragmentPagerAdatper</a:t>
            </a:r>
            <a:r>
              <a:rPr lang="en-US" dirty="0"/>
              <a:t> requires an override of</a:t>
            </a:r>
          </a:p>
          <a:p>
            <a:pPr lvl="1"/>
            <a:r>
              <a:rPr lang="en-US" dirty="0" err="1"/>
              <a:t>GetItem</a:t>
            </a:r>
            <a:r>
              <a:rPr lang="en-US" dirty="0"/>
              <a:t>  which says which fragment to display</a:t>
            </a:r>
          </a:p>
          <a:p>
            <a:pPr lvl="1"/>
            <a:r>
              <a:rPr lang="en-US" dirty="0" err="1"/>
              <a:t>getCount</a:t>
            </a:r>
            <a:r>
              <a:rPr lang="en-US" dirty="0"/>
              <a:t> which says how many fragments/pages are there.</a:t>
            </a:r>
          </a:p>
          <a:p>
            <a:pPr lvl="1"/>
            <a:r>
              <a:rPr lang="en-US" dirty="0"/>
              <a:t>You need a constructor as well.</a:t>
            </a:r>
          </a:p>
          <a:p>
            <a:pPr lvl="1"/>
            <a:r>
              <a:rPr lang="en-US" dirty="0"/>
              <a:t>For the </a:t>
            </a:r>
            <a:r>
              <a:rPr lang="en-US" dirty="0" err="1"/>
              <a:t>PagerTabStrip</a:t>
            </a:r>
            <a:r>
              <a:rPr lang="en-US" dirty="0"/>
              <a:t> to work, you also need to override </a:t>
            </a:r>
            <a:r>
              <a:rPr lang="en-US" dirty="0" err="1"/>
              <a:t>getPageTile</a:t>
            </a:r>
            <a:r>
              <a:rPr lang="en-US" dirty="0"/>
              <a:t> as well.</a:t>
            </a:r>
          </a:p>
        </p:txBody>
      </p:sp>
    </p:spTree>
    <p:extLst>
      <p:ext uri="{BB962C8B-B14F-4D97-AF65-F5344CB8AC3E}">
        <p14:creationId xmlns:p14="http://schemas.microsoft.com/office/powerpoint/2010/main" val="39161118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FragmentPageAdapter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ThreeFragmentPagerAdapter</a:t>
            </a:r>
            <a:r>
              <a:rPr lang="en-US" dirty="0"/>
              <a:t> extends </a:t>
            </a:r>
            <a:r>
              <a:rPr lang="en-US" dirty="0" err="1"/>
              <a:t>FragmentPagerAdapter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public </a:t>
            </a:r>
            <a:r>
              <a:rPr lang="en-US" dirty="0" err="1"/>
              <a:t>ThreeFragmentPagerAdapter</a:t>
            </a:r>
            <a:r>
              <a:rPr lang="en-US" dirty="0"/>
              <a:t>(</a:t>
            </a:r>
            <a:r>
              <a:rPr lang="en-US" dirty="0" err="1"/>
              <a:t>FragmentManager</a:t>
            </a:r>
            <a:r>
              <a:rPr lang="en-US" dirty="0"/>
              <a:t> </a:t>
            </a:r>
            <a:r>
              <a:rPr lang="en-US" dirty="0" err="1"/>
              <a:t>fm</a:t>
            </a:r>
            <a:r>
              <a:rPr lang="en-US" dirty="0"/>
              <a:t>) {   super(</a:t>
            </a:r>
            <a:r>
              <a:rPr lang="en-US" dirty="0" err="1"/>
              <a:t>fm</a:t>
            </a:r>
            <a:r>
              <a:rPr lang="en-US" dirty="0"/>
              <a:t>);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@Override</a:t>
            </a:r>
          </a:p>
          <a:p>
            <a:pPr marL="0" indent="0">
              <a:buNone/>
            </a:pPr>
            <a:r>
              <a:rPr lang="en-US" dirty="0"/>
              <a:t>	public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getCount</a:t>
            </a:r>
            <a:r>
              <a:rPr lang="en-US" dirty="0"/>
              <a:t>() {   return 3;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@Override</a:t>
            </a:r>
          </a:p>
          <a:p>
            <a:pPr marL="0" indent="0">
              <a:buNone/>
            </a:pPr>
            <a:r>
              <a:rPr lang="en-US" dirty="0"/>
              <a:t>	public Fragment </a:t>
            </a:r>
            <a:r>
              <a:rPr lang="en-US" dirty="0" err="1"/>
              <a:t>getItem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position) {	</a:t>
            </a:r>
          </a:p>
          <a:p>
            <a:pPr marL="0" indent="0">
              <a:buNone/>
            </a:pPr>
            <a:r>
              <a:rPr lang="en-US" dirty="0"/>
              <a:t>		switch (position) {</a:t>
            </a:r>
          </a:p>
          <a:p>
            <a:pPr marL="0" indent="0">
              <a:buNone/>
            </a:pPr>
            <a:r>
              <a:rPr lang="en-US" dirty="0"/>
              <a:t>		  case 0: return </a:t>
            </a:r>
            <a:r>
              <a:rPr lang="en-US" dirty="0" err="1"/>
              <a:t>leftfrag</a:t>
            </a:r>
            <a:r>
              <a:rPr lang="en-US" dirty="0"/>
              <a:t>;   //these are fragments.</a:t>
            </a:r>
          </a:p>
          <a:p>
            <a:pPr marL="0" indent="0">
              <a:buNone/>
            </a:pPr>
            <a:r>
              <a:rPr lang="en-US" dirty="0"/>
              <a:t>		  case 1: return </a:t>
            </a:r>
            <a:r>
              <a:rPr lang="en-US" dirty="0" err="1"/>
              <a:t>midfrag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  case 2: return </a:t>
            </a:r>
            <a:r>
              <a:rPr lang="en-US" dirty="0" err="1"/>
              <a:t>rightfrag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  default: return null;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19800" y="5108398"/>
            <a:ext cx="53300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import androidx.fragment.app.Fragment;</a:t>
            </a:r>
          </a:p>
          <a:p>
            <a:r>
              <a:rPr lang="en-US"/>
              <a:t>import androidx.fragment.app.FragmentManager;</a:t>
            </a:r>
          </a:p>
          <a:p>
            <a:r>
              <a:rPr lang="en-US"/>
              <a:t>import androidx.fragment.app.FragmentPagerAdapter;</a:t>
            </a:r>
          </a:p>
          <a:p>
            <a:r>
              <a:rPr lang="en-US"/>
              <a:t>import androidx.viewpager.widget.ViewPager;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4597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ViewPager</a:t>
            </a:r>
            <a:r>
              <a:rPr lang="en-US" dirty="0"/>
              <a:t> in the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the </a:t>
            </a:r>
            <a:r>
              <a:rPr lang="en-US" dirty="0" err="1"/>
              <a:t>OnCreate</a:t>
            </a:r>
            <a:endParaRPr lang="en-US" dirty="0"/>
          </a:p>
          <a:p>
            <a:r>
              <a:rPr lang="en-US" dirty="0"/>
              <a:t>Get the </a:t>
            </a:r>
            <a:r>
              <a:rPr lang="en-US" dirty="0" err="1"/>
              <a:t>ViewPager</a:t>
            </a:r>
            <a:r>
              <a:rPr lang="en-US" dirty="0"/>
              <a:t> from the layout</a:t>
            </a:r>
          </a:p>
          <a:p>
            <a:pPr marL="0" indent="0">
              <a:buNone/>
            </a:pPr>
            <a:r>
              <a:rPr lang="en-US" sz="2000" dirty="0" err="1"/>
              <a:t>ViewPager</a:t>
            </a:r>
            <a:r>
              <a:rPr lang="en-US" sz="2000" dirty="0"/>
              <a:t> </a:t>
            </a:r>
            <a:r>
              <a:rPr lang="en-US" sz="2000" dirty="0" err="1"/>
              <a:t>viewPager</a:t>
            </a:r>
            <a:r>
              <a:rPr lang="en-US" sz="2000" dirty="0"/>
              <a:t> = </a:t>
            </a:r>
            <a:r>
              <a:rPr lang="en-US" sz="2000" dirty="0" err="1"/>
              <a:t>findViewById</a:t>
            </a:r>
            <a:r>
              <a:rPr lang="en-US" sz="2000" dirty="0"/>
              <a:t>(</a:t>
            </a:r>
            <a:r>
              <a:rPr lang="en-US" sz="2000" dirty="0" err="1"/>
              <a:t>R.id.</a:t>
            </a:r>
            <a:r>
              <a:rPr lang="en-US" sz="2000" dirty="0" err="1">
                <a:solidFill>
                  <a:srgbClr val="FF0000"/>
                </a:solidFill>
              </a:rPr>
              <a:t>pager</a:t>
            </a:r>
            <a:r>
              <a:rPr lang="en-US" sz="2000" dirty="0"/>
              <a:t>);</a:t>
            </a:r>
          </a:p>
          <a:p>
            <a:r>
              <a:rPr lang="en-US" dirty="0"/>
              <a:t>Set the adapter.</a:t>
            </a:r>
          </a:p>
          <a:p>
            <a:pPr marL="0" indent="0">
              <a:buNone/>
            </a:pPr>
            <a:r>
              <a:rPr lang="en-US" sz="2400" dirty="0" err="1"/>
              <a:t>viewPager.setAdapter</a:t>
            </a:r>
            <a:r>
              <a:rPr lang="en-US" sz="2400" dirty="0"/>
              <a:t>(new </a:t>
            </a:r>
            <a:r>
              <a:rPr lang="en-US" sz="2400" dirty="0" err="1"/>
              <a:t>ThreeFragmentPagerAdapter</a:t>
            </a:r>
            <a:r>
              <a:rPr lang="en-US" sz="2400" dirty="0"/>
              <a:t>(</a:t>
            </a:r>
            <a:r>
              <a:rPr lang="en-US" sz="2400" dirty="0" err="1"/>
              <a:t>fragmentManager</a:t>
            </a:r>
            <a:r>
              <a:rPr lang="en-US" sz="2400" dirty="0"/>
              <a:t>));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That’s it, now the </a:t>
            </a:r>
            <a:r>
              <a:rPr lang="en-US" dirty="0" err="1">
                <a:solidFill>
                  <a:prstClr val="black"/>
                </a:solidFill>
              </a:rPr>
              <a:t>veiwpager</a:t>
            </a:r>
            <a:r>
              <a:rPr lang="en-US" dirty="0">
                <a:solidFill>
                  <a:prstClr val="black"/>
                </a:solidFill>
              </a:rPr>
              <a:t> handles everything else.</a:t>
            </a:r>
          </a:p>
          <a:p>
            <a:pPr lvl="0"/>
            <a:r>
              <a:rPr lang="en-US" dirty="0" err="1">
                <a:solidFill>
                  <a:prstClr val="black"/>
                </a:solidFill>
              </a:rPr>
              <a:t>Viewbinding</a:t>
            </a: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lvl="1"/>
            <a:r>
              <a:rPr lang="en-US" dirty="0" err="1">
                <a:solidFill>
                  <a:prstClr val="black"/>
                </a:solidFill>
              </a:rPr>
              <a:t>Binding.</a:t>
            </a:r>
            <a:r>
              <a:rPr lang="en-US" dirty="0" err="1">
                <a:solidFill>
                  <a:srgbClr val="FF0000"/>
                </a:solidFill>
              </a:rPr>
              <a:t>pager</a:t>
            </a:r>
            <a:r>
              <a:rPr lang="en-US" dirty="0">
                <a:solidFill>
                  <a:prstClr val="black"/>
                </a:solidFill>
              </a:rPr>
              <a:t>.</a:t>
            </a:r>
            <a:r>
              <a:rPr lang="en-US" sz="2800" dirty="0"/>
              <a:t> </a:t>
            </a:r>
            <a:r>
              <a:rPr lang="en-US" sz="2800" dirty="0" err="1"/>
              <a:t>setAdapter</a:t>
            </a:r>
            <a:r>
              <a:rPr lang="en-US" sz="2800" dirty="0"/>
              <a:t>(new </a:t>
            </a:r>
            <a:r>
              <a:rPr lang="en-US" sz="2800" dirty="0" err="1"/>
              <a:t>ThreeFragmentPagerAdapter</a:t>
            </a:r>
            <a:r>
              <a:rPr lang="en-US" sz="2800" dirty="0"/>
              <a:t>(</a:t>
            </a:r>
            <a:r>
              <a:rPr lang="en-US" sz="2800" dirty="0" err="1"/>
              <a:t>fragmentManager</a:t>
            </a:r>
            <a:r>
              <a:rPr lang="en-US" sz="2800" dirty="0"/>
              <a:t>));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62748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ViewPager2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ViewPager</a:t>
            </a:r>
            <a:r>
              <a:rPr lang="en-US" dirty="0"/>
              <a:t> is no longer being updated (since 2018) is recommended to use ViewPager2 instead.</a:t>
            </a:r>
          </a:p>
          <a:p>
            <a:endParaRPr lang="en-US" dirty="0"/>
          </a:p>
          <a:p>
            <a:r>
              <a:rPr lang="en-US" dirty="0"/>
              <a:t>It very similar, but also allows for vertical or horizontal paging via the android: orientation in xml.  Also supports right-to-left (RTL) locale pages as well.</a:t>
            </a:r>
          </a:p>
          <a:p>
            <a:pPr lvl="1"/>
            <a:r>
              <a:rPr lang="en-US" dirty="0"/>
              <a:t>As a note, ViewPager2 is built on a </a:t>
            </a:r>
            <a:r>
              <a:rPr lang="en-US" dirty="0" err="1"/>
              <a:t>recyclerview</a:t>
            </a:r>
            <a:r>
              <a:rPr lang="en-US" dirty="0"/>
              <a:t> and some pieces of the </a:t>
            </a:r>
            <a:r>
              <a:rPr lang="en-US" dirty="0" err="1"/>
              <a:t>recyclerview</a:t>
            </a:r>
            <a:r>
              <a:rPr lang="en-US" dirty="0"/>
              <a:t> (such </a:t>
            </a:r>
            <a:r>
              <a:rPr lang="en-US" dirty="0" err="1"/>
              <a:t>notifyDatasetChanged</a:t>
            </a:r>
            <a:r>
              <a:rPr lang="en-US" dirty="0"/>
              <a:t>()) can be called.</a:t>
            </a:r>
          </a:p>
          <a:p>
            <a:r>
              <a:rPr lang="en-US" dirty="0"/>
              <a:t> implementation 'androidx.viewpager:viewpager2:1.0.0'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0418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ViewPager2 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viewpager</a:t>
            </a:r>
            <a:r>
              <a:rPr lang="en-US" dirty="0"/>
              <a:t> is setup in the layout and can be the only view or included with other widgets.</a:t>
            </a:r>
          </a:p>
          <a:p>
            <a:pPr marL="0" indent="0">
              <a:buNone/>
            </a:pPr>
            <a:r>
              <a:rPr lang="en-US" sz="2400" dirty="0"/>
              <a:t>&lt;androidx.viewpager2.widget.ViewPager2	</a:t>
            </a:r>
            <a:r>
              <a:rPr lang="en-US" sz="2400" dirty="0" err="1"/>
              <a:t>xmlns:android</a:t>
            </a:r>
            <a:r>
              <a:rPr lang="en-US" sz="2400" dirty="0"/>
              <a:t>="http://schemas.android.com/</a:t>
            </a:r>
            <a:r>
              <a:rPr lang="en-US" sz="2400" dirty="0" err="1"/>
              <a:t>apk</a:t>
            </a:r>
            <a:r>
              <a:rPr lang="en-US" sz="2400" dirty="0"/>
              <a:t>/res/android"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android:id</a:t>
            </a:r>
            <a:r>
              <a:rPr lang="en-US" sz="2400" dirty="0"/>
              <a:t>="@+id/pager"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android:layout_width</a:t>
            </a:r>
            <a:r>
              <a:rPr lang="en-US" sz="2400" dirty="0"/>
              <a:t>="</a:t>
            </a:r>
            <a:r>
              <a:rPr lang="en-US" sz="2400" dirty="0" err="1"/>
              <a:t>match_parent</a:t>
            </a:r>
            <a:r>
              <a:rPr lang="en-US" sz="2400" dirty="0"/>
              <a:t>" 	</a:t>
            </a:r>
            <a:r>
              <a:rPr lang="en-US" sz="2400" dirty="0" err="1"/>
              <a:t>android:layout_height</a:t>
            </a:r>
            <a:r>
              <a:rPr lang="en-US" sz="2400" dirty="0"/>
              <a:t>="</a:t>
            </a:r>
            <a:r>
              <a:rPr lang="en-US" sz="2400" dirty="0" err="1"/>
              <a:t>match_parent</a:t>
            </a:r>
            <a:r>
              <a:rPr lang="en-US" sz="2400" dirty="0"/>
              <a:t>"/&gt;</a:t>
            </a:r>
          </a:p>
          <a:p>
            <a:r>
              <a:rPr lang="en-US" sz="2400" dirty="0"/>
              <a:t>there is no </a:t>
            </a:r>
            <a:r>
              <a:rPr lang="en-US" sz="2400" dirty="0" err="1"/>
              <a:t>tabstrip</a:t>
            </a:r>
            <a:r>
              <a:rPr lang="en-US" sz="2400" dirty="0"/>
              <a:t>, use the </a:t>
            </a:r>
            <a:r>
              <a:rPr lang="en-US" sz="2400" dirty="0" err="1"/>
              <a:t>TabLayout</a:t>
            </a:r>
            <a:r>
              <a:rPr lang="en-US" sz="2400" dirty="0"/>
              <a:t> widget instead (shown in the example code).</a:t>
            </a:r>
          </a:p>
        </p:txBody>
      </p:sp>
    </p:spTree>
    <p:extLst>
      <p:ext uri="{BB962C8B-B14F-4D97-AF65-F5344CB8AC3E}">
        <p14:creationId xmlns:p14="http://schemas.microsoft.com/office/powerpoint/2010/main" val="22973762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viewpager</a:t>
            </a:r>
            <a:r>
              <a:rPr lang="en-US" dirty="0"/>
              <a:t> 2FragmentStateAdapter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ThreeFragmentPagerAdapter</a:t>
            </a:r>
            <a:r>
              <a:rPr lang="en-US" dirty="0"/>
              <a:t> extends </a:t>
            </a:r>
            <a:r>
              <a:rPr lang="en-US" b="1" dirty="0" err="1"/>
              <a:t>FragmentStateAdapter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public </a:t>
            </a:r>
            <a:r>
              <a:rPr lang="en-US" dirty="0" err="1"/>
              <a:t>ThreeFragmentPagerAdapter</a:t>
            </a:r>
            <a:r>
              <a:rPr lang="en-US" dirty="0"/>
              <a:t>(</a:t>
            </a:r>
            <a:r>
              <a:rPr lang="en-US" b="1" dirty="0" err="1"/>
              <a:t>FragmentActivity</a:t>
            </a:r>
            <a:r>
              <a:rPr lang="en-US" b="1" dirty="0"/>
              <a:t> fa</a:t>
            </a:r>
            <a:r>
              <a:rPr lang="en-US" dirty="0"/>
              <a:t>) {   super(fa);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@Override</a:t>
            </a:r>
          </a:p>
          <a:p>
            <a:pPr marL="0" indent="0">
              <a:buNone/>
            </a:pPr>
            <a:r>
              <a:rPr lang="en-US" dirty="0"/>
              <a:t>	public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b="1" dirty="0" err="1"/>
              <a:t>getItemCount</a:t>
            </a:r>
            <a:r>
              <a:rPr lang="en-US" dirty="0"/>
              <a:t>() {   return 3;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@Override</a:t>
            </a:r>
          </a:p>
          <a:p>
            <a:pPr marL="0" indent="0">
              <a:buNone/>
            </a:pPr>
            <a:r>
              <a:rPr lang="en-US" dirty="0"/>
              <a:t>	public Fragment </a:t>
            </a:r>
            <a:r>
              <a:rPr lang="en-US" b="1" dirty="0" err="1"/>
              <a:t>createFragment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position) {	</a:t>
            </a:r>
          </a:p>
          <a:p>
            <a:pPr marL="0" indent="0">
              <a:buNone/>
            </a:pPr>
            <a:r>
              <a:rPr lang="en-US" dirty="0"/>
              <a:t>		switch (position) {</a:t>
            </a:r>
          </a:p>
          <a:p>
            <a:pPr marL="0" indent="0">
              <a:buNone/>
            </a:pPr>
            <a:r>
              <a:rPr lang="en-US" dirty="0"/>
              <a:t>		  case 0: return </a:t>
            </a:r>
            <a:r>
              <a:rPr lang="en-US" dirty="0" err="1"/>
              <a:t>leftfrag</a:t>
            </a:r>
            <a:r>
              <a:rPr lang="en-US" dirty="0"/>
              <a:t>;   //these are fragments.</a:t>
            </a:r>
          </a:p>
          <a:p>
            <a:pPr marL="0" indent="0">
              <a:buNone/>
            </a:pPr>
            <a:r>
              <a:rPr lang="en-US" dirty="0"/>
              <a:t>		  case 1: return </a:t>
            </a:r>
            <a:r>
              <a:rPr lang="en-US" dirty="0" err="1"/>
              <a:t>midfrag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  case 2: return </a:t>
            </a:r>
            <a:r>
              <a:rPr lang="en-US" dirty="0" err="1"/>
              <a:t>rightfrag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  default: return null;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96069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Settings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Weight</a:t>
            </a:r>
          </a:p>
          <a:p>
            <a:pPr lvl="1"/>
            <a:r>
              <a:rPr lang="en-US" dirty="0"/>
              <a:t>Inside a layout, then each Widget can use </a:t>
            </a:r>
            <a:r>
              <a:rPr lang="en-US" dirty="0" err="1"/>
              <a:t>Layout_Weight</a:t>
            </a:r>
            <a:endParaRPr lang="en-US" dirty="0"/>
          </a:p>
          <a:p>
            <a:pPr lvl="1"/>
            <a:r>
              <a:rPr lang="en-US" dirty="0"/>
              <a:t>This determines, which gets more space</a:t>
            </a:r>
          </a:p>
          <a:p>
            <a:pPr lvl="1"/>
            <a:r>
              <a:rPr lang="en-US" dirty="0"/>
              <a:t>Setting them all to 1, means they share the space equally.</a:t>
            </a:r>
          </a:p>
          <a:p>
            <a:pPr lvl="1"/>
            <a:r>
              <a:rPr lang="en-US" dirty="0"/>
              <a:t>Setting widget1 to 1 and widget2 to 2, means widget2 gets twice as much space as widget1</a:t>
            </a:r>
          </a:p>
        </p:txBody>
      </p:sp>
    </p:spTree>
    <p:extLst>
      <p:ext uri="{BB962C8B-B14F-4D97-AF65-F5344CB8AC3E}">
        <p14:creationId xmlns:p14="http://schemas.microsoft.com/office/powerpoint/2010/main" val="27756807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ViewPager2 in the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</a:t>
            </a:r>
            <a:r>
              <a:rPr lang="en-US" dirty="0" err="1"/>
              <a:t>OnCreate</a:t>
            </a:r>
            <a:endParaRPr lang="en-US" dirty="0"/>
          </a:p>
          <a:p>
            <a:r>
              <a:rPr lang="en-US" dirty="0"/>
              <a:t>Get the </a:t>
            </a:r>
            <a:r>
              <a:rPr lang="en-US" dirty="0" err="1"/>
              <a:t>ViewPager</a:t>
            </a:r>
            <a:r>
              <a:rPr lang="en-US" dirty="0"/>
              <a:t> from the layout</a:t>
            </a:r>
          </a:p>
          <a:p>
            <a:pPr marL="0" indent="0">
              <a:buNone/>
            </a:pPr>
            <a:r>
              <a:rPr lang="en-US" sz="2000" dirty="0"/>
              <a:t>ViewPager2 </a:t>
            </a:r>
            <a:r>
              <a:rPr lang="en-US" sz="2000" dirty="0" err="1"/>
              <a:t>viewPager</a:t>
            </a:r>
            <a:r>
              <a:rPr lang="en-US" sz="2000" dirty="0"/>
              <a:t> = </a:t>
            </a:r>
            <a:r>
              <a:rPr lang="en-US" sz="2000" dirty="0" err="1"/>
              <a:t>findViewById</a:t>
            </a:r>
            <a:r>
              <a:rPr lang="en-US" sz="2000" dirty="0"/>
              <a:t>(</a:t>
            </a:r>
            <a:r>
              <a:rPr lang="en-US" sz="2000" dirty="0" err="1"/>
              <a:t>R.id.</a:t>
            </a:r>
            <a:r>
              <a:rPr lang="en-US" sz="2000" dirty="0" err="1">
                <a:solidFill>
                  <a:srgbClr val="FF0000"/>
                </a:solidFill>
              </a:rPr>
              <a:t>pager</a:t>
            </a:r>
            <a:r>
              <a:rPr lang="en-US" sz="2000" dirty="0"/>
              <a:t>);</a:t>
            </a:r>
          </a:p>
          <a:p>
            <a:r>
              <a:rPr lang="en-US" dirty="0"/>
              <a:t>Set the adapter.</a:t>
            </a:r>
          </a:p>
          <a:p>
            <a:pPr marL="0" indent="0">
              <a:buNone/>
            </a:pPr>
            <a:r>
              <a:rPr lang="en-US" sz="2400" dirty="0" err="1"/>
              <a:t>viewPager.setAdapter</a:t>
            </a:r>
            <a:r>
              <a:rPr lang="en-US" sz="2400" dirty="0"/>
              <a:t>(new </a:t>
            </a:r>
            <a:r>
              <a:rPr lang="en-US" sz="2400" dirty="0" err="1"/>
              <a:t>ThreeFragmentPagerAdapter</a:t>
            </a:r>
            <a:r>
              <a:rPr lang="en-US" sz="2400" dirty="0"/>
              <a:t>(</a:t>
            </a:r>
            <a:r>
              <a:rPr lang="en-US" sz="2400" b="1" dirty="0"/>
              <a:t>this</a:t>
            </a:r>
            <a:r>
              <a:rPr lang="en-US" sz="2400" dirty="0"/>
              <a:t>));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That’s it, now the </a:t>
            </a:r>
            <a:r>
              <a:rPr lang="en-US" dirty="0" err="1">
                <a:solidFill>
                  <a:prstClr val="black"/>
                </a:solidFill>
              </a:rPr>
              <a:t>veiwpager</a:t>
            </a:r>
            <a:r>
              <a:rPr lang="en-US" dirty="0">
                <a:solidFill>
                  <a:prstClr val="black"/>
                </a:solidFill>
              </a:rPr>
              <a:t> handles everything else.</a:t>
            </a:r>
          </a:p>
          <a:p>
            <a:pPr lvl="0"/>
            <a:r>
              <a:rPr lang="en-US" dirty="0" err="1">
                <a:solidFill>
                  <a:prstClr val="black"/>
                </a:solidFill>
              </a:rPr>
              <a:t>Viewbinding</a:t>
            </a: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US" sz="2800" dirty="0" err="1">
                <a:solidFill>
                  <a:prstClr val="black"/>
                </a:solidFill>
              </a:rPr>
              <a:t>Binding.</a:t>
            </a:r>
            <a:r>
              <a:rPr lang="en-US" sz="2800" dirty="0" err="1">
                <a:solidFill>
                  <a:srgbClr val="FF0000"/>
                </a:solidFill>
              </a:rPr>
              <a:t>pager</a:t>
            </a:r>
            <a:r>
              <a:rPr lang="en-US" sz="2800" dirty="0" err="1">
                <a:solidFill>
                  <a:prstClr val="black"/>
                </a:solidFill>
              </a:rPr>
              <a:t>.setAdapter</a:t>
            </a:r>
            <a:r>
              <a:rPr lang="en-US" sz="2800" dirty="0">
                <a:solidFill>
                  <a:prstClr val="black"/>
                </a:solidFill>
              </a:rPr>
              <a:t>(new </a:t>
            </a:r>
            <a:r>
              <a:rPr lang="en-US" sz="2800" dirty="0" err="1">
                <a:solidFill>
                  <a:prstClr val="black"/>
                </a:solidFill>
              </a:rPr>
              <a:t>ThreeFragmentPagerAdapter</a:t>
            </a:r>
            <a:r>
              <a:rPr lang="en-US" sz="2800" dirty="0">
                <a:solidFill>
                  <a:prstClr val="black"/>
                </a:solidFill>
              </a:rPr>
              <a:t>(this));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48498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 the </a:t>
            </a:r>
            <a:r>
              <a:rPr lang="en-US" dirty="0" err="1"/>
              <a:t>GuiExample</a:t>
            </a:r>
            <a:r>
              <a:rPr lang="en-US" dirty="0"/>
              <a:t> and </a:t>
            </a:r>
            <a:r>
              <a:rPr lang="en-US" dirty="0" err="1"/>
              <a:t>FormExample</a:t>
            </a:r>
            <a:r>
              <a:rPr lang="en-US" dirty="0"/>
              <a:t> on the handout pages for source code.</a:t>
            </a:r>
          </a:p>
          <a:p>
            <a:pPr lvl="1"/>
            <a:r>
              <a:rPr lang="en-US" dirty="0">
                <a:hlinkClick r:id="rId2"/>
              </a:rPr>
              <a:t>https://github.com/JimSeker/ui</a:t>
            </a:r>
            <a:r>
              <a:rPr lang="en-US" dirty="0"/>
              <a:t> </a:t>
            </a:r>
            <a:r>
              <a:rPr lang="en-US"/>
              <a:t>advanced directory</a:t>
            </a:r>
            <a:endParaRPr lang="en-US" dirty="0"/>
          </a:p>
          <a:p>
            <a:r>
              <a:rPr lang="en-US" dirty="0"/>
              <a:t>For a full list of xml and methods, see the developer guide, because I skipped a lot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39290790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95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Settings Weight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 example: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2667000"/>
            <a:ext cx="4420809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06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Settings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Gravity</a:t>
            </a:r>
          </a:p>
          <a:p>
            <a:pPr lvl="1"/>
            <a:r>
              <a:rPr lang="en-US" dirty="0"/>
              <a:t>A nice way of saying alignment, which is flush on the left side of the screen  </a:t>
            </a:r>
          </a:p>
          <a:p>
            <a:pPr lvl="1"/>
            <a:r>
              <a:rPr lang="en-US" dirty="0" err="1"/>
              <a:t>Layout_gravity</a:t>
            </a:r>
            <a:r>
              <a:rPr lang="en-US" dirty="0"/>
              <a:t>:   (Vertical)</a:t>
            </a:r>
          </a:p>
          <a:p>
            <a:pPr lvl="2"/>
            <a:r>
              <a:rPr lang="en-US" dirty="0"/>
              <a:t>left  (default)  flush on the left side of the screen</a:t>
            </a:r>
          </a:p>
          <a:p>
            <a:pPr lvl="2"/>
            <a:r>
              <a:rPr lang="en-US" dirty="0" err="1"/>
              <a:t>center_horizontal</a:t>
            </a:r>
            <a:r>
              <a:rPr lang="en-US" dirty="0"/>
              <a:t>     center</a:t>
            </a:r>
          </a:p>
          <a:p>
            <a:pPr lvl="2"/>
            <a:r>
              <a:rPr lang="en-US" dirty="0"/>
              <a:t>right  is flush on the right side of the screen.</a:t>
            </a:r>
          </a:p>
          <a:p>
            <a:pPr lvl="1"/>
            <a:r>
              <a:rPr lang="en-US" dirty="0"/>
              <a:t>Horizontal layout</a:t>
            </a:r>
          </a:p>
          <a:p>
            <a:pPr lvl="2"/>
            <a:r>
              <a:rPr lang="en-US" dirty="0" err="1"/>
              <a:t>Center_vertical</a:t>
            </a:r>
            <a:r>
              <a:rPr lang="en-US" dirty="0"/>
              <a:t>    Center vertical, instead of on the "baseline" (bottom).</a:t>
            </a:r>
          </a:p>
        </p:txBody>
      </p:sp>
    </p:spTree>
    <p:extLst>
      <p:ext uri="{BB962C8B-B14F-4D97-AF65-F5344CB8AC3E}">
        <p14:creationId xmlns:p14="http://schemas.microsoft.com/office/powerpoint/2010/main" val="4165870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Settings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Padding</a:t>
            </a:r>
          </a:p>
          <a:p>
            <a:pPr lvl="1"/>
            <a:r>
              <a:rPr lang="en-US" dirty="0"/>
              <a:t>how much in pixels space between the widget and the side of the screen/next widget</a:t>
            </a:r>
          </a:p>
          <a:p>
            <a:pPr lvl="1"/>
            <a:r>
              <a:rPr lang="en-US" dirty="0" err="1"/>
              <a:t>android:padding</a:t>
            </a:r>
            <a:r>
              <a:rPr lang="en-US" dirty="0"/>
              <a:t>="15dp" is about 15 “pixels” all around</a:t>
            </a:r>
          </a:p>
          <a:p>
            <a:pPr lvl="1"/>
            <a:r>
              <a:rPr lang="en-US" dirty="0"/>
              <a:t>Also </a:t>
            </a:r>
            <a:r>
              <a:rPr lang="en-US" dirty="0" err="1"/>
              <a:t>paddingLeft</a:t>
            </a:r>
            <a:r>
              <a:rPr lang="en-US" dirty="0"/>
              <a:t>, </a:t>
            </a:r>
            <a:r>
              <a:rPr lang="en-US" dirty="0" err="1"/>
              <a:t>paddingRight</a:t>
            </a:r>
            <a:r>
              <a:rPr lang="en-US" dirty="0"/>
              <a:t>, </a:t>
            </a:r>
            <a:r>
              <a:rPr lang="en-US" dirty="0" err="1"/>
              <a:t>paddingTop</a:t>
            </a:r>
            <a:r>
              <a:rPr lang="en-US" dirty="0"/>
              <a:t>, and </a:t>
            </a:r>
            <a:r>
              <a:rPr lang="en-US" dirty="0" err="1"/>
              <a:t>paddingBottom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21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More complex and widgets placed based on the previously placed widgets</a:t>
            </a:r>
          </a:p>
          <a:p>
            <a:pPr lvl="1"/>
            <a:r>
              <a:rPr lang="en-US" dirty="0"/>
              <a:t>Except the first one (no other widget yet)</a:t>
            </a:r>
          </a:p>
          <a:p>
            <a:pPr lvl="1"/>
            <a:r>
              <a:rPr lang="en-US" dirty="0" err="1"/>
              <a:t>layout_above</a:t>
            </a:r>
            <a:r>
              <a:rPr lang="en-US" dirty="0"/>
              <a:t>, </a:t>
            </a:r>
            <a:r>
              <a:rPr lang="en-US" dirty="0" err="1"/>
              <a:t>layout_below</a:t>
            </a:r>
            <a:r>
              <a:rPr lang="en-US" dirty="0"/>
              <a:t>, </a:t>
            </a:r>
            <a:r>
              <a:rPr lang="en-US" dirty="0" err="1"/>
              <a:t>layout_toLeftOf</a:t>
            </a:r>
            <a:r>
              <a:rPr lang="en-US" dirty="0"/>
              <a:t>, </a:t>
            </a:r>
            <a:r>
              <a:rPr lang="en-US" dirty="0" err="1"/>
              <a:t>layout_toRightOf</a:t>
            </a:r>
            <a:endParaRPr lang="en-US" dirty="0"/>
          </a:p>
          <a:p>
            <a:pPr lvl="1"/>
            <a:r>
              <a:rPr lang="en-US" dirty="0"/>
              <a:t>With the above, these can be used </a:t>
            </a:r>
            <a:r>
              <a:rPr lang="en-US" dirty="0" err="1"/>
              <a:t>layout_alignTop</a:t>
            </a:r>
            <a:r>
              <a:rPr lang="en-US" dirty="0"/>
              <a:t>, </a:t>
            </a:r>
            <a:r>
              <a:rPr lang="en-US" dirty="0" err="1"/>
              <a:t>layout_alignBottom</a:t>
            </a:r>
            <a:r>
              <a:rPr lang="en-US" dirty="0"/>
              <a:t>, </a:t>
            </a:r>
            <a:r>
              <a:rPr lang="en-US" dirty="0" err="1"/>
              <a:t>layout_alignLeft</a:t>
            </a:r>
            <a:r>
              <a:rPr lang="en-US" dirty="0"/>
              <a:t>, </a:t>
            </a:r>
            <a:r>
              <a:rPr lang="en-US" dirty="0" err="1"/>
              <a:t>layout_alignRight</a:t>
            </a:r>
            <a:r>
              <a:rPr lang="en-US" dirty="0"/>
              <a:t>, </a:t>
            </a:r>
            <a:r>
              <a:rPr lang="en-US" dirty="0" err="1"/>
              <a:t>layout_alignBaseline</a:t>
            </a:r>
            <a:endParaRPr lang="en-US" dirty="0"/>
          </a:p>
          <a:p>
            <a:r>
              <a:rPr lang="en-US" dirty="0"/>
              <a:t>Or placed relative to the container itself</a:t>
            </a:r>
          </a:p>
          <a:p>
            <a:pPr lvl="1"/>
            <a:r>
              <a:rPr lang="en-US" dirty="0" err="1"/>
              <a:t>layout_alignParentTop</a:t>
            </a:r>
            <a:r>
              <a:rPr lang="en-US" dirty="0"/>
              <a:t>, </a:t>
            </a:r>
            <a:r>
              <a:rPr lang="en-US" dirty="0" err="1"/>
              <a:t>layout_ParentBottom</a:t>
            </a:r>
            <a:r>
              <a:rPr lang="en-US" dirty="0"/>
              <a:t>, </a:t>
            </a:r>
            <a:r>
              <a:rPr lang="en-US" dirty="0" err="1"/>
              <a:t>layout_alignParentLeft</a:t>
            </a:r>
            <a:r>
              <a:rPr lang="en-US" dirty="0"/>
              <a:t>, </a:t>
            </a:r>
            <a:r>
              <a:rPr lang="en-US" dirty="0" err="1"/>
              <a:t>layout_parentRight</a:t>
            </a:r>
            <a:r>
              <a:rPr lang="en-US" dirty="0"/>
              <a:t>, </a:t>
            </a:r>
            <a:r>
              <a:rPr lang="en-US" dirty="0" err="1"/>
              <a:t>layout_centerHorizontal</a:t>
            </a:r>
            <a:r>
              <a:rPr lang="en-US" dirty="0"/>
              <a:t>, </a:t>
            </a:r>
            <a:r>
              <a:rPr lang="en-US" dirty="0" err="1"/>
              <a:t>layout_centerVertical</a:t>
            </a:r>
            <a:r>
              <a:rPr lang="en-US" dirty="0"/>
              <a:t>, </a:t>
            </a:r>
            <a:r>
              <a:rPr lang="en-US" dirty="0" err="1"/>
              <a:t>layout_CenterInParent</a:t>
            </a:r>
            <a:endParaRPr lang="en-US" dirty="0"/>
          </a:p>
          <a:p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Settings are placed in the Widgets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499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&lt;</a:t>
            </a:r>
            <a:r>
              <a:rPr lang="en-US" dirty="0" err="1"/>
              <a:t>RelativeLayout</a:t>
            </a:r>
            <a:r>
              <a:rPr lang="en-US" dirty="0"/>
              <a:t> </a:t>
            </a:r>
            <a:r>
              <a:rPr lang="en-US" dirty="0" err="1"/>
              <a:t>android:id</a:t>
            </a:r>
            <a:r>
              <a:rPr lang="en-US" dirty="0"/>
              <a:t>="@+id/RelativeLayout01"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fill_parent</a:t>
            </a:r>
            <a:r>
              <a:rPr lang="en-US" dirty="0"/>
              <a:t>"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fill_parent</a:t>
            </a:r>
            <a:r>
              <a:rPr lang="en-US" dirty="0"/>
              <a:t>" </a:t>
            </a:r>
            <a:r>
              <a:rPr lang="en-US" dirty="0" err="1"/>
              <a:t>android:padding</a:t>
            </a:r>
            <a:r>
              <a:rPr lang="en-US" dirty="0"/>
              <a:t>="5px"&gt;</a:t>
            </a:r>
          </a:p>
          <a:p>
            <a:pPr>
              <a:buNone/>
            </a:pPr>
            <a:r>
              <a:rPr lang="en-US" dirty="0"/>
              <a:t>&lt;</a:t>
            </a:r>
            <a:r>
              <a:rPr lang="en-US" dirty="0" err="1"/>
              <a:t>TextView</a:t>
            </a:r>
            <a:r>
              <a:rPr lang="en-US" dirty="0"/>
              <a:t> </a:t>
            </a:r>
            <a:r>
              <a:rPr lang="en-US" dirty="0" err="1"/>
              <a:t>android:text</a:t>
            </a:r>
            <a:r>
              <a:rPr lang="en-US" dirty="0"/>
              <a:t>="Some Text " </a:t>
            </a:r>
            <a:r>
              <a:rPr lang="en-US" dirty="0" err="1"/>
              <a:t>android:id</a:t>
            </a:r>
            <a:r>
              <a:rPr lang="en-US" dirty="0"/>
              <a:t>="@+id/TextView01" </a:t>
            </a:r>
          </a:p>
          <a:p>
            <a:pPr>
              <a:buNone/>
            </a:pPr>
            <a:r>
              <a:rPr lang="en-US" dirty="0"/>
              <a:t>    </a:t>
            </a:r>
            <a:r>
              <a:rPr lang="en-US" dirty="0" err="1">
                <a:solidFill>
                  <a:srgbClr val="FF0000"/>
                </a:solidFill>
              </a:rPr>
              <a:t>android:layout_alignParentBottom</a:t>
            </a:r>
            <a:r>
              <a:rPr lang="en-US" dirty="0">
                <a:solidFill>
                  <a:srgbClr val="FF0000"/>
                </a:solidFill>
              </a:rPr>
              <a:t>="true" </a:t>
            </a:r>
            <a:r>
              <a:rPr lang="en-US" dirty="0"/>
              <a:t>&gt;</a:t>
            </a:r>
          </a:p>
          <a:p>
            <a:pPr>
              <a:buNone/>
            </a:pPr>
            <a:r>
              <a:rPr lang="en-US" dirty="0"/>
              <a:t>&lt;/</a:t>
            </a:r>
            <a:r>
              <a:rPr lang="en-US" dirty="0" err="1"/>
              <a:t>TextView</a:t>
            </a:r>
            <a:r>
              <a:rPr lang="en-US" dirty="0"/>
              <a:t>&gt;</a:t>
            </a:r>
          </a:p>
          <a:p>
            <a:pPr>
              <a:buNone/>
            </a:pPr>
            <a:r>
              <a:rPr lang="en-US" dirty="0"/>
              <a:t>&lt;Button </a:t>
            </a:r>
            <a:r>
              <a:rPr lang="en-US" dirty="0" err="1"/>
              <a:t>android:text</a:t>
            </a:r>
            <a:r>
              <a:rPr lang="en-US" dirty="0"/>
              <a:t>="alert" </a:t>
            </a:r>
            <a:r>
              <a:rPr lang="en-US" dirty="0" err="1"/>
              <a:t>android:id</a:t>
            </a:r>
            <a:r>
              <a:rPr lang="en-US" dirty="0"/>
              <a:t>="@+id/Button01"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android:layout_above</a:t>
            </a:r>
            <a:r>
              <a:rPr lang="en-US" dirty="0">
                <a:solidFill>
                  <a:srgbClr val="FF0000"/>
                </a:solidFill>
              </a:rPr>
              <a:t>="@id/TextView01" </a:t>
            </a:r>
            <a:r>
              <a:rPr lang="en-US" dirty="0"/>
              <a:t>&gt;</a:t>
            </a:r>
          </a:p>
          <a:p>
            <a:pPr>
              <a:buNone/>
            </a:pPr>
            <a:r>
              <a:rPr lang="en-US" dirty="0"/>
              <a:t>&lt;/Button&gt;</a:t>
            </a:r>
          </a:p>
          <a:p>
            <a:pPr>
              <a:buNone/>
            </a:pPr>
            <a:r>
              <a:rPr lang="en-US" dirty="0"/>
              <a:t>&lt;/</a:t>
            </a:r>
            <a:r>
              <a:rPr lang="en-US" dirty="0" err="1"/>
              <a:t>RelativeLayout</a:t>
            </a:r>
            <a:r>
              <a:rPr lang="en-US" dirty="0"/>
              <a:t>&gt;</a:t>
            </a:r>
          </a:p>
          <a:p>
            <a:r>
              <a:rPr lang="en-US" dirty="0"/>
              <a:t>NOTE : Button uses @id/TextView01, no + sign.  + sign only needed for the id, when referencing it somewhere, just @id/name</a:t>
            </a:r>
          </a:p>
        </p:txBody>
      </p:sp>
    </p:spTree>
    <p:extLst>
      <p:ext uri="{BB962C8B-B14F-4D97-AF65-F5344CB8AC3E}">
        <p14:creationId xmlns:p14="http://schemas.microsoft.com/office/powerpoint/2010/main" val="2733920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3256</Words>
  <Application>Microsoft Office PowerPoint</Application>
  <PresentationFormat>Widescreen</PresentationFormat>
  <Paragraphs>361</Paragraphs>
  <Slides>42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Roboto</vt:lpstr>
      <vt:lpstr>Tahoma</vt:lpstr>
      <vt:lpstr>Office Theme</vt:lpstr>
      <vt:lpstr>cosc 5/4730</vt:lpstr>
      <vt:lpstr>Layout "managers"</vt:lpstr>
      <vt:lpstr>multiple Layout example</vt:lpstr>
      <vt:lpstr>Layout Settings</vt:lpstr>
      <vt:lpstr>Layout Settings Weight</vt:lpstr>
      <vt:lpstr>Layout Settings (2)</vt:lpstr>
      <vt:lpstr>Layout Settings (3)</vt:lpstr>
      <vt:lpstr>Relative Layout</vt:lpstr>
      <vt:lpstr>Relative Example</vt:lpstr>
      <vt:lpstr>Relative Example (2)</vt:lpstr>
      <vt:lpstr>Relative Example (3)</vt:lpstr>
      <vt:lpstr>Relative and Linear Layouts.</vt:lpstr>
      <vt:lpstr>ConstraintLayout</vt:lpstr>
      <vt:lpstr>Constraints Rundown</vt:lpstr>
      <vt:lpstr>PowerPoint Presentation</vt:lpstr>
      <vt:lpstr>Adding a Constraint</vt:lpstr>
      <vt:lpstr>Layout behaviors</vt:lpstr>
      <vt:lpstr>More behaviors</vt:lpstr>
      <vt:lpstr>Properties</vt:lpstr>
      <vt:lpstr>Other Layouts</vt:lpstr>
      <vt:lpstr>Progress Bar</vt:lpstr>
      <vt:lpstr>Progress Bar (2)</vt:lpstr>
      <vt:lpstr>SeekBar</vt:lpstr>
      <vt:lpstr>DatePickerDialog</vt:lpstr>
      <vt:lpstr>DatePickerDialog (2)</vt:lpstr>
      <vt:lpstr>DatePickerDialog (2)</vt:lpstr>
      <vt:lpstr>ViewSwitcher and ViewFlipper</vt:lpstr>
      <vt:lpstr>ViewSwitcher and ViewFlipper (2)</vt:lpstr>
      <vt:lpstr>ViewSwitcher and ViewFlipper (3)</vt:lpstr>
      <vt:lpstr>Note</vt:lpstr>
      <vt:lpstr>View pagers.</vt:lpstr>
      <vt:lpstr>ViewPager</vt:lpstr>
      <vt:lpstr>ViewPager (2)</vt:lpstr>
      <vt:lpstr>FragmentPageAdapter</vt:lpstr>
      <vt:lpstr>FragmentPageAdapter example</vt:lpstr>
      <vt:lpstr>ViewPager in the Activity</vt:lpstr>
      <vt:lpstr>ViewPager2</vt:lpstr>
      <vt:lpstr>ViewPager2 xml</vt:lpstr>
      <vt:lpstr>viewpager 2FragmentStateAdapter example</vt:lpstr>
      <vt:lpstr>ViewPager2 in the Activity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5/4730</dc:title>
  <dc:creator>James S. Ward</dc:creator>
  <cp:lastModifiedBy>Jim Ward</cp:lastModifiedBy>
  <cp:revision>17</cp:revision>
  <dcterms:created xsi:type="dcterms:W3CDTF">2006-08-16T00:00:00Z</dcterms:created>
  <dcterms:modified xsi:type="dcterms:W3CDTF">2024-08-22T19:45:44Z</dcterms:modified>
</cp:coreProperties>
</file>