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68" r:id="rId4"/>
    <p:sldId id="269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0" r:id="rId14"/>
    <p:sldId id="271" r:id="rId15"/>
    <p:sldId id="272" r:id="rId16"/>
    <p:sldId id="273" r:id="rId17"/>
    <p:sldId id="274" r:id="rId18"/>
    <p:sldId id="275" r:id="rId19"/>
    <p:sldId id="257" r:id="rId20"/>
    <p:sldId id="266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4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5A61B-5B59-4E19-9CE6-85954BACC804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FE3962-6D0C-4F49-AE16-050D1C46AF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0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AF69FA-8F2D-41D5-BC73-0469DBD37D74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reference/android/support/v7/widget/RecyclerView.OnItemTouchListener.html" TargetMode="External"/><Relationship Id="rId2" Type="http://schemas.openxmlformats.org/officeDocument/2006/relationships/hyperlink" Target="https://developer.android.com/reference/android/support/v7/widget/RecyclerView.html#addOnItemTouchListener%28android.support.v7.widget.RecyclerView.OnItemTouchListener%29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ndroid.com/training/material/lists-cards.html" TargetMode="External"/><Relationship Id="rId7" Type="http://schemas.openxmlformats.org/officeDocument/2006/relationships/hyperlink" Target="https://medium.com/@ipaulpro/drag-and-swipe-with-recyclerview-b9456d2b1aaf" TargetMode="External"/><Relationship Id="rId2" Type="http://schemas.openxmlformats.org/officeDocument/2006/relationships/hyperlink" Target="http://treyrobinson.net/blog/android-l-tutorials-part-3-recyclerview-and-cardview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gnerdranch.com/blog/implementing-swipe-to-refresh/" TargetMode="External"/><Relationship Id="rId5" Type="http://schemas.openxmlformats.org/officeDocument/2006/relationships/hyperlink" Target="http://stackoverflow.com/questions/24459352/how-can-i-add-the-new-floating-action-button-between-two-widgets-layouts" TargetMode="External"/><Relationship Id="rId4" Type="http://schemas.openxmlformats.org/officeDocument/2006/relationships/hyperlink" Target="https://github.com/shamanland/floating-action-butto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android.com/training/material/lists-card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hris.banes.me/2014/10/17/appcompat-v21/" TargetMode="External"/><Relationship Id="rId7" Type="http://schemas.openxmlformats.org/officeDocument/2006/relationships/hyperlink" Target="https://developer.android.com/training/material/lists-cards.html" TargetMode="External"/><Relationship Id="rId2" Type="http://schemas.openxmlformats.org/officeDocument/2006/relationships/hyperlink" Target="https://developer.android.com/training/material/theme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reyrobinson.net/blog/android-l-tutorials-part-3-recyclerview-and-cardview/" TargetMode="External"/><Relationship Id="rId5" Type="http://schemas.openxmlformats.org/officeDocument/2006/relationships/hyperlink" Target="http://stackoverflow.com/questions/24459352/how-can-i-add-the-new-floating-action-button-between-two-widgets-layouts" TargetMode="External"/><Relationship Id="rId4" Type="http://schemas.openxmlformats.org/officeDocument/2006/relationships/hyperlink" Target="https://github.com/shamanland/floating-action-button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Cosc</a:t>
            </a:r>
            <a:r>
              <a:rPr lang="en-US" dirty="0"/>
              <a:t> 5/4730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endParaRPr lang="en-US" dirty="0"/>
          </a:p>
          <a:p>
            <a:r>
              <a:rPr lang="en-US" dirty="0"/>
              <a:t>And more.</a:t>
            </a:r>
          </a:p>
        </p:txBody>
      </p:sp>
    </p:spTree>
    <p:extLst>
      <p:ext uri="{BB962C8B-B14F-4D97-AF65-F5344CB8AC3E}">
        <p14:creationId xmlns:p14="http://schemas.microsoft.com/office/powerpoint/2010/main" val="3489447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Recyclerview.Adapter</a:t>
            </a:r>
            <a:r>
              <a:rPr lang="en-US" dirty="0"/>
              <a:t> (3)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method is where we set the data into the </a:t>
            </a:r>
            <a:r>
              <a:rPr lang="en-US" dirty="0" err="1"/>
              <a:t>viewholder</a:t>
            </a:r>
            <a:r>
              <a:rPr lang="en-US" dirty="0"/>
              <a:t> declared before. 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D88810A-8F9C-533D-D4FD-21BD3CE8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36437"/>
            <a:ext cx="10515600" cy="4093428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@Override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void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onBindViewHolder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int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String entry =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.get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Name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.setText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(entry)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Name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.setOnClickListener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new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View.OnClickListener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()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@Override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void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onClick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(View v) {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TextView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tv =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TextView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 v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Toast.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makeText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mContext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tv.getText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Toast.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LENGTH_SHORT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).show()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})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picture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.setImageResource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R.drawable.</a:t>
            </a:r>
            <a:r>
              <a:rPr kumimoji="0" lang="en-US" altLang="en-US" sz="2000" b="0" i="1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phone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332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Looking like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1" y="1371600"/>
            <a:ext cx="2873127" cy="5107782"/>
          </a:xfrm>
        </p:spPr>
      </p:pic>
    </p:spTree>
    <p:extLst>
      <p:ext uri="{BB962C8B-B14F-4D97-AF65-F5344CB8AC3E}">
        <p14:creationId xmlns:p14="http://schemas.microsoft.com/office/powerpoint/2010/main" val="1709370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 info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hlinkClick r:id="rId2"/>
              </a:rPr>
              <a:t>RecyclerView</a:t>
            </a:r>
            <a:endParaRPr lang="en-US" dirty="0">
              <a:hlinkClick r:id="rId2"/>
            </a:endParaRPr>
          </a:p>
          <a:p>
            <a:pPr lvl="1"/>
            <a:r>
              <a:rPr lang="en-US" dirty="0" err="1">
                <a:hlinkClick r:id="rId2"/>
              </a:rPr>
              <a:t>addOnItemTouchListener</a:t>
            </a:r>
            <a:r>
              <a:rPr lang="en-US" dirty="0"/>
              <a:t>(</a:t>
            </a:r>
            <a:r>
              <a:rPr lang="en-US" dirty="0" err="1">
                <a:hlinkClick r:id="rId3"/>
              </a:rPr>
              <a:t>RecyclerView.OnItemTouchListener</a:t>
            </a:r>
            <a:r>
              <a:rPr lang="en-US" dirty="0"/>
              <a:t> listener) </a:t>
            </a:r>
          </a:p>
          <a:p>
            <a:pPr lvl="2"/>
            <a:r>
              <a:rPr lang="en-US" dirty="0"/>
              <a:t>Add an </a:t>
            </a:r>
            <a:r>
              <a:rPr lang="en-US" dirty="0" err="1">
                <a:hlinkClick r:id="rId3"/>
              </a:rPr>
              <a:t>RecyclerView.OnItemTouchListener</a:t>
            </a:r>
            <a:r>
              <a:rPr lang="en-US" dirty="0"/>
              <a:t> to intercept touch events before they are dispatched to child views or this view's standard scrolling behavior. </a:t>
            </a:r>
          </a:p>
          <a:p>
            <a:r>
              <a:rPr lang="en-US" dirty="0"/>
              <a:t>Demos:</a:t>
            </a:r>
          </a:p>
          <a:p>
            <a:pPr lvl="1"/>
            <a:r>
              <a:rPr lang="en-US" dirty="0" err="1"/>
              <a:t>RecyclerViewDemo</a:t>
            </a:r>
            <a:r>
              <a:rPr lang="en-US" dirty="0"/>
              <a:t> is the code should here</a:t>
            </a:r>
          </a:p>
          <a:p>
            <a:pPr lvl="1"/>
            <a:r>
              <a:rPr lang="en-US" dirty="0"/>
              <a:t>RecyclerViewDemo2 uses the </a:t>
            </a:r>
            <a:r>
              <a:rPr lang="en-US" dirty="0" err="1"/>
              <a:t>phonelist</a:t>
            </a:r>
            <a:r>
              <a:rPr lang="en-US" dirty="0"/>
              <a:t> from the </a:t>
            </a:r>
            <a:r>
              <a:rPr lang="en-US" dirty="0" err="1"/>
              <a:t>listview</a:t>
            </a:r>
            <a:r>
              <a:rPr lang="en-US" dirty="0"/>
              <a:t> examples.</a:t>
            </a:r>
          </a:p>
          <a:p>
            <a:pPr lvl="1"/>
            <a:r>
              <a:rPr lang="en-US" dirty="0"/>
              <a:t>RecyclerViewDemo3 recreates all the </a:t>
            </a:r>
            <a:r>
              <a:rPr lang="en-US" dirty="0" err="1"/>
              <a:t>listview</a:t>
            </a:r>
            <a:r>
              <a:rPr lang="en-US" dirty="0"/>
              <a:t> demos with a </a:t>
            </a:r>
            <a:r>
              <a:rPr lang="en-US" dirty="0" err="1"/>
              <a:t>recyclerview</a:t>
            </a:r>
            <a:r>
              <a:rPr lang="en-US" dirty="0"/>
              <a:t>.  Most do not use a </a:t>
            </a:r>
            <a:r>
              <a:rPr lang="en-US" dirty="0" err="1"/>
              <a:t>cardview</a:t>
            </a:r>
            <a:r>
              <a:rPr lang="en-US" dirty="0"/>
              <a:t>, but instead use the same layout as the original examples.</a:t>
            </a:r>
          </a:p>
        </p:txBody>
      </p:sp>
    </p:spTree>
    <p:extLst>
      <p:ext uri="{BB962C8B-B14F-4D97-AF65-F5344CB8AC3E}">
        <p14:creationId xmlns:p14="http://schemas.microsoft.com/office/powerpoint/2010/main" val="14922255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Refresh and swipes.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Swipes down from the top allows a refresh</a:t>
            </a:r>
          </a:p>
          <a:p>
            <a:r>
              <a:rPr lang="en-US" dirty="0"/>
              <a:t>Swipe left or right can trigger other actions</a:t>
            </a:r>
          </a:p>
          <a:p>
            <a:pPr lvl="1"/>
            <a:r>
              <a:rPr lang="en-US" dirty="0"/>
              <a:t>In the case, swipe right deletes an item.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1" y="1676401"/>
            <a:ext cx="2771775" cy="4628595"/>
          </a:xfrm>
        </p:spPr>
      </p:pic>
    </p:spTree>
    <p:extLst>
      <p:ext uri="{BB962C8B-B14F-4D97-AF65-F5344CB8AC3E}">
        <p14:creationId xmlns:p14="http://schemas.microsoft.com/office/powerpoint/2010/main" val="1441669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Swipe Down/refresh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Uses the </a:t>
            </a:r>
            <a:r>
              <a:rPr lang="en-US" dirty="0" err="1"/>
              <a:t>SwipeRefreshLayout</a:t>
            </a:r>
            <a:r>
              <a:rPr lang="en-US" dirty="0"/>
              <a:t> wrapped around the </a:t>
            </a:r>
            <a:r>
              <a:rPr lang="en-US" dirty="0" err="1"/>
              <a:t>recyclerview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androidx.swiperefreshlayout.widget.SwipeRefreshLayout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err="1"/>
              <a:t>android:id</a:t>
            </a:r>
            <a:r>
              <a:rPr lang="en-US" dirty="0"/>
              <a:t>="@+id/</a:t>
            </a:r>
            <a:r>
              <a:rPr lang="en-US" dirty="0" err="1"/>
              <a:t>activity_main_swipe_refresh_layout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	… 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androidx.recyclerview.widget.RecyclerView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android:id</a:t>
            </a:r>
            <a:r>
              <a:rPr lang="en-US" dirty="0"/>
              <a:t>="@+id/list“</a:t>
            </a:r>
          </a:p>
          <a:p>
            <a:pPr marL="0" indent="0">
              <a:buNone/>
            </a:pPr>
            <a:r>
              <a:rPr lang="en-US" dirty="0"/>
              <a:t>	…</a:t>
            </a:r>
          </a:p>
          <a:p>
            <a:pPr marL="0" indent="0">
              <a:buNone/>
            </a:pPr>
            <a:r>
              <a:rPr lang="en-US" dirty="0"/>
              <a:t>    /&gt;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androidx.swiperefreshlayout.widget.SwipeRefreshLayout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71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Swipe Down/refresh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Java code, then setups a listener for it.</a:t>
            </a:r>
          </a:p>
          <a:p>
            <a:pPr lvl="1"/>
            <a:r>
              <a:rPr lang="en-US" dirty="0"/>
              <a:t>And optionally set colors for the refresh loop.</a:t>
            </a:r>
          </a:p>
          <a:p>
            <a:pPr lvl="1"/>
            <a:r>
              <a:rPr lang="en-US" dirty="0"/>
              <a:t>setup some colors for the refresh circle.  Optional.</a:t>
            </a:r>
          </a:p>
          <a:p>
            <a:pPr marL="457200" lvl="1" indent="0">
              <a:buNone/>
            </a:pPr>
            <a:r>
              <a:rPr lang="en-US" dirty="0" err="1"/>
              <a:t>binding.mSwipeRefreshLayout.setColorSchemeResources</a:t>
            </a:r>
            <a:r>
              <a:rPr lang="en-US" dirty="0"/>
              <a:t>(</a:t>
            </a:r>
            <a:r>
              <a:rPr lang="en-US" dirty="0" err="1"/>
              <a:t>R.color.orange</a:t>
            </a:r>
            <a:r>
              <a:rPr lang="en-US" dirty="0"/>
              <a:t>, </a:t>
            </a:r>
            <a:r>
              <a:rPr lang="en-US" dirty="0" err="1"/>
              <a:t>R.color.green</a:t>
            </a:r>
            <a:r>
              <a:rPr lang="en-US" dirty="0"/>
              <a:t>, </a:t>
            </a:r>
            <a:r>
              <a:rPr lang="en-US" dirty="0" err="1"/>
              <a:t>R.color.blue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now setup the </a:t>
            </a:r>
            <a:r>
              <a:rPr lang="en-US" dirty="0" err="1"/>
              <a:t>swiperefrestlayout</a:t>
            </a:r>
            <a:r>
              <a:rPr lang="en-US" dirty="0"/>
              <a:t> listener where the main work is done.</a:t>
            </a:r>
          </a:p>
          <a:p>
            <a:pPr marL="457200" lvl="1" indent="0">
              <a:buNone/>
            </a:pPr>
            <a:r>
              <a:rPr lang="en-US" dirty="0" err="1"/>
              <a:t>binding.mSwipeRefreshLayout.setOnRefreshListener</a:t>
            </a:r>
            <a:r>
              <a:rPr lang="en-US" dirty="0"/>
              <a:t>(new </a:t>
            </a:r>
            <a:r>
              <a:rPr lang="en-US" dirty="0" err="1"/>
              <a:t>SwipeRefreshLayout.OnRefreshListener</a:t>
            </a:r>
            <a:r>
              <a:rPr lang="en-US" dirty="0"/>
              <a:t>() {</a:t>
            </a:r>
          </a:p>
          <a:p>
            <a:pPr marL="457200" lvl="1" indent="0">
              <a:buNone/>
            </a:pPr>
            <a:r>
              <a:rPr lang="en-US" dirty="0"/>
              <a:t>            @Override</a:t>
            </a:r>
          </a:p>
          <a:p>
            <a:pPr marL="457200" lvl="1" indent="0">
              <a:buNone/>
            </a:pPr>
            <a:r>
              <a:rPr lang="en-US" dirty="0"/>
              <a:t>            public void </a:t>
            </a:r>
            <a:r>
              <a:rPr lang="en-US" dirty="0" err="1"/>
              <a:t>onRefresh</a:t>
            </a:r>
            <a:r>
              <a:rPr lang="en-US" dirty="0"/>
              <a:t>() {</a:t>
            </a:r>
          </a:p>
          <a:p>
            <a:pPr lvl="2"/>
            <a:r>
              <a:rPr lang="en-US" dirty="0"/>
              <a:t>Do/Call refresh code here</a:t>
            </a:r>
          </a:p>
          <a:p>
            <a:pPr marL="914400" lvl="2" indent="0">
              <a:buNone/>
            </a:pPr>
            <a:r>
              <a:rPr lang="en-US" dirty="0"/>
              <a:t>     }</a:t>
            </a:r>
          </a:p>
          <a:p>
            <a:pPr marL="457200" lvl="1" indent="0">
              <a:buNone/>
            </a:pPr>
            <a:r>
              <a:rPr lang="en-US" dirty="0"/>
              <a:t>});</a:t>
            </a:r>
          </a:p>
          <a:p>
            <a:pPr marL="514350" indent="-457200"/>
            <a:r>
              <a:rPr lang="en-US" dirty="0"/>
              <a:t>When the refresh is done, make this call to turn off the refresh UI.</a:t>
            </a:r>
          </a:p>
          <a:p>
            <a:pPr marL="57150" indent="0">
              <a:buNone/>
            </a:pPr>
            <a:r>
              <a:rPr lang="en-US" dirty="0"/>
              <a:t> </a:t>
            </a:r>
            <a:r>
              <a:rPr lang="en-US" dirty="0" err="1"/>
              <a:t>binding.mSwipeRefreshLayout.setRefreshing</a:t>
            </a:r>
            <a:r>
              <a:rPr lang="en-US" dirty="0"/>
              <a:t>(false);  </a:t>
            </a:r>
          </a:p>
        </p:txBody>
      </p:sp>
    </p:spTree>
    <p:extLst>
      <p:ext uri="{BB962C8B-B14F-4D97-AF65-F5344CB8AC3E}">
        <p14:creationId xmlns:p14="http://schemas.microsoft.com/office/powerpoint/2010/main" val="3441606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Swipe left/right code.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 changes to the xml are necessary.  </a:t>
            </a:r>
          </a:p>
          <a:p>
            <a:pPr lvl="1"/>
            <a:r>
              <a:rPr lang="en-US" dirty="0"/>
              <a:t>Uses the </a:t>
            </a:r>
            <a:r>
              <a:rPr lang="en-US" dirty="0" err="1"/>
              <a:t>ItemTouchHelper</a:t>
            </a:r>
            <a:r>
              <a:rPr lang="en-US" dirty="0"/>
              <a:t> callbacks </a:t>
            </a:r>
          </a:p>
          <a:p>
            <a:pPr lvl="1"/>
            <a:endParaRPr lang="en-US" dirty="0"/>
          </a:p>
          <a:p>
            <a:r>
              <a:rPr lang="en-US" dirty="0"/>
              <a:t>First setup a </a:t>
            </a:r>
            <a:r>
              <a:rPr lang="en-US" dirty="0" err="1"/>
              <a:t>simplecallback</a:t>
            </a:r>
            <a:r>
              <a:rPr lang="en-US" dirty="0"/>
              <a:t> (next slide)</a:t>
            </a:r>
          </a:p>
          <a:p>
            <a:r>
              <a:rPr lang="en-US" dirty="0"/>
              <a:t>Then attach the </a:t>
            </a:r>
            <a:r>
              <a:rPr lang="en-US" dirty="0" err="1"/>
              <a:t>recyclerview</a:t>
            </a:r>
            <a:r>
              <a:rPr lang="en-US" dirty="0"/>
              <a:t> to it.</a:t>
            </a:r>
          </a:p>
          <a:p>
            <a:pPr marL="0" indent="0">
              <a:buNone/>
            </a:pPr>
            <a:r>
              <a:rPr lang="en-US" dirty="0" err="1"/>
              <a:t>ItemTouchHelper</a:t>
            </a:r>
            <a:r>
              <a:rPr lang="en-US" dirty="0"/>
              <a:t> </a:t>
            </a:r>
            <a:r>
              <a:rPr lang="en-US" dirty="0" err="1"/>
              <a:t>itemTouchHelper</a:t>
            </a:r>
            <a:r>
              <a:rPr lang="en-US" dirty="0"/>
              <a:t> = new </a:t>
            </a:r>
            <a:r>
              <a:rPr lang="en-US" dirty="0" err="1"/>
              <a:t>ItemTouchHelper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simpleItemTouchCallback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/>
              <a:t>itemTouchHelper.attachToRecyclerView</a:t>
            </a:r>
            <a:r>
              <a:rPr lang="en-US" dirty="0"/>
              <a:t>(</a:t>
            </a:r>
            <a:r>
              <a:rPr lang="en-US" dirty="0" err="1"/>
              <a:t>binding.mRecyclerView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2986385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ItemTouchHelper.SimpleCallback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Create the callback</a:t>
            </a:r>
          </a:p>
          <a:p>
            <a:pPr marL="0" indent="0">
              <a:buNone/>
            </a:pPr>
            <a:r>
              <a:rPr lang="en-US" dirty="0" err="1"/>
              <a:t>ItemTouchHelper.SimpleCallback</a:t>
            </a:r>
            <a:r>
              <a:rPr lang="en-US" dirty="0"/>
              <a:t> </a:t>
            </a:r>
            <a:r>
              <a:rPr lang="en-US" dirty="0" err="1"/>
              <a:t>simpleItemTouchCallback</a:t>
            </a:r>
            <a:r>
              <a:rPr lang="en-US" dirty="0"/>
              <a:t> = new </a:t>
            </a:r>
            <a:r>
              <a:rPr lang="en-US" dirty="0" err="1"/>
              <a:t>ItemTouchHelper.SimpleCallback</a:t>
            </a:r>
            <a:r>
              <a:rPr lang="en-US" dirty="0"/>
              <a:t>(0, </a:t>
            </a:r>
            <a:r>
              <a:rPr lang="en-US" dirty="0" err="1"/>
              <a:t>ItemTouchHelper.RIGHT</a:t>
            </a:r>
            <a:r>
              <a:rPr lang="en-US" dirty="0"/>
              <a:t>) {</a:t>
            </a:r>
          </a:p>
          <a:p>
            <a:r>
              <a:rPr lang="en-US" dirty="0"/>
              <a:t>For both Left and right use: </a:t>
            </a:r>
            <a:r>
              <a:rPr lang="en-US" dirty="0" err="1"/>
              <a:t>ItemTouchHelper.RIGHT</a:t>
            </a:r>
            <a:r>
              <a:rPr lang="en-US" dirty="0"/>
              <a:t> |</a:t>
            </a:r>
            <a:r>
              <a:rPr lang="en-US" dirty="0" err="1"/>
              <a:t>ItemTouchHelper.LEFT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@Override</a:t>
            </a:r>
          </a:p>
          <a:p>
            <a:pPr marL="0" indent="0">
              <a:buNone/>
            </a:pPr>
            <a:r>
              <a:rPr lang="en-US" dirty="0"/>
              <a:t>            public </a:t>
            </a:r>
            <a:r>
              <a:rPr lang="en-US" dirty="0" err="1"/>
              <a:t>boolean</a:t>
            </a:r>
            <a:r>
              <a:rPr lang="en-US" dirty="0"/>
              <a:t> </a:t>
            </a:r>
            <a:r>
              <a:rPr lang="en-US" dirty="0" err="1"/>
              <a:t>onMove</a:t>
            </a:r>
            <a:r>
              <a:rPr lang="en-US" dirty="0"/>
              <a:t>(</a:t>
            </a:r>
            <a:r>
              <a:rPr lang="en-US" dirty="0" err="1"/>
              <a:t>RecyclerView</a:t>
            </a:r>
            <a:r>
              <a:rPr lang="en-US" dirty="0"/>
              <a:t> </a:t>
            </a:r>
            <a:r>
              <a:rPr lang="en-US" dirty="0" err="1"/>
              <a:t>recyclerView</a:t>
            </a:r>
            <a:r>
              <a:rPr lang="en-US" dirty="0"/>
              <a:t>, </a:t>
            </a:r>
            <a:r>
              <a:rPr lang="en-US" dirty="0" err="1"/>
              <a:t>RecyclerView.ViewHolder</a:t>
            </a:r>
            <a:r>
              <a:rPr lang="en-US" dirty="0"/>
              <a:t> </a:t>
            </a:r>
            <a:r>
              <a:rPr lang="en-US" dirty="0" err="1"/>
              <a:t>viewHolder</a:t>
            </a:r>
            <a:r>
              <a:rPr lang="en-US" dirty="0"/>
              <a:t>, </a:t>
            </a:r>
            <a:r>
              <a:rPr lang="en-US" dirty="0" err="1"/>
              <a:t>RecyclerView.ViewHolder</a:t>
            </a:r>
            <a:r>
              <a:rPr lang="en-US" dirty="0"/>
              <a:t> target) {</a:t>
            </a:r>
          </a:p>
          <a:p>
            <a:pPr marL="0" indent="0">
              <a:buNone/>
            </a:pPr>
            <a:r>
              <a:rPr lang="en-US" dirty="0"/>
              <a:t>                //likely allows to for animations?  or moving items in the view I think.</a:t>
            </a:r>
          </a:p>
          <a:p>
            <a:pPr marL="0" indent="0">
              <a:buNone/>
            </a:pPr>
            <a:r>
              <a:rPr lang="en-US" dirty="0"/>
              <a:t>                return false;</a:t>
            </a:r>
          </a:p>
          <a:p>
            <a:pPr marL="0" indent="0">
              <a:buNone/>
            </a:pPr>
            <a:r>
              <a:rPr lang="en-US" dirty="0"/>
              <a:t>            }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@Override</a:t>
            </a:r>
          </a:p>
          <a:p>
            <a:pPr marL="0" indent="0">
              <a:buNone/>
            </a:pPr>
            <a:r>
              <a:rPr lang="en-US" dirty="0"/>
              <a:t>            public void </a:t>
            </a:r>
            <a:r>
              <a:rPr lang="en-US" dirty="0" err="1"/>
              <a:t>onSwiped</a:t>
            </a:r>
            <a:r>
              <a:rPr lang="en-US" dirty="0"/>
              <a:t>(</a:t>
            </a:r>
            <a:r>
              <a:rPr lang="en-US" dirty="0" err="1"/>
              <a:t>RecyclerView.ViewHolder</a:t>
            </a:r>
            <a:r>
              <a:rPr lang="en-US" dirty="0"/>
              <a:t> </a:t>
            </a:r>
            <a:r>
              <a:rPr lang="en-US" dirty="0" err="1"/>
              <a:t>viewHolder</a:t>
            </a:r>
            <a:r>
              <a:rPr lang="en-US" dirty="0"/>
              <a:t>, </a:t>
            </a:r>
            <a:r>
              <a:rPr lang="en-US" dirty="0" err="1"/>
              <a:t>int</a:t>
            </a:r>
            <a:r>
              <a:rPr lang="en-US" dirty="0"/>
              <a:t> direction) {</a:t>
            </a:r>
          </a:p>
          <a:p>
            <a:pPr marL="0" indent="0">
              <a:buNone/>
            </a:pPr>
            <a:r>
              <a:rPr lang="en-US" dirty="0"/>
              <a:t>	if (direction == </a:t>
            </a:r>
            <a:r>
              <a:rPr lang="en-US" dirty="0" err="1"/>
              <a:t>ItemTouchHelper.RIGHT</a:t>
            </a:r>
            <a:r>
              <a:rPr lang="en-US" dirty="0"/>
              <a:t>) {</a:t>
            </a:r>
          </a:p>
          <a:p>
            <a:pPr marL="0" indent="0">
              <a:buNone/>
            </a:pPr>
            <a:r>
              <a:rPr lang="en-US" dirty="0"/>
              <a:t>		//Now remove the item from the list (likely in the adapter)</a:t>
            </a:r>
          </a:p>
          <a:p>
            <a:pPr marL="0" indent="0">
              <a:buNone/>
            </a:pPr>
            <a:r>
              <a:rPr lang="en-US" b="1" dirty="0"/>
              <a:t>	</a:t>
            </a:r>
            <a:r>
              <a:rPr lang="en-US" b="1" dirty="0" err="1"/>
              <a:t>int</a:t>
            </a:r>
            <a:r>
              <a:rPr lang="en-US" b="1" dirty="0"/>
              <a:t> </a:t>
            </a:r>
            <a:r>
              <a:rPr lang="en-US" dirty="0"/>
              <a:t>item =  </a:t>
            </a:r>
            <a:r>
              <a:rPr lang="en-US" dirty="0" err="1"/>
              <a:t>viewHolder.getAdapterPosition</a:t>
            </a:r>
            <a:r>
              <a:rPr lang="en-US" dirty="0"/>
              <a:t>(); </a:t>
            </a:r>
            <a:r>
              <a:rPr lang="en-US" i="1" dirty="0"/>
              <a:t>//Which item it is in the list.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	// don’t forget </a:t>
            </a:r>
            <a:r>
              <a:rPr lang="en-US" dirty="0" err="1"/>
              <a:t>notifyDataSetChanged</a:t>
            </a:r>
            <a:r>
              <a:rPr lang="en-US" dirty="0"/>
              <a:t>(); in the adapter as well.</a:t>
            </a:r>
          </a:p>
          <a:p>
            <a:pPr marL="0" indent="0">
              <a:buNone/>
            </a:pPr>
            <a:r>
              <a:rPr lang="en-US" dirty="0"/>
              <a:t>		//you can combine this with a </a:t>
            </a:r>
            <a:r>
              <a:rPr lang="en-US" dirty="0" err="1"/>
              <a:t>snackbar</a:t>
            </a:r>
            <a:r>
              <a:rPr lang="en-US" dirty="0"/>
              <a:t> as simple, Do you really want to delete this.</a:t>
            </a:r>
          </a:p>
          <a:p>
            <a:pPr marL="0" indent="0">
              <a:buNone/>
            </a:pPr>
            <a:r>
              <a:rPr lang="en-US" dirty="0"/>
              <a:t>	}</a:t>
            </a:r>
          </a:p>
          <a:p>
            <a:pPr marL="0" indent="0">
              <a:buNone/>
            </a:pPr>
            <a:r>
              <a:rPr lang="en-US" dirty="0"/>
              <a:t>            }</a:t>
            </a:r>
          </a:p>
          <a:p>
            <a:pPr marL="0" indent="0">
              <a:buNone/>
            </a:pPr>
            <a:r>
              <a:rPr lang="en-US" dirty="0"/>
              <a:t>        };</a:t>
            </a:r>
          </a:p>
        </p:txBody>
      </p:sp>
    </p:spTree>
    <p:extLst>
      <p:ext uri="{BB962C8B-B14F-4D97-AF65-F5344CB8AC3E}">
        <p14:creationId xmlns:p14="http://schemas.microsoft.com/office/powerpoint/2010/main" val="14610180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 code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see all the demo code for the swipes</a:t>
            </a:r>
          </a:p>
          <a:p>
            <a:r>
              <a:rPr lang="en-US" dirty="0"/>
              <a:t>See the </a:t>
            </a:r>
            <a:r>
              <a:rPr lang="en-US" dirty="0" err="1"/>
              <a:t>RecyclerViewSwipeRefresh</a:t>
            </a:r>
            <a:r>
              <a:rPr lang="en-US" dirty="0"/>
              <a:t> example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11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hlinkClick r:id="rId2"/>
              </a:rPr>
              <a:t>http://treyrobinson.net/blog/android-l-tutorials-part-3-recyclerview-and-cardview/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https://developer.android.com/training/material/lists-cards.html</a:t>
            </a:r>
            <a:r>
              <a:rPr lang="en-US" dirty="0"/>
              <a:t> </a:t>
            </a:r>
          </a:p>
          <a:p>
            <a:r>
              <a:rPr lang="en-US" dirty="0">
                <a:hlinkClick r:id="rId4"/>
              </a:rPr>
              <a:t>https://github.com/shamanland/floating-action-button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http://stackoverflow.com/questions/24459352/how-can-i-add-the-new-floating-action-button-between-two-widgets-layouts</a:t>
            </a:r>
            <a:r>
              <a:rPr lang="en-US" dirty="0"/>
              <a:t> </a:t>
            </a:r>
          </a:p>
          <a:p>
            <a:r>
              <a:rPr lang="en-US" i="1" dirty="0">
                <a:hlinkClick r:id="rId6"/>
              </a:rPr>
              <a:t>https://www.bignerdranch.com/blog/implementing-swipe-to-refresh/</a:t>
            </a:r>
            <a:r>
              <a:rPr lang="en-US" i="1" dirty="0"/>
              <a:t> </a:t>
            </a:r>
          </a:p>
          <a:p>
            <a:r>
              <a:rPr lang="en-US" dirty="0">
                <a:hlinkClick r:id="rId7"/>
              </a:rPr>
              <a:t>https://medium.com/@ipaulpro/drag-and-swipe-with-recyclerview-b9456d2b1aaf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01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a more advanced and flexible version of </a:t>
            </a:r>
            <a:r>
              <a:rPr lang="en-US" dirty="0" err="1"/>
              <a:t>ListView</a:t>
            </a:r>
            <a:r>
              <a:rPr lang="en-US" dirty="0"/>
              <a:t>. </a:t>
            </a:r>
          </a:p>
          <a:p>
            <a:r>
              <a:rPr lang="en-US" dirty="0"/>
              <a:t>This widget is a container for displaying large data sets that can be scrolled very efficiently by maintaining a limited number of views.</a:t>
            </a:r>
          </a:p>
          <a:p>
            <a:pPr lvl="1"/>
            <a:r>
              <a:rPr lang="en-US" dirty="0"/>
              <a:t>Provides built</a:t>
            </a:r>
          </a:p>
          <a:p>
            <a:pPr lvl="2"/>
            <a:r>
              <a:rPr lang="en-US" dirty="0"/>
              <a:t>Layout manages for positions</a:t>
            </a:r>
          </a:p>
          <a:p>
            <a:pPr lvl="2"/>
            <a:r>
              <a:rPr lang="en-US" dirty="0"/>
              <a:t>default animations for common item operations, such as removal or addition of items</a:t>
            </a:r>
          </a:p>
          <a:p>
            <a:endParaRPr lang="en-US" dirty="0"/>
          </a:p>
          <a:p>
            <a:r>
              <a:rPr lang="en-US" dirty="0">
                <a:hlinkClick r:id="rId2"/>
              </a:rPr>
              <a:t>https://developer.android.com/training/material/lists-cards.html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471356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hlinkClick r:id="rId2"/>
              </a:rPr>
              <a:t>https://developer.android.com/training/material/theme.html</a:t>
            </a:r>
            <a:r>
              <a:rPr lang="en-US" dirty="0"/>
              <a:t> </a:t>
            </a:r>
            <a:endParaRPr lang="en-US" dirty="0">
              <a:hlinkClick r:id="rId3"/>
            </a:endParaRPr>
          </a:p>
          <a:p>
            <a:r>
              <a:rPr lang="en-US" dirty="0">
                <a:hlinkClick r:id="rId3"/>
              </a:rPr>
              <a:t>https://chris.banes.me/2014/10/17/appcompat-v21/</a:t>
            </a:r>
            <a:endParaRPr lang="en-US" dirty="0"/>
          </a:p>
          <a:p>
            <a:r>
              <a:rPr lang="en-US" dirty="0">
                <a:hlinkClick r:id="rId4"/>
              </a:rPr>
              <a:t>https://github.com/shamanland/floating-action-button</a:t>
            </a:r>
            <a:r>
              <a:rPr lang="en-US" dirty="0"/>
              <a:t> </a:t>
            </a:r>
          </a:p>
          <a:p>
            <a:r>
              <a:rPr lang="en-US" dirty="0">
                <a:hlinkClick r:id="rId5"/>
              </a:rPr>
              <a:t>http://stackoverflow.com/questions/24459352/how-can-i-add-the-new-floating-action-button-between-two-widgets-layouts</a:t>
            </a:r>
            <a:r>
              <a:rPr lang="en-US" dirty="0"/>
              <a:t> </a:t>
            </a:r>
          </a:p>
          <a:p>
            <a:r>
              <a:rPr lang="en-US" dirty="0">
                <a:hlinkClick r:id="rId6"/>
              </a:rPr>
              <a:t>http://treyrobinson.net/blog/android-l-tutorials-part-3-recyclerview-and-cardview/</a:t>
            </a:r>
            <a:r>
              <a:rPr lang="en-US" dirty="0"/>
              <a:t> </a:t>
            </a:r>
          </a:p>
          <a:p>
            <a:r>
              <a:rPr lang="en-US" dirty="0">
                <a:hlinkClick r:id="rId7"/>
              </a:rPr>
              <a:t>https://developer.android.com/training/material/lists-cards.html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7714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4243389" y="1676401"/>
            <a:ext cx="1735137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Q</a:t>
            </a: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054725" y="2044701"/>
            <a:ext cx="1735138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5000" b="1">
                <a:latin typeface="Tahoma" pitchFamily="34" charset="0"/>
              </a:rPr>
              <a:t>A</a:t>
            </a:r>
          </a:p>
        </p:txBody>
      </p:sp>
      <p:sp>
        <p:nvSpPr>
          <p:cNvPr id="75780" name="Text Box 4"/>
          <p:cNvSpPr txBox="1">
            <a:spLocks noChangeArrowheads="1"/>
          </p:cNvSpPr>
          <p:nvPr/>
        </p:nvSpPr>
        <p:spPr bwMode="auto">
          <a:xfrm>
            <a:off x="5334000" y="2679701"/>
            <a:ext cx="17351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0" b="1">
                <a:latin typeface="Tahoma" pitchFamily="34" charset="0"/>
              </a:rPr>
              <a:t>&amp;</a:t>
            </a:r>
            <a:endParaRPr lang="en-US" sz="15000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050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 autoUpdateAnimBg="0"/>
      <p:bldP spid="75779" grpId="0" autoUpdateAnimBg="0"/>
      <p:bldP spid="75780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5334000" cy="4525963"/>
          </a:xfrm>
        </p:spPr>
        <p:txBody>
          <a:bodyPr/>
          <a:lstStyle/>
          <a:p>
            <a:r>
              <a:rPr lang="en-US" dirty="0"/>
              <a:t>Like the </a:t>
            </a:r>
            <a:r>
              <a:rPr lang="en-US" dirty="0" err="1"/>
              <a:t>listview</a:t>
            </a:r>
            <a:r>
              <a:rPr lang="en-US" dirty="0"/>
              <a:t>, uses an adapter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 normally use a </a:t>
            </a:r>
            <a:r>
              <a:rPr lang="en-US" dirty="0" err="1"/>
              <a:t>cardview</a:t>
            </a:r>
            <a:r>
              <a:rPr lang="en-US" dirty="0"/>
              <a:t> as the default layout for each item in the list.</a:t>
            </a:r>
          </a:p>
          <a:p>
            <a:pPr lvl="1"/>
            <a:r>
              <a:rPr lang="en-US" dirty="0"/>
              <a:t>Similar to a fragment.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https://developer.android.com/training/material/images/RecyclerVi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704655"/>
            <a:ext cx="52387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eveloper.android.com/design/material/images/list_mai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057400"/>
            <a:ext cx="238125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7067550" y="3048002"/>
            <a:ext cx="1085850" cy="121919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067550" y="3429000"/>
            <a:ext cx="108585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067550" y="3848100"/>
            <a:ext cx="1085850" cy="4191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067550" y="4267200"/>
            <a:ext cx="108585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67550" y="4267200"/>
            <a:ext cx="1085850" cy="381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067550" y="4267200"/>
            <a:ext cx="1085850" cy="838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093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CardView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extends the </a:t>
            </a:r>
            <a:r>
              <a:rPr lang="en-US" dirty="0" err="1"/>
              <a:t>FrameLayout</a:t>
            </a:r>
            <a:r>
              <a:rPr lang="en-US" dirty="0"/>
              <a:t> class and lets you show information inside cards that have a consistent look across the platform. </a:t>
            </a:r>
          </a:p>
          <a:p>
            <a:r>
              <a:rPr lang="en-US" dirty="0" err="1"/>
              <a:t>CardView</a:t>
            </a:r>
            <a:r>
              <a:rPr lang="en-US" dirty="0"/>
              <a:t> widgets can have shadows and rounded corners.</a:t>
            </a:r>
          </a:p>
          <a:p>
            <a:pPr lvl="1"/>
            <a:r>
              <a:rPr lang="en-US" dirty="0"/>
              <a:t>Android 5.0+ (API 21+) use </a:t>
            </a:r>
            <a:r>
              <a:rPr lang="en-US" dirty="0" err="1"/>
              <a:t>card_view:cardElevation</a:t>
            </a:r>
            <a:r>
              <a:rPr lang="en-US" dirty="0"/>
              <a:t> attribute.</a:t>
            </a:r>
          </a:p>
          <a:p>
            <a:pPr lvl="1"/>
            <a:endParaRPr lang="en-US" dirty="0"/>
          </a:p>
          <a:p>
            <a:r>
              <a:rPr lang="en-US" dirty="0" err="1"/>
              <a:t>CardView</a:t>
            </a:r>
            <a:r>
              <a:rPr lang="en-US" dirty="0"/>
              <a:t> is not required with the </a:t>
            </a:r>
            <a:r>
              <a:rPr lang="en-US" dirty="0" err="1"/>
              <a:t>recyclerView</a:t>
            </a:r>
            <a:r>
              <a:rPr lang="en-US" dirty="0"/>
              <a:t>.  They are just commonly used together.</a:t>
            </a:r>
          </a:p>
        </p:txBody>
      </p:sp>
    </p:spTree>
    <p:extLst>
      <p:ext uri="{BB962C8B-B14F-4D97-AF65-F5344CB8AC3E}">
        <p14:creationId xmlns:p14="http://schemas.microsoft.com/office/powerpoint/2010/main" val="4286385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Including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need to include the them in the dependencies (</a:t>
            </a:r>
            <a:r>
              <a:rPr lang="en-US" dirty="0" err="1"/>
              <a:t>build.gradle</a:t>
            </a:r>
            <a:r>
              <a:rPr lang="en-US" dirty="0"/>
              <a:t> module)</a:t>
            </a:r>
          </a:p>
          <a:p>
            <a:pPr lvl="1"/>
            <a:r>
              <a:rPr lang="en-US" dirty="0"/>
              <a:t> implementation 'androidx.recyclerview:recyclerview:1.2.1'</a:t>
            </a:r>
          </a:p>
          <a:p>
            <a:pPr lvl="1"/>
            <a:r>
              <a:rPr lang="en-US" dirty="0"/>
              <a:t> implementation 'androidx.cardview:cardview:1.0.0'</a:t>
            </a:r>
          </a:p>
        </p:txBody>
      </p:sp>
    </p:spTree>
    <p:extLst>
      <p:ext uri="{BB962C8B-B14F-4D97-AF65-F5344CB8AC3E}">
        <p14:creationId xmlns:p14="http://schemas.microsoft.com/office/powerpoint/2010/main" val="159280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46237"/>
            <a:ext cx="109728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Add the following to your layout</a:t>
            </a:r>
          </a:p>
          <a:p>
            <a:pPr marL="457200" lvl="1" indent="0">
              <a:buNone/>
            </a:pPr>
            <a:r>
              <a:rPr lang="en-US" dirty="0"/>
              <a:t>&lt;</a:t>
            </a:r>
            <a:r>
              <a:rPr lang="en-US" dirty="0" err="1"/>
              <a:t>androidx.recyclerview.widget.RecyclerView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android:id</a:t>
            </a:r>
            <a:r>
              <a:rPr lang="en-US" dirty="0"/>
              <a:t>="@+id/list"</a:t>
            </a:r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android:scrollbars</a:t>
            </a:r>
            <a:r>
              <a:rPr lang="en-US" dirty="0"/>
              <a:t>="vertical"</a:t>
            </a:r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457200" lvl="1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android:layout_height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"/&gt;</a:t>
            </a:r>
          </a:p>
          <a:p>
            <a:r>
              <a:rPr lang="en-US" dirty="0"/>
              <a:t>In your activity use the following code, (very similar to a </a:t>
            </a:r>
            <a:r>
              <a:rPr lang="en-US" dirty="0" err="1"/>
              <a:t>listview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binding.list.setLayoutManager</a:t>
            </a:r>
            <a:r>
              <a:rPr lang="en-US" dirty="0"/>
              <a:t>(new </a:t>
            </a:r>
            <a:r>
              <a:rPr lang="en-US" dirty="0" err="1"/>
              <a:t>LinearLayoutManager</a:t>
            </a:r>
            <a:r>
              <a:rPr lang="en-US" dirty="0"/>
              <a:t>(this));</a:t>
            </a:r>
          </a:p>
          <a:p>
            <a:pPr lvl="1"/>
            <a:r>
              <a:rPr lang="en-US" dirty="0" err="1"/>
              <a:t>binding.list.setItemAnimator</a:t>
            </a:r>
            <a:r>
              <a:rPr lang="en-US" dirty="0"/>
              <a:t>(new </a:t>
            </a:r>
            <a:r>
              <a:rPr lang="en-US" dirty="0" err="1"/>
              <a:t>DefaultItemAnimator</a:t>
            </a:r>
            <a:r>
              <a:rPr lang="en-US" dirty="0"/>
              <a:t>());</a:t>
            </a:r>
          </a:p>
          <a:p>
            <a:pPr lvl="2"/>
            <a:r>
              <a:rPr lang="en-US" dirty="0"/>
              <a:t>setup the adapter, which is </a:t>
            </a:r>
            <a:r>
              <a:rPr lang="en-US" dirty="0" err="1"/>
              <a:t>myAdapter</a:t>
            </a:r>
            <a:r>
              <a:rPr lang="en-US" dirty="0"/>
              <a:t>, see the next slide for code.</a:t>
            </a:r>
          </a:p>
          <a:p>
            <a:pPr lvl="3"/>
            <a:r>
              <a:rPr lang="en-US" dirty="0"/>
              <a:t>There is no simple adapter version, you need to extend it.</a:t>
            </a:r>
          </a:p>
          <a:p>
            <a:pPr lvl="1"/>
            <a:r>
              <a:rPr lang="en-US" dirty="0" err="1"/>
              <a:t>mAdapter</a:t>
            </a:r>
            <a:r>
              <a:rPr lang="en-US" dirty="0"/>
              <a:t> = new </a:t>
            </a:r>
            <a:r>
              <a:rPr lang="en-US" dirty="0" err="1"/>
              <a:t>myAdapter</a:t>
            </a:r>
            <a:r>
              <a:rPr lang="en-US" dirty="0"/>
              <a:t>(values, </a:t>
            </a:r>
            <a:r>
              <a:rPr lang="en-US" dirty="0" err="1"/>
              <a:t>R.layout.my_row</a:t>
            </a:r>
            <a:r>
              <a:rPr lang="en-US" dirty="0"/>
              <a:t>, this);</a:t>
            </a:r>
          </a:p>
          <a:p>
            <a:pPr lvl="1"/>
            <a:r>
              <a:rPr lang="en-US" dirty="0" err="1"/>
              <a:t>binding.list.setAdapter</a:t>
            </a:r>
            <a:r>
              <a:rPr lang="en-US" dirty="0"/>
              <a:t>(</a:t>
            </a:r>
            <a:r>
              <a:rPr lang="en-US" dirty="0" err="1"/>
              <a:t>mAdapter</a:t>
            </a:r>
            <a:r>
              <a:rPr lang="en-US" dirty="0"/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52121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Recyclerview.Adapter</a:t>
            </a:r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AC3F269-C14D-540C-1A08-70838A77C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671" y="1448464"/>
            <a:ext cx="11353800" cy="5262979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class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myAdapter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extends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RecyclerView.Adapter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&lt;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myAdapter.ViewHolder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&gt;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private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List&lt;String&gt;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    private int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rowLayout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    private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Context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//constructor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myAdapter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(List&lt;String&gt;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int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rowLayout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Context context)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this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this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rowLayout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rowLayout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this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= 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// Create new views (invoked by the layout manager)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@Override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onCreateViewHolder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ViewGroup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viewGroup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int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i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MyRowBinding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v =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MyRowBinding.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inflate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LayoutInflater.</a:t>
            </a:r>
            <a:r>
              <a:rPr kumimoji="0" lang="en-US" altLang="en-US" sz="1600" b="0" i="1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from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mContext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viewGroup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, false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    return new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(v)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// Return the size of your dataset (invoked by the layout manager)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@Override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BBB529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int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getItemCount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() {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return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==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null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?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6897BB"/>
                </a:solidFill>
                <a:effectLst/>
                <a:latin typeface="Arial Unicode MS"/>
              </a:rPr>
              <a:t>0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: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myList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.size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()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1E1D02B-0571-D101-AF00-4B3D97813781}"/>
              </a:ext>
            </a:extLst>
          </p:cNvPr>
          <p:cNvSpPr txBox="1"/>
          <p:nvPr/>
        </p:nvSpPr>
        <p:spPr>
          <a:xfrm>
            <a:off x="7848600" y="1676400"/>
            <a:ext cx="36336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The important </a:t>
            </a:r>
            <a:r>
              <a:rPr lang="en-US" dirty="0" err="1">
                <a:solidFill>
                  <a:schemeClr val="bg2"/>
                </a:solidFill>
              </a:rPr>
              <a:t>ViewHolder</a:t>
            </a:r>
            <a:r>
              <a:rPr lang="en-US" dirty="0">
                <a:solidFill>
                  <a:schemeClr val="bg2"/>
                </a:solidFill>
              </a:rPr>
              <a:t> is on the</a:t>
            </a:r>
          </a:p>
          <a:p>
            <a:r>
              <a:rPr lang="en-US" dirty="0">
                <a:solidFill>
                  <a:schemeClr val="bg2"/>
                </a:solidFill>
              </a:rPr>
              <a:t>Next slide. </a:t>
            </a:r>
          </a:p>
          <a:p>
            <a:endParaRPr lang="en-US" dirty="0">
              <a:solidFill>
                <a:schemeClr val="bg2"/>
              </a:solidFill>
            </a:endParaRPr>
          </a:p>
          <a:p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err="1">
                <a:solidFill>
                  <a:schemeClr val="bg2"/>
                </a:solidFill>
              </a:rPr>
              <a:t>OnBindingViewHolder</a:t>
            </a:r>
            <a:r>
              <a:rPr lang="en-US" dirty="0">
                <a:solidFill>
                  <a:schemeClr val="bg2"/>
                </a:solidFill>
              </a:rPr>
              <a:t> after that</a:t>
            </a:r>
          </a:p>
        </p:txBody>
      </p:sp>
    </p:spTree>
    <p:extLst>
      <p:ext uri="{BB962C8B-B14F-4D97-AF65-F5344CB8AC3E}">
        <p14:creationId xmlns:p14="http://schemas.microsoft.com/office/powerpoint/2010/main" val="3368290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Recyclerview.Adapter</a:t>
            </a:r>
            <a:r>
              <a:rPr lang="en-US" dirty="0"/>
              <a:t> (2)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211D5788-094E-3D9A-A280-39CDCB8AD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302" y="1828800"/>
            <a:ext cx="11125200" cy="3539430"/>
          </a:xfrm>
          <a:prstGeom prst="rect">
            <a:avLst/>
          </a:prstGeom>
          <a:solidFill>
            <a:srgbClr val="2B2B2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//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  <a:t> provides the references now.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static class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extends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RecyclerView.ViewHolder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public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MyRowBinding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public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FFC66D"/>
                </a:solidFill>
                <a:effectLst/>
                <a:latin typeface="Arial Unicode MS"/>
              </a:rPr>
              <a:t>ViewHolder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MyRowBinding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) {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super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viewBinding.getRoot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())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   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this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.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9876AA"/>
                </a:solidFill>
                <a:effectLst/>
                <a:latin typeface="Arial Unicode MS"/>
              </a:rPr>
              <a:t>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= </a:t>
            </a:r>
            <a:r>
              <a:rPr kumimoji="0" lang="en-US" altLang="en-US" sz="2800" b="0" i="0" u="none" strike="noStrike" cap="none" normalizeH="0" baseline="0" dirty="0" err="1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viewBinding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;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CC7832"/>
                </a:solidFill>
                <a:effectLst/>
                <a:latin typeface="Arial Unicode MS"/>
              </a:rPr>
              <a:t>   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b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</a:br>
            <a:r>
              <a:rPr kumimoji="0" lang="en-US" altLang="en-US" sz="2800" b="0" i="0" u="none" strike="noStrike" cap="none" normalizeH="0" baseline="0" dirty="0">
                <a:ln>
                  <a:noFill/>
                </a:ln>
                <a:solidFill>
                  <a:srgbClr val="A9B7C6"/>
                </a:solidFill>
                <a:effectLst/>
                <a:latin typeface="Arial Unicode MS"/>
              </a:rPr>
              <a:t>}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310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My_row.xml and </a:t>
            </a:r>
            <a:r>
              <a:rPr lang="en-US" dirty="0" err="1"/>
              <a:t>cardView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&lt;?xml version="1.0" encoding="utf-8"?&gt;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</a:t>
            </a:r>
            <a:r>
              <a:rPr lang="en-US" dirty="0" err="1">
                <a:solidFill>
                  <a:srgbClr val="FF0000"/>
                </a:solidFill>
              </a:rPr>
              <a:t>androidx.cardview.widget.CardView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xmlns:android</a:t>
            </a:r>
            <a:r>
              <a:rPr lang="en-US" dirty="0">
                <a:solidFill>
                  <a:srgbClr val="FF0000"/>
                </a:solidFill>
              </a:rPr>
              <a:t>="http://schemas.android.com/</a:t>
            </a:r>
            <a:r>
              <a:rPr lang="en-US" dirty="0" err="1">
                <a:solidFill>
                  <a:srgbClr val="FF0000"/>
                </a:solidFill>
              </a:rPr>
              <a:t>apk</a:t>
            </a:r>
            <a:r>
              <a:rPr lang="en-US" dirty="0">
                <a:solidFill>
                  <a:srgbClr val="FF0000"/>
                </a:solidFill>
              </a:rPr>
              <a:t>/res/android"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xmlns:card_view</a:t>
            </a:r>
            <a:r>
              <a:rPr lang="en-US" dirty="0">
                <a:solidFill>
                  <a:srgbClr val="FF0000"/>
                </a:solidFill>
              </a:rPr>
              <a:t>="http://schemas.android.com/</a:t>
            </a:r>
            <a:r>
              <a:rPr lang="en-US" dirty="0" err="1">
                <a:solidFill>
                  <a:srgbClr val="FF0000"/>
                </a:solidFill>
              </a:rPr>
              <a:t>apk</a:t>
            </a:r>
            <a:r>
              <a:rPr lang="en-US" dirty="0">
                <a:solidFill>
                  <a:srgbClr val="FF0000"/>
                </a:solidFill>
              </a:rPr>
              <a:t>/res-auto"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android:layout_width</a:t>
            </a:r>
            <a:r>
              <a:rPr lang="en-US" dirty="0">
                <a:solidFill>
                  <a:srgbClr val="FF0000"/>
                </a:solidFill>
              </a:rPr>
              <a:t>="</a:t>
            </a:r>
            <a:r>
              <a:rPr lang="en-US" dirty="0" err="1">
                <a:solidFill>
                  <a:srgbClr val="FF0000"/>
                </a:solidFill>
              </a:rPr>
              <a:t>match_parent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android:layout_height</a:t>
            </a:r>
            <a:r>
              <a:rPr lang="en-US" dirty="0">
                <a:solidFill>
                  <a:srgbClr val="FF0000"/>
                </a:solidFill>
              </a:rPr>
              <a:t>="</a:t>
            </a:r>
            <a:r>
              <a:rPr lang="en-US" dirty="0" err="1">
                <a:solidFill>
                  <a:srgbClr val="FF0000"/>
                </a:solidFill>
              </a:rPr>
              <a:t>match_parent</a:t>
            </a:r>
            <a:r>
              <a:rPr lang="en-US" dirty="0">
                <a:solidFill>
                  <a:srgbClr val="FF0000"/>
                </a:solidFill>
              </a:rPr>
              <a:t>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android:layout_margin</a:t>
            </a:r>
            <a:r>
              <a:rPr lang="en-US" dirty="0">
                <a:solidFill>
                  <a:srgbClr val="FF0000"/>
                </a:solidFill>
              </a:rPr>
              <a:t>="5dp"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 err="1">
                <a:solidFill>
                  <a:srgbClr val="FF0000"/>
                </a:solidFill>
              </a:rPr>
              <a:t>card_view:cardCornerRadius</a:t>
            </a:r>
            <a:r>
              <a:rPr lang="en-US" dirty="0">
                <a:solidFill>
                  <a:srgbClr val="FF0000"/>
                </a:solidFill>
              </a:rPr>
              <a:t>="5dp“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 err="1">
                <a:solidFill>
                  <a:srgbClr val="FF0000"/>
                </a:solidFill>
              </a:rPr>
              <a:t>card_view:cardElevation</a:t>
            </a:r>
            <a:r>
              <a:rPr lang="en-US" dirty="0">
                <a:solidFill>
                  <a:srgbClr val="FF0000"/>
                </a:solidFill>
              </a:rPr>
              <a:t>="5dp"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&gt;</a:t>
            </a:r>
          </a:p>
          <a:p>
            <a:pPr marL="0" indent="0">
              <a:buNone/>
            </a:pPr>
            <a:r>
              <a:rPr lang="en-US" dirty="0"/>
              <a:t>    &lt;</a:t>
            </a:r>
            <a:r>
              <a:rPr lang="en-US" dirty="0" err="1"/>
              <a:t>RelativeLayout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android:layout_height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&lt;</a:t>
            </a:r>
            <a:r>
              <a:rPr lang="en-US" dirty="0" err="1"/>
              <a:t>ImageView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android:id</a:t>
            </a:r>
            <a:r>
              <a:rPr lang="en-US" dirty="0"/>
              <a:t>="@+id/picture"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android:layout_height</a:t>
            </a:r>
            <a:r>
              <a:rPr lang="en-US" dirty="0"/>
              <a:t>="100dp"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android:scaleType</a:t>
            </a:r>
            <a:r>
              <a:rPr lang="en-US" dirty="0"/>
              <a:t>="</a:t>
            </a:r>
            <a:r>
              <a:rPr lang="en-US" dirty="0" err="1"/>
              <a:t>centerCrop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android:tint</a:t>
            </a:r>
            <a:r>
              <a:rPr lang="en-US" dirty="0"/>
              <a:t>="@color/</a:t>
            </a:r>
            <a:r>
              <a:rPr lang="en-US" dirty="0" err="1"/>
              <a:t>photo_tint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android:layout_centerInParent</a:t>
            </a:r>
            <a:r>
              <a:rPr lang="en-US" dirty="0"/>
              <a:t>="true"</a:t>
            </a:r>
          </a:p>
          <a:p>
            <a:pPr marL="0" indent="0">
              <a:buNone/>
            </a:pPr>
            <a:r>
              <a:rPr lang="en-US" dirty="0"/>
              <a:t>            /&gt;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 &lt;</a:t>
            </a:r>
            <a:r>
              <a:rPr lang="en-US" dirty="0" err="1"/>
              <a:t>TextView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android:id</a:t>
            </a:r>
            <a:r>
              <a:rPr lang="en-US" dirty="0"/>
              <a:t>="@+id/Name"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android:gravity</a:t>
            </a:r>
            <a:r>
              <a:rPr lang="en-US" dirty="0"/>
              <a:t>="center"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android:background</a:t>
            </a:r>
            <a:r>
              <a:rPr lang="en-US" dirty="0"/>
              <a:t>="?</a:t>
            </a:r>
            <a:r>
              <a:rPr lang="en-US" dirty="0" err="1"/>
              <a:t>android:selectableItemBackground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android:focusable</a:t>
            </a:r>
            <a:r>
              <a:rPr lang="en-US" dirty="0"/>
              <a:t>="true"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android:clickable</a:t>
            </a:r>
            <a:r>
              <a:rPr lang="en-US" dirty="0"/>
              <a:t>="true"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android:layout_width</a:t>
            </a:r>
            <a:r>
              <a:rPr lang="en-US" dirty="0"/>
              <a:t>="</a:t>
            </a:r>
            <a:r>
              <a:rPr lang="en-US" dirty="0" err="1"/>
              <a:t>match_parent</a:t>
            </a:r>
            <a:r>
              <a:rPr lang="en-US" dirty="0"/>
              <a:t>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android:layout_height</a:t>
            </a:r>
            <a:r>
              <a:rPr lang="en-US" dirty="0"/>
              <a:t>="100dp"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android:textSize</a:t>
            </a:r>
            <a:r>
              <a:rPr lang="en-US" dirty="0"/>
              <a:t>="24sp"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android:layout_centerInParent</a:t>
            </a:r>
            <a:r>
              <a:rPr lang="en-US" dirty="0"/>
              <a:t>="true"</a:t>
            </a:r>
          </a:p>
          <a:p>
            <a:pPr marL="0" indent="0">
              <a:buNone/>
            </a:pPr>
            <a:r>
              <a:rPr lang="en-US" dirty="0"/>
              <a:t>            </a:t>
            </a:r>
            <a:r>
              <a:rPr lang="en-US" dirty="0" err="1"/>
              <a:t>android:textColor</a:t>
            </a:r>
            <a:r>
              <a:rPr lang="en-US" dirty="0"/>
              <a:t>="@</a:t>
            </a:r>
            <a:r>
              <a:rPr lang="en-US" dirty="0" err="1"/>
              <a:t>android:color</a:t>
            </a:r>
            <a:r>
              <a:rPr lang="en-US" dirty="0"/>
              <a:t>/white"</a:t>
            </a:r>
          </a:p>
          <a:p>
            <a:pPr marL="0" indent="0">
              <a:buNone/>
            </a:pPr>
            <a:r>
              <a:rPr lang="en-US" dirty="0"/>
              <a:t>            /&gt;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&lt;/</a:t>
            </a:r>
            <a:r>
              <a:rPr lang="en-US" dirty="0" err="1"/>
              <a:t>RelativeLayout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&lt;/</a:t>
            </a:r>
            <a:r>
              <a:rPr lang="en-US" dirty="0" err="1">
                <a:solidFill>
                  <a:srgbClr val="FF0000"/>
                </a:solidFill>
              </a:rPr>
              <a:t>androidx.cardview.widget.CardView</a:t>
            </a:r>
            <a:r>
              <a:rPr lang="en-US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6324600"/>
            <a:ext cx="8347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Note, while I'm using a </a:t>
            </a:r>
            <a:r>
              <a:rPr lang="en-US" dirty="0" err="1"/>
              <a:t>cardview</a:t>
            </a:r>
            <a:r>
              <a:rPr lang="en-US" dirty="0"/>
              <a:t>, you don't have too.  It's just recommended by google.</a:t>
            </a:r>
          </a:p>
        </p:txBody>
      </p:sp>
    </p:spTree>
    <p:extLst>
      <p:ext uri="{BB962C8B-B14F-4D97-AF65-F5344CB8AC3E}">
        <p14:creationId xmlns:p14="http://schemas.microsoft.com/office/powerpoint/2010/main" val="2068314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1762</Words>
  <Application>Microsoft Office PowerPoint</Application>
  <PresentationFormat>Widescreen</PresentationFormat>
  <Paragraphs>178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Unicode MS</vt:lpstr>
      <vt:lpstr>Calibri</vt:lpstr>
      <vt:lpstr>Tahoma</vt:lpstr>
      <vt:lpstr>Office Theme</vt:lpstr>
      <vt:lpstr>Cosc 5/4730</vt:lpstr>
      <vt:lpstr>RecyclerView</vt:lpstr>
      <vt:lpstr>RecyclerView (2)</vt:lpstr>
      <vt:lpstr>CardView</vt:lpstr>
      <vt:lpstr>Including</vt:lpstr>
      <vt:lpstr>RecyclerView</vt:lpstr>
      <vt:lpstr>Recyclerview.Adapter</vt:lpstr>
      <vt:lpstr>Recyclerview.Adapter (2)</vt:lpstr>
      <vt:lpstr>My_row.xml and cardView</vt:lpstr>
      <vt:lpstr>Recyclerview.Adapter (3)</vt:lpstr>
      <vt:lpstr>Looking like</vt:lpstr>
      <vt:lpstr>Addition info</vt:lpstr>
      <vt:lpstr>Refresh and swipes.</vt:lpstr>
      <vt:lpstr>Swipe Down/refresh</vt:lpstr>
      <vt:lpstr>Swipe Down/refresh (2)</vt:lpstr>
      <vt:lpstr>Swipe left/right code.</vt:lpstr>
      <vt:lpstr>ItemTouchHelper.SimpleCallback</vt:lpstr>
      <vt:lpstr>Demo code</vt:lpstr>
      <vt:lpstr>References</vt:lpstr>
      <vt:lpstr>References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S. Ward</dc:creator>
  <cp:lastModifiedBy>Jim Ward</cp:lastModifiedBy>
  <cp:revision>20</cp:revision>
  <dcterms:created xsi:type="dcterms:W3CDTF">2006-08-16T00:00:00Z</dcterms:created>
  <dcterms:modified xsi:type="dcterms:W3CDTF">2023-08-22T20:20:36Z</dcterms:modified>
</cp:coreProperties>
</file>