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9"/>
  </p:notesMasterIdLst>
  <p:sldIdLst>
    <p:sldId id="256" r:id="rId4"/>
    <p:sldId id="281" r:id="rId5"/>
    <p:sldId id="282" r:id="rId6"/>
    <p:sldId id="288" r:id="rId7"/>
    <p:sldId id="266" r:id="rId8"/>
    <p:sldId id="283" r:id="rId9"/>
    <p:sldId id="267" r:id="rId10"/>
    <p:sldId id="284" r:id="rId11"/>
    <p:sldId id="287" r:id="rId12"/>
    <p:sldId id="285" r:id="rId13"/>
    <p:sldId id="286" r:id="rId14"/>
    <p:sldId id="289" r:id="rId15"/>
    <p:sldId id="290" r:id="rId16"/>
    <p:sldId id="291" r:id="rId17"/>
    <p:sldId id="292" r:id="rId18"/>
    <p:sldId id="293" r:id="rId19"/>
    <p:sldId id="301" r:id="rId20"/>
    <p:sldId id="302" r:id="rId21"/>
    <p:sldId id="303" r:id="rId22"/>
    <p:sldId id="304" r:id="rId23"/>
    <p:sldId id="294" r:id="rId24"/>
    <p:sldId id="263" r:id="rId25"/>
    <p:sldId id="305" r:id="rId26"/>
    <p:sldId id="306" r:id="rId27"/>
    <p:sldId id="307" r:id="rId28"/>
    <p:sldId id="308" r:id="rId29"/>
    <p:sldId id="295" r:id="rId30"/>
    <p:sldId id="296" r:id="rId31"/>
    <p:sldId id="297" r:id="rId32"/>
    <p:sldId id="298" r:id="rId33"/>
    <p:sldId id="299" r:id="rId34"/>
    <p:sldId id="300" r:id="rId35"/>
    <p:sldId id="264" r:id="rId36"/>
    <p:sldId id="309" r:id="rId37"/>
    <p:sldId id="26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0DF31-9E43-43B3-AA9A-20054881E22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7B068-F237-473C-BE00-3871CC8FB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8c13baae0_3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8c13baae0_3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6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8c13baae0_3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8c13baae0_3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0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8c13baae0_3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8c13baae0_3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7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8c13baae0_3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8c13baae0_3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1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8c13baae0_3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8c13baae0_3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083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9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6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97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51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63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12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2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4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81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46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7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112966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2957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87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100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95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00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4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01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15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78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70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11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1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0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9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0D9E-9A24-4881-96DD-C586366EBDB7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1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hardware/SensorManager.html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hardware/SensorManag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hardware/Senso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eveloper.android.com/reference/android/hardware/SensorEventListener.html" TargetMode="External"/><Relationship Id="rId4" Type="http://schemas.openxmlformats.org/officeDocument/2006/relationships/hyperlink" Target="https://developer.android.com/reference/android/hardware/SensorEvent.html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hardware/Sensor.html#TYPE_LINEAR_ACCELERATION" TargetMode="External"/><Relationship Id="rId3" Type="http://schemas.openxmlformats.org/officeDocument/2006/relationships/hyperlink" Target="https://developer.android.com/reference/android/hardware/Sensor.html#TYPE_ACCELEROMETER" TargetMode="External"/><Relationship Id="rId7" Type="http://schemas.openxmlformats.org/officeDocument/2006/relationships/hyperlink" Target="https://developer.android.com/reference/android/hardware/Sensor.html#TYPE_LIGH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eveloper.android.com/reference/android/hardware/Sensor.html#TYPE_GYROSCOPE" TargetMode="External"/><Relationship Id="rId5" Type="http://schemas.openxmlformats.org/officeDocument/2006/relationships/hyperlink" Target="https://developer.android.com/reference/android/hardware/Sensor.html#TYPE_GRAVITY" TargetMode="External"/><Relationship Id="rId4" Type="http://schemas.openxmlformats.org/officeDocument/2006/relationships/hyperlink" Target="https://developer.android.com/reference/android/hardware/Sensor.html#TYPE_AMBIENT_TEMPERATURE" TargetMode="External"/><Relationship Id="rId9" Type="http://schemas.openxmlformats.org/officeDocument/2006/relationships/hyperlink" Target="https://developer.android.com/reference/android/hardware/Sensor.html#TYPE_MAGNETIC_FIELD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-developer-training.gitbooks.io/android-developer-advanced-course-concepts/content/unit-1-expand-the-user-experience/lesson-3-sensors/3-1-c-sensor-basics/3-1-c-sensor-basic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google-developer-training.gitbooks.io/android-developer-advanced-course-practicals/content/unit-1-expand-the-user-experience/lesson-3-sensors/3-1-p-working-with-sensor-data/3-1-p-working-with-sensor-data.htm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developer.android.com/reference/android/view/KeyEven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r>
              <a:rPr lang="en-US" dirty="0" smtClean="0"/>
              <a:t>Keyboard, touch, and Accelerometer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0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View.OnTouchListener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</a:t>
            </a:r>
            <a:r>
              <a:rPr lang="en-US" dirty="0" err="1"/>
              <a:t>View.OnTouchListener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  <a:r>
              <a:rPr lang="en-US" dirty="0"/>
              <a:t>override </a:t>
            </a:r>
            <a:endParaRPr lang="en-US" dirty="0" smtClean="0"/>
          </a:p>
          <a:p>
            <a:pPr lvl="1"/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</a:t>
            </a:r>
            <a:r>
              <a:rPr lang="en-US" dirty="0"/>
              <a:t>(View v, </a:t>
            </a:r>
            <a:r>
              <a:rPr lang="en-US" dirty="0" err="1"/>
              <a:t>MotionEvent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return true if event consumed, false otherwise.</a:t>
            </a:r>
          </a:p>
          <a:p>
            <a:pPr lvl="1"/>
            <a:r>
              <a:rPr lang="en-US" dirty="0" smtClean="0"/>
              <a:t>the event has all the information about the touch event.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View.OnTouchListener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MotionEvent</a:t>
            </a:r>
            <a:endParaRPr lang="en-US" dirty="0" smtClean="0"/>
          </a:p>
          <a:p>
            <a:pPr lvl="1"/>
            <a:r>
              <a:rPr lang="en-US" dirty="0" err="1" smtClean="0"/>
              <a:t>getX</a:t>
            </a:r>
            <a:r>
              <a:rPr lang="en-US" dirty="0" smtClean="0"/>
              <a:t>(), </a:t>
            </a:r>
            <a:r>
              <a:rPr lang="en-US" dirty="0" err="1" smtClean="0"/>
              <a:t>getY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returns the X, Y location of the touch in the Widget</a:t>
            </a:r>
          </a:p>
          <a:p>
            <a:pPr lvl="3"/>
            <a:r>
              <a:rPr lang="en-US" dirty="0" smtClean="0"/>
              <a:t>Not the position on the screen.</a:t>
            </a:r>
          </a:p>
          <a:p>
            <a:pPr lvl="1"/>
            <a:r>
              <a:rPr lang="en-US" dirty="0" err="1" smtClean="0"/>
              <a:t>getRawX</a:t>
            </a:r>
            <a:r>
              <a:rPr lang="en-US" dirty="0" smtClean="0"/>
              <a:t>(), </a:t>
            </a:r>
            <a:r>
              <a:rPr lang="en-US" dirty="0" err="1" smtClean="0"/>
              <a:t>getRawY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returns the original raw X and Y coordinate, which is the position on the screen.</a:t>
            </a:r>
          </a:p>
          <a:p>
            <a:pPr lvl="1"/>
            <a:r>
              <a:rPr lang="en-US" dirty="0" err="1" smtClean="0"/>
              <a:t>getAction</a:t>
            </a:r>
            <a:r>
              <a:rPr lang="en-US" dirty="0" smtClean="0"/>
              <a:t>() </a:t>
            </a:r>
          </a:p>
          <a:p>
            <a:pPr lvl="2"/>
            <a:r>
              <a:rPr lang="en-US" dirty="0"/>
              <a:t>Return the kind of action being </a:t>
            </a:r>
            <a:r>
              <a:rPr lang="en-US" dirty="0" smtClean="0"/>
              <a:t>performed</a:t>
            </a:r>
          </a:p>
          <a:p>
            <a:pPr lvl="3"/>
            <a:r>
              <a:rPr lang="en-US" dirty="0" smtClean="0"/>
              <a:t>one </a:t>
            </a:r>
            <a:r>
              <a:rPr lang="en-US" dirty="0"/>
              <a:t>of either ACTION_DOWN, ACTION_MOVE, ACTION_UP, or ACTION_CANCEL.</a:t>
            </a:r>
          </a:p>
        </p:txBody>
      </p:sp>
    </p:spTree>
    <p:extLst>
      <p:ext uri="{BB962C8B-B14F-4D97-AF65-F5344CB8AC3E}">
        <p14:creationId xmlns:p14="http://schemas.microsoft.com/office/powerpoint/2010/main" val="261194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events.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</a:t>
            </a:r>
            <a:r>
              <a:rPr lang="en-US" dirty="0"/>
              <a:t>a </a:t>
            </a:r>
            <a:r>
              <a:rPr lang="en-US" dirty="0" err="1" smtClean="0"/>
              <a:t>GestureDetector</a:t>
            </a:r>
            <a:r>
              <a:rPr lang="en-US" dirty="0" smtClean="0"/>
              <a:t> and </a:t>
            </a:r>
            <a:r>
              <a:rPr lang="en-US" dirty="0" err="1" smtClean="0"/>
              <a:t>Gesture.SimpleOnGestureListener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From everything I’ve seen, you declare a </a:t>
            </a:r>
            <a:r>
              <a:rPr lang="en-US" dirty="0" err="1" smtClean="0"/>
              <a:t>OnTouchListener</a:t>
            </a:r>
            <a:r>
              <a:rPr lang="en-US" dirty="0" smtClean="0"/>
              <a:t>, that then calls a </a:t>
            </a:r>
            <a:r>
              <a:rPr lang="en-US" dirty="0" err="1"/>
              <a:t>SimpleOnGestureListene</a:t>
            </a:r>
            <a:r>
              <a:rPr lang="en-US" dirty="0" err="1" smtClean="0"/>
              <a:t>r</a:t>
            </a:r>
            <a:r>
              <a:rPr lang="en-US" dirty="0" smtClean="0"/>
              <a:t> with the Gestures you are interested in.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</a:t>
            </a:r>
            <a:r>
              <a:rPr lang="en-US" dirty="0"/>
              <a:t>(View v, </a:t>
            </a:r>
            <a:r>
              <a:rPr lang="en-US" dirty="0" err="1"/>
              <a:t>MotionEvent</a:t>
            </a:r>
            <a:r>
              <a:rPr lang="en-US" dirty="0"/>
              <a:t> event) {</a:t>
            </a:r>
          </a:p>
          <a:p>
            <a:pPr marL="0" indent="0">
              <a:buNone/>
            </a:pPr>
            <a:r>
              <a:rPr lang="en-US" dirty="0" smtClean="0"/>
              <a:t> if </a:t>
            </a:r>
            <a:r>
              <a:rPr lang="en-US" dirty="0"/>
              <a:t>(</a:t>
            </a:r>
            <a:r>
              <a:rPr lang="en-US" dirty="0" err="1" smtClean="0"/>
              <a:t>myGestureDetector.onTouchEvent</a:t>
            </a:r>
            <a:r>
              <a:rPr lang="en-US" dirty="0" smtClean="0"/>
              <a:t>(event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return </a:t>
            </a:r>
            <a:r>
              <a:rPr lang="en-US" dirty="0"/>
              <a:t>true</a:t>
            </a:r>
            <a:r>
              <a:rPr lang="en-US" dirty="0" smtClean="0"/>
              <a:t>;  //gesture detector consumed the event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action = </a:t>
            </a:r>
            <a:r>
              <a:rPr lang="en-US" dirty="0" err="1" smtClean="0"/>
              <a:t>event.getAction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//check for touch ACTION_MOVE, etc… </a:t>
            </a:r>
          </a:p>
        </p:txBody>
      </p:sp>
    </p:spTree>
    <p:extLst>
      <p:ext uri="{BB962C8B-B14F-4D97-AF65-F5344CB8AC3E}">
        <p14:creationId xmlns:p14="http://schemas.microsoft.com/office/powerpoint/2010/main" val="301274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SimpleOnGestureListener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previous slide the </a:t>
            </a:r>
            <a:r>
              <a:rPr lang="en-US" dirty="0" err="1" smtClean="0"/>
              <a:t>myGestureDetector</a:t>
            </a:r>
            <a:r>
              <a:rPr lang="en-US" dirty="0" smtClean="0"/>
              <a:t> extends the class, instead of implement, since I was looking for only </a:t>
            </a:r>
            <a:r>
              <a:rPr lang="en-US" dirty="0" err="1" smtClean="0"/>
              <a:t>onFling</a:t>
            </a:r>
            <a:r>
              <a:rPr lang="en-US" dirty="0" smtClean="0"/>
              <a:t> event for swipes</a:t>
            </a:r>
          </a:p>
          <a:p>
            <a:r>
              <a:rPr lang="en-US" dirty="0" smtClean="0"/>
              <a:t>There are two interfaces, you can implement to use a “real” listener</a:t>
            </a:r>
          </a:p>
          <a:p>
            <a:pPr lvl="1"/>
            <a:r>
              <a:rPr lang="en-US" dirty="0" err="1" smtClean="0"/>
              <a:t>GestureDetector.OnDoubleTapListener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listener that is used to notify when a double-tap or a confirmed single-tap occur. </a:t>
            </a:r>
          </a:p>
          <a:p>
            <a:pPr lvl="1"/>
            <a:r>
              <a:rPr lang="en-US" dirty="0" err="1" smtClean="0"/>
              <a:t>GestureDetector.OnGestureListener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listener that is used to notify when gestures occur.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1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SimpleOnGestureListener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Extend (only the ones you want) or implement the following methods: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 smtClean="0"/>
              <a:t>onDown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e)</a:t>
            </a:r>
          </a:p>
          <a:p>
            <a:pPr lvl="2"/>
            <a:r>
              <a:rPr lang="en-US" dirty="0"/>
              <a:t>Notified when a tap occurs with the down </a:t>
            </a:r>
            <a:r>
              <a:rPr lang="en-US" dirty="0" err="1"/>
              <a:t>MotionEvent</a:t>
            </a:r>
            <a:r>
              <a:rPr lang="en-US" dirty="0"/>
              <a:t> that triggered it.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onFling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e1, </a:t>
            </a:r>
            <a:r>
              <a:rPr lang="en-US" dirty="0" err="1"/>
              <a:t>MotionEvent</a:t>
            </a:r>
            <a:r>
              <a:rPr lang="en-US" dirty="0"/>
              <a:t> e2, float </a:t>
            </a:r>
            <a:r>
              <a:rPr lang="en-US" dirty="0" err="1"/>
              <a:t>velocityX</a:t>
            </a:r>
            <a:r>
              <a:rPr lang="en-US" dirty="0"/>
              <a:t>, float </a:t>
            </a:r>
            <a:r>
              <a:rPr lang="en-US" dirty="0" err="1"/>
              <a:t>velocityY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Notified of a fling event when it occurs with the initial on down </a:t>
            </a:r>
            <a:r>
              <a:rPr lang="en-US" dirty="0" err="1"/>
              <a:t>MotionEvent</a:t>
            </a:r>
            <a:r>
              <a:rPr lang="en-US" dirty="0"/>
              <a:t> and the matching up </a:t>
            </a:r>
            <a:r>
              <a:rPr lang="en-US" dirty="0" err="1"/>
              <a:t>MotionEvent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void  </a:t>
            </a:r>
            <a:r>
              <a:rPr lang="en-US" dirty="0" err="1" smtClean="0"/>
              <a:t>onLongPress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e)</a:t>
            </a:r>
          </a:p>
          <a:p>
            <a:pPr lvl="2"/>
            <a:r>
              <a:rPr lang="en-US" dirty="0"/>
              <a:t>Notified when a long press occurs with the initial on down </a:t>
            </a:r>
            <a:r>
              <a:rPr lang="en-US" dirty="0" err="1"/>
              <a:t>MotionEvent</a:t>
            </a:r>
            <a:r>
              <a:rPr lang="en-US" dirty="0"/>
              <a:t> that trigged it.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onScroll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e1, </a:t>
            </a:r>
            <a:r>
              <a:rPr lang="en-US" dirty="0" err="1"/>
              <a:t>MotionEvent</a:t>
            </a:r>
            <a:r>
              <a:rPr lang="en-US" dirty="0"/>
              <a:t> e2, float </a:t>
            </a:r>
            <a:r>
              <a:rPr lang="en-US" dirty="0" err="1"/>
              <a:t>distanceX</a:t>
            </a:r>
            <a:r>
              <a:rPr lang="en-US" dirty="0"/>
              <a:t>, float </a:t>
            </a:r>
            <a:r>
              <a:rPr lang="en-US" dirty="0" err="1"/>
              <a:t>distanceY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Notified when a scroll occurs with the initial on down </a:t>
            </a:r>
            <a:r>
              <a:rPr lang="en-US" dirty="0" err="1"/>
              <a:t>MotionEvent</a:t>
            </a:r>
            <a:r>
              <a:rPr lang="en-US" dirty="0"/>
              <a:t> and the current move </a:t>
            </a:r>
            <a:r>
              <a:rPr lang="en-US" dirty="0" err="1"/>
              <a:t>MotionEvent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onShowPress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e)</a:t>
            </a:r>
          </a:p>
          <a:p>
            <a:pPr lvl="2"/>
            <a:r>
              <a:rPr lang="en-US" dirty="0"/>
              <a:t>The user has performed a down </a:t>
            </a:r>
            <a:r>
              <a:rPr lang="en-US" dirty="0" err="1"/>
              <a:t>MotionEvent</a:t>
            </a:r>
            <a:r>
              <a:rPr lang="en-US" dirty="0"/>
              <a:t> and not performed a move or up yet.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onSingleTapUp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/>
              <a:t>e)</a:t>
            </a:r>
          </a:p>
          <a:p>
            <a:pPr lvl="2"/>
            <a:r>
              <a:rPr lang="en-US" dirty="0"/>
              <a:t>Notified when a tap occurs with the up </a:t>
            </a:r>
            <a:r>
              <a:rPr lang="en-US" dirty="0" err="1"/>
              <a:t>MotionEvent</a:t>
            </a:r>
            <a:r>
              <a:rPr lang="en-US" dirty="0"/>
              <a:t> that triggered it.</a:t>
            </a:r>
          </a:p>
        </p:txBody>
      </p:sp>
    </p:spTree>
    <p:extLst>
      <p:ext uri="{BB962C8B-B14F-4D97-AF65-F5344CB8AC3E}">
        <p14:creationId xmlns:p14="http://schemas.microsoft.com/office/powerpoint/2010/main" val="42885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“Swipe”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onFling</a:t>
            </a:r>
            <a:r>
              <a:rPr lang="en-US" dirty="0" smtClean="0"/>
              <a:t> you can do the math to figure out a swipe event across the view</a:t>
            </a:r>
          </a:p>
          <a:p>
            <a:r>
              <a:rPr lang="en-US" dirty="0" smtClean="0"/>
              <a:t>Example for Right Swipe:</a:t>
            </a:r>
          </a:p>
          <a:p>
            <a:pPr marL="0" indent="0">
              <a:buNone/>
            </a:pPr>
            <a:r>
              <a:rPr lang="en-US" dirty="0"/>
              <a:t> float </a:t>
            </a:r>
            <a:r>
              <a:rPr lang="en-US" dirty="0" err="1"/>
              <a:t>dX</a:t>
            </a:r>
            <a:r>
              <a:rPr lang="en-US" dirty="0"/>
              <a:t> = e2.getX()-e1.getX();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Math.abs</a:t>
            </a:r>
            <a:r>
              <a:rPr lang="en-US" dirty="0"/>
              <a:t>(</a:t>
            </a:r>
            <a:r>
              <a:rPr lang="en-US" dirty="0" err="1"/>
              <a:t>dY</a:t>
            </a:r>
            <a:r>
              <a:rPr lang="en-US" dirty="0"/>
              <a:t>)&lt;SWIPE_MAX_OFF_PATH &amp;&amp;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velocityX</a:t>
            </a:r>
            <a:r>
              <a:rPr lang="en-US" dirty="0"/>
              <a:t>)&gt;=</a:t>
            </a:r>
            <a:r>
              <a:rPr lang="en-US" dirty="0" smtClean="0"/>
              <a:t>SWIPE_THRESHOLD_VELOCITY</a:t>
            </a:r>
          </a:p>
          <a:p>
            <a:pPr marL="0" indent="0">
              <a:buNone/>
            </a:pPr>
            <a:r>
              <a:rPr lang="en-US" dirty="0" smtClean="0"/>
              <a:t>     &amp;&amp; 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dX</a:t>
            </a:r>
            <a:r>
              <a:rPr lang="en-US" dirty="0"/>
              <a:t>)&gt;=SWIPE_MIN_DISTANCE 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&gt;0) {</a:t>
            </a:r>
          </a:p>
          <a:p>
            <a:pPr marL="0" indent="0">
              <a:buNone/>
            </a:pPr>
            <a:r>
              <a:rPr lang="en-US" dirty="0" smtClean="0"/>
              <a:t>	//Right Swipe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1399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Touch, Gesture, and swipes.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how all the code for touch, gestures, and swipes works together</a:t>
            </a:r>
          </a:p>
          <a:p>
            <a:pPr lvl="1"/>
            <a:r>
              <a:rPr lang="en-US" dirty="0" smtClean="0"/>
              <a:t>see the associated code with the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8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and keys for the “screen”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activity has </a:t>
            </a:r>
            <a:r>
              <a:rPr lang="en-US" dirty="0" err="1"/>
              <a:t>onTouchEvent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event</a:t>
            </a:r>
            <a:r>
              <a:rPr lang="en-US" dirty="0" smtClean="0"/>
              <a:t>) and key methods built in.  You can over ride them.</a:t>
            </a:r>
          </a:p>
          <a:p>
            <a:pPr lvl="1"/>
            <a:r>
              <a:rPr lang="en-US" dirty="0" smtClean="0"/>
              <a:t>Note, you will need to be careful about do this because of the other widgets maybe need them.</a:t>
            </a:r>
          </a:p>
          <a:p>
            <a:pPr lvl="2"/>
            <a:r>
              <a:rPr lang="en-US" dirty="0" smtClean="0"/>
              <a:t>Example:  If you consume the key events, then how does the </a:t>
            </a:r>
            <a:r>
              <a:rPr lang="en-US" dirty="0" err="1" smtClean="0"/>
              <a:t>EditText</a:t>
            </a:r>
            <a:r>
              <a:rPr lang="en-US" dirty="0" smtClean="0"/>
              <a:t> work?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37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screen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</a:t>
            </a:r>
            <a:r>
              <a:rPr lang="en-US" dirty="0" err="1" smtClean="0"/>
              <a:t>OnGuestureListener</a:t>
            </a:r>
            <a:r>
              <a:rPr lang="en-US" dirty="0" smtClean="0"/>
              <a:t> and </a:t>
            </a:r>
            <a:r>
              <a:rPr lang="en-US" dirty="0" err="1" smtClean="0"/>
              <a:t>OnDoubleTapListenver</a:t>
            </a:r>
            <a:r>
              <a:rPr lang="en-US" dirty="0" smtClean="0"/>
              <a:t> (if you want)</a:t>
            </a:r>
          </a:p>
          <a:p>
            <a:pPr lvl="1"/>
            <a:r>
              <a:rPr lang="en-US" dirty="0" smtClean="0"/>
              <a:t>Using the support v4 library as well.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GestureDetectorCompat</a:t>
            </a:r>
            <a:r>
              <a:rPr lang="en-US" dirty="0"/>
              <a:t> </a:t>
            </a:r>
            <a:r>
              <a:rPr lang="en-US" dirty="0" err="1"/>
              <a:t>mDetector</a:t>
            </a:r>
            <a:r>
              <a:rPr lang="en-US" dirty="0"/>
              <a:t>; </a:t>
            </a:r>
            <a:endParaRPr lang="en-US" dirty="0" smtClean="0"/>
          </a:p>
          <a:p>
            <a:pPr marL="514350" indent="-457200"/>
            <a:r>
              <a:rPr lang="en-US" dirty="0" smtClean="0"/>
              <a:t> </a:t>
            </a:r>
            <a:r>
              <a:rPr lang="en-US" dirty="0" err="1"/>
              <a:t>GestureDetector.OnGestureListener</a:t>
            </a:r>
            <a:endParaRPr lang="en-US" dirty="0"/>
          </a:p>
          <a:p>
            <a:pPr marL="57150" indent="0">
              <a:buNone/>
            </a:pPr>
            <a:r>
              <a:rPr lang="en-US" dirty="0" err="1" smtClean="0"/>
              <a:t>mDetector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GestureDetectorCompat</a:t>
            </a:r>
            <a:r>
              <a:rPr lang="en-US" dirty="0"/>
              <a:t>(</a:t>
            </a:r>
            <a:r>
              <a:rPr lang="en-US" dirty="0" err="1"/>
              <a:t>this,this</a:t>
            </a:r>
            <a:r>
              <a:rPr lang="en-US" dirty="0"/>
              <a:t>);</a:t>
            </a:r>
          </a:p>
          <a:p>
            <a:pPr marL="514350" indent="-457200"/>
            <a:r>
              <a:rPr lang="en-US" dirty="0" smtClean="0"/>
              <a:t> </a:t>
            </a:r>
            <a:r>
              <a:rPr lang="en-US" dirty="0"/>
              <a:t>Set the gesture detector as the double </a:t>
            </a:r>
            <a:r>
              <a:rPr lang="en-US" dirty="0" smtClean="0"/>
              <a:t>tap listener</a:t>
            </a:r>
            <a:r>
              <a:rPr lang="en-US" dirty="0"/>
              <a:t>.</a:t>
            </a:r>
          </a:p>
          <a:p>
            <a:pPr marL="57150" indent="0">
              <a:buNone/>
            </a:pPr>
            <a:r>
              <a:rPr lang="en-US" dirty="0" err="1" smtClean="0"/>
              <a:t>mDetector.setOnDoubleTapListener</a:t>
            </a:r>
            <a:r>
              <a:rPr lang="en-US" dirty="0" smtClean="0"/>
              <a:t>(this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26112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screen gestures(2)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still have to use the  </a:t>
            </a:r>
            <a:r>
              <a:rPr lang="en-US" dirty="0" err="1" smtClean="0"/>
              <a:t>onTouchEvent</a:t>
            </a:r>
            <a:r>
              <a:rPr lang="en-US" dirty="0" smtClean="0"/>
              <a:t> method.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Override 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event){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this.mDetector.onTouchEvent</a:t>
            </a:r>
            <a:r>
              <a:rPr lang="en-US" dirty="0"/>
              <a:t>(event);</a:t>
            </a:r>
          </a:p>
          <a:p>
            <a:pPr marL="0" indent="0">
              <a:buNone/>
            </a:pPr>
            <a:r>
              <a:rPr lang="en-US" dirty="0" smtClean="0"/>
              <a:t>// Be sure to call the superclass implementation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super.onTouchEvent</a:t>
            </a:r>
            <a:r>
              <a:rPr lang="en-US" dirty="0"/>
              <a:t>(event);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Now you can detect and deal with gestures that are across multiple widgets, such as Swipes/Flings.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most input, you add a custom listener to a View class</a:t>
            </a:r>
          </a:p>
          <a:p>
            <a:pPr lvl="1"/>
            <a:r>
              <a:rPr lang="en-US" dirty="0" err="1" smtClean="0"/>
              <a:t>EditView</a:t>
            </a:r>
            <a:r>
              <a:rPr lang="en-US" dirty="0" smtClean="0"/>
              <a:t> has a keyboard listener, since it accepts input.</a:t>
            </a:r>
          </a:p>
          <a:p>
            <a:r>
              <a:rPr lang="en-US" dirty="0" smtClean="0"/>
              <a:t>You add a listener to a View  (widgets) and then it only work for that widget</a:t>
            </a:r>
          </a:p>
          <a:p>
            <a:pPr lvl="1"/>
            <a:r>
              <a:rPr lang="en-US" dirty="0" smtClean="0"/>
              <a:t>You can’t have a listener for a “screen”</a:t>
            </a:r>
          </a:p>
          <a:p>
            <a:pPr lvl="2"/>
            <a:r>
              <a:rPr lang="en-US" dirty="0" smtClean="0"/>
              <a:t>Unless the view takes up the entire screen</a:t>
            </a:r>
          </a:p>
          <a:p>
            <a:pPr lvl="1"/>
            <a:r>
              <a:rPr lang="en-US" dirty="0" smtClean="0"/>
              <a:t>The exception is the Sensor, which is for the device.</a:t>
            </a:r>
          </a:p>
          <a:p>
            <a:pPr lvl="1"/>
            <a:r>
              <a:rPr lang="en-US" dirty="0" smtClean="0"/>
              <a:t>Most of the “activity” classes have built-in Touch and key listener.</a:t>
            </a:r>
          </a:p>
          <a:p>
            <a:pPr lvl="2"/>
            <a:r>
              <a:rPr lang="en-US" dirty="0" smtClean="0"/>
              <a:t>We’ll come back to this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goes though most of the input using widgets</a:t>
            </a:r>
          </a:p>
          <a:p>
            <a:r>
              <a:rPr lang="en-US" dirty="0" smtClean="0"/>
              <a:t>Input2 sets them for the “screen”.</a:t>
            </a:r>
          </a:p>
          <a:p>
            <a:pPr lvl="1"/>
            <a:r>
              <a:rPr lang="en-US" dirty="0" smtClean="0"/>
              <a:t>The code is less in depth and just toasts and logs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61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Android is built with ability to handle many sensors</a:t>
            </a:r>
          </a:p>
          <a:p>
            <a:pPr lvl="1"/>
            <a:r>
              <a:rPr lang="en-US" dirty="0" smtClean="0"/>
              <a:t>ACCELEROMETER</a:t>
            </a:r>
          </a:p>
          <a:p>
            <a:pPr lvl="2"/>
            <a:r>
              <a:rPr lang="en-US" dirty="0" smtClean="0"/>
              <a:t>accelerometer sensor, which is the acceleration movement of the phone.</a:t>
            </a:r>
            <a:endParaRPr lang="en-US" dirty="0"/>
          </a:p>
          <a:p>
            <a:pPr lvl="1"/>
            <a:r>
              <a:rPr lang="en-US" dirty="0" smtClean="0"/>
              <a:t>GYROSCOPE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gyroscope </a:t>
            </a:r>
            <a:r>
              <a:rPr lang="en-US" dirty="0" smtClean="0"/>
              <a:t>sensor</a:t>
            </a:r>
            <a:endParaRPr lang="en-US" dirty="0"/>
          </a:p>
          <a:p>
            <a:pPr lvl="1"/>
            <a:r>
              <a:rPr lang="en-US" dirty="0" smtClean="0"/>
              <a:t>LIGHT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light </a:t>
            </a:r>
            <a:r>
              <a:rPr lang="en-US" dirty="0" smtClean="0"/>
              <a:t>sensor</a:t>
            </a:r>
            <a:endParaRPr lang="en-US" dirty="0"/>
          </a:p>
          <a:p>
            <a:pPr lvl="1"/>
            <a:r>
              <a:rPr lang="en-US" dirty="0" smtClean="0"/>
              <a:t>MAGNETIC_FIELD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magnetic field </a:t>
            </a:r>
            <a:r>
              <a:rPr lang="en-US" dirty="0" smtClean="0"/>
              <a:t>sensor.</a:t>
            </a:r>
            <a:endParaRPr lang="en-US" dirty="0"/>
          </a:p>
          <a:p>
            <a:pPr lvl="1"/>
            <a:r>
              <a:rPr lang="en-US" dirty="0" smtClean="0"/>
              <a:t>ORIENTATION</a:t>
            </a:r>
          </a:p>
          <a:p>
            <a:pPr lvl="2"/>
            <a:r>
              <a:rPr lang="en-US" dirty="0" smtClean="0"/>
              <a:t>Orientation is space </a:t>
            </a:r>
            <a:endParaRPr lang="en-US" dirty="0"/>
          </a:p>
          <a:p>
            <a:pPr lvl="1"/>
            <a:r>
              <a:rPr lang="en-US" dirty="0" smtClean="0"/>
              <a:t>PRESSURE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pressure </a:t>
            </a:r>
            <a:r>
              <a:rPr lang="en-US" dirty="0" smtClean="0"/>
              <a:t>sensor</a:t>
            </a:r>
            <a:endParaRPr lang="en-US" dirty="0"/>
          </a:p>
          <a:p>
            <a:pPr lvl="1"/>
            <a:r>
              <a:rPr lang="en-US" dirty="0" smtClean="0"/>
              <a:t>PROXIMITY 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an </a:t>
            </a:r>
            <a:r>
              <a:rPr lang="en-US" dirty="0"/>
              <a:t>proximity </a:t>
            </a:r>
            <a:r>
              <a:rPr lang="en-US" dirty="0" smtClean="0"/>
              <a:t>sensor</a:t>
            </a:r>
          </a:p>
          <a:p>
            <a:pPr lvl="1"/>
            <a:r>
              <a:rPr lang="en-US" dirty="0" smtClean="0"/>
              <a:t>TEMPERATURE</a:t>
            </a:r>
          </a:p>
          <a:p>
            <a:pPr lvl="2"/>
            <a:r>
              <a:rPr lang="en-US" dirty="0" smtClean="0"/>
              <a:t>A temperature sensor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79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Sensor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packages are </a:t>
            </a:r>
          </a:p>
          <a:p>
            <a:pPr lvl="1"/>
            <a:r>
              <a:rPr lang="en-US" dirty="0" err="1"/>
              <a:t>android.hardware.Sensor</a:t>
            </a:r>
            <a:r>
              <a:rPr lang="en-US" dirty="0"/>
              <a:t>;</a:t>
            </a:r>
          </a:p>
          <a:p>
            <a:pPr lvl="1"/>
            <a:r>
              <a:rPr lang="en-US" dirty="0" err="1" smtClean="0"/>
              <a:t>android.hardware.SensorEvent</a:t>
            </a:r>
            <a:r>
              <a:rPr lang="en-US" dirty="0"/>
              <a:t>;</a:t>
            </a:r>
          </a:p>
          <a:p>
            <a:pPr lvl="1"/>
            <a:r>
              <a:rPr lang="en-US" dirty="0" err="1" smtClean="0"/>
              <a:t>android.hardware.SensorEventListener</a:t>
            </a:r>
            <a:r>
              <a:rPr lang="en-US" dirty="0"/>
              <a:t>;</a:t>
            </a:r>
          </a:p>
          <a:p>
            <a:pPr lvl="1"/>
            <a:r>
              <a:rPr lang="en-US" dirty="0" err="1" smtClean="0">
                <a:hlinkClick r:id="rId2"/>
              </a:rPr>
              <a:t>android.hardware.SensorManager</a:t>
            </a:r>
            <a:r>
              <a:rPr lang="en-US" dirty="0" smtClean="0"/>
              <a:t>; </a:t>
            </a:r>
            <a:r>
              <a:rPr lang="en-US" sz="1000" dirty="0"/>
              <a:t>(Easter egg) </a:t>
            </a:r>
          </a:p>
          <a:p>
            <a:pPr marL="0" indent="0">
              <a:buNone/>
            </a:pPr>
            <a:r>
              <a:rPr lang="nb-NO" dirty="0" smtClean="0"/>
              <a:t>private </a:t>
            </a:r>
            <a:r>
              <a:rPr lang="nb-NO" dirty="0"/>
              <a:t>SensorManager myManager;</a:t>
            </a:r>
          </a:p>
          <a:p>
            <a:pPr marL="0" indent="0">
              <a:buNone/>
            </a:pPr>
            <a:r>
              <a:rPr lang="nb-NO" dirty="0" smtClean="0"/>
              <a:t>private </a:t>
            </a:r>
            <a:r>
              <a:rPr lang="nb-NO" dirty="0"/>
              <a:t>Sensor accSensor;</a:t>
            </a:r>
          </a:p>
          <a:p>
            <a:pPr marL="0" indent="0">
              <a:buNone/>
            </a:pPr>
            <a:r>
              <a:rPr lang="nb-NO" dirty="0" smtClean="0"/>
              <a:t>private </a:t>
            </a:r>
            <a:r>
              <a:rPr lang="nb-NO" dirty="0"/>
              <a:t>List&lt;Sensor&gt; sensors;</a:t>
            </a:r>
          </a:p>
          <a:p>
            <a:pPr marL="0" indent="0">
              <a:buNone/>
            </a:pPr>
            <a:r>
              <a:rPr lang="nb-NO" dirty="0" smtClean="0"/>
              <a:t>SensorEventListener </a:t>
            </a:r>
            <a:r>
              <a:rPr lang="nb-NO" dirty="0"/>
              <a:t>mySensorListener;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26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Framework classes and interfaces</a:t>
            </a:r>
          </a:p>
          <a:p>
            <a:endParaRPr lang="en-US"/>
          </a:p>
        </p:txBody>
      </p:sp>
      <p:sp>
        <p:nvSpPr>
          <p:cNvPr id="271" name="Google Shape;271;p4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ym typeface="Consolas"/>
                <a:hlinkClick r:id="rId3"/>
              </a:rPr>
              <a:t>SensorManager</a:t>
            </a:r>
            <a:endParaRPr lang="en-US" dirty="0" smtClean="0">
              <a:sym typeface="Consolas"/>
            </a:endParaRPr>
          </a:p>
          <a:p>
            <a:r>
              <a:rPr lang="en-US" dirty="0" smtClean="0"/>
              <a:t>Access and listen to sensors</a:t>
            </a:r>
          </a:p>
          <a:p>
            <a:r>
              <a:rPr lang="en-US" dirty="0" smtClean="0"/>
              <a:t>Register and unregister sensor event listeners</a:t>
            </a:r>
          </a:p>
          <a:p>
            <a:r>
              <a:rPr lang="en-US" dirty="0" smtClean="0"/>
              <a:t>Acquire orientation information</a:t>
            </a:r>
          </a:p>
          <a:p>
            <a:r>
              <a:rPr lang="en-US" dirty="0" smtClean="0"/>
              <a:t>Provides constants for accuracy, data acquisition rates, and calibration</a:t>
            </a:r>
          </a:p>
          <a:p>
            <a:endParaRPr lang="en-US" dirty="0"/>
          </a:p>
        </p:txBody>
      </p:sp>
      <p:sp>
        <p:nvSpPr>
          <p:cNvPr id="272" name="Google Shape;272;p4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5732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Important framework classes</a:t>
            </a:r>
            <a:endParaRPr lang="en-US"/>
          </a:p>
        </p:txBody>
      </p:sp>
      <p:sp>
        <p:nvSpPr>
          <p:cNvPr id="278" name="Google Shape;278;p4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Consolas"/>
                <a:hlinkClick r:id="rId3"/>
              </a:rPr>
              <a:t>Sensor</a:t>
            </a:r>
            <a:r>
              <a:rPr lang="en-US" smtClean="0"/>
              <a:t>: Determine specific sensor's capabilities</a:t>
            </a:r>
          </a:p>
          <a:p>
            <a:r>
              <a:rPr lang="en-US" smtClean="0">
                <a:sym typeface="Consolas"/>
                <a:hlinkClick r:id="rId4"/>
              </a:rPr>
              <a:t>SensorEvent</a:t>
            </a:r>
            <a:r>
              <a:rPr lang="en-US" smtClean="0"/>
              <a:t>: Info about event, including raw sensor data</a:t>
            </a:r>
          </a:p>
          <a:p>
            <a:r>
              <a:rPr lang="en-US" smtClean="0">
                <a:sym typeface="Consolas"/>
                <a:hlinkClick r:id="rId5"/>
              </a:rPr>
              <a:t>SensorEventListener</a:t>
            </a:r>
            <a:r>
              <a:rPr lang="en-US" smtClean="0"/>
              <a:t>: Receives notifications about sensor events </a:t>
            </a:r>
          </a:p>
          <a:p>
            <a:pPr lvl="1"/>
            <a:r>
              <a:rPr lang="en-US" smtClean="0"/>
              <a:t>When sensor has new data</a:t>
            </a:r>
          </a:p>
          <a:p>
            <a:pPr lvl="1"/>
            <a:r>
              <a:rPr lang="en-US" smtClean="0"/>
              <a:t>When sensor accuracy changes</a:t>
            </a:r>
            <a:endParaRPr lang="en-US"/>
          </a:p>
        </p:txBody>
      </p:sp>
      <p:sp>
        <p:nvSpPr>
          <p:cNvPr id="279" name="Google Shape;279;p4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6860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 class types and typical uses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5" name="Google Shape;285;p4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/>
          </a:p>
        </p:txBody>
      </p:sp>
      <p:graphicFrame>
        <p:nvGraphicFramePr>
          <p:cNvPr id="286" name="Google Shape;286;p45"/>
          <p:cNvGraphicFramePr/>
          <p:nvPr/>
        </p:nvGraphicFramePr>
        <p:xfrm>
          <a:off x="317900" y="1302634"/>
          <a:ext cx="11360800" cy="51029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8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3"/>
                        </a:rPr>
                        <a:t>TYPE_ACCELEROMETER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motion (shake, tilt,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84133" marR="84133" marT="84133" marB="84133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4"/>
                        </a:rPr>
                        <a:t>TYPE_AMBIENT_TEMPERATURE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Monitoring air temperature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5"/>
                        </a:rPr>
                        <a:t>TYPE_GRAVITY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motion (shake, tilt,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6"/>
                        </a:rPr>
                        <a:t>TYPE_GYROSCOPE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rotation (spin, turn,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7"/>
                        </a:rPr>
                        <a:t>TYPE_LIGHT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Controlling screen brightness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8"/>
                        </a:rPr>
                        <a:t>TYPE_LINEAR_ACCELERATION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Monitoring acceleration along single axis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9"/>
                        </a:rPr>
                        <a:t>TYPE_MAGNETIC_FIELD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Creating a compass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69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sensors</a:t>
            </a:r>
            <a:endParaRPr lang="en-US"/>
          </a:p>
        </p:txBody>
      </p:sp>
      <p:sp>
        <p:nvSpPr>
          <p:cNvPr id="292" name="Google Shape;292;p4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Determine which sensors are available on device</a:t>
            </a:r>
          </a:p>
          <a:p>
            <a:r>
              <a:rPr lang="en-US" smtClean="0"/>
              <a:t>Determine an individual sensor's capabilities</a:t>
            </a:r>
          </a:p>
          <a:p>
            <a:pPr lvl="1"/>
            <a:r>
              <a:rPr lang="en-US" smtClean="0"/>
              <a:t>Maximum range, manufacturer, power requirements, resolution</a:t>
            </a:r>
          </a:p>
          <a:p>
            <a:r>
              <a:rPr lang="en-US" smtClean="0"/>
              <a:t>Register sensor event listeners</a:t>
            </a:r>
          </a:p>
          <a:p>
            <a:r>
              <a:rPr lang="en-US" smtClean="0"/>
              <a:t>Acquire raw sensor data</a:t>
            </a:r>
          </a:p>
          <a:p>
            <a:pPr lvl="1"/>
            <a:r>
              <a:rPr lang="en-US" smtClean="0"/>
              <a:t>Also define minimum rate for acquiring sensor data</a:t>
            </a:r>
          </a:p>
          <a:p>
            <a:r>
              <a:rPr lang="en-US" smtClean="0"/>
              <a:t>Unregister sensor event listeners</a:t>
            </a:r>
          </a:p>
          <a:p>
            <a:endParaRPr lang="en-US"/>
          </a:p>
        </p:txBody>
      </p:sp>
      <p:sp>
        <p:nvSpPr>
          <p:cNvPr id="293" name="Google Shape;293;p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8456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Orientation (deprecated)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deprecated but this useful as a example.</a:t>
            </a:r>
          </a:p>
          <a:p>
            <a:r>
              <a:rPr lang="en-US" dirty="0" smtClean="0"/>
              <a:t>First we need to get the a Sensor Manager for the sensors</a:t>
            </a:r>
          </a:p>
          <a:p>
            <a:pPr lvl="2"/>
            <a:r>
              <a:rPr lang="en-US" dirty="0" err="1"/>
              <a:t>myManager</a:t>
            </a:r>
            <a:r>
              <a:rPr lang="en-US" dirty="0"/>
              <a:t> = (</a:t>
            </a:r>
            <a:r>
              <a:rPr lang="en-US" dirty="0" err="1"/>
              <a:t>SensorManager</a:t>
            </a:r>
            <a:r>
              <a:rPr lang="en-US" dirty="0" smtClean="0"/>
              <a:t>) </a:t>
            </a:r>
            <a:r>
              <a:rPr lang="en-US" dirty="0" err="1" smtClean="0"/>
              <a:t>getSystemService</a:t>
            </a:r>
            <a:r>
              <a:rPr lang="en-US" dirty="0" smtClean="0"/>
              <a:t>(</a:t>
            </a:r>
            <a:r>
              <a:rPr lang="en-US" dirty="0" err="1" smtClean="0"/>
              <a:t>Context.SENSOR_SERVICE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Now we have two methods to get the Accelerometer</a:t>
            </a:r>
          </a:p>
          <a:p>
            <a:pPr lvl="1"/>
            <a:r>
              <a:rPr lang="en-US" dirty="0" err="1" smtClean="0"/>
              <a:t>GetDefaultSensor</a:t>
            </a:r>
            <a:r>
              <a:rPr lang="en-US" dirty="0" smtClean="0"/>
              <a:t>, which may return a </a:t>
            </a:r>
            <a:r>
              <a:rPr lang="en-US" dirty="0"/>
              <a:t>sensor could be a composite </a:t>
            </a:r>
            <a:r>
              <a:rPr lang="en-US" dirty="0" smtClean="0"/>
              <a:t>sensor</a:t>
            </a:r>
          </a:p>
          <a:p>
            <a:pPr lvl="1"/>
            <a:r>
              <a:rPr lang="en-US" dirty="0" smtClean="0"/>
              <a:t>Or to get the raw sensor, get a list of the Sensors for that TYPE and then choose one (normally the first one.)</a:t>
            </a:r>
          </a:p>
        </p:txBody>
      </p:sp>
    </p:spTree>
    <p:extLst>
      <p:ext uri="{BB962C8B-B14F-4D97-AF65-F5344CB8AC3E}">
        <p14:creationId xmlns:p14="http://schemas.microsoft.com/office/powerpoint/2010/main" val="3762302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600" dirty="0"/>
              <a:t>sensors = </a:t>
            </a:r>
            <a:r>
              <a:rPr lang="en-US" sz="2600" dirty="0" err="1"/>
              <a:t>myManager.getSensorList</a:t>
            </a:r>
            <a:r>
              <a:rPr lang="en-US" sz="2600" dirty="0"/>
              <a:t>(</a:t>
            </a:r>
            <a:r>
              <a:rPr lang="en-US" sz="2600" dirty="0" err="1"/>
              <a:t>Sensor.TYPE_</a:t>
            </a:r>
            <a:r>
              <a:rPr lang="en-US" sz="2800" dirty="0" err="1"/>
              <a:t>ORIENTATION</a:t>
            </a:r>
            <a:r>
              <a:rPr lang="en-US" sz="2600" dirty="0"/>
              <a:t>);</a:t>
            </a:r>
          </a:p>
          <a:p>
            <a:pPr marL="0" indent="0">
              <a:buNone/>
            </a:pPr>
            <a:r>
              <a:rPr lang="en-US" sz="2600" dirty="0"/>
              <a:t>if(</a:t>
            </a:r>
            <a:r>
              <a:rPr lang="en-US" sz="2600" dirty="0" err="1"/>
              <a:t>sensors.size</a:t>
            </a:r>
            <a:r>
              <a:rPr lang="en-US" sz="2600" dirty="0"/>
              <a:t>() &gt; 0)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err="1"/>
              <a:t>accSensor</a:t>
            </a:r>
            <a:r>
              <a:rPr lang="en-US" sz="2600" dirty="0"/>
              <a:t> = </a:t>
            </a:r>
            <a:r>
              <a:rPr lang="en-US" sz="2600" dirty="0" err="1"/>
              <a:t>sensors.get</a:t>
            </a:r>
            <a:r>
              <a:rPr lang="en-US" sz="2600" dirty="0"/>
              <a:t>(0);</a:t>
            </a:r>
          </a:p>
          <a:p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sz="2400" dirty="0" err="1"/>
              <a:t>accSensor</a:t>
            </a:r>
            <a:r>
              <a:rPr lang="en-US" sz="2400" dirty="0"/>
              <a:t> = </a:t>
            </a:r>
            <a:r>
              <a:rPr lang="en-US" sz="2400" dirty="0" err="1"/>
              <a:t>myManager.getDefaultSensor</a:t>
            </a:r>
            <a:r>
              <a:rPr lang="en-US" sz="2400" dirty="0"/>
              <a:t>(</a:t>
            </a:r>
            <a:r>
              <a:rPr lang="en-US" sz="2400" dirty="0" err="1"/>
              <a:t>Sensor.TYPE_ORIENTATION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A Note: Google states this sensor type exists for legacy reasons please use </a:t>
            </a:r>
            <a:r>
              <a:rPr lang="en-US" sz="2000" dirty="0" err="1"/>
              <a:t>getRotationMatrix</a:t>
            </a:r>
            <a:r>
              <a:rPr lang="en-US" sz="2000" dirty="0"/>
              <a:t>() in conjunction with </a:t>
            </a:r>
            <a:r>
              <a:rPr lang="en-US" sz="2000" dirty="0" err="1"/>
              <a:t>remapCoordinateSystem</a:t>
            </a:r>
            <a:r>
              <a:rPr lang="en-US" sz="2000" dirty="0"/>
              <a:t>() and </a:t>
            </a:r>
            <a:r>
              <a:rPr lang="en-US" sz="2000" dirty="0" err="1"/>
              <a:t>getOrientation</a:t>
            </a:r>
            <a:r>
              <a:rPr lang="en-US" sz="2000" dirty="0"/>
              <a:t>() to compute these values instead.</a:t>
            </a:r>
          </a:p>
          <a:p>
            <a:pPr lvl="2"/>
            <a:r>
              <a:rPr lang="en-US" sz="1600" dirty="0"/>
              <a:t>This option is shown in the pitchroll2 example on the handout page</a:t>
            </a:r>
            <a:r>
              <a:rPr lang="en-US" sz="1600" dirty="0" smtClean="0"/>
              <a:t>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6886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call back listener for the Sensor.</a:t>
            </a:r>
          </a:p>
          <a:p>
            <a:pPr lvl="3"/>
            <a:r>
              <a:rPr lang="en-US" dirty="0" smtClean="0"/>
              <a:t>You can use the same listener for more then one sensor.</a:t>
            </a:r>
          </a:p>
          <a:p>
            <a:pPr lvl="1"/>
            <a:r>
              <a:rPr lang="en-US" dirty="0" err="1" smtClean="0"/>
              <a:t>SensorEventListener</a:t>
            </a:r>
            <a:endParaRPr lang="en-US" dirty="0" smtClean="0"/>
          </a:p>
          <a:p>
            <a:pPr lvl="1"/>
            <a:r>
              <a:rPr lang="en-US" dirty="0" smtClean="0"/>
              <a:t>Override the two methods</a:t>
            </a:r>
          </a:p>
          <a:p>
            <a:pPr lvl="2"/>
            <a:r>
              <a:rPr lang="en-US" dirty="0"/>
              <a:t>public void </a:t>
            </a:r>
            <a:r>
              <a:rPr lang="en-US" dirty="0" err="1"/>
              <a:t>onAccuracyChanged</a:t>
            </a:r>
            <a:r>
              <a:rPr lang="en-US" dirty="0"/>
              <a:t>(Sensor </a:t>
            </a:r>
            <a:r>
              <a:rPr lang="en-US" dirty="0" err="1"/>
              <a:t>sensor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accuracy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Called when the accuracy changes.</a:t>
            </a:r>
          </a:p>
          <a:p>
            <a:pPr lvl="2"/>
            <a:r>
              <a:rPr lang="en-US" dirty="0"/>
              <a:t>public void </a:t>
            </a:r>
            <a:r>
              <a:rPr lang="en-US" dirty="0" err="1"/>
              <a:t>onSensorChanged</a:t>
            </a:r>
            <a:r>
              <a:rPr lang="en-US" dirty="0"/>
              <a:t>(</a:t>
            </a:r>
            <a:r>
              <a:rPr lang="en-US" dirty="0" err="1"/>
              <a:t>SensorEvent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Called when the Sensor data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View class that you can extend and use to create custom Views</a:t>
            </a:r>
          </a:p>
          <a:p>
            <a:r>
              <a:rPr lang="en-US" dirty="0" smtClean="0"/>
              <a:t>For the purpose of this lecture, we’ll use an </a:t>
            </a:r>
            <a:r>
              <a:rPr lang="en-US" dirty="0" err="1" smtClean="0"/>
              <a:t>ImageView</a:t>
            </a:r>
            <a:r>
              <a:rPr lang="en-US" dirty="0" smtClean="0"/>
              <a:t> widget and add listeners</a:t>
            </a:r>
          </a:p>
          <a:p>
            <a:pPr lvl="1"/>
            <a:r>
              <a:rPr lang="en-US" dirty="0" smtClean="0"/>
              <a:t>View and </a:t>
            </a:r>
            <a:r>
              <a:rPr lang="en-US" dirty="0" err="1" smtClean="0"/>
              <a:t>SurfaceView</a:t>
            </a:r>
            <a:r>
              <a:rPr lang="en-US" dirty="0" smtClean="0"/>
              <a:t> will be covered later on.</a:t>
            </a:r>
          </a:p>
        </p:txBody>
      </p:sp>
    </p:spTree>
    <p:extLst>
      <p:ext uri="{BB962C8B-B14F-4D97-AF65-F5344CB8AC3E}">
        <p14:creationId xmlns:p14="http://schemas.microsoft.com/office/powerpoint/2010/main" val="109084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data is a </a:t>
            </a:r>
            <a:r>
              <a:rPr lang="en-US" dirty="0" err="1" smtClean="0"/>
              <a:t>SensorEvent</a:t>
            </a:r>
            <a:r>
              <a:rPr lang="en-US" dirty="0" smtClean="0"/>
              <a:t> is based on the Sensor TYPE (ORIENTATION, ACELEROMETER, </a:t>
            </a:r>
            <a:r>
              <a:rPr lang="en-US" dirty="0" err="1" smtClean="0"/>
              <a:t>etc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values[]  contains the data</a:t>
            </a:r>
          </a:p>
          <a:p>
            <a:pPr lvl="1"/>
            <a:r>
              <a:rPr lang="en-US" dirty="0" err="1"/>
              <a:t>Sensor.TYPE_ORIENTATION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All values are angles in degrees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values[0]: Azimuth, angle between the magnetic north direction and the Y axis, around the Z axis (0 to 359). 0=North, 90=East, 180=South, </a:t>
            </a:r>
            <a:r>
              <a:rPr lang="en-US" dirty="0" smtClean="0"/>
              <a:t>270=West</a:t>
            </a:r>
          </a:p>
          <a:p>
            <a:pPr lvl="2"/>
            <a:r>
              <a:rPr lang="en-US" dirty="0" smtClean="0"/>
              <a:t>values[1</a:t>
            </a:r>
            <a:r>
              <a:rPr lang="en-US" dirty="0"/>
              <a:t>]: Pitch, rotation around X axis (-180 to 180), with positive values when the z-axis moves toward the </a:t>
            </a:r>
            <a:r>
              <a:rPr lang="en-US" dirty="0" smtClean="0"/>
              <a:t>y-axis.</a:t>
            </a:r>
          </a:p>
          <a:p>
            <a:pPr lvl="2"/>
            <a:r>
              <a:rPr lang="en-US" dirty="0" smtClean="0"/>
              <a:t>values[2</a:t>
            </a:r>
            <a:r>
              <a:rPr lang="en-US" dirty="0"/>
              <a:t>]: Roll, rotation around Y axis (-90 to 90), with positive values when the x-axis moves toward the z-axis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Important note: For historical reasons the roll angle is positive in the clockwise direction (mathematically speaking, it should be positive in the counter-clockwise direction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err="1"/>
              <a:t>Sensor.TYPE_ACCELEROMETER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All values are in SI units (m/s^2) and measure the acceleration applied to the phone minus the force of gravity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values[0]: Acceleration minus </a:t>
            </a:r>
            <a:r>
              <a:rPr lang="en-US" dirty="0" err="1"/>
              <a:t>Gx</a:t>
            </a:r>
            <a:r>
              <a:rPr lang="en-US" dirty="0"/>
              <a:t> on the </a:t>
            </a:r>
            <a:r>
              <a:rPr lang="en-US" dirty="0" smtClean="0"/>
              <a:t>x-axis</a:t>
            </a:r>
            <a:endParaRPr lang="en-US" dirty="0"/>
          </a:p>
          <a:p>
            <a:pPr lvl="2"/>
            <a:r>
              <a:rPr lang="en-US" dirty="0"/>
              <a:t>values[1]: Acceleration minus </a:t>
            </a:r>
            <a:r>
              <a:rPr lang="en-US" dirty="0" err="1"/>
              <a:t>Gy</a:t>
            </a:r>
            <a:r>
              <a:rPr lang="en-US" dirty="0"/>
              <a:t> on the </a:t>
            </a:r>
            <a:r>
              <a:rPr lang="en-US" dirty="0" smtClean="0"/>
              <a:t>y-axis</a:t>
            </a:r>
            <a:endParaRPr lang="en-US" dirty="0"/>
          </a:p>
          <a:p>
            <a:pPr lvl="2"/>
            <a:r>
              <a:rPr lang="en-US" dirty="0"/>
              <a:t>values[2]: Acceleration minus </a:t>
            </a:r>
            <a:r>
              <a:rPr lang="en-US" dirty="0" err="1"/>
              <a:t>Gz</a:t>
            </a:r>
            <a:r>
              <a:rPr lang="en-US" dirty="0"/>
              <a:t> on the z-axis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131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Lastly add the listener</a:t>
            </a:r>
          </a:p>
          <a:p>
            <a:pPr lvl="1"/>
            <a:r>
              <a:rPr lang="en-US" dirty="0" err="1"/>
              <a:t>myManager.registerListener</a:t>
            </a:r>
            <a:r>
              <a:rPr lang="en-US" dirty="0"/>
              <a:t>(</a:t>
            </a:r>
            <a:r>
              <a:rPr lang="en-US" dirty="0" err="1"/>
              <a:t>mySensorListener</a:t>
            </a:r>
            <a:r>
              <a:rPr lang="en-US" dirty="0"/>
              <a:t>, </a:t>
            </a:r>
            <a:r>
              <a:rPr lang="en-US" dirty="0" err="1"/>
              <a:t>accSensor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/>
              <a:t>SensorManager.SENSOR_DELAY_GAME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AccSensor</a:t>
            </a:r>
            <a:r>
              <a:rPr lang="en-US" dirty="0" smtClean="0"/>
              <a:t> is the Sensor</a:t>
            </a:r>
          </a:p>
          <a:p>
            <a:pPr lvl="2"/>
            <a:r>
              <a:rPr lang="en-US" dirty="0" smtClean="0"/>
              <a:t>SENSOR_DELAY_GAME is a suitable time interval for games, which SENSOR_DELAY_NORMAL is for applications, and SENSOR_DELAY_UI is for “screen flipping”.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98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lastly…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unregister the listener when you are done (free memory and save battery life)</a:t>
            </a:r>
          </a:p>
          <a:p>
            <a:pPr lvl="1"/>
            <a:r>
              <a:rPr lang="en-US" dirty="0" err="1"/>
              <a:t>myManager.unregisterListener</a:t>
            </a:r>
            <a:r>
              <a:rPr lang="en-US" dirty="0"/>
              <a:t>(</a:t>
            </a:r>
            <a:r>
              <a:rPr lang="en-US" dirty="0" err="1"/>
              <a:t>mySensorListener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31710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Screen: portrait and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when using the sensors that you screen may change from landscape to portrait </a:t>
            </a:r>
            <a:r>
              <a:rPr lang="en-US" smtClean="0"/>
              <a:t>and vise </a:t>
            </a:r>
            <a:r>
              <a:rPr lang="en-US" dirty="0" smtClean="0"/>
              <a:t>versa.</a:t>
            </a:r>
          </a:p>
          <a:p>
            <a:pPr lvl="1"/>
            <a:r>
              <a:rPr lang="en-US" dirty="0" smtClean="0"/>
              <a:t>In the XML you can set the landscape, portrait to prevent “screen flipping” for each activity</a:t>
            </a:r>
          </a:p>
          <a:p>
            <a:pPr lvl="2"/>
            <a:r>
              <a:rPr lang="en-US" dirty="0" err="1" smtClean="0"/>
              <a:t>android:screenOrientation</a:t>
            </a:r>
            <a:r>
              <a:rPr lang="en-US" dirty="0"/>
              <a:t>="</a:t>
            </a:r>
            <a:r>
              <a:rPr lang="en-US" dirty="0" smtClean="0"/>
              <a:t>portrait”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android:screenOrientation</a:t>
            </a:r>
            <a:r>
              <a:rPr lang="en-US" dirty="0" smtClean="0"/>
              <a:t>=“landscape"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48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What's next?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sym typeface="Roboto"/>
              </a:rPr>
              <a:t>google:</a:t>
            </a:r>
          </a:p>
          <a:p>
            <a:r>
              <a:rPr lang="en-US" dirty="0" smtClean="0">
                <a:sym typeface="Roboto"/>
              </a:rPr>
              <a:t>Concept chapter: </a:t>
            </a:r>
            <a:r>
              <a:rPr lang="en-US" dirty="0" smtClean="0">
                <a:sym typeface="Roboto"/>
                <a:hlinkClick r:id="rId3"/>
              </a:rPr>
              <a:t>3.1 Sensor basics</a:t>
            </a:r>
            <a:endParaRPr lang="en-US" dirty="0" smtClean="0">
              <a:sym typeface="Roboto"/>
            </a:endParaRPr>
          </a:p>
          <a:p>
            <a:r>
              <a:rPr lang="en-US" dirty="0" smtClean="0">
                <a:sym typeface="Roboto"/>
              </a:rPr>
              <a:t>Practical: </a:t>
            </a:r>
            <a:r>
              <a:rPr lang="en-US" dirty="0" smtClean="0">
                <a:sym typeface="Roboto"/>
                <a:hlinkClick r:id="rId4"/>
              </a:rPr>
              <a:t>3.1 Working with sensor data</a:t>
            </a:r>
            <a:endParaRPr lang="en-US" dirty="0" smtClean="0">
              <a:sym typeface="Roboto"/>
            </a:endParaRPr>
          </a:p>
          <a:p>
            <a:endParaRPr lang="en-US" dirty="0"/>
          </a:p>
        </p:txBody>
      </p:sp>
      <p:sp>
        <p:nvSpPr>
          <p:cNvPr id="418" name="Google Shape;418;p6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98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solidFill>
                  <a:prstClr val="black"/>
                </a:solidFill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solidFill>
                  <a:prstClr val="black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prstClr val="black"/>
                </a:solidFill>
                <a:latin typeface="Tahoma" pitchFamily="34" charset="0"/>
              </a:rPr>
              <a:t>&amp;</a:t>
            </a:r>
            <a:endParaRPr lang="en-US" sz="15000" b="1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will need several attributed in order to work with these listeners</a:t>
            </a:r>
          </a:p>
          <a:p>
            <a:r>
              <a:rPr lang="en-US" dirty="0" smtClean="0"/>
              <a:t>In the xml you will need to add</a:t>
            </a:r>
          </a:p>
          <a:p>
            <a:pPr marL="457200" lvl="1" indent="0">
              <a:buNone/>
            </a:pPr>
            <a:r>
              <a:rPr lang="en-US" dirty="0" err="1"/>
              <a:t>android:focusable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 err="1"/>
              <a:t>android:focusableInTouchMode</a:t>
            </a:r>
            <a:r>
              <a:rPr lang="en-US" dirty="0"/>
              <a:t>="true</a:t>
            </a:r>
            <a:r>
              <a:rPr lang="en-US" dirty="0" smtClean="0"/>
              <a:t>"</a:t>
            </a:r>
          </a:p>
          <a:p>
            <a:pPr marL="457200" lvl="1" indent="0">
              <a:buNone/>
            </a:pPr>
            <a:r>
              <a:rPr lang="en-US" dirty="0" err="1" smtClean="0"/>
              <a:t>android:clickable</a:t>
            </a:r>
            <a:r>
              <a:rPr lang="en-US" dirty="0"/>
              <a:t>="true</a:t>
            </a:r>
            <a:r>
              <a:rPr lang="en-US" dirty="0" smtClean="0"/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7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View.OnKeyListener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"keyboard" input</a:t>
            </a:r>
          </a:p>
          <a:p>
            <a:r>
              <a:rPr lang="en-US" dirty="0" smtClean="0"/>
              <a:t>Implement the </a:t>
            </a:r>
            <a:r>
              <a:rPr lang="en-US" dirty="0" err="1" smtClean="0"/>
              <a:t>View.OnKeyListener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  <a:r>
              <a:rPr lang="en-US" dirty="0"/>
              <a:t>override 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onKey</a:t>
            </a:r>
            <a:r>
              <a:rPr lang="en-US" dirty="0"/>
              <a:t>(View v,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keyCode</a:t>
            </a:r>
            <a:r>
              <a:rPr lang="en-US" dirty="0"/>
              <a:t>, </a:t>
            </a:r>
            <a:r>
              <a:rPr lang="en-US" dirty="0" err="1"/>
              <a:t>KeyEvent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Note, that there is not a char field here.  You get the </a:t>
            </a:r>
            <a:r>
              <a:rPr lang="en-US" dirty="0" err="1" smtClean="0"/>
              <a:t>KeyCode</a:t>
            </a:r>
            <a:r>
              <a:rPr lang="en-US" dirty="0" smtClean="0"/>
              <a:t> as a parameter or </a:t>
            </a:r>
            <a:r>
              <a:rPr lang="en-US" dirty="0" err="1" smtClean="0"/>
              <a:t>event.getKeyCode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4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View.OnKeyListener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key was pressed?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event.getMatch</a:t>
            </a:r>
            <a:r>
              <a:rPr lang="en-US" dirty="0" smtClean="0"/>
              <a:t>(char[] chars)</a:t>
            </a:r>
          </a:p>
          <a:p>
            <a:pPr lvl="2"/>
            <a:r>
              <a:rPr lang="en-US" dirty="0" smtClean="0"/>
              <a:t>Pass it an array of characters you want to test against.</a:t>
            </a:r>
          </a:p>
          <a:p>
            <a:pPr lvl="2"/>
            <a:r>
              <a:rPr lang="en-US" dirty="0" smtClean="0"/>
              <a:t>If it matches, then returns that character</a:t>
            </a:r>
          </a:p>
          <a:p>
            <a:pPr lvl="3"/>
            <a:r>
              <a:rPr lang="en-US" dirty="0" smtClean="0"/>
              <a:t>Else returns ‘\0’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keycode</a:t>
            </a:r>
            <a:r>
              <a:rPr lang="en-US" dirty="0" smtClean="0"/>
              <a:t> == </a:t>
            </a:r>
            <a:r>
              <a:rPr lang="en-US" dirty="0" err="1" smtClean="0"/>
              <a:t>KeyEvent</a:t>
            </a:r>
            <a:r>
              <a:rPr lang="en-US" dirty="0" smtClean="0"/>
              <a:t>. Constants </a:t>
            </a:r>
          </a:p>
          <a:p>
            <a:pPr lvl="2"/>
            <a:r>
              <a:rPr lang="en-US" dirty="0" smtClean="0"/>
              <a:t>Example: KeyEvent.KEYCODE_0  for Zero</a:t>
            </a:r>
          </a:p>
          <a:p>
            <a:pPr lvl="2"/>
            <a:r>
              <a:rPr lang="en-US" dirty="0" smtClean="0"/>
              <a:t>Gives you access to any key that was pushed:</a:t>
            </a:r>
          </a:p>
          <a:p>
            <a:pPr lvl="3"/>
            <a:r>
              <a:rPr lang="en-US" dirty="0" smtClean="0"/>
              <a:t>KEYCODE_CAMERA, KEYCODE_DPAD_LEFT</a:t>
            </a:r>
          </a:p>
          <a:p>
            <a:pPr lvl="3"/>
            <a:r>
              <a:rPr lang="en-US" dirty="0"/>
              <a:t>KEYCODE_ENDCALL, </a:t>
            </a:r>
            <a:r>
              <a:rPr lang="en-US" dirty="0" smtClean="0"/>
              <a:t>KEYCODE_VOLUME_DOWN,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developer.android.com/reference/android/view/KeyEvent.html</a:t>
            </a:r>
            <a:r>
              <a:rPr lang="en-US" dirty="0" smtClean="0"/>
              <a:t> for a full list.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3505200"/>
            <a:ext cx="16367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80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ViewOnKeyListener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the listener to the view</a:t>
            </a:r>
          </a:p>
          <a:p>
            <a:pPr lvl="2"/>
            <a:r>
              <a:rPr lang="en-US" dirty="0" err="1" smtClean="0"/>
              <a:t>ImageView</a:t>
            </a:r>
            <a:r>
              <a:rPr lang="en-US" dirty="0" smtClean="0"/>
              <a:t> in our case</a:t>
            </a:r>
          </a:p>
          <a:p>
            <a:r>
              <a:rPr lang="en-US" dirty="0" err="1" smtClean="0"/>
              <a:t>iv.setOnKeyListener</a:t>
            </a:r>
            <a:r>
              <a:rPr lang="en-US" dirty="0" smtClean="0"/>
              <a:t>(new </a:t>
            </a:r>
            <a:r>
              <a:rPr lang="en-US" dirty="0" err="1" smtClean="0"/>
              <a:t>myKeyListener</a:t>
            </a:r>
            <a:r>
              <a:rPr lang="en-US" dirty="0" smtClean="0"/>
              <a:t>());</a:t>
            </a:r>
          </a:p>
          <a:p>
            <a:endParaRPr lang="en-US" dirty="0"/>
          </a:p>
          <a:p>
            <a:r>
              <a:rPr lang="en-US" dirty="0" smtClean="0"/>
              <a:t>When the </a:t>
            </a:r>
            <a:r>
              <a:rPr lang="en-US" dirty="0" err="1" smtClean="0"/>
              <a:t>ImageView</a:t>
            </a:r>
            <a:r>
              <a:rPr lang="en-US" dirty="0" smtClean="0"/>
              <a:t> has focus, then the </a:t>
            </a:r>
            <a:r>
              <a:rPr lang="en-US" dirty="0" err="1" smtClean="0"/>
              <a:t>keylistener</a:t>
            </a:r>
            <a:r>
              <a:rPr lang="en-US" dirty="0" smtClean="0"/>
              <a:t> will be called for any key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3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Overrides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extending a View class you also can override several more</a:t>
            </a:r>
          </a:p>
          <a:p>
            <a:pPr lvl="1"/>
            <a:r>
              <a:rPr lang="en-US" dirty="0" smtClean="0"/>
              <a:t>You also override them in an activity as well.</a:t>
            </a:r>
          </a:p>
          <a:p>
            <a:r>
              <a:rPr lang="en-US" dirty="0" err="1" smtClean="0"/>
              <a:t>onKeyDown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, </a:t>
            </a:r>
            <a:r>
              <a:rPr lang="en-US" dirty="0" err="1" smtClean="0"/>
              <a:t>KeyEvent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when a new key event occurs.</a:t>
            </a:r>
          </a:p>
          <a:p>
            <a:r>
              <a:rPr lang="en-US" dirty="0" err="1" smtClean="0"/>
              <a:t>onKeyUp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, </a:t>
            </a:r>
            <a:r>
              <a:rPr lang="en-US" dirty="0" err="1" smtClean="0"/>
              <a:t>KeyEvent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when a key up event occurs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onTrackballEvent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when a trackball motion event occurs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also a </a:t>
            </a:r>
            <a:r>
              <a:rPr lang="en-US" dirty="0" err="1" smtClean="0"/>
              <a:t>touchEvent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6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Events.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</a:t>
            </a:r>
            <a:r>
              <a:rPr lang="en-US" dirty="0" err="1" smtClean="0"/>
              <a:t>OnTouchListener</a:t>
            </a:r>
            <a:endParaRPr lang="en-US" dirty="0" smtClean="0"/>
          </a:p>
          <a:p>
            <a:r>
              <a:rPr lang="en-US" dirty="0" smtClean="0"/>
              <a:t>But you can also use the </a:t>
            </a:r>
            <a:r>
              <a:rPr lang="en-US" dirty="0" err="1" smtClean="0"/>
              <a:t>OnClickListener</a:t>
            </a:r>
            <a:r>
              <a:rPr lang="en-US" dirty="0" smtClean="0"/>
              <a:t> and </a:t>
            </a:r>
            <a:r>
              <a:rPr lang="en-US" dirty="0" err="1" smtClean="0"/>
              <a:t>OnLongClickListener</a:t>
            </a:r>
            <a:r>
              <a:rPr lang="en-US" dirty="0" smtClean="0"/>
              <a:t> as well.</a:t>
            </a:r>
          </a:p>
          <a:p>
            <a:pPr lvl="1"/>
            <a:r>
              <a:rPr lang="en-US" dirty="0" smtClean="0"/>
              <a:t>Normally associated with buttons.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err="1" smtClean="0"/>
              <a:t>OnTouchListener</a:t>
            </a:r>
            <a:r>
              <a:rPr lang="en-US" dirty="0" smtClean="0"/>
              <a:t> appears to be call first, so if you don’t consume the event, then the click and/or </a:t>
            </a:r>
            <a:r>
              <a:rPr lang="en-US" dirty="0" err="1" smtClean="0"/>
              <a:t>LongClick</a:t>
            </a:r>
            <a:r>
              <a:rPr lang="en-US" dirty="0" smtClean="0"/>
              <a:t> are 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8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1913</Words>
  <Application>Microsoft Office PowerPoint</Application>
  <PresentationFormat>Widescreen</PresentationFormat>
  <Paragraphs>274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Consolas</vt:lpstr>
      <vt:lpstr>Roboto</vt:lpstr>
      <vt:lpstr>Tahoma</vt:lpstr>
      <vt:lpstr>Office Theme</vt:lpstr>
      <vt:lpstr>1_Office Theme</vt:lpstr>
      <vt:lpstr>2_Office Theme</vt:lpstr>
      <vt:lpstr>Cosc 5/4730</vt:lpstr>
      <vt:lpstr>View</vt:lpstr>
      <vt:lpstr>View (2)</vt:lpstr>
      <vt:lpstr>A Note</vt:lpstr>
      <vt:lpstr>View.OnKeyListener</vt:lpstr>
      <vt:lpstr>View.OnKeyListener (2)</vt:lpstr>
      <vt:lpstr>ViewOnKeyListener (3)</vt:lpstr>
      <vt:lpstr>View Overrides</vt:lpstr>
      <vt:lpstr>Touch Events.</vt:lpstr>
      <vt:lpstr>View.OnTouchListener</vt:lpstr>
      <vt:lpstr>View.OnTouchListener (2)</vt:lpstr>
      <vt:lpstr>Gesture events.</vt:lpstr>
      <vt:lpstr>SimpleOnGestureListener()</vt:lpstr>
      <vt:lpstr>SimpleOnGestureListener()</vt:lpstr>
      <vt:lpstr>“Swipe” event</vt:lpstr>
      <vt:lpstr>Touch, Gesture, and swipes.</vt:lpstr>
      <vt:lpstr>Touch and keys for the “screen”</vt:lpstr>
      <vt:lpstr>Full screen gestures</vt:lpstr>
      <vt:lpstr>Full screen gestures(2)</vt:lpstr>
      <vt:lpstr>Example code</vt:lpstr>
      <vt:lpstr>Sensor(s)</vt:lpstr>
      <vt:lpstr>Android Sensor</vt:lpstr>
      <vt:lpstr> Framework classes and interfaces </vt:lpstr>
      <vt:lpstr> Important framework classes</vt:lpstr>
      <vt:lpstr>Sensor class types and typical uses</vt:lpstr>
      <vt:lpstr>Using sensors</vt:lpstr>
      <vt:lpstr>Orientation (deprecated)</vt:lpstr>
      <vt:lpstr>Orientation (2)</vt:lpstr>
      <vt:lpstr>Orientation (2)</vt:lpstr>
      <vt:lpstr>SensorEvent</vt:lpstr>
      <vt:lpstr>Orientation (3)</vt:lpstr>
      <vt:lpstr>And lastly…</vt:lpstr>
      <vt:lpstr>Screen: portrait and landscape</vt:lpstr>
      <vt:lpstr>What's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seker</dc:creator>
  <cp:lastModifiedBy>Jim Ward</cp:lastModifiedBy>
  <cp:revision>68</cp:revision>
  <dcterms:created xsi:type="dcterms:W3CDTF">2010-11-11T16:37:20Z</dcterms:created>
  <dcterms:modified xsi:type="dcterms:W3CDTF">2022-07-25T14:50:23Z</dcterms:modified>
</cp:coreProperties>
</file>