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55"/>
  </p:notesMasterIdLst>
  <p:sldIdLst>
    <p:sldId id="256" r:id="rId4"/>
    <p:sldId id="281" r:id="rId5"/>
    <p:sldId id="282" r:id="rId6"/>
    <p:sldId id="288" r:id="rId7"/>
    <p:sldId id="315" r:id="rId8"/>
    <p:sldId id="266" r:id="rId9"/>
    <p:sldId id="283" r:id="rId10"/>
    <p:sldId id="267" r:id="rId11"/>
    <p:sldId id="284" r:id="rId12"/>
    <p:sldId id="316" r:id="rId13"/>
    <p:sldId id="287" r:id="rId14"/>
    <p:sldId id="285" r:id="rId15"/>
    <p:sldId id="286" r:id="rId16"/>
    <p:sldId id="289" r:id="rId17"/>
    <p:sldId id="290" r:id="rId18"/>
    <p:sldId id="291" r:id="rId19"/>
    <p:sldId id="292" r:id="rId20"/>
    <p:sldId id="293" r:id="rId21"/>
    <p:sldId id="301" r:id="rId22"/>
    <p:sldId id="302" r:id="rId23"/>
    <p:sldId id="303" r:id="rId24"/>
    <p:sldId id="304" r:id="rId25"/>
    <p:sldId id="317" r:id="rId26"/>
    <p:sldId id="257" r:id="rId27"/>
    <p:sldId id="260" r:id="rId28"/>
    <p:sldId id="261" r:id="rId29"/>
    <p:sldId id="262" r:id="rId30"/>
    <p:sldId id="310" r:id="rId31"/>
    <p:sldId id="311" r:id="rId32"/>
    <p:sldId id="312" r:id="rId33"/>
    <p:sldId id="313" r:id="rId34"/>
    <p:sldId id="314" r:id="rId35"/>
    <p:sldId id="268" r:id="rId36"/>
    <p:sldId id="319" r:id="rId37"/>
    <p:sldId id="259" r:id="rId38"/>
    <p:sldId id="318" r:id="rId39"/>
    <p:sldId id="294" r:id="rId40"/>
    <p:sldId id="263" r:id="rId41"/>
    <p:sldId id="305" r:id="rId42"/>
    <p:sldId id="306" r:id="rId43"/>
    <p:sldId id="307" r:id="rId44"/>
    <p:sldId id="308" r:id="rId45"/>
    <p:sldId id="295" r:id="rId46"/>
    <p:sldId id="296" r:id="rId47"/>
    <p:sldId id="297" r:id="rId48"/>
    <p:sldId id="298" r:id="rId49"/>
    <p:sldId id="299" r:id="rId50"/>
    <p:sldId id="300" r:id="rId51"/>
    <p:sldId id="264" r:id="rId52"/>
    <p:sldId id="309" r:id="rId53"/>
    <p:sldId id="265" r:id="rId5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9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theme" Target="theme/theme1.xml"/><Relationship Id="rId5" Type="http://schemas.openxmlformats.org/officeDocument/2006/relationships/slide" Target="slides/slide2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tableStyles" Target="tableStyle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viewProps" Target="viewProps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0DF31-9E43-43B3-AA9A-20054881E22B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7B068-F237-473C-BE00-3871CC8FB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61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38c13baae0_3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38c13baae0_3_1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5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463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38c13baae0_3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38c13baae0_3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5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703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38c13baae0_3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38c13baae0_3_1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5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476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38c13baae0_3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38c13baae0_3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500"/>
              </a:spcBef>
              <a:spcAft>
                <a:spcPts val="20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113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38c13baae0_3_3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38c13baae0_3_3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500"/>
              </a:spcBef>
              <a:spcAft>
                <a:spcPts val="2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6083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>
                <a:solidFill>
                  <a:prstClr val="black"/>
                </a:solidFill>
              </a:rPr>
              <a:pPr/>
              <a:t>51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D9E-9A24-4881-96DD-C586366EBDB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8F2F-C6AB-4536-BC84-9DC34EB13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9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D9E-9A24-4881-96DD-C586366EBDB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8F2F-C6AB-4536-BC84-9DC34EB13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D9E-9A24-4881-96DD-C586366EBDB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8F2F-C6AB-4536-BC84-9DC34EB13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92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093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760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897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851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2639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0123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32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64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D9E-9A24-4881-96DD-C586366EBDB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8F2F-C6AB-4536-BC84-9DC34EB13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463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6812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8465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375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rgbClr val="FFFFFF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/>
          <p:nvPr/>
        </p:nvSpPr>
        <p:spPr>
          <a:xfrm>
            <a:off x="-14933" y="-50433"/>
            <a:ext cx="12206800" cy="1358000"/>
          </a:xfrm>
          <a:prstGeom prst="rect">
            <a:avLst/>
          </a:prstGeom>
          <a:solidFill>
            <a:srgbClr val="21AAC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>
            <a:off x="415600" y="227760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AFAFA"/>
              </a:buClr>
              <a:buSzPts val="3600"/>
              <a:buNone/>
              <a:defRPr>
                <a:solidFill>
                  <a:srgbClr val="FAFAFA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body" idx="1"/>
          </p:nvPr>
        </p:nvSpPr>
        <p:spPr>
          <a:xfrm>
            <a:off x="415600" y="14350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507987" rtl="0">
              <a:lnSpc>
                <a:spcPct val="115000"/>
              </a:lnSpc>
              <a:spcBef>
                <a:spcPts val="1333"/>
              </a:spcBef>
              <a:spcAft>
                <a:spcPts val="0"/>
              </a:spcAft>
              <a:buSzPts val="2400"/>
              <a:buAutoNum type="arabicPeriod"/>
              <a:defRPr/>
            </a:lvl1pPr>
            <a:lvl2pPr marL="1219170" lvl="1" indent="-474121" rtl="0">
              <a:lnSpc>
                <a:spcPct val="115000"/>
              </a:lnSpc>
              <a:spcBef>
                <a:spcPts val="1333"/>
              </a:spcBef>
              <a:spcAft>
                <a:spcPts val="0"/>
              </a:spcAft>
              <a:buSzPts val="2000"/>
              <a:buAutoNum type="alphaLcPeriod"/>
              <a:defRPr sz="2667"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3047924" lvl="4" indent="-423323" rtl="0">
              <a:spcBef>
                <a:spcPts val="2133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3657509" lvl="5" indent="-423323" rtl="0">
              <a:spcBef>
                <a:spcPts val="2133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4267093" lvl="6" indent="-423323" rtl="0">
              <a:spcBef>
                <a:spcPts val="2133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4876678" lvl="7" indent="-423323" rtl="0">
              <a:spcBef>
                <a:spcPts val="2133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5486263" lvl="8" indent="-423323" rtl="0">
              <a:spcBef>
                <a:spcPts val="2133"/>
              </a:spcBef>
              <a:spcAft>
                <a:spcPts val="2133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sldNum" idx="12"/>
          </p:nvPr>
        </p:nvSpPr>
        <p:spPr>
          <a:xfrm>
            <a:off x="11296611" y="63192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429572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8871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0100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95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5003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4435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98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D9E-9A24-4881-96DD-C586366EBDB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8F2F-C6AB-4536-BC84-9DC34EB13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011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1156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0781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70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6113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716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D9E-9A24-4881-96DD-C586366EBDB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8F2F-C6AB-4536-BC84-9DC34EB13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56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D9E-9A24-4881-96DD-C586366EBDB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8F2F-C6AB-4536-BC84-9DC34EB13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02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D9E-9A24-4881-96DD-C586366EBDB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8F2F-C6AB-4536-BC84-9DC34EB13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90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D9E-9A24-4881-96DD-C586366EBDB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8F2F-C6AB-4536-BC84-9DC34EB13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9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D9E-9A24-4881-96DD-C586366EBDB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8F2F-C6AB-4536-BC84-9DC34EB13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34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D9E-9A24-4881-96DD-C586366EBDB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B8F2F-C6AB-4536-BC84-9DC34EB13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9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0D9E-9A24-4881-96DD-C586366EBDB7}" type="datetimeFigureOut">
              <a:rPr lang="en-US" smtClean="0"/>
              <a:t>8/30/2024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B8F2F-C6AB-4536-BC84-9DC34EB139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5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110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training/game-controllers/compatibility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android.com/develop/ui/views/touch-and-input/game-controllers/controller-features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android.com/training/game-controllers/compatibility.html" TargetMode="External"/><Relationship Id="rId2" Type="http://schemas.openxmlformats.org/officeDocument/2006/relationships/hyperlink" Target="https://developer.android.com/training/game-controllers/controller-inpu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er.android.com/training/game-controllers/multiple-controllers.html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reference/android/hardware/SensorManager.html" TargetMode="Externa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android.com/reference/android/hardware/SensorManager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android.com/reference/android/hardware/Sensor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developer.android.com/reference/android/hardware/SensorEventListener.html" TargetMode="External"/><Relationship Id="rId4" Type="http://schemas.openxmlformats.org/officeDocument/2006/relationships/hyperlink" Target="https://developer.android.com/reference/android/hardware/SensorEvent.html" TargetMode="Externa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s://developer.android.com/reference/android/hardware/Sensor.html#TYPE_LINEAR_ACCELERATION" TargetMode="External"/><Relationship Id="rId3" Type="http://schemas.openxmlformats.org/officeDocument/2006/relationships/hyperlink" Target="https://developer.android.com/reference/android/hardware/Sensor.html#TYPE_ACCELEROMETER" TargetMode="External"/><Relationship Id="rId7" Type="http://schemas.openxmlformats.org/officeDocument/2006/relationships/hyperlink" Target="https://developer.android.com/reference/android/hardware/Sensor.html#TYPE_LIGH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developer.android.com/reference/android/hardware/Sensor.html#TYPE_GYROSCOPE" TargetMode="External"/><Relationship Id="rId5" Type="http://schemas.openxmlformats.org/officeDocument/2006/relationships/hyperlink" Target="https://developer.android.com/reference/android/hardware/Sensor.html#TYPE_GRAVITY" TargetMode="External"/><Relationship Id="rId4" Type="http://schemas.openxmlformats.org/officeDocument/2006/relationships/hyperlink" Target="https://developer.android.com/reference/android/hardware/Sensor.html#TYPE_AMBIENT_TEMPERATURE" TargetMode="External"/><Relationship Id="rId9" Type="http://schemas.openxmlformats.org/officeDocument/2006/relationships/hyperlink" Target="https://developer.android.com/reference/android/hardware/Sensor.html#TYPE_MAGNETIC_FIELD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google-developer-training.gitbooks.io/android-developer-advanced-course-concepts/content/unit-1-expand-the-user-experience/lesson-3-sensors/3-1-c-sensor-basics/3-1-c-sensor-basic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google-developer-training.gitbooks.io/android-developer-advanced-course-practicals/content/unit-1-expand-the-user-experience/lesson-3-sensors/3-1-p-working-with-sensor-data/3-1-p-working-with-sensor-data.html" TargetMode="Externa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://developer.android.com/reference/android/view/KeyEvent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5/4730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Input</a:t>
            </a:r>
          </a:p>
          <a:p>
            <a:r>
              <a:rPr lang="en-US" dirty="0"/>
              <a:t>Keyboard, touch, controllers, and device sensors</a:t>
            </a:r>
          </a:p>
        </p:txBody>
      </p:sp>
    </p:spTree>
    <p:extLst>
      <p:ext uri="{BB962C8B-B14F-4D97-AF65-F5344CB8AC3E}">
        <p14:creationId xmlns:p14="http://schemas.microsoft.com/office/powerpoint/2010/main" val="759307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339632-1393-84C8-B402-1C14D925E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touch input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52734B-07B0-F4AE-F53E-051EDB03C3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183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Touch Events.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an </a:t>
            </a:r>
            <a:r>
              <a:rPr lang="en-US" dirty="0" err="1"/>
              <a:t>OnTouchListener</a:t>
            </a:r>
            <a:endParaRPr lang="en-US" dirty="0"/>
          </a:p>
          <a:p>
            <a:r>
              <a:rPr lang="en-US" dirty="0"/>
              <a:t>But you can also use the </a:t>
            </a:r>
            <a:r>
              <a:rPr lang="en-US" dirty="0" err="1"/>
              <a:t>OnClickListener</a:t>
            </a:r>
            <a:r>
              <a:rPr lang="en-US" dirty="0"/>
              <a:t> and </a:t>
            </a:r>
            <a:r>
              <a:rPr lang="en-US" dirty="0" err="1"/>
              <a:t>OnLongClickListener</a:t>
            </a:r>
            <a:r>
              <a:rPr lang="en-US" dirty="0"/>
              <a:t> as well.</a:t>
            </a:r>
          </a:p>
          <a:p>
            <a:pPr lvl="1"/>
            <a:r>
              <a:rPr lang="en-US" dirty="0"/>
              <a:t>Normally associated with buttons.</a:t>
            </a:r>
          </a:p>
          <a:p>
            <a:pPr lvl="1"/>
            <a:r>
              <a:rPr lang="en-US" dirty="0"/>
              <a:t>Note that </a:t>
            </a:r>
            <a:r>
              <a:rPr lang="en-US" dirty="0" err="1"/>
              <a:t>OnTouchListener</a:t>
            </a:r>
            <a:r>
              <a:rPr lang="en-US" dirty="0"/>
              <a:t> appears to be call first, so if you don’t consume the event, then the click and/or </a:t>
            </a:r>
            <a:r>
              <a:rPr lang="en-US" dirty="0" err="1"/>
              <a:t>LongClick</a:t>
            </a:r>
            <a:r>
              <a:rPr lang="en-US" dirty="0"/>
              <a:t> are called.</a:t>
            </a:r>
          </a:p>
        </p:txBody>
      </p:sp>
    </p:spTree>
    <p:extLst>
      <p:ext uri="{BB962C8B-B14F-4D97-AF65-F5344CB8AC3E}">
        <p14:creationId xmlns:p14="http://schemas.microsoft.com/office/powerpoint/2010/main" val="3701486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View.OnTouchListener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 the </a:t>
            </a:r>
            <a:r>
              <a:rPr lang="en-US" dirty="0" err="1"/>
              <a:t>View.OnTouchListener</a:t>
            </a:r>
            <a:r>
              <a:rPr lang="en-US" dirty="0"/>
              <a:t> </a:t>
            </a:r>
          </a:p>
          <a:p>
            <a:r>
              <a:rPr lang="en-US" dirty="0"/>
              <a:t>And override </a:t>
            </a:r>
          </a:p>
          <a:p>
            <a:pPr lvl="1"/>
            <a:r>
              <a:rPr lang="en-US" dirty="0"/>
              <a:t>public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onTouch</a:t>
            </a:r>
            <a:r>
              <a:rPr lang="en-US" dirty="0"/>
              <a:t>(View v, </a:t>
            </a:r>
            <a:r>
              <a:rPr lang="en-US" dirty="0" err="1"/>
              <a:t>MotionEvent</a:t>
            </a:r>
            <a:r>
              <a:rPr lang="en-US" dirty="0"/>
              <a:t> event)</a:t>
            </a:r>
          </a:p>
          <a:p>
            <a:pPr lvl="2"/>
            <a:r>
              <a:rPr lang="en-US" dirty="0"/>
              <a:t>return true if event consumed, false otherwise.</a:t>
            </a:r>
          </a:p>
          <a:p>
            <a:pPr lvl="1"/>
            <a:r>
              <a:rPr lang="en-US" dirty="0"/>
              <a:t>the event has all the information about the touch event.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66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View.OnTouchListener</a:t>
            </a:r>
            <a:r>
              <a:rPr lang="en-US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MotionEvent</a:t>
            </a:r>
            <a:endParaRPr lang="en-US" dirty="0"/>
          </a:p>
          <a:p>
            <a:pPr lvl="1"/>
            <a:r>
              <a:rPr lang="en-US" dirty="0" err="1"/>
              <a:t>getX</a:t>
            </a:r>
            <a:r>
              <a:rPr lang="en-US" dirty="0"/>
              <a:t>(), </a:t>
            </a:r>
            <a:r>
              <a:rPr lang="en-US" dirty="0" err="1"/>
              <a:t>getY</a:t>
            </a:r>
            <a:r>
              <a:rPr lang="en-US" dirty="0"/>
              <a:t>() </a:t>
            </a:r>
          </a:p>
          <a:p>
            <a:pPr lvl="2"/>
            <a:r>
              <a:rPr lang="en-US" dirty="0"/>
              <a:t>returns the X, Y location of the touch in the Widget</a:t>
            </a:r>
          </a:p>
          <a:p>
            <a:pPr lvl="3"/>
            <a:r>
              <a:rPr lang="en-US" dirty="0"/>
              <a:t>Not the position on the screen.</a:t>
            </a:r>
          </a:p>
          <a:p>
            <a:pPr lvl="1"/>
            <a:r>
              <a:rPr lang="en-US" dirty="0" err="1"/>
              <a:t>getRawX</a:t>
            </a:r>
            <a:r>
              <a:rPr lang="en-US" dirty="0"/>
              <a:t>(), </a:t>
            </a:r>
            <a:r>
              <a:rPr lang="en-US" dirty="0" err="1"/>
              <a:t>getRawY</a:t>
            </a:r>
            <a:r>
              <a:rPr lang="en-US" dirty="0"/>
              <a:t>()</a:t>
            </a:r>
          </a:p>
          <a:p>
            <a:pPr lvl="2"/>
            <a:r>
              <a:rPr lang="en-US" dirty="0"/>
              <a:t>returns the original raw X and Y coordinate, which is the position on the screen.</a:t>
            </a:r>
          </a:p>
          <a:p>
            <a:pPr lvl="1"/>
            <a:r>
              <a:rPr lang="en-US" dirty="0" err="1"/>
              <a:t>getAction</a:t>
            </a:r>
            <a:r>
              <a:rPr lang="en-US" dirty="0"/>
              <a:t>() </a:t>
            </a:r>
          </a:p>
          <a:p>
            <a:pPr lvl="2"/>
            <a:r>
              <a:rPr lang="en-US" dirty="0"/>
              <a:t>Return the kind of action being performed</a:t>
            </a:r>
          </a:p>
          <a:p>
            <a:pPr lvl="3"/>
            <a:r>
              <a:rPr lang="en-US" dirty="0"/>
              <a:t>one of either ACTION_DOWN, ACTION_MOVE, ACTION_UP, or ACTION_CANCEL.</a:t>
            </a:r>
          </a:p>
        </p:txBody>
      </p:sp>
    </p:spTree>
    <p:extLst>
      <p:ext uri="{BB962C8B-B14F-4D97-AF65-F5344CB8AC3E}">
        <p14:creationId xmlns:p14="http://schemas.microsoft.com/office/powerpoint/2010/main" val="2611945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Gesture events.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There is a </a:t>
            </a:r>
            <a:r>
              <a:rPr lang="en-US" dirty="0" err="1"/>
              <a:t>GestureDetector</a:t>
            </a:r>
            <a:r>
              <a:rPr lang="en-US" dirty="0"/>
              <a:t> and </a:t>
            </a:r>
            <a:r>
              <a:rPr lang="en-US" dirty="0" err="1"/>
              <a:t>Gesture.SimpleOnGestureListener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From everything I’ve seen, you declare a </a:t>
            </a:r>
            <a:r>
              <a:rPr lang="en-US" dirty="0" err="1"/>
              <a:t>OnTouchListener</a:t>
            </a:r>
            <a:r>
              <a:rPr lang="en-US" dirty="0"/>
              <a:t>, that then calls a </a:t>
            </a:r>
            <a:r>
              <a:rPr lang="en-US" dirty="0" err="1"/>
              <a:t>SimpleOnGestureListener</a:t>
            </a:r>
            <a:r>
              <a:rPr lang="en-US" dirty="0"/>
              <a:t> with the Gestures you are interested in.</a:t>
            </a:r>
          </a:p>
          <a:p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public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onTouch</a:t>
            </a:r>
            <a:r>
              <a:rPr lang="en-US" dirty="0"/>
              <a:t>(View v, </a:t>
            </a:r>
            <a:r>
              <a:rPr lang="en-US" dirty="0" err="1"/>
              <a:t>MotionEvent</a:t>
            </a:r>
            <a:r>
              <a:rPr lang="en-US" dirty="0"/>
              <a:t> event) {</a:t>
            </a:r>
          </a:p>
          <a:p>
            <a:pPr marL="0" indent="0">
              <a:buNone/>
            </a:pPr>
            <a:r>
              <a:rPr lang="en-US" dirty="0"/>
              <a:t> if (</a:t>
            </a:r>
            <a:r>
              <a:rPr lang="en-US" dirty="0" err="1"/>
              <a:t>myGestureDetector.onTouchEvent</a:t>
            </a:r>
            <a:r>
              <a:rPr lang="en-US" dirty="0"/>
              <a:t>(event))</a:t>
            </a:r>
          </a:p>
          <a:p>
            <a:pPr marL="0" indent="0">
              <a:buNone/>
            </a:pPr>
            <a:r>
              <a:rPr lang="en-US" dirty="0"/>
              <a:t>    return true;  //gesture detector consumed the event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action = </a:t>
            </a:r>
            <a:r>
              <a:rPr lang="en-US" dirty="0" err="1"/>
              <a:t>event.getAction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//check for touch ACTION_MOVE, etc… </a:t>
            </a:r>
          </a:p>
        </p:txBody>
      </p:sp>
    </p:spTree>
    <p:extLst>
      <p:ext uri="{BB962C8B-B14F-4D97-AF65-F5344CB8AC3E}">
        <p14:creationId xmlns:p14="http://schemas.microsoft.com/office/powerpoint/2010/main" val="3012743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SimpleOnGestureListener</a:t>
            </a:r>
            <a:r>
              <a:rPr lang="en-US" dirty="0"/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 previous slide the </a:t>
            </a:r>
            <a:r>
              <a:rPr lang="en-US" dirty="0" err="1"/>
              <a:t>myGestureDetector</a:t>
            </a:r>
            <a:r>
              <a:rPr lang="en-US" dirty="0"/>
              <a:t> extends the class, instead of implement, since I was looking for only </a:t>
            </a:r>
            <a:r>
              <a:rPr lang="en-US" dirty="0" err="1"/>
              <a:t>onFling</a:t>
            </a:r>
            <a:r>
              <a:rPr lang="en-US" dirty="0"/>
              <a:t> event for swipes</a:t>
            </a:r>
          </a:p>
          <a:p>
            <a:r>
              <a:rPr lang="en-US" dirty="0"/>
              <a:t>There are two interfaces, you can implement to use a “real” listener</a:t>
            </a:r>
          </a:p>
          <a:p>
            <a:pPr lvl="1"/>
            <a:r>
              <a:rPr lang="en-US" dirty="0" err="1"/>
              <a:t>GestureDetector.OnDoubleTapListener</a:t>
            </a:r>
            <a:endParaRPr lang="en-US" dirty="0"/>
          </a:p>
          <a:p>
            <a:pPr lvl="2"/>
            <a:r>
              <a:rPr lang="en-US" dirty="0"/>
              <a:t>The listener that is used to notify when a double-tap or a confirmed single-tap occur. </a:t>
            </a:r>
          </a:p>
          <a:p>
            <a:pPr lvl="1"/>
            <a:r>
              <a:rPr lang="en-US" dirty="0" err="1"/>
              <a:t>GestureDetector.OnGestureListener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The listener that is used to notify when gestures occur.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11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SimpleOnGestureListener</a:t>
            </a:r>
            <a:r>
              <a:rPr lang="en-US" dirty="0"/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Extend (only the ones you want) or implement the following methods:</a:t>
            </a:r>
          </a:p>
          <a:p>
            <a:pPr lvl="1"/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onDown</a:t>
            </a:r>
            <a:r>
              <a:rPr lang="en-US" dirty="0"/>
              <a:t>(</a:t>
            </a:r>
            <a:r>
              <a:rPr lang="en-US" dirty="0" err="1"/>
              <a:t>MotionEvent</a:t>
            </a:r>
            <a:r>
              <a:rPr lang="en-US" dirty="0"/>
              <a:t> e)</a:t>
            </a:r>
          </a:p>
          <a:p>
            <a:pPr lvl="2"/>
            <a:r>
              <a:rPr lang="en-US" dirty="0"/>
              <a:t>Notified when a tap occurs with the down </a:t>
            </a:r>
            <a:r>
              <a:rPr lang="en-US" dirty="0" err="1"/>
              <a:t>MotionEvent</a:t>
            </a:r>
            <a:r>
              <a:rPr lang="en-US" dirty="0"/>
              <a:t> that triggered it.</a:t>
            </a:r>
          </a:p>
          <a:p>
            <a:pPr lvl="1"/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onFling</a:t>
            </a:r>
            <a:r>
              <a:rPr lang="en-US" dirty="0"/>
              <a:t>(</a:t>
            </a:r>
            <a:r>
              <a:rPr lang="en-US" dirty="0" err="1"/>
              <a:t>MotionEvent</a:t>
            </a:r>
            <a:r>
              <a:rPr lang="en-US" dirty="0"/>
              <a:t> e1, </a:t>
            </a:r>
            <a:r>
              <a:rPr lang="en-US" dirty="0" err="1"/>
              <a:t>MotionEvent</a:t>
            </a:r>
            <a:r>
              <a:rPr lang="en-US" dirty="0"/>
              <a:t> e2, float </a:t>
            </a:r>
            <a:r>
              <a:rPr lang="en-US" dirty="0" err="1"/>
              <a:t>velocityX</a:t>
            </a:r>
            <a:r>
              <a:rPr lang="en-US" dirty="0"/>
              <a:t>, float </a:t>
            </a:r>
            <a:r>
              <a:rPr lang="en-US" dirty="0" err="1"/>
              <a:t>velocityY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Notified of a fling event when it occurs with the initial on down </a:t>
            </a:r>
            <a:r>
              <a:rPr lang="en-US" dirty="0" err="1"/>
              <a:t>MotionEvent</a:t>
            </a:r>
            <a:r>
              <a:rPr lang="en-US" dirty="0"/>
              <a:t> and the matching up </a:t>
            </a:r>
            <a:r>
              <a:rPr lang="en-US" dirty="0" err="1"/>
              <a:t>MotionEvent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void  </a:t>
            </a:r>
            <a:r>
              <a:rPr lang="en-US" dirty="0" err="1"/>
              <a:t>onLongPress</a:t>
            </a:r>
            <a:r>
              <a:rPr lang="en-US" dirty="0"/>
              <a:t>(</a:t>
            </a:r>
            <a:r>
              <a:rPr lang="en-US" dirty="0" err="1"/>
              <a:t>MotionEvent</a:t>
            </a:r>
            <a:r>
              <a:rPr lang="en-US" dirty="0"/>
              <a:t> e)</a:t>
            </a:r>
          </a:p>
          <a:p>
            <a:pPr lvl="2"/>
            <a:r>
              <a:rPr lang="en-US" dirty="0"/>
              <a:t>Notified when a long press occurs with the initial on down </a:t>
            </a:r>
            <a:r>
              <a:rPr lang="en-US" dirty="0" err="1"/>
              <a:t>MotionEvent</a:t>
            </a:r>
            <a:r>
              <a:rPr lang="en-US" dirty="0"/>
              <a:t> that trigged it.</a:t>
            </a:r>
          </a:p>
          <a:p>
            <a:pPr lvl="1"/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onScroll</a:t>
            </a:r>
            <a:r>
              <a:rPr lang="en-US" dirty="0"/>
              <a:t>(</a:t>
            </a:r>
            <a:r>
              <a:rPr lang="en-US" dirty="0" err="1"/>
              <a:t>MotionEvent</a:t>
            </a:r>
            <a:r>
              <a:rPr lang="en-US" dirty="0"/>
              <a:t> e1, </a:t>
            </a:r>
            <a:r>
              <a:rPr lang="en-US" dirty="0" err="1"/>
              <a:t>MotionEvent</a:t>
            </a:r>
            <a:r>
              <a:rPr lang="en-US" dirty="0"/>
              <a:t> e2, float </a:t>
            </a:r>
            <a:r>
              <a:rPr lang="en-US" dirty="0" err="1"/>
              <a:t>distanceX</a:t>
            </a:r>
            <a:r>
              <a:rPr lang="en-US" dirty="0"/>
              <a:t>, float </a:t>
            </a:r>
            <a:r>
              <a:rPr lang="en-US" dirty="0" err="1"/>
              <a:t>distanceY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Notified when a scroll occurs with the initial on down </a:t>
            </a:r>
            <a:r>
              <a:rPr lang="en-US" dirty="0" err="1"/>
              <a:t>MotionEvent</a:t>
            </a:r>
            <a:r>
              <a:rPr lang="en-US" dirty="0"/>
              <a:t> and the current move </a:t>
            </a:r>
            <a:r>
              <a:rPr lang="en-US" dirty="0" err="1"/>
              <a:t>MotionEvent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void </a:t>
            </a:r>
            <a:r>
              <a:rPr lang="en-US" dirty="0" err="1"/>
              <a:t>onShowPress</a:t>
            </a:r>
            <a:r>
              <a:rPr lang="en-US" dirty="0"/>
              <a:t>(</a:t>
            </a:r>
            <a:r>
              <a:rPr lang="en-US" dirty="0" err="1"/>
              <a:t>MotionEvent</a:t>
            </a:r>
            <a:r>
              <a:rPr lang="en-US" dirty="0"/>
              <a:t> e)</a:t>
            </a:r>
          </a:p>
          <a:p>
            <a:pPr lvl="2"/>
            <a:r>
              <a:rPr lang="en-US" dirty="0"/>
              <a:t>The user has performed a down </a:t>
            </a:r>
            <a:r>
              <a:rPr lang="en-US" dirty="0" err="1"/>
              <a:t>MotionEvent</a:t>
            </a:r>
            <a:r>
              <a:rPr lang="en-US" dirty="0"/>
              <a:t> and not performed a move or up yet.</a:t>
            </a:r>
          </a:p>
          <a:p>
            <a:pPr lvl="1"/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onSingleTapUp</a:t>
            </a:r>
            <a:r>
              <a:rPr lang="en-US" dirty="0"/>
              <a:t>(</a:t>
            </a:r>
            <a:r>
              <a:rPr lang="en-US" dirty="0" err="1"/>
              <a:t>MotionEvent</a:t>
            </a:r>
            <a:r>
              <a:rPr lang="en-US" dirty="0"/>
              <a:t> e)</a:t>
            </a:r>
          </a:p>
          <a:p>
            <a:pPr lvl="2"/>
            <a:r>
              <a:rPr lang="en-US" dirty="0"/>
              <a:t>Notified when a tap occurs with the up </a:t>
            </a:r>
            <a:r>
              <a:rPr lang="en-US" dirty="0" err="1"/>
              <a:t>MotionEvent</a:t>
            </a:r>
            <a:r>
              <a:rPr lang="en-US" dirty="0"/>
              <a:t> that triggered it.</a:t>
            </a:r>
          </a:p>
        </p:txBody>
      </p:sp>
    </p:spTree>
    <p:extLst>
      <p:ext uri="{BB962C8B-B14F-4D97-AF65-F5344CB8AC3E}">
        <p14:creationId xmlns:p14="http://schemas.microsoft.com/office/powerpoint/2010/main" val="428854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“Swipe” 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using </a:t>
            </a:r>
            <a:r>
              <a:rPr lang="en-US" dirty="0" err="1"/>
              <a:t>onFling</a:t>
            </a:r>
            <a:r>
              <a:rPr lang="en-US" dirty="0"/>
              <a:t> you can do the math to figure out a swipe event across the view</a:t>
            </a:r>
          </a:p>
          <a:p>
            <a:r>
              <a:rPr lang="en-US" dirty="0"/>
              <a:t>Example for Right Swipe:</a:t>
            </a:r>
          </a:p>
          <a:p>
            <a:pPr marL="0" indent="0">
              <a:buNone/>
            </a:pPr>
            <a:r>
              <a:rPr lang="en-US" dirty="0"/>
              <a:t> float </a:t>
            </a:r>
            <a:r>
              <a:rPr lang="en-US" dirty="0" err="1"/>
              <a:t>dX</a:t>
            </a:r>
            <a:r>
              <a:rPr lang="en-US" dirty="0"/>
              <a:t> = e2.getX()-e1.getX();</a:t>
            </a:r>
          </a:p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Math.abs</a:t>
            </a:r>
            <a:r>
              <a:rPr lang="en-US" dirty="0"/>
              <a:t>(</a:t>
            </a:r>
            <a:r>
              <a:rPr lang="en-US" dirty="0" err="1"/>
              <a:t>dY</a:t>
            </a:r>
            <a:r>
              <a:rPr lang="en-US" dirty="0"/>
              <a:t>)&lt;SWIPE_MAX_OFF_PATH &amp;&amp;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Math.abs</a:t>
            </a:r>
            <a:r>
              <a:rPr lang="en-US" dirty="0"/>
              <a:t>(</a:t>
            </a:r>
            <a:r>
              <a:rPr lang="en-US" dirty="0" err="1"/>
              <a:t>velocityX</a:t>
            </a:r>
            <a:r>
              <a:rPr lang="en-US" dirty="0"/>
              <a:t>)&gt;=SWIPE_THRESHOLD_VELOCITY</a:t>
            </a:r>
          </a:p>
          <a:p>
            <a:pPr marL="0" indent="0">
              <a:buNone/>
            </a:pPr>
            <a:r>
              <a:rPr lang="en-US" dirty="0"/>
              <a:t>     &amp;&amp;  </a:t>
            </a:r>
            <a:r>
              <a:rPr lang="en-US" dirty="0" err="1"/>
              <a:t>Math.abs</a:t>
            </a:r>
            <a:r>
              <a:rPr lang="en-US" dirty="0"/>
              <a:t>(</a:t>
            </a:r>
            <a:r>
              <a:rPr lang="en-US" dirty="0" err="1"/>
              <a:t>dX</a:t>
            </a:r>
            <a:r>
              <a:rPr lang="en-US" dirty="0"/>
              <a:t>)&gt;=SWIPE_MIN_DISTANCE ) {</a:t>
            </a:r>
          </a:p>
          <a:p>
            <a:pPr marL="0" indent="0">
              <a:buNone/>
            </a:pPr>
            <a:r>
              <a:rPr lang="en-US" dirty="0"/>
              <a:t>     if (</a:t>
            </a:r>
            <a:r>
              <a:rPr lang="en-US" dirty="0" err="1"/>
              <a:t>dX</a:t>
            </a:r>
            <a:r>
              <a:rPr lang="en-US" dirty="0"/>
              <a:t>&gt;0) {</a:t>
            </a:r>
          </a:p>
          <a:p>
            <a:pPr marL="0" indent="0">
              <a:buNone/>
            </a:pPr>
            <a:r>
              <a:rPr lang="en-US" dirty="0"/>
              <a:t>	//Right Swipe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961399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Touch, Gesture, and swipes.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see how all the code for touch, gestures, and swipes works together</a:t>
            </a:r>
          </a:p>
          <a:p>
            <a:pPr lvl="1"/>
            <a:r>
              <a:rPr lang="en-US" dirty="0"/>
              <a:t>see the associated code with the lecture.</a:t>
            </a:r>
          </a:p>
        </p:txBody>
      </p:sp>
    </p:spTree>
    <p:extLst>
      <p:ext uri="{BB962C8B-B14F-4D97-AF65-F5344CB8AC3E}">
        <p14:creationId xmlns:p14="http://schemas.microsoft.com/office/powerpoint/2010/main" val="20551842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Touch and keys for the “screen”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activity has </a:t>
            </a:r>
            <a:r>
              <a:rPr lang="en-US" dirty="0" err="1"/>
              <a:t>onTouchEvent</a:t>
            </a:r>
            <a:r>
              <a:rPr lang="en-US" dirty="0"/>
              <a:t>(</a:t>
            </a:r>
            <a:r>
              <a:rPr lang="en-US" dirty="0" err="1"/>
              <a:t>MotionEvent</a:t>
            </a:r>
            <a:r>
              <a:rPr lang="en-US" dirty="0"/>
              <a:t> event) and key methods built in.  You can over ride them.</a:t>
            </a:r>
          </a:p>
          <a:p>
            <a:pPr lvl="1"/>
            <a:r>
              <a:rPr lang="en-US" dirty="0"/>
              <a:t>Note, you will need to be careful about do this because of the other widgets maybe need them.</a:t>
            </a:r>
          </a:p>
          <a:p>
            <a:pPr lvl="2"/>
            <a:r>
              <a:rPr lang="en-US" dirty="0"/>
              <a:t>Example:  If you consume the key events, then how does the </a:t>
            </a:r>
            <a:r>
              <a:rPr lang="en-US" dirty="0" err="1"/>
              <a:t>EditText</a:t>
            </a:r>
            <a:r>
              <a:rPr lang="en-US" dirty="0"/>
              <a:t> work?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137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most input, you add a custom listener to a View class</a:t>
            </a:r>
          </a:p>
          <a:p>
            <a:pPr lvl="1"/>
            <a:r>
              <a:rPr lang="en-US" dirty="0" err="1"/>
              <a:t>EditView</a:t>
            </a:r>
            <a:r>
              <a:rPr lang="en-US" dirty="0"/>
              <a:t> has a keyboard listener, since it accepts input.</a:t>
            </a:r>
          </a:p>
          <a:p>
            <a:r>
              <a:rPr lang="en-US" dirty="0"/>
              <a:t>You add a listener to a View  (widgets) and then it only work for that widget</a:t>
            </a:r>
          </a:p>
          <a:p>
            <a:pPr lvl="1"/>
            <a:r>
              <a:rPr lang="en-US" dirty="0"/>
              <a:t>You can’t have a listener for a “screen”</a:t>
            </a:r>
          </a:p>
          <a:p>
            <a:pPr lvl="2"/>
            <a:r>
              <a:rPr lang="en-US" dirty="0"/>
              <a:t>Unless the view takes up the entire screen</a:t>
            </a:r>
          </a:p>
          <a:p>
            <a:pPr lvl="1"/>
            <a:r>
              <a:rPr lang="en-US" dirty="0"/>
              <a:t>The exception is the Sensor, which is for the device.</a:t>
            </a:r>
          </a:p>
          <a:p>
            <a:pPr lvl="1"/>
            <a:r>
              <a:rPr lang="en-US" dirty="0"/>
              <a:t>Most of the “activity” classes have built-in Touch and key listener.</a:t>
            </a:r>
          </a:p>
          <a:p>
            <a:pPr lvl="2"/>
            <a:r>
              <a:rPr lang="en-US" dirty="0"/>
              <a:t>We’ll come back to this later.</a:t>
            </a:r>
          </a:p>
        </p:txBody>
      </p:sp>
    </p:spTree>
    <p:extLst>
      <p:ext uri="{BB962C8B-B14F-4D97-AF65-F5344CB8AC3E}">
        <p14:creationId xmlns:p14="http://schemas.microsoft.com/office/powerpoint/2010/main" val="345587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screen gestures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 </a:t>
            </a:r>
            <a:r>
              <a:rPr lang="en-US" dirty="0" err="1"/>
              <a:t>OnGuestureListener</a:t>
            </a:r>
            <a:r>
              <a:rPr lang="en-US" dirty="0"/>
              <a:t> and </a:t>
            </a:r>
            <a:r>
              <a:rPr lang="en-US" dirty="0" err="1"/>
              <a:t>OnDoubleTapListenver</a:t>
            </a:r>
            <a:r>
              <a:rPr lang="en-US" dirty="0"/>
              <a:t> (if you want)</a:t>
            </a:r>
          </a:p>
          <a:p>
            <a:pPr lvl="1"/>
            <a:r>
              <a:rPr lang="en-US" dirty="0"/>
              <a:t>Using the support v4 library as well.</a:t>
            </a:r>
          </a:p>
          <a:p>
            <a:pPr marL="457200" lvl="1" indent="0">
              <a:buNone/>
            </a:pPr>
            <a:r>
              <a:rPr lang="en-US" dirty="0"/>
              <a:t>private </a:t>
            </a:r>
            <a:r>
              <a:rPr lang="en-US" dirty="0" err="1"/>
              <a:t>GestureDetectorCompat</a:t>
            </a:r>
            <a:r>
              <a:rPr lang="en-US" dirty="0"/>
              <a:t> </a:t>
            </a:r>
            <a:r>
              <a:rPr lang="en-US" dirty="0" err="1"/>
              <a:t>mDetector</a:t>
            </a:r>
            <a:r>
              <a:rPr lang="en-US" dirty="0"/>
              <a:t>; </a:t>
            </a:r>
          </a:p>
          <a:p>
            <a:pPr marL="514350" indent="-457200"/>
            <a:r>
              <a:rPr lang="en-US" dirty="0"/>
              <a:t> </a:t>
            </a:r>
            <a:r>
              <a:rPr lang="en-US" dirty="0" err="1"/>
              <a:t>GestureDetector.OnGestureListener</a:t>
            </a:r>
            <a:endParaRPr lang="en-US" dirty="0"/>
          </a:p>
          <a:p>
            <a:pPr marL="57150" indent="0">
              <a:buNone/>
            </a:pPr>
            <a:r>
              <a:rPr lang="en-US" dirty="0" err="1"/>
              <a:t>mDetector</a:t>
            </a:r>
            <a:r>
              <a:rPr lang="en-US" dirty="0"/>
              <a:t> = new </a:t>
            </a:r>
            <a:r>
              <a:rPr lang="en-US" dirty="0" err="1"/>
              <a:t>GestureDetectorCompat</a:t>
            </a:r>
            <a:r>
              <a:rPr lang="en-US" dirty="0"/>
              <a:t>(</a:t>
            </a:r>
            <a:r>
              <a:rPr lang="en-US" dirty="0" err="1"/>
              <a:t>this,this</a:t>
            </a:r>
            <a:r>
              <a:rPr lang="en-US" dirty="0"/>
              <a:t>);</a:t>
            </a:r>
          </a:p>
          <a:p>
            <a:pPr marL="514350" indent="-457200"/>
            <a:r>
              <a:rPr lang="en-US" dirty="0"/>
              <a:t> Set the gesture detector as the double tap listener.</a:t>
            </a:r>
          </a:p>
          <a:p>
            <a:pPr marL="57150" indent="0">
              <a:buNone/>
            </a:pPr>
            <a:r>
              <a:rPr lang="en-US" dirty="0" err="1"/>
              <a:t>mDetector.setOnDoubleTapListener</a:t>
            </a:r>
            <a:r>
              <a:rPr lang="en-US" dirty="0"/>
              <a:t>(this);</a:t>
            </a:r>
          </a:p>
        </p:txBody>
      </p:sp>
    </p:spTree>
    <p:extLst>
      <p:ext uri="{BB962C8B-B14F-4D97-AF65-F5344CB8AC3E}">
        <p14:creationId xmlns:p14="http://schemas.microsoft.com/office/powerpoint/2010/main" val="726112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screen gestures(2)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 still have to use the  </a:t>
            </a:r>
            <a:r>
              <a:rPr lang="en-US" dirty="0" err="1"/>
              <a:t>onTouchEvent</a:t>
            </a:r>
            <a:r>
              <a:rPr lang="en-US" dirty="0"/>
              <a:t> method.</a:t>
            </a:r>
          </a:p>
          <a:p>
            <a:pPr marL="0" indent="0">
              <a:buNone/>
            </a:pPr>
            <a:r>
              <a:rPr lang="en-US" dirty="0"/>
              <a:t>@Override </a:t>
            </a:r>
          </a:p>
          <a:p>
            <a:pPr marL="0" indent="0">
              <a:buNone/>
            </a:pPr>
            <a:r>
              <a:rPr lang="en-US" dirty="0"/>
              <a:t>public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onTouchEvent</a:t>
            </a:r>
            <a:r>
              <a:rPr lang="en-US" dirty="0"/>
              <a:t>(</a:t>
            </a:r>
            <a:r>
              <a:rPr lang="en-US" dirty="0" err="1"/>
              <a:t>MotionEvent</a:t>
            </a:r>
            <a:r>
              <a:rPr lang="en-US" dirty="0"/>
              <a:t> event){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this.mDetector.onTouchEvent</a:t>
            </a:r>
            <a:r>
              <a:rPr lang="en-US" dirty="0"/>
              <a:t>(event);</a:t>
            </a:r>
          </a:p>
          <a:p>
            <a:pPr marL="0" indent="0">
              <a:buNone/>
            </a:pPr>
            <a:r>
              <a:rPr lang="en-US" dirty="0"/>
              <a:t>// Be sure to call the superclass implementation</a:t>
            </a:r>
          </a:p>
          <a:p>
            <a:pPr marL="0" indent="0">
              <a:buNone/>
            </a:pPr>
            <a:r>
              <a:rPr lang="en-US" dirty="0"/>
              <a:t>	return </a:t>
            </a:r>
            <a:r>
              <a:rPr lang="en-US" dirty="0" err="1"/>
              <a:t>super.onTouchEvent</a:t>
            </a:r>
            <a:r>
              <a:rPr lang="en-US" dirty="0"/>
              <a:t>(event);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Now you can detect and deal with gestures that are across multiple widgets, such as Swipes/Flings.</a:t>
            </a:r>
          </a:p>
        </p:txBody>
      </p:sp>
    </p:spTree>
    <p:extLst>
      <p:ext uri="{BB962C8B-B14F-4D97-AF65-F5344CB8AC3E}">
        <p14:creationId xmlns:p14="http://schemas.microsoft.com/office/powerpoint/2010/main" val="130585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goes though most of the input using widgets</a:t>
            </a:r>
          </a:p>
          <a:p>
            <a:r>
              <a:rPr lang="en-US" dirty="0"/>
              <a:t>Input2 sets them for the “screen”.</a:t>
            </a:r>
          </a:p>
          <a:p>
            <a:pPr lvl="1"/>
            <a:r>
              <a:rPr lang="en-US" dirty="0"/>
              <a:t>The code is less in depth and just toasts and logs results.</a:t>
            </a:r>
          </a:p>
        </p:txBody>
      </p:sp>
    </p:spTree>
    <p:extLst>
      <p:ext uri="{BB962C8B-B14F-4D97-AF65-F5344CB8AC3E}">
        <p14:creationId xmlns:p14="http://schemas.microsoft.com/office/powerpoint/2010/main" val="693361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31A952-E498-15AC-5A08-AFB09C79E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40003-9287-4577-5E9F-D17DBFBBE5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458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Game Controllers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Android has built-in support for them.</a:t>
            </a:r>
          </a:p>
          <a:p>
            <a:pPr lvl="1"/>
            <a:r>
              <a:rPr lang="en-US" dirty="0"/>
              <a:t>From an Activity/fragment</a:t>
            </a:r>
          </a:p>
          <a:p>
            <a:pPr lvl="2"/>
            <a:r>
              <a:rPr lang="en-US" dirty="0" err="1"/>
              <a:t>dispatchGenericMotionEvent</a:t>
            </a:r>
            <a:r>
              <a:rPr lang="en-US" dirty="0"/>
              <a:t>(</a:t>
            </a:r>
            <a:r>
              <a:rPr lang="en-US" dirty="0" err="1"/>
              <a:t>android.view</a:t>
            </a:r>
            <a:r>
              <a:rPr lang="en-US" dirty="0"/>
              <a:t>. </a:t>
            </a:r>
            <a:r>
              <a:rPr lang="en-US" dirty="0" err="1"/>
              <a:t>MotionEvent</a:t>
            </a:r>
            <a:r>
              <a:rPr lang="en-US" dirty="0"/>
              <a:t>)</a:t>
            </a:r>
          </a:p>
          <a:p>
            <a:pPr lvl="3"/>
            <a:r>
              <a:rPr lang="en-US" dirty="0"/>
              <a:t> Called to process generic motion events such as joystick movements.</a:t>
            </a:r>
          </a:p>
          <a:p>
            <a:pPr lvl="2"/>
            <a:r>
              <a:rPr lang="en-US" dirty="0" err="1"/>
              <a:t>dispatchKeyEvent</a:t>
            </a:r>
            <a:r>
              <a:rPr lang="en-US" dirty="0"/>
              <a:t>(</a:t>
            </a:r>
            <a:r>
              <a:rPr lang="en-US" dirty="0" err="1"/>
              <a:t>android.view.KeyEvent</a:t>
            </a:r>
            <a:r>
              <a:rPr lang="en-US" dirty="0"/>
              <a:t>)</a:t>
            </a:r>
          </a:p>
          <a:p>
            <a:pPr lvl="3"/>
            <a:r>
              <a:rPr lang="en-US" dirty="0"/>
              <a:t>Called to process key events such as a press or release of a gamepad or D-pad button.</a:t>
            </a:r>
          </a:p>
          <a:p>
            <a:pPr lvl="1"/>
            <a:r>
              <a:rPr lang="en-US" dirty="0"/>
              <a:t>From View:</a:t>
            </a:r>
          </a:p>
          <a:p>
            <a:pPr lvl="2"/>
            <a:r>
              <a:rPr lang="en-US" dirty="0" err="1"/>
              <a:t>onGenericMotionEvent</a:t>
            </a:r>
            <a:r>
              <a:rPr lang="en-US" dirty="0"/>
              <a:t>(</a:t>
            </a:r>
            <a:r>
              <a:rPr lang="en-US" dirty="0" err="1"/>
              <a:t>android.view.MotionEvent</a:t>
            </a:r>
            <a:r>
              <a:rPr lang="en-US" dirty="0"/>
              <a:t>)</a:t>
            </a:r>
          </a:p>
          <a:p>
            <a:pPr lvl="3"/>
            <a:r>
              <a:rPr lang="en-US" dirty="0"/>
              <a:t>Called to process generic motion events such as joystick movements.</a:t>
            </a:r>
          </a:p>
          <a:p>
            <a:pPr lvl="2"/>
            <a:r>
              <a:rPr lang="en-US" dirty="0" err="1"/>
              <a:t>onKeyDown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android.view.KeyEvent</a:t>
            </a:r>
            <a:r>
              <a:rPr lang="en-US" dirty="0"/>
              <a:t>)</a:t>
            </a:r>
          </a:p>
          <a:p>
            <a:pPr lvl="3"/>
            <a:r>
              <a:rPr lang="en-US" dirty="0"/>
              <a:t>Called to process a press of a physical key such as a gamepad or D-pad button.</a:t>
            </a:r>
          </a:p>
          <a:p>
            <a:pPr lvl="2"/>
            <a:r>
              <a:rPr lang="en-US" dirty="0" err="1"/>
              <a:t>onKeyUp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android.view.KeyEvent</a:t>
            </a:r>
            <a:r>
              <a:rPr lang="en-US" dirty="0"/>
              <a:t>)</a:t>
            </a:r>
          </a:p>
          <a:p>
            <a:pPr lvl="3"/>
            <a:r>
              <a:rPr lang="en-US" dirty="0"/>
              <a:t>Called to process a release of a physical key such as a gamepad or D-pad button.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004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Game Controllers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KeyEvent</a:t>
            </a:r>
            <a:endParaRPr lang="en-US" dirty="0"/>
          </a:p>
          <a:p>
            <a:pPr lvl="1"/>
            <a:r>
              <a:rPr lang="en-US" dirty="0"/>
              <a:t>An object that describes directional pad (D-pad) and gamepad button events. </a:t>
            </a:r>
          </a:p>
          <a:p>
            <a:pPr lvl="1"/>
            <a:r>
              <a:rPr lang="en-US" dirty="0"/>
              <a:t>Key events are accompanied by a key code that indicates the specific button triggered, such as DPAD_DOWN or BUTTON_A. </a:t>
            </a:r>
          </a:p>
          <a:p>
            <a:pPr lvl="1"/>
            <a:r>
              <a:rPr lang="en-US" dirty="0"/>
              <a:t>You can obtain the key code by calling </a:t>
            </a:r>
            <a:r>
              <a:rPr lang="en-US" dirty="0" err="1"/>
              <a:t>getKeyCode</a:t>
            </a:r>
            <a:r>
              <a:rPr lang="en-US" dirty="0"/>
              <a:t>() or from key event callbacks such as </a:t>
            </a:r>
            <a:r>
              <a:rPr lang="en-US" dirty="0" err="1"/>
              <a:t>onKeyDown</a:t>
            </a:r>
            <a:r>
              <a:rPr lang="en-US" dirty="0"/>
              <a:t>(). </a:t>
            </a:r>
          </a:p>
          <a:p>
            <a:r>
              <a:rPr lang="en-US" dirty="0" err="1"/>
              <a:t>MotionEvent</a:t>
            </a:r>
            <a:endParaRPr lang="en-US" dirty="0"/>
          </a:p>
          <a:p>
            <a:pPr lvl="1"/>
            <a:r>
              <a:rPr lang="en-US" dirty="0"/>
              <a:t>An object that describes input from joystick and shoulder trigger movements. </a:t>
            </a:r>
          </a:p>
          <a:p>
            <a:pPr lvl="1"/>
            <a:r>
              <a:rPr lang="en-US" dirty="0"/>
              <a:t>Motion events are accompanied by an action code and a set of axis values. </a:t>
            </a:r>
          </a:p>
          <a:p>
            <a:pPr lvl="1"/>
            <a:r>
              <a:rPr lang="en-US" dirty="0"/>
              <a:t>The action code specifies the state change that occurred such as a joystick being moved. </a:t>
            </a:r>
          </a:p>
          <a:p>
            <a:pPr lvl="1"/>
            <a:r>
              <a:rPr lang="en-US" dirty="0"/>
              <a:t>The axis values describe the position and other movement properties for a specific physical control, such as AXIS_X or AXIS_RTRIGGER. </a:t>
            </a:r>
          </a:p>
          <a:p>
            <a:pPr lvl="1"/>
            <a:r>
              <a:rPr lang="en-US" dirty="0"/>
              <a:t>You can obtain the action code by calling </a:t>
            </a:r>
            <a:r>
              <a:rPr lang="en-US" dirty="0" err="1"/>
              <a:t>getAction</a:t>
            </a:r>
            <a:r>
              <a:rPr lang="en-US" dirty="0"/>
              <a:t>() and the axis value by calling </a:t>
            </a:r>
            <a:r>
              <a:rPr lang="en-US" dirty="0" err="1"/>
              <a:t>getAxisValue</a:t>
            </a:r>
            <a:r>
              <a:rPr lang="en-US" dirty="0"/>
              <a:t>(). </a:t>
            </a:r>
          </a:p>
        </p:txBody>
      </p:sp>
    </p:spTree>
    <p:extLst>
      <p:ext uri="{BB962C8B-B14F-4D97-AF65-F5344CB8AC3E}">
        <p14:creationId xmlns:p14="http://schemas.microsoft.com/office/powerpoint/2010/main" val="4916446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we have Game Controllers?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You can check to see if you have a game controller connected by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[] </a:t>
            </a:r>
            <a:r>
              <a:rPr lang="en-US" dirty="0" err="1"/>
              <a:t>deviceIds</a:t>
            </a:r>
            <a:r>
              <a:rPr lang="en-US" dirty="0"/>
              <a:t> = </a:t>
            </a:r>
            <a:r>
              <a:rPr lang="en-US" dirty="0" err="1"/>
              <a:t>InputDevice.getDeviceIds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deviceId</a:t>
            </a:r>
            <a:r>
              <a:rPr lang="en-US" dirty="0"/>
              <a:t> : </a:t>
            </a:r>
            <a:r>
              <a:rPr lang="en-US" dirty="0" err="1"/>
              <a:t>deviceIds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InputDevice</a:t>
            </a:r>
            <a:r>
              <a:rPr lang="en-US" dirty="0"/>
              <a:t> dev = </a:t>
            </a:r>
            <a:r>
              <a:rPr lang="en-US" dirty="0" err="1"/>
              <a:t>InputDevice.getDevice</a:t>
            </a:r>
            <a:r>
              <a:rPr lang="en-US" dirty="0"/>
              <a:t>(</a:t>
            </a:r>
            <a:r>
              <a:rPr lang="en-US" dirty="0" err="1"/>
              <a:t>deviceId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sources = </a:t>
            </a:r>
            <a:r>
              <a:rPr lang="en-US" dirty="0" err="1"/>
              <a:t>dev.getSources</a:t>
            </a:r>
            <a:r>
              <a:rPr lang="en-US" dirty="0"/>
              <a:t>();</a:t>
            </a:r>
          </a:p>
          <a:p>
            <a:pPr lvl="1"/>
            <a:r>
              <a:rPr lang="en-US" dirty="0"/>
              <a:t>Verify that the device has gamepad buttons, control sticks, or both.</a:t>
            </a:r>
          </a:p>
          <a:p>
            <a:pPr marL="0" indent="0">
              <a:buNone/>
            </a:pPr>
            <a:r>
              <a:rPr lang="en-US" dirty="0"/>
              <a:t>    if ( ((sources &amp; </a:t>
            </a:r>
            <a:r>
              <a:rPr lang="en-US" dirty="0" err="1"/>
              <a:t>InputDevice.SOURCE_GAMEPAD</a:t>
            </a:r>
            <a:r>
              <a:rPr lang="en-US" dirty="0"/>
              <a:t>)  == </a:t>
            </a:r>
            <a:r>
              <a:rPr lang="en-US" dirty="0" err="1"/>
              <a:t>InputDevice.SOURCE_GAMEPAD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|| ((sources &amp; </a:t>
            </a:r>
            <a:r>
              <a:rPr lang="en-US" dirty="0" err="1"/>
              <a:t>InputDevice.SOURCE_JOYSTICK</a:t>
            </a:r>
            <a:r>
              <a:rPr lang="en-US" dirty="0"/>
              <a:t>) == </a:t>
            </a:r>
            <a:r>
              <a:rPr lang="en-US" dirty="0" err="1"/>
              <a:t>InputDevice.SOURCE_JOYSTICK</a:t>
            </a:r>
            <a:r>
              <a:rPr lang="en-US" dirty="0"/>
              <a:t>)) {</a:t>
            </a:r>
          </a:p>
          <a:p>
            <a:pPr marL="0" indent="0">
              <a:buNone/>
            </a:pPr>
            <a:r>
              <a:rPr lang="en-US" dirty="0"/>
              <a:t>	//we have a game controller.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048027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we have Game Controllers?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source type of SOURCE_GAMEPAD indicates that the input device has gamepad buttons (for example, BUTTON_A). </a:t>
            </a:r>
          </a:p>
          <a:p>
            <a:pPr lvl="1"/>
            <a:r>
              <a:rPr lang="en-US" dirty="0"/>
              <a:t>Note that this source type does not strictly indicate if the game controller has D-pad buttons, although most gamepads typically have directional controls.</a:t>
            </a:r>
          </a:p>
          <a:p>
            <a:r>
              <a:rPr lang="en-US" dirty="0"/>
              <a:t>A source type of SOURCE_DPAD indicates that the input device has D-pad buttons</a:t>
            </a:r>
          </a:p>
          <a:p>
            <a:pPr lvl="1"/>
            <a:r>
              <a:rPr lang="en-US" dirty="0"/>
              <a:t>for example, DPAD_UP</a:t>
            </a:r>
          </a:p>
          <a:p>
            <a:r>
              <a:rPr lang="en-US" dirty="0"/>
              <a:t>A source type of SOURCE_JOYSTICK indicates that the input device has analog control sticks </a:t>
            </a:r>
          </a:p>
          <a:p>
            <a:pPr lvl="1"/>
            <a:r>
              <a:rPr lang="en-US" dirty="0"/>
              <a:t>for example, a joystick that records movements along AXIS_X and AXIS_Y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0174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Generally, how controllers are setup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143000"/>
            <a:ext cx="6553200" cy="543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91985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2" indent="-342900"/>
            <a:r>
              <a:rPr lang="en-US" dirty="0"/>
              <a:t>With the buttons, you use the </a:t>
            </a:r>
            <a:r>
              <a:rPr lang="en-US" dirty="0" err="1"/>
              <a:t>dispatchKeyEvent</a:t>
            </a:r>
            <a:r>
              <a:rPr lang="en-US" dirty="0"/>
              <a:t>( </a:t>
            </a:r>
            <a:r>
              <a:rPr lang="en-US" dirty="0" err="1"/>
              <a:t>android.view.KeyEvent</a:t>
            </a:r>
            <a:r>
              <a:rPr lang="en-US" dirty="0"/>
              <a:t>) from the activity.</a:t>
            </a:r>
          </a:p>
          <a:p>
            <a:pPr marL="800100" lvl="3" indent="-342900"/>
            <a:r>
              <a:rPr lang="en-US" dirty="0"/>
              <a:t>Figure out if it's the ACTION_DOWN (</a:t>
            </a:r>
            <a:r>
              <a:rPr lang="en-US" dirty="0" err="1"/>
              <a:t>ie</a:t>
            </a:r>
            <a:r>
              <a:rPr lang="en-US" dirty="0"/>
              <a:t> button pressed) or ACTION_UP (button back to original state, </a:t>
            </a:r>
            <a:r>
              <a:rPr lang="en-US" dirty="0" err="1"/>
              <a:t>ie</a:t>
            </a:r>
            <a:r>
              <a:rPr lang="en-US" dirty="0"/>
              <a:t> lifted).</a:t>
            </a:r>
          </a:p>
          <a:p>
            <a:pPr marL="342900" lvl="2" indent="-342900"/>
            <a:r>
              <a:rPr lang="en-US" dirty="0"/>
              <a:t>As a note the key codes may not match the devices button names.</a:t>
            </a:r>
          </a:p>
          <a:p>
            <a:pPr marL="800100" lvl="3" indent="-342900"/>
            <a:r>
              <a:rPr lang="en-US" dirty="0" err="1"/>
              <a:t>KeyEvent.KEYCODE_BUTTON_X</a:t>
            </a:r>
            <a:r>
              <a:rPr lang="en-US" dirty="0"/>
              <a:t> is the left button.</a:t>
            </a:r>
          </a:p>
          <a:p>
            <a:pPr marL="800100" lvl="3" indent="-342900"/>
            <a:r>
              <a:rPr lang="en-US" dirty="0" err="1"/>
              <a:t>KeyEvent.KEYCODE_BUTTON_A</a:t>
            </a:r>
            <a:r>
              <a:rPr lang="en-US" dirty="0"/>
              <a:t> is the bottom </a:t>
            </a:r>
          </a:p>
          <a:p>
            <a:pPr marL="800100" lvl="3" indent="-342900"/>
            <a:r>
              <a:rPr lang="en-US" dirty="0" err="1"/>
              <a:t>KeyEvent.KEYCODE_BUTTON_Y</a:t>
            </a:r>
            <a:r>
              <a:rPr lang="en-US" dirty="0"/>
              <a:t> is the top</a:t>
            </a:r>
          </a:p>
          <a:p>
            <a:pPr marL="800100" lvl="3" indent="-342900"/>
            <a:r>
              <a:rPr lang="en-US" dirty="0" err="1"/>
              <a:t>KeyEvent.KEYCODE_BUTTON_B</a:t>
            </a:r>
            <a:r>
              <a:rPr lang="en-US" dirty="0"/>
              <a:t> is the right button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3505200"/>
            <a:ext cx="1828800" cy="2110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6800" y="6172200"/>
            <a:ext cx="8457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Note, I've found that some devices don't seem to present the right codes for A,B,X and Y.</a:t>
            </a:r>
          </a:p>
        </p:txBody>
      </p:sp>
    </p:spTree>
    <p:extLst>
      <p:ext uri="{BB962C8B-B14F-4D97-AF65-F5344CB8AC3E}">
        <p14:creationId xmlns:p14="http://schemas.microsoft.com/office/powerpoint/2010/main" val="3204839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View class that you can extend and use to create custom Views</a:t>
            </a:r>
          </a:p>
          <a:p>
            <a:r>
              <a:rPr lang="en-US" dirty="0"/>
              <a:t>For the purpose of this lecture, we’ll use an </a:t>
            </a:r>
            <a:r>
              <a:rPr lang="en-US" dirty="0" err="1"/>
              <a:t>ImageView</a:t>
            </a:r>
            <a:r>
              <a:rPr lang="en-US" dirty="0"/>
              <a:t> widget and add listeners</a:t>
            </a:r>
          </a:p>
          <a:p>
            <a:pPr lvl="1"/>
            <a:r>
              <a:rPr lang="en-US" dirty="0"/>
              <a:t>View and </a:t>
            </a:r>
            <a:r>
              <a:rPr lang="en-US" dirty="0" err="1"/>
              <a:t>SurfaceView</a:t>
            </a:r>
            <a:r>
              <a:rPr lang="en-US" dirty="0"/>
              <a:t> will be covered later on.</a:t>
            </a:r>
          </a:p>
        </p:txBody>
      </p:sp>
    </p:spTree>
    <p:extLst>
      <p:ext uri="{BB962C8B-B14F-4D97-AF65-F5344CB8AC3E}">
        <p14:creationId xmlns:p14="http://schemas.microsoft.com/office/powerpoint/2010/main" val="1090848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JoyStick</a:t>
            </a:r>
            <a:r>
              <a:rPr lang="en-US" dirty="0"/>
              <a:t>/</a:t>
            </a:r>
            <a:r>
              <a:rPr lang="en-US" dirty="0" err="1"/>
              <a:t>Dpad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possible for a device to have both</a:t>
            </a:r>
          </a:p>
          <a:p>
            <a:pPr lvl="1"/>
            <a:r>
              <a:rPr lang="en-US" dirty="0"/>
              <a:t>one to act is both joystick and </a:t>
            </a:r>
            <a:r>
              <a:rPr lang="en-US" dirty="0" err="1"/>
              <a:t>dpad</a:t>
            </a:r>
            <a:r>
              <a:rPr lang="en-US" dirty="0"/>
              <a:t>.</a:t>
            </a:r>
          </a:p>
          <a:p>
            <a:r>
              <a:rPr lang="en-US" dirty="0" err="1"/>
              <a:t>onGenericMotionEvent</a:t>
            </a:r>
            <a:r>
              <a:rPr lang="en-US" dirty="0"/>
              <a:t>(</a:t>
            </a:r>
            <a:r>
              <a:rPr lang="en-US" dirty="0" err="1"/>
              <a:t>android.view.MotionEvent</a:t>
            </a:r>
            <a:r>
              <a:rPr lang="en-US" dirty="0"/>
              <a:t> </a:t>
            </a:r>
            <a:r>
              <a:rPr lang="en-US" dirty="0" err="1"/>
              <a:t>motionEvent</a:t>
            </a:r>
            <a:r>
              <a:rPr lang="en-US" dirty="0"/>
              <a:t>)  </a:t>
            </a:r>
          </a:p>
          <a:p>
            <a:pPr lvl="1"/>
            <a:r>
              <a:rPr lang="en-US" dirty="0"/>
              <a:t>Then use the </a:t>
            </a:r>
            <a:r>
              <a:rPr lang="en-US" dirty="0" err="1"/>
              <a:t>getAxisValue</a:t>
            </a:r>
            <a:r>
              <a:rPr lang="en-US" dirty="0"/>
              <a:t> to get </a:t>
            </a:r>
            <a:r>
              <a:rPr lang="en-US"/>
              <a:t>the information.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1" y="990601"/>
            <a:ext cx="1222375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31325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Axis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JoyStick</a:t>
            </a:r>
            <a:endParaRPr lang="en-US" dirty="0"/>
          </a:p>
          <a:p>
            <a:pPr lvl="1"/>
            <a:r>
              <a:rPr lang="en-US" dirty="0" err="1"/>
              <a:t>xaxis</a:t>
            </a:r>
            <a:r>
              <a:rPr lang="en-US" dirty="0"/>
              <a:t> = </a:t>
            </a:r>
            <a:r>
              <a:rPr lang="en-US" dirty="0" err="1"/>
              <a:t>motionEvent.getAxisValue</a:t>
            </a:r>
            <a:r>
              <a:rPr lang="en-US" dirty="0"/>
              <a:t>(</a:t>
            </a:r>
            <a:r>
              <a:rPr lang="en-US" dirty="0" err="1"/>
              <a:t>MotionEvent.AXIS_X</a:t>
            </a:r>
            <a:r>
              <a:rPr lang="en-US" dirty="0"/>
              <a:t>);</a:t>
            </a:r>
          </a:p>
          <a:p>
            <a:pPr lvl="1"/>
            <a:r>
              <a:rPr lang="en-US" dirty="0" err="1"/>
              <a:t>yaxis</a:t>
            </a:r>
            <a:r>
              <a:rPr lang="en-US" dirty="0"/>
              <a:t> = </a:t>
            </a:r>
            <a:r>
              <a:rPr lang="en-US" dirty="0" err="1"/>
              <a:t>motionEvent.getAxisValue</a:t>
            </a:r>
            <a:r>
              <a:rPr lang="en-US" dirty="0"/>
              <a:t>(</a:t>
            </a:r>
            <a:r>
              <a:rPr lang="en-US" dirty="0" err="1"/>
              <a:t>MotionEvent.AXIS_Y</a:t>
            </a:r>
            <a:r>
              <a:rPr lang="en-US" dirty="0"/>
              <a:t>);</a:t>
            </a:r>
          </a:p>
          <a:p>
            <a:pPr lvl="2"/>
            <a:r>
              <a:rPr lang="en-US" dirty="0"/>
              <a:t>Numbers between -1.0 to 1.0  with 0.0 the joystick is in center.</a:t>
            </a:r>
          </a:p>
          <a:p>
            <a:pPr lvl="3"/>
            <a:r>
              <a:rPr lang="en-US" dirty="0"/>
              <a:t>0.0, assumes perfect calibration of the joystick.</a:t>
            </a:r>
          </a:p>
          <a:p>
            <a:r>
              <a:rPr lang="en-US" dirty="0" err="1"/>
              <a:t>GamePad</a:t>
            </a:r>
            <a:endParaRPr lang="en-US" dirty="0"/>
          </a:p>
          <a:p>
            <a:pPr lvl="1"/>
            <a:r>
              <a:rPr lang="en-US" dirty="0" err="1"/>
              <a:t>xaxis</a:t>
            </a:r>
            <a:r>
              <a:rPr lang="en-US" dirty="0"/>
              <a:t> = </a:t>
            </a:r>
            <a:r>
              <a:rPr lang="en-US" dirty="0" err="1"/>
              <a:t>motionEvent.getAxisValue</a:t>
            </a:r>
            <a:r>
              <a:rPr lang="en-US" dirty="0"/>
              <a:t>(</a:t>
            </a:r>
            <a:r>
              <a:rPr lang="en-US" dirty="0" err="1"/>
              <a:t>MotionEvent.AXIS_HAT_X</a:t>
            </a:r>
            <a:r>
              <a:rPr lang="en-US" dirty="0"/>
              <a:t>);</a:t>
            </a:r>
          </a:p>
          <a:p>
            <a:pPr lvl="1"/>
            <a:r>
              <a:rPr lang="en-US" dirty="0" err="1"/>
              <a:t>yaxis</a:t>
            </a:r>
            <a:r>
              <a:rPr lang="en-US" dirty="0"/>
              <a:t> = </a:t>
            </a:r>
            <a:r>
              <a:rPr lang="en-US" dirty="0" err="1"/>
              <a:t>motionEvent.getAxisValue</a:t>
            </a:r>
            <a:r>
              <a:rPr lang="en-US" dirty="0"/>
              <a:t>(</a:t>
            </a:r>
            <a:r>
              <a:rPr lang="en-US" dirty="0" err="1"/>
              <a:t>MotionEvent.AXIS_HAT_Y</a:t>
            </a:r>
            <a:r>
              <a:rPr lang="en-US" dirty="0"/>
              <a:t>);</a:t>
            </a:r>
          </a:p>
          <a:p>
            <a:pPr lvl="2"/>
            <a:r>
              <a:rPr lang="en-US" dirty="0"/>
              <a:t>Android reports D-pad UP and DOWN presses as AXIS_HAT_Y events with a range from -1.0 (up),  1.0 (down), and D-pad LEFT or RIGHT presses as AXIS_HAT_X events with a range from -1.0 (left) and 1.0 (right).  With 0.0 as center.</a:t>
            </a:r>
          </a:p>
        </p:txBody>
      </p:sp>
    </p:spTree>
    <p:extLst>
      <p:ext uri="{BB962C8B-B14F-4D97-AF65-F5344CB8AC3E}">
        <p14:creationId xmlns:p14="http://schemas.microsoft.com/office/powerpoint/2010/main" val="19796092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API and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parts are supported back to API 12 (android 3.1), but API 16 (android 4.1) is the lowest API for some code shown here.</a:t>
            </a:r>
          </a:p>
          <a:p>
            <a:endParaRPr lang="en-US" dirty="0"/>
          </a:p>
          <a:p>
            <a:r>
              <a:rPr lang="en-US" dirty="0"/>
              <a:t>The develop pages show how to get backward compact to 3.1 and even 2.3.3 if that is desired.</a:t>
            </a:r>
          </a:p>
          <a:p>
            <a:r>
              <a:rPr lang="en-US" dirty="0">
                <a:hlinkClick r:id="rId2"/>
              </a:rPr>
              <a:t>https://developer.android.com/training/game-controllers/compatibility.html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75594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Multiplayer/multi controller.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connect more then on controller at a time, which allows you to have two more players at the same time.</a:t>
            </a:r>
          </a:p>
          <a:p>
            <a:pPr lvl="1"/>
            <a:r>
              <a:rPr lang="en-US" dirty="0"/>
              <a:t>You will need map each controller to each player.</a:t>
            </a:r>
          </a:p>
          <a:p>
            <a:pPr lvl="2"/>
            <a:r>
              <a:rPr lang="en-US" dirty="0" err="1"/>
              <a:t>InputDevices.getDeviceIds</a:t>
            </a:r>
            <a:r>
              <a:rPr lang="en-US" dirty="0"/>
              <a:t>() will give you the full list of device ids, which can be all before "starting" a game to get player 1 controller, etc.</a:t>
            </a:r>
          </a:p>
          <a:p>
            <a:pPr lvl="2"/>
            <a:r>
              <a:rPr lang="en-US" dirty="0" err="1"/>
              <a:t>KeyEvent</a:t>
            </a:r>
            <a:r>
              <a:rPr lang="en-US" dirty="0"/>
              <a:t> and </a:t>
            </a:r>
            <a:r>
              <a:rPr lang="en-US" dirty="0" err="1"/>
              <a:t>MotionEvent</a:t>
            </a:r>
            <a:r>
              <a:rPr lang="en-US" dirty="0"/>
              <a:t> each have a </a:t>
            </a:r>
            <a:r>
              <a:rPr lang="en-US" dirty="0" err="1"/>
              <a:t>getDeviceID</a:t>
            </a:r>
            <a:r>
              <a:rPr lang="en-US" dirty="0"/>
              <a:t>() method, so when an action has taken place you can map between the controller to the player.</a:t>
            </a:r>
          </a:p>
        </p:txBody>
      </p:sp>
    </p:spTree>
    <p:extLst>
      <p:ext uri="{BB962C8B-B14F-4D97-AF65-F5344CB8AC3E}">
        <p14:creationId xmlns:p14="http://schemas.microsoft.com/office/powerpoint/2010/main" val="15335053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2FA75-5FBF-2332-3C79-B59C07334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controller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2482B-700A-3BC4-B88E-1BF06F976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is support for both </a:t>
            </a:r>
            <a:r>
              <a:rPr lang="en-US" dirty="0" err="1"/>
              <a:t>xbox</a:t>
            </a:r>
            <a:r>
              <a:rPr lang="en-US" dirty="0"/>
              <a:t> and </a:t>
            </a:r>
            <a:r>
              <a:rPr lang="en-US" dirty="0" err="1"/>
              <a:t>Playstation</a:t>
            </a:r>
            <a:r>
              <a:rPr lang="en-US" dirty="0"/>
              <a:t> controllers or generic controllers with</a:t>
            </a:r>
          </a:p>
          <a:p>
            <a:pPr lvl="1"/>
            <a:r>
              <a:rPr lang="en-US" dirty="0"/>
              <a:t>Haptics (vibration)</a:t>
            </a:r>
          </a:p>
          <a:p>
            <a:pPr lvl="1"/>
            <a:r>
              <a:rPr lang="en-US" dirty="0"/>
              <a:t>motion sensors</a:t>
            </a:r>
          </a:p>
          <a:p>
            <a:pPr lvl="1"/>
            <a:r>
              <a:rPr lang="en-US" dirty="0"/>
              <a:t>lights </a:t>
            </a:r>
          </a:p>
          <a:p>
            <a:pPr lvl="1"/>
            <a:r>
              <a:rPr lang="en-US" dirty="0"/>
              <a:t>controller touchpad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hlinkClick r:id="rId2"/>
              </a:rPr>
              <a:t>https://developer.android.com/develop/ui/views/touch-and-input/game-controllers/controller-features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593610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https://developer.android.com/training/game-controllers/controller-input.html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https://developer.android.com/training/game-controllers/compatibility.html</a:t>
            </a:r>
            <a:r>
              <a:rPr lang="en-US" dirty="0"/>
              <a:t> </a:t>
            </a:r>
          </a:p>
          <a:p>
            <a:r>
              <a:rPr lang="en-US">
                <a:hlinkClick r:id="rId4"/>
              </a:rPr>
              <a:t>https://developer.android.com/training/game-controllers/multiple-controllers.html</a:t>
            </a:r>
            <a:r>
              <a:rPr lang="en-US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7367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8974FF-8A91-6658-D32A-3B5E6950A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Sensors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CD6A63-8FAA-CD84-F9A3-55AED93C18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051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Sensor(s)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Android is built with ability to handle many sensors</a:t>
            </a:r>
          </a:p>
          <a:p>
            <a:pPr lvl="1"/>
            <a:r>
              <a:rPr lang="en-US" dirty="0"/>
              <a:t>ACCELEROMETER</a:t>
            </a:r>
          </a:p>
          <a:p>
            <a:pPr lvl="2"/>
            <a:r>
              <a:rPr lang="en-US" dirty="0"/>
              <a:t>accelerometer sensor, which is the acceleration movement of the phone.</a:t>
            </a:r>
          </a:p>
          <a:p>
            <a:pPr lvl="1"/>
            <a:r>
              <a:rPr lang="en-US" dirty="0"/>
              <a:t>GYROSCOPE</a:t>
            </a:r>
          </a:p>
          <a:p>
            <a:pPr lvl="2"/>
            <a:r>
              <a:rPr lang="en-US" dirty="0"/>
              <a:t>a gyroscope sensor</a:t>
            </a:r>
          </a:p>
          <a:p>
            <a:pPr lvl="1"/>
            <a:r>
              <a:rPr lang="en-US" dirty="0"/>
              <a:t>LIGHT</a:t>
            </a:r>
          </a:p>
          <a:p>
            <a:pPr lvl="2"/>
            <a:r>
              <a:rPr lang="en-US" dirty="0"/>
              <a:t>a light sensor</a:t>
            </a:r>
          </a:p>
          <a:p>
            <a:pPr lvl="1"/>
            <a:r>
              <a:rPr lang="en-US" dirty="0"/>
              <a:t>MAGNETIC_FIELD</a:t>
            </a:r>
          </a:p>
          <a:p>
            <a:pPr lvl="2"/>
            <a:r>
              <a:rPr lang="en-US" dirty="0"/>
              <a:t>a magnetic field sensor.</a:t>
            </a:r>
          </a:p>
          <a:p>
            <a:pPr lvl="1"/>
            <a:r>
              <a:rPr lang="en-US" dirty="0"/>
              <a:t>ORIENTATION</a:t>
            </a:r>
          </a:p>
          <a:p>
            <a:pPr lvl="2"/>
            <a:r>
              <a:rPr lang="en-US" dirty="0"/>
              <a:t>Orientation is space </a:t>
            </a:r>
          </a:p>
          <a:p>
            <a:pPr lvl="1"/>
            <a:r>
              <a:rPr lang="en-US" dirty="0"/>
              <a:t>PRESSURE</a:t>
            </a:r>
          </a:p>
          <a:p>
            <a:pPr lvl="2"/>
            <a:r>
              <a:rPr lang="en-US" dirty="0"/>
              <a:t>a pressure sensor</a:t>
            </a:r>
          </a:p>
          <a:p>
            <a:pPr lvl="1"/>
            <a:r>
              <a:rPr lang="en-US" dirty="0"/>
              <a:t>PROXIMITY 	</a:t>
            </a:r>
          </a:p>
          <a:p>
            <a:pPr lvl="2"/>
            <a:r>
              <a:rPr lang="en-US" dirty="0"/>
              <a:t>an proximity sensor</a:t>
            </a:r>
          </a:p>
          <a:p>
            <a:pPr lvl="1"/>
            <a:r>
              <a:rPr lang="en-US" dirty="0"/>
              <a:t>TEMPERATURE</a:t>
            </a:r>
          </a:p>
          <a:p>
            <a:pPr lvl="2"/>
            <a:r>
              <a:rPr lang="en-US" dirty="0"/>
              <a:t>A temperature sensor</a:t>
            </a:r>
          </a:p>
        </p:txBody>
      </p:sp>
    </p:spTree>
    <p:extLst>
      <p:ext uri="{BB962C8B-B14F-4D97-AF65-F5344CB8AC3E}">
        <p14:creationId xmlns:p14="http://schemas.microsoft.com/office/powerpoint/2010/main" val="33423799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Android Sensor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packages are </a:t>
            </a:r>
          </a:p>
          <a:p>
            <a:pPr lvl="1"/>
            <a:r>
              <a:rPr lang="en-US" dirty="0" err="1"/>
              <a:t>android.hardware.Sensor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android.hardware.SensorEvent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android.hardware.SensorEventListener</a:t>
            </a:r>
            <a:r>
              <a:rPr lang="en-US" dirty="0"/>
              <a:t>;</a:t>
            </a:r>
          </a:p>
          <a:p>
            <a:pPr lvl="1"/>
            <a:r>
              <a:rPr lang="en-US" dirty="0" err="1">
                <a:hlinkClick r:id="rId2"/>
              </a:rPr>
              <a:t>android.hardware.SensorManager</a:t>
            </a:r>
            <a:r>
              <a:rPr lang="en-US" dirty="0"/>
              <a:t>; </a:t>
            </a:r>
            <a:r>
              <a:rPr lang="en-US" sz="1000" dirty="0"/>
              <a:t>(Easter egg) </a:t>
            </a:r>
          </a:p>
          <a:p>
            <a:pPr marL="0" indent="0">
              <a:buNone/>
            </a:pPr>
            <a:r>
              <a:rPr lang="nb-NO" dirty="0"/>
              <a:t>private SensorManager myManager;</a:t>
            </a:r>
          </a:p>
          <a:p>
            <a:pPr marL="0" indent="0">
              <a:buNone/>
            </a:pPr>
            <a:r>
              <a:rPr lang="nb-NO" dirty="0"/>
              <a:t>private Sensor accSensor;</a:t>
            </a:r>
          </a:p>
          <a:p>
            <a:pPr marL="0" indent="0">
              <a:buNone/>
            </a:pPr>
            <a:r>
              <a:rPr lang="nb-NO" dirty="0"/>
              <a:t>private List&lt;Sensor&gt; sensors;</a:t>
            </a:r>
          </a:p>
          <a:p>
            <a:pPr marL="0" indent="0">
              <a:buNone/>
            </a:pPr>
            <a:r>
              <a:rPr lang="nb-NO" dirty="0"/>
              <a:t>SensorEventListener mySensorListener;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026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Framework classes and interfaces</a:t>
            </a:r>
          </a:p>
          <a:p>
            <a:endParaRPr lang="en-US"/>
          </a:p>
        </p:txBody>
      </p:sp>
      <p:sp>
        <p:nvSpPr>
          <p:cNvPr id="271" name="Google Shape;271;p4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ym typeface="Consolas"/>
                <a:hlinkClick r:id="rId3"/>
              </a:rPr>
              <a:t>SensorManager</a:t>
            </a:r>
            <a:endParaRPr lang="en-US" dirty="0">
              <a:sym typeface="Consolas"/>
            </a:endParaRPr>
          </a:p>
          <a:p>
            <a:r>
              <a:rPr lang="en-US" dirty="0"/>
              <a:t>Access and listen to sensors</a:t>
            </a:r>
          </a:p>
          <a:p>
            <a:r>
              <a:rPr lang="en-US" dirty="0"/>
              <a:t>Register and unregister sensor event listeners</a:t>
            </a:r>
          </a:p>
          <a:p>
            <a:r>
              <a:rPr lang="en-US" dirty="0"/>
              <a:t>Acquire orientation information</a:t>
            </a:r>
          </a:p>
          <a:p>
            <a:r>
              <a:rPr lang="en-US" dirty="0"/>
              <a:t>Provides constants for accuracy, data acquisition rates, and calibration</a:t>
            </a:r>
          </a:p>
          <a:p>
            <a:endParaRPr lang="en-US" dirty="0"/>
          </a:p>
        </p:txBody>
      </p:sp>
      <p:sp>
        <p:nvSpPr>
          <p:cNvPr id="272" name="Google Shape;272;p43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39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25732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View will need several attributed in order to work with these listeners</a:t>
            </a:r>
          </a:p>
          <a:p>
            <a:r>
              <a:rPr lang="en-US" dirty="0"/>
              <a:t>In the xml you will need to add</a:t>
            </a:r>
          </a:p>
          <a:p>
            <a:pPr marL="457200" lvl="1" indent="0">
              <a:buNone/>
            </a:pPr>
            <a:r>
              <a:rPr lang="en-US" dirty="0" err="1"/>
              <a:t>android:focusable</a:t>
            </a:r>
            <a:r>
              <a:rPr lang="en-US" dirty="0"/>
              <a:t>="true"</a:t>
            </a:r>
          </a:p>
          <a:p>
            <a:pPr marL="457200" lvl="1" indent="0">
              <a:buNone/>
            </a:pPr>
            <a:r>
              <a:rPr lang="en-US" dirty="0" err="1"/>
              <a:t>android:focusableInTouchMode</a:t>
            </a:r>
            <a:r>
              <a:rPr lang="en-US" dirty="0"/>
              <a:t>="true"</a:t>
            </a:r>
          </a:p>
          <a:p>
            <a:pPr marL="457200" lvl="1" indent="0">
              <a:buNone/>
            </a:pPr>
            <a:r>
              <a:rPr lang="en-US" dirty="0" err="1"/>
              <a:t>android:clickable</a:t>
            </a:r>
            <a:r>
              <a:rPr lang="en-US" dirty="0"/>
              <a:t>="true"</a:t>
            </a:r>
          </a:p>
        </p:txBody>
      </p:sp>
    </p:spTree>
    <p:extLst>
      <p:ext uri="{BB962C8B-B14F-4D97-AF65-F5344CB8AC3E}">
        <p14:creationId xmlns:p14="http://schemas.microsoft.com/office/powerpoint/2010/main" val="31474706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Important framework classes</a:t>
            </a:r>
          </a:p>
        </p:txBody>
      </p:sp>
      <p:sp>
        <p:nvSpPr>
          <p:cNvPr id="278" name="Google Shape;278;p44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ym typeface="Consolas"/>
                <a:hlinkClick r:id="rId3"/>
              </a:rPr>
              <a:t>Sensor</a:t>
            </a:r>
            <a:r>
              <a:rPr lang="en-US"/>
              <a:t>: Determine specific sensor's capabilities</a:t>
            </a:r>
          </a:p>
          <a:p>
            <a:r>
              <a:rPr lang="en-US">
                <a:sym typeface="Consolas"/>
                <a:hlinkClick r:id="rId4"/>
              </a:rPr>
              <a:t>SensorEvent</a:t>
            </a:r>
            <a:r>
              <a:rPr lang="en-US"/>
              <a:t>: Info about event, including raw sensor data</a:t>
            </a:r>
          </a:p>
          <a:p>
            <a:r>
              <a:rPr lang="en-US">
                <a:sym typeface="Consolas"/>
                <a:hlinkClick r:id="rId5"/>
              </a:rPr>
              <a:t>SensorEventListener</a:t>
            </a:r>
            <a:r>
              <a:rPr lang="en-US"/>
              <a:t>: Receives notifications about sensor events </a:t>
            </a:r>
          </a:p>
          <a:p>
            <a:pPr lvl="1"/>
            <a:r>
              <a:rPr lang="en-US"/>
              <a:t>When sensor has new data</a:t>
            </a:r>
          </a:p>
          <a:p>
            <a:pPr lvl="1"/>
            <a:r>
              <a:rPr lang="en-US"/>
              <a:t>When sensor accuracy changes</a:t>
            </a:r>
          </a:p>
        </p:txBody>
      </p:sp>
      <p:sp>
        <p:nvSpPr>
          <p:cNvPr id="279" name="Google Shape;279;p44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40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568609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Sensor class types and typical uses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5" name="Google Shape;285;p4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41</a:t>
            </a:fld>
            <a:endParaRPr lang="en"/>
          </a:p>
        </p:txBody>
      </p:sp>
      <p:graphicFrame>
        <p:nvGraphicFramePr>
          <p:cNvPr id="286" name="Google Shape;286;p45"/>
          <p:cNvGraphicFramePr/>
          <p:nvPr/>
        </p:nvGraphicFramePr>
        <p:xfrm>
          <a:off x="317900" y="1302634"/>
          <a:ext cx="11360800" cy="510299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885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75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14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4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en" sz="2700" u="sng">
                          <a:solidFill>
                            <a:schemeClr val="accent5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  <a:hlinkClick r:id="rId3"/>
                        </a:rPr>
                        <a:t>TYPE_ACCELEROMETER</a:t>
                      </a:r>
                      <a:endParaRPr sz="2700">
                        <a:solidFill>
                          <a:schemeClr val="accent5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152400" marR="152400" marT="50800" marB="50800">
                    <a:lnL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7625" lvl="0" indent="0" algn="l" rtl="0">
                        <a:spcBef>
                          <a:spcPts val="4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en" sz="2700">
                          <a:latin typeface="Roboto"/>
                          <a:ea typeface="Roboto"/>
                          <a:cs typeface="Roboto"/>
                          <a:sym typeface="Roboto"/>
                        </a:rPr>
                        <a:t>Detecting motion (shake, tilt, etc.)</a:t>
                      </a:r>
                      <a:endParaRPr sz="27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84133" marR="84133" marT="84133" marB="84133">
                    <a:lnL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4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en" sz="2700" u="sng">
                          <a:solidFill>
                            <a:schemeClr val="accent5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  <a:hlinkClick r:id="rId4"/>
                        </a:rPr>
                        <a:t>TYPE_AMBIENT_TEMPERATURE</a:t>
                      </a:r>
                      <a:endParaRPr sz="2700">
                        <a:solidFill>
                          <a:schemeClr val="accent5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152400" marR="152400" marT="50800" marB="50800">
                    <a:lnL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4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en" sz="2700">
                          <a:latin typeface="Roboto"/>
                          <a:ea typeface="Roboto"/>
                          <a:cs typeface="Roboto"/>
                          <a:sym typeface="Roboto"/>
                        </a:rPr>
                        <a:t>Monitoring air temperature</a:t>
                      </a:r>
                      <a:endParaRPr sz="27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152400" marR="152400" marT="50800" marB="50800">
                    <a:lnL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8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4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en" sz="2700" u="sng">
                          <a:solidFill>
                            <a:schemeClr val="accent5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  <a:hlinkClick r:id="rId5"/>
                        </a:rPr>
                        <a:t>TYPE_GRAVITY</a:t>
                      </a:r>
                      <a:endParaRPr sz="2700">
                        <a:solidFill>
                          <a:schemeClr val="accent5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152400" marR="152400" marT="50800" marB="50800">
                    <a:lnL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4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en" sz="2700">
                          <a:latin typeface="Roboto"/>
                          <a:ea typeface="Roboto"/>
                          <a:cs typeface="Roboto"/>
                          <a:sym typeface="Roboto"/>
                        </a:rPr>
                        <a:t>Detecting motion (shake, tilt, etc.)</a:t>
                      </a:r>
                      <a:endParaRPr sz="27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152400" marR="152400" marT="50800" marB="50800">
                    <a:lnL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8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4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en" sz="2700" u="sng">
                          <a:solidFill>
                            <a:schemeClr val="accent5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  <a:hlinkClick r:id="rId6"/>
                        </a:rPr>
                        <a:t>TYPE_GYROSCOPE</a:t>
                      </a:r>
                      <a:endParaRPr sz="2700">
                        <a:solidFill>
                          <a:schemeClr val="accent5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152400" marR="152400" marT="50800" marB="50800">
                    <a:lnL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4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en" sz="2700">
                          <a:latin typeface="Roboto"/>
                          <a:ea typeface="Roboto"/>
                          <a:cs typeface="Roboto"/>
                          <a:sym typeface="Roboto"/>
                        </a:rPr>
                        <a:t>Detecting rotation (spin, turn, etc.)</a:t>
                      </a:r>
                      <a:endParaRPr sz="27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152400" marR="152400" marT="50800" marB="50800">
                    <a:lnL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78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4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en" sz="2700" u="sng">
                          <a:solidFill>
                            <a:schemeClr val="accent5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  <a:hlinkClick r:id="rId7"/>
                        </a:rPr>
                        <a:t>TYPE_LIGHT</a:t>
                      </a:r>
                      <a:endParaRPr sz="2700">
                        <a:solidFill>
                          <a:schemeClr val="accent5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152400" marR="152400" marT="50800" marB="50800">
                    <a:lnL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4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en" sz="2700">
                          <a:latin typeface="Roboto"/>
                          <a:ea typeface="Roboto"/>
                          <a:cs typeface="Roboto"/>
                          <a:sym typeface="Roboto"/>
                        </a:rPr>
                        <a:t>Controlling screen brightness</a:t>
                      </a:r>
                      <a:endParaRPr sz="27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152400" marR="152400" marT="50800" marB="50800">
                    <a:lnL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786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4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en" sz="2700" u="sng">
                          <a:solidFill>
                            <a:schemeClr val="accent5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  <a:hlinkClick r:id="rId8"/>
                        </a:rPr>
                        <a:t>TYPE_LINEAR_ACCELERATION</a:t>
                      </a:r>
                      <a:endParaRPr sz="2700">
                        <a:solidFill>
                          <a:schemeClr val="accent5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152400" marR="152400" marT="50800" marB="50800">
                    <a:lnL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4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en" sz="2700">
                          <a:latin typeface="Roboto"/>
                          <a:ea typeface="Roboto"/>
                          <a:cs typeface="Roboto"/>
                          <a:sym typeface="Roboto"/>
                        </a:rPr>
                        <a:t>Monitoring acceleration along single axis</a:t>
                      </a:r>
                      <a:endParaRPr sz="27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152400" marR="152400" marT="50800" marB="50800">
                    <a:lnL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5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4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en" sz="2700" u="sng">
                          <a:solidFill>
                            <a:schemeClr val="accent5"/>
                          </a:solidFill>
                          <a:latin typeface="Consolas"/>
                          <a:ea typeface="Consolas"/>
                          <a:cs typeface="Consolas"/>
                          <a:sym typeface="Consolas"/>
                          <a:hlinkClick r:id="rId9"/>
                        </a:rPr>
                        <a:t>TYPE_MAGNETIC_FIELD</a:t>
                      </a:r>
                      <a:endParaRPr sz="2700">
                        <a:solidFill>
                          <a:schemeClr val="accent5"/>
                        </a:solidFill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152400" marR="152400" marT="50800" marB="50800">
                    <a:lnL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400"/>
                        </a:spcBef>
                        <a:spcAft>
                          <a:spcPts val="400"/>
                        </a:spcAft>
                        <a:buNone/>
                      </a:pPr>
                      <a:r>
                        <a:rPr lang="en" sz="2700">
                          <a:latin typeface="Roboto"/>
                          <a:ea typeface="Roboto"/>
                          <a:cs typeface="Roboto"/>
                          <a:sym typeface="Roboto"/>
                        </a:rPr>
                        <a:t>Creating a compass</a:t>
                      </a:r>
                      <a:endParaRPr sz="27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152400" marR="152400" marT="50800" marB="50800">
                    <a:lnL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9D9D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6926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6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sensors</a:t>
            </a:r>
          </a:p>
        </p:txBody>
      </p:sp>
      <p:sp>
        <p:nvSpPr>
          <p:cNvPr id="292" name="Google Shape;292;p46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Determine which sensors are available on device</a:t>
            </a:r>
          </a:p>
          <a:p>
            <a:r>
              <a:rPr lang="en-US"/>
              <a:t>Determine an individual sensor's capabilities</a:t>
            </a:r>
          </a:p>
          <a:p>
            <a:pPr lvl="1"/>
            <a:r>
              <a:rPr lang="en-US"/>
              <a:t>Maximum range, manufacturer, power requirements, resolution</a:t>
            </a:r>
          </a:p>
          <a:p>
            <a:r>
              <a:rPr lang="en-US"/>
              <a:t>Register sensor event listeners</a:t>
            </a:r>
          </a:p>
          <a:p>
            <a:r>
              <a:rPr lang="en-US"/>
              <a:t>Acquire raw sensor data</a:t>
            </a:r>
          </a:p>
          <a:p>
            <a:pPr lvl="1"/>
            <a:r>
              <a:rPr lang="en-US"/>
              <a:t>Also define minimum rate for acquiring sensor data</a:t>
            </a:r>
          </a:p>
          <a:p>
            <a:r>
              <a:rPr lang="en-US"/>
              <a:t>Unregister sensor event listeners</a:t>
            </a:r>
          </a:p>
          <a:p>
            <a:endParaRPr lang="en-US"/>
          </a:p>
        </p:txBody>
      </p:sp>
      <p:sp>
        <p:nvSpPr>
          <p:cNvPr id="293" name="Google Shape;293;p46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42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384568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Orientation (deprecated)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deprecated but this useful as a example.</a:t>
            </a:r>
          </a:p>
          <a:p>
            <a:r>
              <a:rPr lang="en-US" dirty="0"/>
              <a:t>First we need to get a Sensor Manager for the sensors</a:t>
            </a:r>
          </a:p>
          <a:p>
            <a:pPr lvl="2"/>
            <a:r>
              <a:rPr lang="en-US" dirty="0" err="1"/>
              <a:t>myManager</a:t>
            </a:r>
            <a:r>
              <a:rPr lang="en-US" dirty="0"/>
              <a:t> = (</a:t>
            </a:r>
            <a:r>
              <a:rPr lang="en-US" dirty="0" err="1"/>
              <a:t>SensorManager</a:t>
            </a:r>
            <a:r>
              <a:rPr lang="en-US" dirty="0"/>
              <a:t>) </a:t>
            </a:r>
            <a:r>
              <a:rPr lang="en-US" dirty="0" err="1"/>
              <a:t>getSystemService</a:t>
            </a:r>
            <a:r>
              <a:rPr lang="en-US" dirty="0"/>
              <a:t>(</a:t>
            </a:r>
            <a:r>
              <a:rPr lang="en-US" dirty="0" err="1"/>
              <a:t>Context.SENSOR_SERVICE</a:t>
            </a:r>
            <a:r>
              <a:rPr lang="en-US" dirty="0"/>
              <a:t>);</a:t>
            </a:r>
          </a:p>
          <a:p>
            <a:r>
              <a:rPr lang="en-US" dirty="0"/>
              <a:t>Now we have two methods to get the Accelerometer</a:t>
            </a:r>
          </a:p>
          <a:p>
            <a:pPr lvl="1"/>
            <a:r>
              <a:rPr lang="en-US" dirty="0" err="1"/>
              <a:t>GetDefaultSensor</a:t>
            </a:r>
            <a:r>
              <a:rPr lang="en-US" dirty="0"/>
              <a:t>, which may return a sensor could be a composite sensor</a:t>
            </a:r>
          </a:p>
          <a:p>
            <a:pPr lvl="1"/>
            <a:r>
              <a:rPr lang="en-US" dirty="0"/>
              <a:t>Or to get the raw sensor, get a list of the Sensors for that TYPE and then choose one (normally the first one.)</a:t>
            </a:r>
          </a:p>
        </p:txBody>
      </p:sp>
    </p:spTree>
    <p:extLst>
      <p:ext uri="{BB962C8B-B14F-4D97-AF65-F5344CB8AC3E}">
        <p14:creationId xmlns:p14="http://schemas.microsoft.com/office/powerpoint/2010/main" val="37623022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sz="2600" dirty="0"/>
              <a:t>sensors = </a:t>
            </a:r>
            <a:r>
              <a:rPr lang="en-US" sz="2600" dirty="0" err="1"/>
              <a:t>myManager.getSensorList</a:t>
            </a:r>
            <a:r>
              <a:rPr lang="en-US" sz="2600" dirty="0"/>
              <a:t>(</a:t>
            </a:r>
            <a:r>
              <a:rPr lang="en-US" sz="2600" dirty="0" err="1"/>
              <a:t>Sensor.TYPE_</a:t>
            </a:r>
            <a:r>
              <a:rPr lang="en-US" sz="2800" dirty="0" err="1"/>
              <a:t>ORIENTATION</a:t>
            </a:r>
            <a:r>
              <a:rPr lang="en-US" sz="2600" dirty="0"/>
              <a:t>);</a:t>
            </a:r>
          </a:p>
          <a:p>
            <a:pPr marL="0" indent="0">
              <a:buNone/>
            </a:pPr>
            <a:r>
              <a:rPr lang="en-US" sz="2600" dirty="0"/>
              <a:t>if(</a:t>
            </a:r>
            <a:r>
              <a:rPr lang="en-US" sz="2600" dirty="0" err="1"/>
              <a:t>sensors.size</a:t>
            </a:r>
            <a:r>
              <a:rPr lang="en-US" sz="2600" dirty="0"/>
              <a:t>() &gt; 0)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err="1"/>
              <a:t>accSensor</a:t>
            </a:r>
            <a:r>
              <a:rPr lang="en-US" sz="2600" dirty="0"/>
              <a:t> = </a:t>
            </a:r>
            <a:r>
              <a:rPr lang="en-US" sz="2600" dirty="0" err="1"/>
              <a:t>sensors.get</a:t>
            </a:r>
            <a:r>
              <a:rPr lang="en-US" sz="2600" dirty="0"/>
              <a:t>(0);</a:t>
            </a:r>
          </a:p>
          <a:p>
            <a:r>
              <a:rPr lang="en-US" dirty="0"/>
              <a:t>OR</a:t>
            </a:r>
          </a:p>
          <a:p>
            <a:pPr marL="0" indent="0">
              <a:buNone/>
            </a:pPr>
            <a:r>
              <a:rPr lang="en-US" sz="2400" dirty="0" err="1"/>
              <a:t>accSensor</a:t>
            </a:r>
            <a:r>
              <a:rPr lang="en-US" sz="2400" dirty="0"/>
              <a:t> = </a:t>
            </a:r>
            <a:r>
              <a:rPr lang="en-US" sz="2400" dirty="0" err="1"/>
              <a:t>myManager.getDefaultSensor</a:t>
            </a:r>
            <a:r>
              <a:rPr lang="en-US" sz="2400" dirty="0"/>
              <a:t>(</a:t>
            </a:r>
            <a:r>
              <a:rPr lang="en-US" sz="2400" dirty="0" err="1"/>
              <a:t>Sensor.TYPE_ORIENTATION</a:t>
            </a:r>
            <a:r>
              <a:rPr lang="en-US" sz="2400" dirty="0"/>
              <a:t>);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000" dirty="0"/>
              <a:t>A Note: Google states this sensor type exists for legacy reasons please use </a:t>
            </a:r>
            <a:r>
              <a:rPr lang="en-US" sz="2000" dirty="0" err="1"/>
              <a:t>getRotationMatrix</a:t>
            </a:r>
            <a:r>
              <a:rPr lang="en-US" sz="2000" dirty="0"/>
              <a:t>() in conjunction with </a:t>
            </a:r>
            <a:r>
              <a:rPr lang="en-US" sz="2000" dirty="0" err="1"/>
              <a:t>remapCoordinateSystem</a:t>
            </a:r>
            <a:r>
              <a:rPr lang="en-US" sz="2000" dirty="0"/>
              <a:t>() and </a:t>
            </a:r>
            <a:r>
              <a:rPr lang="en-US" sz="2000" dirty="0" err="1"/>
              <a:t>getOrientation</a:t>
            </a:r>
            <a:r>
              <a:rPr lang="en-US" sz="2000" dirty="0"/>
              <a:t>() to compute these values instead.</a:t>
            </a:r>
          </a:p>
          <a:p>
            <a:pPr lvl="2"/>
            <a:r>
              <a:rPr lang="en-US" sz="1600" dirty="0"/>
              <a:t>This option is shown in the pitchroll2 example on the handout page.  </a:t>
            </a:r>
          </a:p>
        </p:txBody>
      </p:sp>
    </p:spTree>
    <p:extLst>
      <p:ext uri="{BB962C8B-B14F-4D97-AF65-F5344CB8AC3E}">
        <p14:creationId xmlns:p14="http://schemas.microsoft.com/office/powerpoint/2010/main" val="21868862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call back listener for the Sensor.</a:t>
            </a:r>
          </a:p>
          <a:p>
            <a:pPr lvl="3"/>
            <a:r>
              <a:rPr lang="en-US" dirty="0"/>
              <a:t>You can use the same listener for more then one sensor.</a:t>
            </a:r>
          </a:p>
          <a:p>
            <a:pPr lvl="1"/>
            <a:r>
              <a:rPr lang="en-US" dirty="0" err="1"/>
              <a:t>SensorEventListener</a:t>
            </a:r>
            <a:endParaRPr lang="en-US" dirty="0"/>
          </a:p>
          <a:p>
            <a:pPr lvl="1"/>
            <a:r>
              <a:rPr lang="en-US" dirty="0"/>
              <a:t>Override the two methods</a:t>
            </a:r>
          </a:p>
          <a:p>
            <a:pPr lvl="2"/>
            <a:r>
              <a:rPr lang="en-US" dirty="0"/>
              <a:t>public void </a:t>
            </a:r>
            <a:r>
              <a:rPr lang="en-US" dirty="0" err="1"/>
              <a:t>onAccuracyChanged</a:t>
            </a:r>
            <a:r>
              <a:rPr lang="en-US" dirty="0"/>
              <a:t>(Sensor </a:t>
            </a:r>
            <a:r>
              <a:rPr lang="en-US" dirty="0" err="1"/>
              <a:t>sensor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accuracy)</a:t>
            </a:r>
          </a:p>
          <a:p>
            <a:pPr lvl="3"/>
            <a:r>
              <a:rPr lang="en-US" dirty="0"/>
              <a:t>Called when the accuracy changes.</a:t>
            </a:r>
          </a:p>
          <a:p>
            <a:pPr lvl="2"/>
            <a:r>
              <a:rPr lang="en-US" dirty="0"/>
              <a:t>public void </a:t>
            </a:r>
            <a:r>
              <a:rPr lang="en-US" dirty="0" err="1"/>
              <a:t>onSensorChanged</a:t>
            </a:r>
            <a:r>
              <a:rPr lang="en-US" dirty="0"/>
              <a:t>(</a:t>
            </a:r>
            <a:r>
              <a:rPr lang="en-US" dirty="0" err="1"/>
              <a:t>SensorEvent</a:t>
            </a:r>
            <a:r>
              <a:rPr lang="en-US" dirty="0"/>
              <a:t> event)</a:t>
            </a:r>
          </a:p>
          <a:p>
            <a:pPr lvl="3"/>
            <a:r>
              <a:rPr lang="en-US" dirty="0"/>
              <a:t>Called when the Sensor data changes.</a:t>
            </a:r>
          </a:p>
        </p:txBody>
      </p:sp>
    </p:spTree>
    <p:extLst>
      <p:ext uri="{BB962C8B-B14F-4D97-AF65-F5344CB8AC3E}">
        <p14:creationId xmlns:p14="http://schemas.microsoft.com/office/powerpoint/2010/main" val="2928459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SensorEvent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 data is a </a:t>
            </a:r>
            <a:r>
              <a:rPr lang="en-US" dirty="0" err="1"/>
              <a:t>SensorEvent</a:t>
            </a:r>
            <a:r>
              <a:rPr lang="en-US" dirty="0"/>
              <a:t> is based on the Sensor TYPE (ORIENTATION, ACELEROMETER, </a:t>
            </a:r>
            <a:r>
              <a:rPr lang="en-US" dirty="0" err="1"/>
              <a:t>etc</a:t>
            </a:r>
            <a:r>
              <a:rPr lang="en-US" dirty="0"/>
              <a:t>), </a:t>
            </a:r>
          </a:p>
          <a:p>
            <a:pPr lvl="1"/>
            <a:r>
              <a:rPr lang="en-US" dirty="0"/>
              <a:t>values[]  contains the data</a:t>
            </a:r>
          </a:p>
          <a:p>
            <a:pPr lvl="1"/>
            <a:r>
              <a:rPr lang="en-US" dirty="0" err="1"/>
              <a:t>Sensor.TYPE_ORIENTATION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All values are angles in degrees.</a:t>
            </a:r>
          </a:p>
          <a:p>
            <a:pPr lvl="2"/>
            <a:r>
              <a:rPr lang="en-US" dirty="0"/>
              <a:t>values[0]: Azimuth, angle between the magnetic north direction and the Y axis, around the Z axis (0 to 359). 0=North, 90=East, 180=South, 270=West</a:t>
            </a:r>
          </a:p>
          <a:p>
            <a:pPr lvl="2"/>
            <a:r>
              <a:rPr lang="en-US" dirty="0"/>
              <a:t>values[1]: Pitch, rotation around X axis (-180 to 180), with positive values when the z-axis moves toward the y-axis.</a:t>
            </a:r>
          </a:p>
          <a:p>
            <a:pPr lvl="2"/>
            <a:r>
              <a:rPr lang="en-US" dirty="0"/>
              <a:t>values[2]: Roll, rotation around Y axis (-90 to 90), with positive values when the x-axis moves toward the z-axis.</a:t>
            </a:r>
          </a:p>
          <a:p>
            <a:pPr lvl="2"/>
            <a:r>
              <a:rPr lang="en-US" dirty="0"/>
              <a:t>Important note: For historical reasons the roll angle is positive in the clockwise direction (mathematically speaking, it should be positive in the counter-clockwise direction).</a:t>
            </a:r>
          </a:p>
          <a:p>
            <a:pPr lvl="1"/>
            <a:r>
              <a:rPr lang="en-US" dirty="0" err="1"/>
              <a:t>Sensor.TYPE_ACCELEROMETER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All values are in SI units (m/s^2) and measure the acceleration applied to the phone minus the force of gravity.</a:t>
            </a:r>
          </a:p>
          <a:p>
            <a:pPr lvl="2"/>
            <a:r>
              <a:rPr lang="en-US" dirty="0"/>
              <a:t>values[0]: Acceleration minus </a:t>
            </a:r>
            <a:r>
              <a:rPr lang="en-US" dirty="0" err="1"/>
              <a:t>Gx</a:t>
            </a:r>
            <a:r>
              <a:rPr lang="en-US" dirty="0"/>
              <a:t> on the x-axis</a:t>
            </a:r>
          </a:p>
          <a:p>
            <a:pPr lvl="2"/>
            <a:r>
              <a:rPr lang="en-US" dirty="0"/>
              <a:t>values[1]: Acceleration minus </a:t>
            </a:r>
            <a:r>
              <a:rPr lang="en-US" dirty="0" err="1"/>
              <a:t>Gy</a:t>
            </a:r>
            <a:r>
              <a:rPr lang="en-US" dirty="0"/>
              <a:t> on the y-axis</a:t>
            </a:r>
          </a:p>
          <a:p>
            <a:pPr lvl="2"/>
            <a:r>
              <a:rPr lang="en-US" dirty="0"/>
              <a:t>values[2]: Acceleration minus </a:t>
            </a:r>
            <a:r>
              <a:rPr lang="en-US" dirty="0" err="1"/>
              <a:t>Gz</a:t>
            </a:r>
            <a:r>
              <a:rPr lang="en-US" dirty="0"/>
              <a:t> on the z-axis </a:t>
            </a:r>
          </a:p>
        </p:txBody>
      </p:sp>
    </p:spTree>
    <p:extLst>
      <p:ext uri="{BB962C8B-B14F-4D97-AF65-F5344CB8AC3E}">
        <p14:creationId xmlns:p14="http://schemas.microsoft.com/office/powerpoint/2010/main" val="31391318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Lastly add the listener</a:t>
            </a:r>
          </a:p>
          <a:p>
            <a:pPr lvl="1"/>
            <a:r>
              <a:rPr lang="en-US" dirty="0" err="1"/>
              <a:t>myManager.registerListener</a:t>
            </a:r>
            <a:r>
              <a:rPr lang="en-US" dirty="0"/>
              <a:t>(</a:t>
            </a:r>
            <a:r>
              <a:rPr lang="en-US" dirty="0" err="1"/>
              <a:t>mySensorListener</a:t>
            </a:r>
            <a:r>
              <a:rPr lang="en-US" dirty="0"/>
              <a:t>, </a:t>
            </a:r>
            <a:r>
              <a:rPr lang="en-US" dirty="0" err="1"/>
              <a:t>accSensor</a:t>
            </a:r>
            <a:r>
              <a:rPr lang="en-US" dirty="0"/>
              <a:t>,   </a:t>
            </a:r>
            <a:r>
              <a:rPr lang="en-US" dirty="0" err="1"/>
              <a:t>SensorManager.SENSOR_DELAY_GAME</a:t>
            </a:r>
            <a:r>
              <a:rPr lang="en-US" dirty="0"/>
              <a:t>);</a:t>
            </a:r>
          </a:p>
          <a:p>
            <a:pPr lvl="2"/>
            <a:r>
              <a:rPr lang="en-US" dirty="0"/>
              <a:t>Where </a:t>
            </a:r>
            <a:r>
              <a:rPr lang="en-US" dirty="0" err="1"/>
              <a:t>AccSensor</a:t>
            </a:r>
            <a:r>
              <a:rPr lang="en-US" dirty="0"/>
              <a:t> is the Sensor</a:t>
            </a:r>
          </a:p>
          <a:p>
            <a:pPr lvl="2"/>
            <a:r>
              <a:rPr lang="en-US" dirty="0"/>
              <a:t>SENSOR_DELAY_GAME is a suitable time interval for games, which SENSOR_DELAY_NORMAL is for applications, and SENSOR_DELAY_UI is for “screen flipping”.</a:t>
            </a:r>
          </a:p>
        </p:txBody>
      </p:sp>
    </p:spTree>
    <p:extLst>
      <p:ext uri="{BB962C8B-B14F-4D97-AF65-F5344CB8AC3E}">
        <p14:creationId xmlns:p14="http://schemas.microsoft.com/office/powerpoint/2010/main" val="26427982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lastly…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forget to unregister the listener when you are done (free memory and save battery life)</a:t>
            </a:r>
          </a:p>
          <a:p>
            <a:pPr lvl="1"/>
            <a:r>
              <a:rPr lang="en-US" dirty="0" err="1"/>
              <a:t>myManager.unregisterListener</a:t>
            </a:r>
            <a:r>
              <a:rPr lang="en-US" dirty="0"/>
              <a:t>(</a:t>
            </a:r>
            <a:r>
              <a:rPr lang="en-US" dirty="0" err="1"/>
              <a:t>mySensorListener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5317103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Screen: portrait and landscape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Remember when using the sensors that you screen may change from landscape to portrait </a:t>
            </a:r>
            <a:r>
              <a:rPr lang="en-US"/>
              <a:t>and vise </a:t>
            </a:r>
            <a:r>
              <a:rPr lang="en-US" dirty="0"/>
              <a:t>versa.</a:t>
            </a:r>
          </a:p>
          <a:p>
            <a:pPr lvl="1"/>
            <a:r>
              <a:rPr lang="en-US" dirty="0"/>
              <a:t>In the XML you can set the landscape, portrait to prevent “screen flipping” for each activity</a:t>
            </a:r>
          </a:p>
          <a:p>
            <a:pPr lvl="2"/>
            <a:r>
              <a:rPr lang="en-US" dirty="0" err="1"/>
              <a:t>android:screenOrientation</a:t>
            </a:r>
            <a:r>
              <a:rPr lang="en-US" dirty="0"/>
              <a:t>="portrait”</a:t>
            </a:r>
          </a:p>
          <a:p>
            <a:pPr lvl="2"/>
            <a:r>
              <a:rPr lang="en-US" dirty="0"/>
              <a:t> </a:t>
            </a:r>
            <a:r>
              <a:rPr lang="en-US" dirty="0" err="1"/>
              <a:t>android:screenOrientation</a:t>
            </a:r>
            <a:r>
              <a:rPr lang="en-US" dirty="0"/>
              <a:t>=“landscape"</a:t>
            </a:r>
          </a:p>
        </p:txBody>
      </p:sp>
    </p:spTree>
    <p:extLst>
      <p:ext uri="{BB962C8B-B14F-4D97-AF65-F5344CB8AC3E}">
        <p14:creationId xmlns:p14="http://schemas.microsoft.com/office/powerpoint/2010/main" val="3595148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361E99-3F55-F720-FBBE-F45658920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Keyboard input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EC4980-ACF8-5C4D-E5E6-DFE6497687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832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6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What's next?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sym typeface="Roboto"/>
              </a:rPr>
              <a:t>google:</a:t>
            </a:r>
          </a:p>
          <a:p>
            <a:r>
              <a:rPr lang="en-US" dirty="0">
                <a:sym typeface="Roboto"/>
              </a:rPr>
              <a:t>Concept chapter: </a:t>
            </a:r>
            <a:r>
              <a:rPr lang="en-US" dirty="0">
                <a:sym typeface="Roboto"/>
                <a:hlinkClick r:id="rId3"/>
              </a:rPr>
              <a:t>3.1 Sensor basics</a:t>
            </a:r>
            <a:endParaRPr lang="en-US" dirty="0">
              <a:sym typeface="Roboto"/>
            </a:endParaRPr>
          </a:p>
          <a:p>
            <a:r>
              <a:rPr lang="en-US" dirty="0">
                <a:sym typeface="Roboto"/>
              </a:rPr>
              <a:t>Practical: </a:t>
            </a:r>
            <a:r>
              <a:rPr lang="en-US" dirty="0">
                <a:sym typeface="Roboto"/>
                <a:hlinkClick r:id="rId4"/>
              </a:rPr>
              <a:t>3.1 Working with sensor data</a:t>
            </a:r>
            <a:endParaRPr lang="en-US" dirty="0">
              <a:sym typeface="Roboto"/>
            </a:endParaRPr>
          </a:p>
          <a:p>
            <a:endParaRPr lang="en-US" dirty="0"/>
          </a:p>
        </p:txBody>
      </p:sp>
      <p:sp>
        <p:nvSpPr>
          <p:cNvPr id="418" name="Google Shape;418;p64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50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63986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solidFill>
                  <a:prstClr val="black"/>
                </a:solidFill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solidFill>
                  <a:prstClr val="black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solidFill>
                  <a:prstClr val="black"/>
                </a:solidFill>
                <a:latin typeface="Tahoma" pitchFamily="34" charset="0"/>
              </a:rPr>
              <a:t>&amp;</a:t>
            </a:r>
            <a:endParaRPr lang="en-US" sz="15000" b="1">
              <a:solidFill>
                <a:prstClr val="black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38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View.OnKeyListener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"keyboard" input</a:t>
            </a:r>
          </a:p>
          <a:p>
            <a:r>
              <a:rPr lang="en-US" dirty="0"/>
              <a:t>Implement the </a:t>
            </a:r>
            <a:r>
              <a:rPr lang="en-US" dirty="0" err="1"/>
              <a:t>View.OnKeyListener</a:t>
            </a:r>
            <a:r>
              <a:rPr lang="en-US" dirty="0"/>
              <a:t> </a:t>
            </a:r>
          </a:p>
          <a:p>
            <a:r>
              <a:rPr lang="en-US" dirty="0"/>
              <a:t>And override </a:t>
            </a:r>
          </a:p>
          <a:p>
            <a:pPr lvl="1"/>
            <a:r>
              <a:rPr lang="en-US" dirty="0"/>
              <a:t>public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onKey</a:t>
            </a:r>
            <a:r>
              <a:rPr lang="en-US" dirty="0"/>
              <a:t>(View v,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keyCode</a:t>
            </a:r>
            <a:r>
              <a:rPr lang="en-US" dirty="0"/>
              <a:t>, </a:t>
            </a:r>
            <a:r>
              <a:rPr lang="en-US" dirty="0" err="1"/>
              <a:t>KeyEvent</a:t>
            </a:r>
            <a:r>
              <a:rPr lang="en-US" dirty="0"/>
              <a:t> event)</a:t>
            </a:r>
          </a:p>
          <a:p>
            <a:pPr lvl="1"/>
            <a:r>
              <a:rPr lang="en-US" dirty="0"/>
              <a:t>Note, that there is not a char field here.  You get the </a:t>
            </a:r>
            <a:r>
              <a:rPr lang="en-US" dirty="0" err="1"/>
              <a:t>KeyCode</a:t>
            </a:r>
            <a:r>
              <a:rPr lang="en-US" dirty="0"/>
              <a:t> as a parameter or </a:t>
            </a:r>
            <a:r>
              <a:rPr lang="en-US" dirty="0" err="1"/>
              <a:t>event.getKeyCode</a:t>
            </a:r>
            <a:r>
              <a:rPr lang="en-US" dirty="0"/>
              <a:t>()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49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View.OnKeyListener</a:t>
            </a:r>
            <a:r>
              <a:rPr lang="en-US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key was pressed?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event.getMatch</a:t>
            </a:r>
            <a:r>
              <a:rPr lang="en-US" dirty="0"/>
              <a:t>(char[] chars)</a:t>
            </a:r>
          </a:p>
          <a:p>
            <a:pPr lvl="2"/>
            <a:r>
              <a:rPr lang="en-US" dirty="0"/>
              <a:t>Pass it an array of characters you want to test against.</a:t>
            </a:r>
          </a:p>
          <a:p>
            <a:pPr lvl="2"/>
            <a:r>
              <a:rPr lang="en-US" dirty="0"/>
              <a:t>If it matches, then returns that character</a:t>
            </a:r>
          </a:p>
          <a:p>
            <a:pPr lvl="3"/>
            <a:r>
              <a:rPr lang="en-US" dirty="0"/>
              <a:t>Else returns ‘\0’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keycode</a:t>
            </a:r>
            <a:r>
              <a:rPr lang="en-US" dirty="0"/>
              <a:t> == </a:t>
            </a:r>
            <a:r>
              <a:rPr lang="en-US" dirty="0" err="1"/>
              <a:t>KeyEvent</a:t>
            </a:r>
            <a:r>
              <a:rPr lang="en-US" dirty="0"/>
              <a:t>. Constants </a:t>
            </a:r>
          </a:p>
          <a:p>
            <a:pPr lvl="2"/>
            <a:r>
              <a:rPr lang="en-US" dirty="0"/>
              <a:t>Example: KeyEvent.KEYCODE_0  for Zero</a:t>
            </a:r>
          </a:p>
          <a:p>
            <a:pPr lvl="2"/>
            <a:r>
              <a:rPr lang="en-US" dirty="0"/>
              <a:t>Gives you access to any key that was pushed:</a:t>
            </a:r>
          </a:p>
          <a:p>
            <a:pPr lvl="3"/>
            <a:r>
              <a:rPr lang="en-US" dirty="0"/>
              <a:t>KEYCODE_CAMERA, KEYCODE_DPAD_LEFT</a:t>
            </a:r>
          </a:p>
          <a:p>
            <a:pPr lvl="3"/>
            <a:r>
              <a:rPr lang="en-US" dirty="0"/>
              <a:t>KEYCODE_ENDCALL, KEYCODE_VOLUME_DOWN, </a:t>
            </a:r>
            <a:r>
              <a:rPr lang="en-US" dirty="0" err="1"/>
              <a:t>etc</a:t>
            </a:r>
            <a:endParaRPr lang="en-US" dirty="0"/>
          </a:p>
          <a:p>
            <a:pPr lvl="3"/>
            <a:r>
              <a:rPr lang="en-US" dirty="0">
                <a:hlinkClick r:id="rId2"/>
              </a:rPr>
              <a:t>http://developer.android.com/reference/android/view/KeyEvent.html</a:t>
            </a:r>
            <a:r>
              <a:rPr lang="en-US" dirty="0"/>
              <a:t> for a full list.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1" y="3505200"/>
            <a:ext cx="1636713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9800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ViewOnKeyListener</a:t>
            </a:r>
            <a:r>
              <a:rPr lang="en-US" dirty="0"/>
              <a:t>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 the listener to the view</a:t>
            </a:r>
          </a:p>
          <a:p>
            <a:pPr lvl="2"/>
            <a:r>
              <a:rPr lang="en-US" dirty="0" err="1"/>
              <a:t>ImageView</a:t>
            </a:r>
            <a:r>
              <a:rPr lang="en-US" dirty="0"/>
              <a:t> in our case</a:t>
            </a:r>
          </a:p>
          <a:p>
            <a:r>
              <a:rPr lang="en-US" dirty="0" err="1"/>
              <a:t>iv.setOnKeyListener</a:t>
            </a:r>
            <a:r>
              <a:rPr lang="en-US" dirty="0"/>
              <a:t>(new </a:t>
            </a:r>
            <a:r>
              <a:rPr lang="en-US" dirty="0" err="1"/>
              <a:t>myKeyListener</a:t>
            </a:r>
            <a:r>
              <a:rPr lang="en-US" dirty="0"/>
              <a:t>());</a:t>
            </a:r>
          </a:p>
          <a:p>
            <a:endParaRPr lang="en-US" dirty="0"/>
          </a:p>
          <a:p>
            <a:r>
              <a:rPr lang="en-US" dirty="0"/>
              <a:t>When the </a:t>
            </a:r>
            <a:r>
              <a:rPr lang="en-US" dirty="0" err="1"/>
              <a:t>ImageView</a:t>
            </a:r>
            <a:r>
              <a:rPr lang="en-US" dirty="0"/>
              <a:t> has focus, then the </a:t>
            </a:r>
            <a:r>
              <a:rPr lang="en-US" dirty="0" err="1"/>
              <a:t>keylistener</a:t>
            </a:r>
            <a:r>
              <a:rPr lang="en-US" dirty="0"/>
              <a:t> will be called for any key events. </a:t>
            </a:r>
          </a:p>
        </p:txBody>
      </p:sp>
    </p:spTree>
    <p:extLst>
      <p:ext uri="{BB962C8B-B14F-4D97-AF65-F5344CB8AC3E}">
        <p14:creationId xmlns:p14="http://schemas.microsoft.com/office/powerpoint/2010/main" val="3026730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Overrides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extending a View class you also can override several more</a:t>
            </a:r>
          </a:p>
          <a:p>
            <a:pPr lvl="1"/>
            <a:r>
              <a:rPr lang="en-US" dirty="0"/>
              <a:t>You also override them in an activity as well.</a:t>
            </a:r>
          </a:p>
          <a:p>
            <a:r>
              <a:rPr lang="en-US" dirty="0" err="1"/>
              <a:t>onKeyDown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KeyEvent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Called when a new key event occurs.</a:t>
            </a:r>
          </a:p>
          <a:p>
            <a:r>
              <a:rPr lang="en-US" dirty="0" err="1"/>
              <a:t>onKeyUp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KeyEvent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Called when a key up event occurs.</a:t>
            </a:r>
          </a:p>
          <a:p>
            <a:r>
              <a:rPr lang="en-US" dirty="0" err="1"/>
              <a:t>onTrackballEvent</a:t>
            </a:r>
            <a:r>
              <a:rPr lang="en-US" dirty="0"/>
              <a:t>(</a:t>
            </a:r>
            <a:r>
              <a:rPr lang="en-US" dirty="0" err="1"/>
              <a:t>MotionEvent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Called when a trackball motion event occurs.</a:t>
            </a:r>
          </a:p>
          <a:p>
            <a:r>
              <a:rPr lang="en-US" dirty="0"/>
              <a:t>There is also a </a:t>
            </a:r>
            <a:r>
              <a:rPr lang="en-US" dirty="0" err="1"/>
              <a:t>touchEvent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766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2323</TotalTime>
  <Words>3306</Words>
  <Application>Microsoft Office PowerPoint</Application>
  <PresentationFormat>Widescreen</PresentationFormat>
  <Paragraphs>369</Paragraphs>
  <Slides>51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51</vt:i4>
      </vt:variant>
    </vt:vector>
  </HeadingPairs>
  <TitlesOfParts>
    <vt:vector size="59" baseType="lpstr">
      <vt:lpstr>Arial</vt:lpstr>
      <vt:lpstr>Calibri</vt:lpstr>
      <vt:lpstr>Consolas</vt:lpstr>
      <vt:lpstr>Roboto</vt:lpstr>
      <vt:lpstr>Tahoma</vt:lpstr>
      <vt:lpstr>Office Theme</vt:lpstr>
      <vt:lpstr>1_Office Theme</vt:lpstr>
      <vt:lpstr>2_Office Theme</vt:lpstr>
      <vt:lpstr>Cosc 5/4730</vt:lpstr>
      <vt:lpstr>View</vt:lpstr>
      <vt:lpstr>View (2)</vt:lpstr>
      <vt:lpstr>A Note</vt:lpstr>
      <vt:lpstr>Keyboard input</vt:lpstr>
      <vt:lpstr>View.OnKeyListener</vt:lpstr>
      <vt:lpstr>View.OnKeyListener (2)</vt:lpstr>
      <vt:lpstr>ViewOnKeyListener (3)</vt:lpstr>
      <vt:lpstr>View Overrides</vt:lpstr>
      <vt:lpstr>touch input</vt:lpstr>
      <vt:lpstr>Touch Events.</vt:lpstr>
      <vt:lpstr>View.OnTouchListener</vt:lpstr>
      <vt:lpstr>View.OnTouchListener (2)</vt:lpstr>
      <vt:lpstr>Gesture events.</vt:lpstr>
      <vt:lpstr>SimpleOnGestureListener()</vt:lpstr>
      <vt:lpstr>SimpleOnGestureListener()</vt:lpstr>
      <vt:lpstr>“Swipe” event</vt:lpstr>
      <vt:lpstr>Touch, Gesture, and swipes.</vt:lpstr>
      <vt:lpstr>Touch and keys for the “screen”</vt:lpstr>
      <vt:lpstr>Full screen gestures</vt:lpstr>
      <vt:lpstr>Full screen gestures(2)</vt:lpstr>
      <vt:lpstr>Example code</vt:lpstr>
      <vt:lpstr>controllers</vt:lpstr>
      <vt:lpstr>Supporting Game Controllers </vt:lpstr>
      <vt:lpstr>Supporting Game Controllers (2)</vt:lpstr>
      <vt:lpstr>Do we have Game Controllers?</vt:lpstr>
      <vt:lpstr>Do we have Game Controllers? (2)</vt:lpstr>
      <vt:lpstr>Generally, how controllers are setup</vt:lpstr>
      <vt:lpstr>Key Events</vt:lpstr>
      <vt:lpstr>JoyStick/Dpad</vt:lpstr>
      <vt:lpstr>Axis Data</vt:lpstr>
      <vt:lpstr>API and support</vt:lpstr>
      <vt:lpstr>Multiplayer/multi controller.</vt:lpstr>
      <vt:lpstr>addition controller features</vt:lpstr>
      <vt:lpstr>References</vt:lpstr>
      <vt:lpstr>device Sensors</vt:lpstr>
      <vt:lpstr>Sensor(s)</vt:lpstr>
      <vt:lpstr>Android Sensor</vt:lpstr>
      <vt:lpstr> Framework classes and interfaces </vt:lpstr>
      <vt:lpstr> Important framework classes</vt:lpstr>
      <vt:lpstr>Sensor class types and typical uses</vt:lpstr>
      <vt:lpstr>Using sensors</vt:lpstr>
      <vt:lpstr>Orientation (deprecated)</vt:lpstr>
      <vt:lpstr>Orientation (2)</vt:lpstr>
      <vt:lpstr>Orientation (2)</vt:lpstr>
      <vt:lpstr>SensorEvent</vt:lpstr>
      <vt:lpstr>Orientation (3)</vt:lpstr>
      <vt:lpstr>And lastly…</vt:lpstr>
      <vt:lpstr>Screen: portrait and landscape</vt:lpstr>
      <vt:lpstr>What's next?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5/4755</dc:title>
  <dc:creator>seker</dc:creator>
  <cp:lastModifiedBy>Jim Ward</cp:lastModifiedBy>
  <cp:revision>70</cp:revision>
  <dcterms:created xsi:type="dcterms:W3CDTF">2010-11-11T16:37:20Z</dcterms:created>
  <dcterms:modified xsi:type="dcterms:W3CDTF">2024-08-30T15:24:06Z</dcterms:modified>
</cp:coreProperties>
</file>