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0" r:id="rId3"/>
    <p:sldId id="257" r:id="rId4"/>
    <p:sldId id="258" r:id="rId5"/>
    <p:sldId id="283" r:id="rId6"/>
    <p:sldId id="259" r:id="rId7"/>
    <p:sldId id="260" r:id="rId8"/>
    <p:sldId id="261" r:id="rId9"/>
    <p:sldId id="262" r:id="rId10"/>
    <p:sldId id="285" r:id="rId11"/>
    <p:sldId id="263" r:id="rId12"/>
    <p:sldId id="264" r:id="rId13"/>
    <p:sldId id="265" r:id="rId14"/>
    <p:sldId id="266" r:id="rId15"/>
    <p:sldId id="286" r:id="rId16"/>
    <p:sldId id="267" r:id="rId17"/>
    <p:sldId id="268" r:id="rId18"/>
    <p:sldId id="284" r:id="rId19"/>
    <p:sldId id="26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42"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DF6ABC-0AC8-46E6-BB1E-5DAF39273F27}" type="datetimeFigureOut">
              <a:rPr lang="en-US" smtClean="0"/>
              <a:t>8/22/2024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501ABD-0054-4DA1-A85D-575D5F44F747}" type="slidenum">
              <a:rPr lang="en-US" smtClean="0"/>
              <a:t>‹#›</a:t>
            </a:fld>
            <a:endParaRPr lang="en-US"/>
          </a:p>
        </p:txBody>
      </p:sp>
    </p:spTree>
    <p:extLst>
      <p:ext uri="{BB962C8B-B14F-4D97-AF65-F5344CB8AC3E}">
        <p14:creationId xmlns:p14="http://schemas.microsoft.com/office/powerpoint/2010/main" val="126697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168369f895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1" name="Google Shape;431;g168369f895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5042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381000" y="685800"/>
            <a:ext cx="6096000" cy="3429000"/>
          </a:xfrm>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2BAF69FA-8F2D-41D5-BC73-0469DBD37D74}" type="slidenum">
              <a:rPr lang="en-US"/>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rgbClr val="FFFFFF"/>
        </a:solidFill>
        <a:effectLst/>
      </p:bgPr>
    </p:bg>
    <p:spTree>
      <p:nvGrpSpPr>
        <p:cNvPr id="1" name="Shape 22"/>
        <p:cNvGrpSpPr/>
        <p:nvPr/>
      </p:nvGrpSpPr>
      <p:grpSpPr>
        <a:xfrm>
          <a:off x="0" y="0"/>
          <a:ext cx="0" cy="0"/>
          <a:chOff x="0" y="0"/>
          <a:chExt cx="0" cy="0"/>
        </a:xfrm>
      </p:grpSpPr>
      <p:sp>
        <p:nvSpPr>
          <p:cNvPr id="23" name="Google Shape;23;p4"/>
          <p:cNvSpPr/>
          <p:nvPr/>
        </p:nvSpPr>
        <p:spPr>
          <a:xfrm>
            <a:off x="-14933" y="-50433"/>
            <a:ext cx="12206800" cy="1358000"/>
          </a:xfrm>
          <a:prstGeom prst="rect">
            <a:avLst/>
          </a:prstGeom>
          <a:solidFill>
            <a:srgbClr val="4CAF5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 name="Google Shape;24;p4"/>
          <p:cNvSpPr txBox="1">
            <a:spLocks noGrp="1"/>
          </p:cNvSpPr>
          <p:nvPr>
            <p:ph type="title"/>
          </p:nvPr>
        </p:nvSpPr>
        <p:spPr>
          <a:xfrm>
            <a:off x="415600" y="227760"/>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Clr>
                <a:srgbClr val="FAFAFA"/>
              </a:buClr>
              <a:buSzPts val="3600"/>
              <a:buNone/>
              <a:defRPr>
                <a:solidFill>
                  <a:srgbClr val="FAFAFA"/>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4"/>
          <p:cNvSpPr txBox="1">
            <a:spLocks noGrp="1"/>
          </p:cNvSpPr>
          <p:nvPr>
            <p:ph type="body" idx="1"/>
          </p:nvPr>
        </p:nvSpPr>
        <p:spPr>
          <a:xfrm>
            <a:off x="415600" y="1435033"/>
            <a:ext cx="11360800" cy="4555200"/>
          </a:xfrm>
          <a:prstGeom prst="rect">
            <a:avLst/>
          </a:prstGeom>
        </p:spPr>
        <p:txBody>
          <a:bodyPr spcFirstLastPara="1" wrap="square" lIns="91425" tIns="91425" rIns="91425" bIns="91425" anchor="t" anchorCtr="0">
            <a:noAutofit/>
          </a:bodyPr>
          <a:lstStyle>
            <a:lvl1pPr marL="609585" lvl="0" indent="-507987">
              <a:lnSpc>
                <a:spcPct val="115000"/>
              </a:lnSpc>
              <a:spcBef>
                <a:spcPts val="1333"/>
              </a:spcBef>
              <a:spcAft>
                <a:spcPts val="0"/>
              </a:spcAft>
              <a:buClr>
                <a:srgbClr val="000000"/>
              </a:buClr>
              <a:buSzPts val="2400"/>
              <a:buAutoNum type="arabicPeriod"/>
              <a:defRPr>
                <a:solidFill>
                  <a:srgbClr val="000000"/>
                </a:solidFill>
              </a:defRPr>
            </a:lvl1pPr>
            <a:lvl2pPr marL="1219170" lvl="1" indent="-474121">
              <a:lnSpc>
                <a:spcPct val="115000"/>
              </a:lnSpc>
              <a:spcBef>
                <a:spcPts val="1333"/>
              </a:spcBef>
              <a:spcAft>
                <a:spcPts val="0"/>
              </a:spcAft>
              <a:buClr>
                <a:srgbClr val="000000"/>
              </a:buClr>
              <a:buSzPts val="2000"/>
              <a:buAutoNum type="alphaLcPeriod"/>
              <a:defRPr sz="2667">
                <a:solidFill>
                  <a:srgbClr val="000000"/>
                </a:solidFill>
              </a:defRPr>
            </a:lvl2pPr>
            <a:lvl3pPr marL="1828754" lvl="2" indent="-423323">
              <a:spcBef>
                <a:spcPts val="0"/>
              </a:spcBef>
              <a:spcAft>
                <a:spcPts val="0"/>
              </a:spcAft>
              <a:buClr>
                <a:srgbClr val="000000"/>
              </a:buClr>
              <a:buSzPts val="1400"/>
              <a:buAutoNum type="romanLcPeriod"/>
              <a:defRPr>
                <a:solidFill>
                  <a:srgbClr val="000000"/>
                </a:solidFill>
              </a:defRPr>
            </a:lvl3pPr>
            <a:lvl4pPr marL="2438339" lvl="3" indent="-423323">
              <a:spcBef>
                <a:spcPts val="0"/>
              </a:spcBef>
              <a:spcAft>
                <a:spcPts val="0"/>
              </a:spcAft>
              <a:buClr>
                <a:srgbClr val="000000"/>
              </a:buClr>
              <a:buSzPts val="1400"/>
              <a:buAutoNum type="arabicPeriod"/>
              <a:defRPr>
                <a:solidFill>
                  <a:srgbClr val="000000"/>
                </a:solidFill>
              </a:defRPr>
            </a:lvl4pPr>
            <a:lvl5pPr marL="3047924" lvl="4" indent="-423323">
              <a:spcBef>
                <a:spcPts val="2133"/>
              </a:spcBef>
              <a:spcAft>
                <a:spcPts val="0"/>
              </a:spcAft>
              <a:buClr>
                <a:srgbClr val="000000"/>
              </a:buClr>
              <a:buSzPts val="1400"/>
              <a:buAutoNum type="alphaLcPeriod"/>
              <a:defRPr>
                <a:solidFill>
                  <a:srgbClr val="000000"/>
                </a:solidFill>
              </a:defRPr>
            </a:lvl5pPr>
            <a:lvl6pPr marL="3657509" lvl="5" indent="-423323">
              <a:spcBef>
                <a:spcPts val="2133"/>
              </a:spcBef>
              <a:spcAft>
                <a:spcPts val="0"/>
              </a:spcAft>
              <a:buClr>
                <a:srgbClr val="000000"/>
              </a:buClr>
              <a:buSzPts val="1400"/>
              <a:buAutoNum type="romanLcPeriod"/>
              <a:defRPr>
                <a:solidFill>
                  <a:srgbClr val="000000"/>
                </a:solidFill>
              </a:defRPr>
            </a:lvl6pPr>
            <a:lvl7pPr marL="4267093" lvl="6" indent="-423323">
              <a:spcBef>
                <a:spcPts val="2133"/>
              </a:spcBef>
              <a:spcAft>
                <a:spcPts val="0"/>
              </a:spcAft>
              <a:buClr>
                <a:srgbClr val="000000"/>
              </a:buClr>
              <a:buSzPts val="1400"/>
              <a:buAutoNum type="arabicPeriod"/>
              <a:defRPr>
                <a:solidFill>
                  <a:srgbClr val="000000"/>
                </a:solidFill>
              </a:defRPr>
            </a:lvl7pPr>
            <a:lvl8pPr marL="4876678" lvl="7" indent="-423323">
              <a:spcBef>
                <a:spcPts val="2133"/>
              </a:spcBef>
              <a:spcAft>
                <a:spcPts val="0"/>
              </a:spcAft>
              <a:buClr>
                <a:srgbClr val="000000"/>
              </a:buClr>
              <a:buSzPts val="1400"/>
              <a:buAutoNum type="alphaLcPeriod"/>
              <a:defRPr>
                <a:solidFill>
                  <a:srgbClr val="000000"/>
                </a:solidFill>
              </a:defRPr>
            </a:lvl8pPr>
            <a:lvl9pPr marL="5486263" lvl="8" indent="-423323">
              <a:spcBef>
                <a:spcPts val="2133"/>
              </a:spcBef>
              <a:spcAft>
                <a:spcPts val="2133"/>
              </a:spcAft>
              <a:buClr>
                <a:srgbClr val="000000"/>
              </a:buClr>
              <a:buSzPts val="1400"/>
              <a:buAutoNum type="romanLcPeriod"/>
              <a:defRPr>
                <a:solidFill>
                  <a:srgbClr val="000000"/>
                </a:solidFill>
              </a:defRPr>
            </a:lvl9pPr>
          </a:lstStyle>
          <a:p>
            <a:endParaRPr/>
          </a:p>
        </p:txBody>
      </p:sp>
      <p:sp>
        <p:nvSpPr>
          <p:cNvPr id="26" name="Google Shape;26;p4"/>
          <p:cNvSpPr txBox="1">
            <a:spLocks noGrp="1"/>
          </p:cNvSpPr>
          <p:nvPr>
            <p:ph type="sldNum" idx="12"/>
          </p:nvPr>
        </p:nvSpPr>
        <p:spPr>
          <a:xfrm>
            <a:off x="11296611" y="63192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16660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8/22/2024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developer.android.com/reference/android/content/Intent.html" TargetMode="External"/><Relationship Id="rId2" Type="http://schemas.openxmlformats.org/officeDocument/2006/relationships/hyperlink" Target="http://developer.android.com/guide/appendix/g-app-intents.html" TargetMode="External"/><Relationship Id="rId1" Type="http://schemas.openxmlformats.org/officeDocument/2006/relationships/slideLayout" Target="../slideLayouts/slideLayout2.xml"/><Relationship Id="rId4" Type="http://schemas.openxmlformats.org/officeDocument/2006/relationships/hyperlink" Target="http://www.openintents.org/en/intentstabl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developer.android.com/reference/android/content/Intent.html" TargetMode="External"/><Relationship Id="rId2" Type="http://schemas.openxmlformats.org/officeDocument/2006/relationships/hyperlink" Target="http://developer.android.com/guide/components/intents-filters.html" TargetMode="External"/><Relationship Id="rId1" Type="http://schemas.openxmlformats.org/officeDocument/2006/relationships/slideLayout" Target="../slideLayouts/slideLayout2.xml"/><Relationship Id="rId4" Type="http://schemas.openxmlformats.org/officeDocument/2006/relationships/hyperlink" Target="https://developer.android.com/design/patterns/navigation.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5/4730</a:t>
            </a:r>
          </a:p>
        </p:txBody>
      </p:sp>
      <p:sp>
        <p:nvSpPr>
          <p:cNvPr id="3" name="Subtitle 2"/>
          <p:cNvSpPr>
            <a:spLocks noGrp="1"/>
          </p:cNvSpPr>
          <p:nvPr>
            <p:ph type="subTitle" idx="1"/>
          </p:nvPr>
        </p:nvSpPr>
        <p:spPr/>
        <p:txBody>
          <a:bodyPr/>
          <a:lstStyle/>
          <a:p>
            <a:r>
              <a:rPr lang="en-US"/>
              <a:t>Android Intents</a:t>
            </a:r>
            <a:endParaRPr lang="en-US" dirty="0"/>
          </a:p>
        </p:txBody>
      </p:sp>
    </p:spTree>
    <p:extLst>
      <p:ext uri="{BB962C8B-B14F-4D97-AF65-F5344CB8AC3E}">
        <p14:creationId xmlns:p14="http://schemas.microsoft.com/office/powerpoint/2010/main" val="1451500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61B9A-5A43-48C4-E0C7-1095CEB0BEF6}"/>
              </a:ext>
            </a:extLst>
          </p:cNvPr>
          <p:cNvSpPr>
            <a:spLocks noGrp="1"/>
          </p:cNvSpPr>
          <p:nvPr>
            <p:ph type="title"/>
          </p:nvPr>
        </p:nvSpPr>
        <p:spPr/>
        <p:txBody>
          <a:bodyPr/>
          <a:lstStyle/>
          <a:p>
            <a:r>
              <a:rPr lang="en-US" dirty="0"/>
              <a:t>Returning data New way.</a:t>
            </a:r>
          </a:p>
        </p:txBody>
      </p:sp>
      <p:sp>
        <p:nvSpPr>
          <p:cNvPr id="3" name="Content Placeholder 2">
            <a:extLst>
              <a:ext uri="{FF2B5EF4-FFF2-40B4-BE49-F238E27FC236}">
                <a16:creationId xmlns:a16="http://schemas.microsoft.com/office/drawing/2014/main" id="{E5CC510D-C74D-C5A8-87AB-C8D36DD8A991}"/>
              </a:ext>
            </a:extLst>
          </p:cNvPr>
          <p:cNvSpPr>
            <a:spLocks noGrp="1"/>
          </p:cNvSpPr>
          <p:nvPr>
            <p:ph idx="1"/>
          </p:nvPr>
        </p:nvSpPr>
        <p:spPr/>
        <p:txBody>
          <a:bodyPr/>
          <a:lstStyle/>
          <a:p>
            <a:r>
              <a:rPr lang="en-US" dirty="0"/>
              <a:t>First declare the </a:t>
            </a:r>
            <a:r>
              <a:rPr lang="en-US" dirty="0" err="1"/>
              <a:t>ActivityResultLauncher</a:t>
            </a:r>
            <a:r>
              <a:rPr lang="en-US" dirty="0"/>
              <a:t>&lt;intent&gt; variable and what happens with the result</a:t>
            </a:r>
          </a:p>
          <a:p>
            <a:r>
              <a:rPr lang="en-US" dirty="0"/>
              <a:t>Then call the launch method to start an Activity for a result.</a:t>
            </a:r>
          </a:p>
          <a:p>
            <a:pPr lvl="1"/>
            <a:r>
              <a:rPr lang="en-US" dirty="0"/>
              <a:t>act2ActivityResultLauncher.launch(intent);  //as example.</a:t>
            </a:r>
          </a:p>
        </p:txBody>
      </p:sp>
    </p:spTree>
    <p:extLst>
      <p:ext uri="{BB962C8B-B14F-4D97-AF65-F5344CB8AC3E}">
        <p14:creationId xmlns:p14="http://schemas.microsoft.com/office/powerpoint/2010/main" val="3934858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Passing data to a new activity.</a:t>
            </a:r>
          </a:p>
        </p:txBody>
      </p:sp>
      <p:sp>
        <p:nvSpPr>
          <p:cNvPr id="3" name="Content Placeholder 2"/>
          <p:cNvSpPr>
            <a:spLocks noGrp="1"/>
          </p:cNvSpPr>
          <p:nvPr>
            <p:ph idx="1"/>
          </p:nvPr>
        </p:nvSpPr>
        <p:spPr/>
        <p:txBody>
          <a:bodyPr/>
          <a:lstStyle/>
          <a:p>
            <a:r>
              <a:rPr lang="en-US" dirty="0"/>
              <a:t>Create an intent</a:t>
            </a:r>
          </a:p>
          <a:p>
            <a:pPr lvl="1"/>
            <a:r>
              <a:rPr lang="en-US" dirty="0"/>
              <a:t>Intent </a:t>
            </a:r>
            <a:r>
              <a:rPr lang="en-US" dirty="0" err="1"/>
              <a:t>i</a:t>
            </a:r>
            <a:r>
              <a:rPr lang="en-US" dirty="0"/>
              <a:t> = new Intent(this, </a:t>
            </a:r>
            <a:r>
              <a:rPr lang="en-US" dirty="0" err="1"/>
              <a:t>ActivityTwo.class</a:t>
            </a:r>
            <a:r>
              <a:rPr lang="en-US" dirty="0"/>
              <a:t>);</a:t>
            </a:r>
          </a:p>
          <a:p>
            <a:pPr lvl="1"/>
            <a:r>
              <a:rPr lang="en-US" dirty="0" err="1"/>
              <a:t>i.putExtra</a:t>
            </a:r>
            <a:r>
              <a:rPr lang="en-US" dirty="0"/>
              <a:t>(“key1”, “Some data”);</a:t>
            </a:r>
          </a:p>
          <a:p>
            <a:pPr lvl="1"/>
            <a:r>
              <a:rPr lang="en-US" dirty="0" err="1"/>
              <a:t>i.putExtra</a:t>
            </a:r>
            <a:r>
              <a:rPr lang="en-US" dirty="0"/>
              <a:t>(“key2”, “more data”);</a:t>
            </a:r>
          </a:p>
          <a:p>
            <a:pPr lvl="2"/>
            <a:r>
              <a:rPr lang="en-US" dirty="0"/>
              <a:t>Where key1, key2 are names both activities know.</a:t>
            </a:r>
          </a:p>
          <a:p>
            <a:pPr lvl="1"/>
            <a:r>
              <a:rPr lang="en-US" dirty="0"/>
              <a:t>act2ActivityResultLauncher.launch( </a:t>
            </a:r>
            <a:r>
              <a:rPr lang="en-US" dirty="0" err="1"/>
              <a:t>i</a:t>
            </a:r>
            <a:r>
              <a:rPr lang="en-US" dirty="0"/>
              <a:t> );</a:t>
            </a:r>
          </a:p>
        </p:txBody>
      </p:sp>
    </p:spTree>
    <p:extLst>
      <p:ext uri="{BB962C8B-B14F-4D97-AF65-F5344CB8AC3E}">
        <p14:creationId xmlns:p14="http://schemas.microsoft.com/office/powerpoint/2010/main" val="417744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Passing data to a new activity. (2)</a:t>
            </a:r>
          </a:p>
        </p:txBody>
      </p:sp>
      <p:sp>
        <p:nvSpPr>
          <p:cNvPr id="3" name="Content Placeholder 2"/>
          <p:cNvSpPr>
            <a:spLocks noGrp="1"/>
          </p:cNvSpPr>
          <p:nvPr>
            <p:ph idx="1"/>
          </p:nvPr>
        </p:nvSpPr>
        <p:spPr/>
        <p:txBody>
          <a:bodyPr>
            <a:normAutofit lnSpcReduction="10000"/>
          </a:bodyPr>
          <a:lstStyle/>
          <a:p>
            <a:r>
              <a:rPr lang="en-US" dirty="0" err="1"/>
              <a:t>ActivityTwo</a:t>
            </a:r>
            <a:endParaRPr lang="en-US" dirty="0"/>
          </a:p>
          <a:p>
            <a:pPr lvl="1"/>
            <a:r>
              <a:rPr lang="en-US" dirty="0"/>
              <a:t>In the </a:t>
            </a:r>
            <a:r>
              <a:rPr lang="en-US" dirty="0" err="1"/>
              <a:t>onCreate</a:t>
            </a:r>
            <a:r>
              <a:rPr lang="en-US" dirty="0"/>
              <a:t> method</a:t>
            </a:r>
          </a:p>
          <a:p>
            <a:pPr marL="457200" lvl="1" indent="0">
              <a:buNone/>
            </a:pPr>
            <a:r>
              <a:rPr lang="en-US" dirty="0"/>
              <a:t>Bundle extras = </a:t>
            </a:r>
            <a:r>
              <a:rPr lang="en-US" dirty="0" err="1"/>
              <a:t>getIntent</a:t>
            </a:r>
            <a:r>
              <a:rPr lang="en-US" dirty="0"/>
              <a:t>().</a:t>
            </a:r>
            <a:r>
              <a:rPr lang="en-US" dirty="0" err="1"/>
              <a:t>getExtras</a:t>
            </a:r>
            <a:r>
              <a:rPr lang="en-US" dirty="0"/>
              <a:t>();</a:t>
            </a:r>
          </a:p>
          <a:p>
            <a:pPr marL="457200" lvl="1" indent="0">
              <a:buNone/>
            </a:pPr>
            <a:r>
              <a:rPr lang="en-US" dirty="0"/>
              <a:t>//Make sure the activity was called correctly.</a:t>
            </a:r>
          </a:p>
          <a:p>
            <a:pPr marL="457200" lvl="1" indent="0">
              <a:buNone/>
            </a:pPr>
            <a:r>
              <a:rPr lang="en-US" dirty="0"/>
              <a:t>if (extras == null) {return;}</a:t>
            </a:r>
          </a:p>
          <a:p>
            <a:pPr marL="457200" lvl="1" indent="0">
              <a:buNone/>
            </a:pPr>
            <a:r>
              <a:rPr lang="en-US" dirty="0"/>
              <a:t>String value1 = </a:t>
            </a:r>
            <a:r>
              <a:rPr lang="en-US" dirty="0" err="1"/>
              <a:t>extras.getString</a:t>
            </a:r>
            <a:r>
              <a:rPr lang="en-US" dirty="0"/>
              <a:t>(“key1");</a:t>
            </a:r>
          </a:p>
          <a:p>
            <a:pPr marL="457200" lvl="1" indent="0">
              <a:buNone/>
            </a:pPr>
            <a:r>
              <a:rPr lang="en-US" dirty="0"/>
              <a:t>String value2 = </a:t>
            </a:r>
            <a:r>
              <a:rPr lang="en-US" dirty="0" err="1"/>
              <a:t>extras.getString</a:t>
            </a:r>
            <a:r>
              <a:rPr lang="en-US" dirty="0"/>
              <a:t>(“key2");</a:t>
            </a:r>
          </a:p>
          <a:p>
            <a:pPr lvl="2"/>
            <a:r>
              <a:rPr lang="en-US" dirty="0"/>
              <a:t>Like others, many </a:t>
            </a:r>
            <a:r>
              <a:rPr lang="en-US" dirty="0" err="1"/>
              <a:t>getX</a:t>
            </a:r>
            <a:r>
              <a:rPr lang="en-US" dirty="0"/>
              <a:t> methods, like </a:t>
            </a:r>
            <a:r>
              <a:rPr lang="en-US" dirty="0" err="1"/>
              <a:t>getInt</a:t>
            </a:r>
            <a:r>
              <a:rPr lang="en-US" dirty="0"/>
              <a:t>(String key)</a:t>
            </a:r>
          </a:p>
          <a:p>
            <a:pPr marL="457200" lvl="1" indent="0">
              <a:buNone/>
            </a:pPr>
            <a:r>
              <a:rPr lang="en-US" dirty="0"/>
              <a:t>	</a:t>
            </a:r>
          </a:p>
          <a:p>
            <a:pPr marL="457200" lvl="1" indent="0">
              <a:buNone/>
            </a:pPr>
            <a:endParaRPr lang="en-US" dirty="0"/>
          </a:p>
        </p:txBody>
      </p:sp>
    </p:spTree>
    <p:extLst>
      <p:ext uri="{BB962C8B-B14F-4D97-AF65-F5344CB8AC3E}">
        <p14:creationId xmlns:p14="http://schemas.microsoft.com/office/powerpoint/2010/main" val="2975243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data.</a:t>
            </a:r>
          </a:p>
        </p:txBody>
      </p:sp>
      <p:sp>
        <p:nvSpPr>
          <p:cNvPr id="3" name="Content Placeholder 2"/>
          <p:cNvSpPr>
            <a:spLocks noGrp="1"/>
          </p:cNvSpPr>
          <p:nvPr>
            <p:ph idx="1"/>
          </p:nvPr>
        </p:nvSpPr>
        <p:spPr/>
        <p:txBody>
          <a:bodyPr>
            <a:normAutofit fontScale="70000" lnSpcReduction="20000"/>
          </a:bodyPr>
          <a:lstStyle/>
          <a:p>
            <a:r>
              <a:rPr lang="en-US" dirty="0"/>
              <a:t>When </a:t>
            </a:r>
            <a:r>
              <a:rPr lang="en-US" dirty="0" err="1"/>
              <a:t>activityTwo</a:t>
            </a:r>
            <a:r>
              <a:rPr lang="en-US" dirty="0"/>
              <a:t> finishes, it can return an Intent with data.</a:t>
            </a:r>
          </a:p>
          <a:p>
            <a:r>
              <a:rPr lang="en-US" dirty="0"/>
              <a:t>In the finish() method</a:t>
            </a:r>
          </a:p>
          <a:p>
            <a:pPr marL="0" indent="0">
              <a:buNone/>
            </a:pPr>
            <a:r>
              <a:rPr lang="en-US" dirty="0"/>
              <a:t>@Override</a:t>
            </a:r>
          </a:p>
          <a:p>
            <a:pPr marL="0" indent="0">
              <a:buNone/>
            </a:pPr>
            <a:r>
              <a:rPr lang="en-US" dirty="0"/>
              <a:t>public void finish() {</a:t>
            </a:r>
          </a:p>
          <a:p>
            <a:pPr marL="0" indent="0">
              <a:buNone/>
            </a:pPr>
            <a:r>
              <a:rPr lang="en-US" dirty="0"/>
              <a:t>	Intent data = new Intent();</a:t>
            </a:r>
          </a:p>
          <a:p>
            <a:pPr marL="0" indent="0">
              <a:buNone/>
            </a:pPr>
            <a:r>
              <a:rPr lang="en-US" dirty="0"/>
              <a:t>	</a:t>
            </a:r>
            <a:r>
              <a:rPr lang="en-US" dirty="0" err="1"/>
              <a:t>data.putExtra</a:t>
            </a:r>
            <a:r>
              <a:rPr lang="en-US" dirty="0"/>
              <a:t>("returnKey1", “some data ");</a:t>
            </a:r>
          </a:p>
          <a:p>
            <a:pPr marL="0" indent="0">
              <a:buNone/>
            </a:pPr>
            <a:r>
              <a:rPr lang="en-US" dirty="0"/>
              <a:t>	</a:t>
            </a:r>
            <a:r>
              <a:rPr lang="en-US" dirty="0" err="1"/>
              <a:t>data.putExtra</a:t>
            </a:r>
            <a:r>
              <a:rPr lang="en-US" dirty="0"/>
              <a:t>("returnKey2", “more data");</a:t>
            </a:r>
          </a:p>
          <a:p>
            <a:pPr marL="0" indent="0">
              <a:buNone/>
            </a:pPr>
            <a:r>
              <a:rPr lang="en-US" dirty="0"/>
              <a:t>	</a:t>
            </a:r>
            <a:r>
              <a:rPr lang="en-US" dirty="0" err="1"/>
              <a:t>setResult</a:t>
            </a:r>
            <a:r>
              <a:rPr lang="en-US" dirty="0"/>
              <a:t>(RESULT_OK, data);</a:t>
            </a:r>
          </a:p>
          <a:p>
            <a:pPr marL="0" indent="0">
              <a:buNone/>
            </a:pPr>
            <a:r>
              <a:rPr lang="en-US" dirty="0"/>
              <a:t>	</a:t>
            </a:r>
            <a:r>
              <a:rPr lang="en-US" dirty="0" err="1"/>
              <a:t>super.finish</a:t>
            </a:r>
            <a:r>
              <a:rPr lang="en-US" dirty="0"/>
              <a:t>();</a:t>
            </a:r>
          </a:p>
          <a:p>
            <a:pPr marL="0" indent="0">
              <a:buNone/>
            </a:pPr>
            <a:r>
              <a:rPr lang="en-US" dirty="0"/>
              <a:t>}</a:t>
            </a:r>
          </a:p>
          <a:p>
            <a:r>
              <a:rPr lang="en-US" dirty="0"/>
              <a:t>Result: constants are RESULT_OK, RESULT_CANCELED,  but you can also use any custom result with an int.</a:t>
            </a:r>
          </a:p>
          <a:p>
            <a:pPr lvl="1"/>
            <a:r>
              <a:rPr lang="en-US" dirty="0"/>
              <a:t>When an activity fails, crashes, the result will be RESULT_CANCELED.</a:t>
            </a:r>
          </a:p>
        </p:txBody>
      </p:sp>
    </p:spTree>
    <p:extLst>
      <p:ext uri="{BB962C8B-B14F-4D97-AF65-F5344CB8AC3E}">
        <p14:creationId xmlns:p14="http://schemas.microsoft.com/office/powerpoint/2010/main" val="4155625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data (2)</a:t>
            </a:r>
          </a:p>
        </p:txBody>
      </p:sp>
      <p:sp>
        <p:nvSpPr>
          <p:cNvPr id="3" name="Content Placeholder 2"/>
          <p:cNvSpPr>
            <a:spLocks noGrp="1"/>
          </p:cNvSpPr>
          <p:nvPr>
            <p:ph idx="1"/>
          </p:nvPr>
        </p:nvSpPr>
        <p:spPr>
          <a:xfrm>
            <a:off x="732692" y="1295400"/>
            <a:ext cx="10972800" cy="4525963"/>
          </a:xfrm>
        </p:spPr>
        <p:txBody>
          <a:bodyPr>
            <a:normAutofit/>
          </a:bodyPr>
          <a:lstStyle/>
          <a:p>
            <a:r>
              <a:rPr lang="en-US" dirty="0" err="1"/>
              <a:t>ActivityResultLauncher</a:t>
            </a:r>
            <a:r>
              <a:rPr lang="en-US" dirty="0"/>
              <a:t>&lt;intent&gt; method</a:t>
            </a:r>
          </a:p>
          <a:p>
            <a:pPr marL="0" indent="0">
              <a:buNone/>
            </a:pPr>
            <a:endParaRPr lang="en-US" dirty="0"/>
          </a:p>
        </p:txBody>
      </p:sp>
      <p:sp>
        <p:nvSpPr>
          <p:cNvPr id="4" name="Rectangle 1">
            <a:extLst>
              <a:ext uri="{FF2B5EF4-FFF2-40B4-BE49-F238E27FC236}">
                <a16:creationId xmlns:a16="http://schemas.microsoft.com/office/drawing/2014/main" id="{60A5B309-F779-CA03-0AA9-67BEF11FE018}"/>
              </a:ext>
            </a:extLst>
          </p:cNvPr>
          <p:cNvSpPr>
            <a:spLocks noChangeArrowheads="1"/>
          </p:cNvSpPr>
          <p:nvPr/>
        </p:nvSpPr>
        <p:spPr bwMode="auto">
          <a:xfrm>
            <a:off x="457200" y="2133600"/>
            <a:ext cx="11582400" cy="489364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rgbClr val="A9B7C6"/>
                </a:solidFill>
                <a:effectLst/>
                <a:latin typeface="JetBrains Mono"/>
              </a:rPr>
              <a:t>ActivityResultLauncher</a:t>
            </a:r>
            <a:r>
              <a:rPr kumimoji="0" lang="en-US" altLang="en-US" sz="2400" b="0" i="0" u="none" strike="noStrike" cap="none" normalizeH="0" baseline="0" dirty="0">
                <a:ln>
                  <a:noFill/>
                </a:ln>
                <a:solidFill>
                  <a:srgbClr val="A9B7C6"/>
                </a:solidFill>
                <a:effectLst/>
                <a:latin typeface="JetBrains Mono"/>
              </a:rPr>
              <a:t>&lt;Intent&gt; </a:t>
            </a:r>
            <a:r>
              <a:rPr kumimoji="0" lang="en-US" altLang="en-US" sz="2400" b="0" i="0" u="none" strike="noStrike" cap="none" normalizeH="0" baseline="0" dirty="0">
                <a:ln>
                  <a:noFill/>
                </a:ln>
                <a:solidFill>
                  <a:srgbClr val="9876AA"/>
                </a:solidFill>
                <a:effectLst/>
                <a:latin typeface="JetBrains Mono"/>
              </a:rPr>
              <a:t>act2ActivityResultLauncher </a:t>
            </a:r>
            <a:r>
              <a:rPr kumimoji="0" lang="en-US" altLang="en-US" sz="2400" b="0"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err="1">
                <a:ln>
                  <a:noFill/>
                </a:ln>
                <a:solidFill>
                  <a:srgbClr val="A9B7C6"/>
                </a:solidFill>
                <a:effectLst/>
                <a:latin typeface="JetBrains Mono"/>
              </a:rPr>
              <a:t>registerForActivityResult</a:t>
            </a:r>
            <a:r>
              <a:rPr kumimoji="0" lang="en-US" altLang="en-US" sz="2400" b="0" i="0" u="none" strike="noStrike" cap="none" normalizeH="0" baseline="0" dirty="0">
                <a:ln>
                  <a:noFill/>
                </a:ln>
                <a:solidFill>
                  <a:srgbClr val="A9B7C6"/>
                </a:solidFill>
                <a:effectLst/>
                <a:latin typeface="JetBrains Mono"/>
              </a:rPr>
              <a:t>(</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a:ln>
                  <a:noFill/>
                </a:ln>
                <a:solidFill>
                  <a:srgbClr val="CC7832"/>
                </a:solidFill>
                <a:effectLst/>
                <a:latin typeface="JetBrains Mono"/>
              </a:rPr>
              <a:t>new </a:t>
            </a:r>
            <a:r>
              <a:rPr kumimoji="0" lang="en-US" altLang="en-US" sz="2400" b="0" i="0" u="none" strike="noStrike" cap="none" normalizeH="0" baseline="0" dirty="0" err="1">
                <a:ln>
                  <a:noFill/>
                </a:ln>
                <a:solidFill>
                  <a:srgbClr val="A9B7C6"/>
                </a:solidFill>
                <a:effectLst/>
                <a:latin typeface="JetBrains Mono"/>
              </a:rPr>
              <a:t>ActivityResultContracts.StartActivityForResult</a:t>
            </a:r>
            <a:r>
              <a:rPr kumimoji="0" lang="en-US" altLang="en-US" sz="2400" b="0" i="0" u="none" strike="noStrike" cap="none" normalizeH="0" baseline="0" dirty="0">
                <a:ln>
                  <a:noFill/>
                </a:ln>
                <a:solidFill>
                  <a:srgbClr val="A9B7C6"/>
                </a:solidFill>
                <a:effectLst/>
                <a:latin typeface="JetBrains Mono"/>
              </a:rPr>
              <a:t>()</a:t>
            </a:r>
            <a:r>
              <a:rPr kumimoji="0" lang="en-US" altLang="en-US" sz="2400" b="0" i="0" u="none" strike="noStrike" cap="none" normalizeH="0" baseline="0" dirty="0">
                <a:ln>
                  <a:noFill/>
                </a:ln>
                <a:solidFill>
                  <a:srgbClr val="CC7832"/>
                </a:solidFill>
                <a:effectLst/>
                <a:latin typeface="JetBrains Mono"/>
              </a:rPr>
              <a:t>,</a:t>
            </a:r>
            <a:br>
              <a:rPr kumimoji="0" lang="en-US" altLang="en-US" sz="2400" b="0" i="0" u="none" strike="noStrike" cap="none" normalizeH="0" baseline="0" dirty="0">
                <a:ln>
                  <a:noFill/>
                </a:ln>
                <a:solidFill>
                  <a:srgbClr val="CC7832"/>
                </a:solidFill>
                <a:effectLst/>
                <a:latin typeface="JetBrains Mono"/>
              </a:rPr>
            </a:br>
            <a:r>
              <a:rPr kumimoji="0" lang="en-US" altLang="en-US" sz="2400" b="0" i="0" u="none" strike="noStrike" cap="none" normalizeH="0" baseline="0" dirty="0">
                <a:ln>
                  <a:noFill/>
                </a:ln>
                <a:solidFill>
                  <a:srgbClr val="CC7832"/>
                </a:solidFill>
                <a:effectLst/>
                <a:latin typeface="JetBrains Mono"/>
              </a:rPr>
              <a:t>    new </a:t>
            </a:r>
            <a:r>
              <a:rPr kumimoji="0" lang="en-US" altLang="en-US" sz="2400" b="0" i="0" u="none" strike="noStrike" cap="none" normalizeH="0" baseline="0" dirty="0" err="1">
                <a:ln>
                  <a:noFill/>
                </a:ln>
                <a:solidFill>
                  <a:srgbClr val="A9B7C6"/>
                </a:solidFill>
                <a:effectLst/>
                <a:latin typeface="JetBrains Mono"/>
              </a:rPr>
              <a:t>ActivityResultCallback</a:t>
            </a:r>
            <a:r>
              <a:rPr kumimoji="0" lang="en-US" altLang="en-US" sz="2400" b="0" i="0" u="none" strike="noStrike" cap="none" normalizeH="0" baseline="0" dirty="0">
                <a:ln>
                  <a:noFill/>
                </a:ln>
                <a:solidFill>
                  <a:srgbClr val="A9B7C6"/>
                </a:solidFill>
                <a:effectLst/>
                <a:latin typeface="JetBrains Mono"/>
              </a:rPr>
              <a:t>&lt;</a:t>
            </a:r>
            <a:r>
              <a:rPr kumimoji="0" lang="en-US" altLang="en-US" sz="2400" b="0" i="0" u="none" strike="noStrike" cap="none" normalizeH="0" baseline="0" dirty="0" err="1">
                <a:ln>
                  <a:noFill/>
                </a:ln>
                <a:solidFill>
                  <a:srgbClr val="A9B7C6"/>
                </a:solidFill>
                <a:effectLst/>
                <a:latin typeface="JetBrains Mono"/>
              </a:rPr>
              <a:t>ActivityResult</a:t>
            </a:r>
            <a:r>
              <a:rPr kumimoji="0" lang="en-US" altLang="en-US" sz="2400" b="0" i="0" u="none" strike="noStrike" cap="none" normalizeH="0" baseline="0" dirty="0">
                <a:ln>
                  <a:noFill/>
                </a:ln>
                <a:solidFill>
                  <a:srgbClr val="A9B7C6"/>
                </a:solidFill>
                <a:effectLst/>
                <a:latin typeface="JetBrains Mono"/>
              </a:rPr>
              <a:t>&gt;() {</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a:ln>
                  <a:noFill/>
                </a:ln>
                <a:solidFill>
                  <a:srgbClr val="BBB529"/>
                </a:solidFill>
                <a:effectLst/>
                <a:latin typeface="JetBrains Mono"/>
              </a:rPr>
              <a:t>@Override</a:t>
            </a:r>
            <a:br>
              <a:rPr kumimoji="0" lang="en-US" altLang="en-US" sz="2400" b="0" i="0" u="none" strike="noStrike" cap="none" normalizeH="0" baseline="0" dirty="0">
                <a:ln>
                  <a:noFill/>
                </a:ln>
                <a:solidFill>
                  <a:srgbClr val="BBB529"/>
                </a:solidFill>
                <a:effectLst/>
                <a:latin typeface="JetBrains Mono"/>
              </a:rPr>
            </a:br>
            <a:r>
              <a:rPr kumimoji="0" lang="en-US" altLang="en-US" sz="2400" b="0" i="0" u="none" strike="noStrike" cap="none" normalizeH="0" baseline="0" dirty="0">
                <a:ln>
                  <a:noFill/>
                </a:ln>
                <a:solidFill>
                  <a:srgbClr val="BBB529"/>
                </a:solidFill>
                <a:effectLst/>
                <a:latin typeface="JetBrains Mono"/>
              </a:rPr>
              <a:t>        </a:t>
            </a:r>
            <a:r>
              <a:rPr kumimoji="0" lang="en-US" altLang="en-US" sz="2400" b="0" i="0" u="none" strike="noStrike" cap="none" normalizeH="0" baseline="0" dirty="0">
                <a:ln>
                  <a:noFill/>
                </a:ln>
                <a:solidFill>
                  <a:srgbClr val="CC7832"/>
                </a:solidFill>
                <a:effectLst/>
                <a:latin typeface="JetBrains Mono"/>
              </a:rPr>
              <a:t>public void </a:t>
            </a:r>
            <a:r>
              <a:rPr kumimoji="0" lang="en-US" altLang="en-US" sz="2400" b="0" i="0" u="none" strike="noStrike" cap="none" normalizeH="0" baseline="0" dirty="0" err="1">
                <a:ln>
                  <a:noFill/>
                </a:ln>
                <a:solidFill>
                  <a:srgbClr val="FFC66D"/>
                </a:solidFill>
                <a:effectLst/>
                <a:latin typeface="JetBrains Mono"/>
              </a:rPr>
              <a:t>onActivityResult</a:t>
            </a:r>
            <a:r>
              <a:rPr kumimoji="0" lang="en-US" altLang="en-US" sz="2400" b="0" i="0" u="none" strike="noStrike" cap="none" normalizeH="0" baseline="0" dirty="0">
                <a:ln>
                  <a:noFill/>
                </a:ln>
                <a:solidFill>
                  <a:srgbClr val="A9B7C6"/>
                </a:solidFill>
                <a:effectLst/>
                <a:latin typeface="JetBrains Mono"/>
              </a:rPr>
              <a:t>(</a:t>
            </a:r>
            <a:r>
              <a:rPr kumimoji="0" lang="en-US" altLang="en-US" sz="2400" b="0" i="0" u="none" strike="noStrike" cap="none" normalizeH="0" baseline="0" dirty="0" err="1">
                <a:ln>
                  <a:noFill/>
                </a:ln>
                <a:solidFill>
                  <a:srgbClr val="A9B7C6"/>
                </a:solidFill>
                <a:effectLst/>
                <a:latin typeface="JetBrains Mono"/>
              </a:rPr>
              <a:t>ActivityResult</a:t>
            </a:r>
            <a:r>
              <a:rPr kumimoji="0" lang="en-US" altLang="en-US" sz="2400" b="0" i="0" u="none" strike="noStrike" cap="none" normalizeH="0" baseline="0" dirty="0">
                <a:ln>
                  <a:noFill/>
                </a:ln>
                <a:solidFill>
                  <a:srgbClr val="A9B7C6"/>
                </a:solidFill>
                <a:effectLst/>
                <a:latin typeface="JetBrains Mono"/>
              </a:rPr>
              <a:t> result) {</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a:ln>
                  <a:noFill/>
                </a:ln>
                <a:solidFill>
                  <a:srgbClr val="CC7832"/>
                </a:solidFill>
                <a:effectLst/>
                <a:latin typeface="JetBrains Mono"/>
              </a:rPr>
              <a:t>if </a:t>
            </a:r>
            <a:r>
              <a:rPr kumimoji="0" lang="en-US" altLang="en-US" sz="2400" b="0" i="0" u="none" strike="noStrike" cap="none" normalizeH="0" baseline="0" dirty="0">
                <a:ln>
                  <a:noFill/>
                </a:ln>
                <a:solidFill>
                  <a:srgbClr val="A9B7C6"/>
                </a:solidFill>
                <a:effectLst/>
                <a:latin typeface="JetBrains Mono"/>
              </a:rPr>
              <a:t>(</a:t>
            </a:r>
            <a:r>
              <a:rPr kumimoji="0" lang="en-US" altLang="en-US" sz="2400" b="0" i="0" u="none" strike="noStrike" cap="none" normalizeH="0" baseline="0" dirty="0" err="1">
                <a:ln>
                  <a:noFill/>
                </a:ln>
                <a:solidFill>
                  <a:srgbClr val="A9B7C6"/>
                </a:solidFill>
                <a:effectLst/>
                <a:latin typeface="JetBrains Mono"/>
              </a:rPr>
              <a:t>result.getResultCode</a:t>
            </a:r>
            <a:r>
              <a:rPr kumimoji="0" lang="en-US" altLang="en-US" sz="2400" b="0" i="0" u="none" strike="noStrike" cap="none" normalizeH="0" baseline="0" dirty="0">
                <a:ln>
                  <a:noFill/>
                </a:ln>
                <a:solidFill>
                  <a:srgbClr val="A9B7C6"/>
                </a:solidFill>
                <a:effectLst/>
                <a:latin typeface="JetBrains Mono"/>
              </a:rPr>
              <a:t>() == </a:t>
            </a:r>
            <a:r>
              <a:rPr kumimoji="0" lang="en-US" altLang="en-US" sz="2400" b="0" i="0" u="none" strike="noStrike" cap="none" normalizeH="0" baseline="0" dirty="0" err="1">
                <a:ln>
                  <a:noFill/>
                </a:ln>
                <a:solidFill>
                  <a:srgbClr val="A9B7C6"/>
                </a:solidFill>
                <a:effectLst/>
                <a:latin typeface="JetBrains Mono"/>
              </a:rPr>
              <a:t>Activity.</a:t>
            </a:r>
            <a:r>
              <a:rPr kumimoji="0" lang="en-US" altLang="en-US" sz="2400" b="0" i="1" u="none" strike="noStrike" cap="none" normalizeH="0" baseline="0" dirty="0" err="1">
                <a:ln>
                  <a:noFill/>
                </a:ln>
                <a:solidFill>
                  <a:srgbClr val="9876AA"/>
                </a:solidFill>
                <a:effectLst/>
                <a:latin typeface="JetBrains Mono"/>
              </a:rPr>
              <a:t>RESULT_OK</a:t>
            </a:r>
            <a:r>
              <a:rPr kumimoji="0" lang="en-US" altLang="en-US" sz="2400" b="0" i="0" u="none" strike="noStrike" cap="none" normalizeH="0" baseline="0" dirty="0">
                <a:ln>
                  <a:noFill/>
                </a:ln>
                <a:solidFill>
                  <a:srgbClr val="A9B7C6"/>
                </a:solidFill>
                <a:effectLst/>
                <a:latin typeface="JetBrains Mono"/>
              </a:rPr>
              <a:t>) {</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Intent data = </a:t>
            </a:r>
            <a:r>
              <a:rPr kumimoji="0" lang="en-US" altLang="en-US" sz="2400" b="0" i="0" u="none" strike="noStrike" cap="none" normalizeH="0" baseline="0" dirty="0" err="1">
                <a:ln>
                  <a:noFill/>
                </a:ln>
                <a:solidFill>
                  <a:srgbClr val="A9B7C6"/>
                </a:solidFill>
                <a:effectLst/>
                <a:latin typeface="JetBrains Mono"/>
              </a:rPr>
              <a:t>result.getData</a:t>
            </a:r>
            <a:r>
              <a:rPr kumimoji="0" lang="en-US" altLang="en-US" sz="2400" b="0" i="0" u="none" strike="noStrike" cap="none" normalizeH="0" baseline="0" dirty="0">
                <a:ln>
                  <a:noFill/>
                </a:ln>
                <a:solidFill>
                  <a:srgbClr val="A9B7C6"/>
                </a:solidFill>
                <a:effectLst/>
                <a:latin typeface="JetBrains Mono"/>
              </a:rPr>
              <a:t>()</a:t>
            </a:r>
            <a:r>
              <a:rPr kumimoji="0" lang="en-US" altLang="en-US" sz="2400" b="0" i="0" u="none" strike="noStrike" cap="none" normalizeH="0" baseline="0" dirty="0">
                <a:ln>
                  <a:noFill/>
                </a:ln>
                <a:solidFill>
                  <a:srgbClr val="CC7832"/>
                </a:solidFill>
                <a:effectLst/>
                <a:latin typeface="JetBrains Mono"/>
              </a:rPr>
              <a: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CC7832"/>
                </a:solidFill>
                <a:latin typeface="JetBrains Mono"/>
              </a:rPr>
              <a:t>                //do something with the data.</a:t>
            </a:r>
            <a:br>
              <a:rPr kumimoji="0" lang="en-US" altLang="en-US" sz="2400" b="0" i="0" u="none" strike="noStrike" cap="none" normalizeH="0" baseline="0" dirty="0">
                <a:ln>
                  <a:noFill/>
                </a:ln>
                <a:solidFill>
                  <a:srgbClr val="CC7832"/>
                </a:solidFill>
                <a:effectLst/>
                <a:latin typeface="JetBrains Mono"/>
              </a:rPr>
            </a:br>
            <a:r>
              <a:rPr kumimoji="0" lang="en-US" altLang="en-US" sz="2400" b="0" i="0" u="none" strike="noStrike" cap="none" normalizeH="0" baseline="0" dirty="0">
                <a:ln>
                  <a:noFill/>
                </a:ln>
                <a:solidFill>
                  <a:srgbClr val="A9B7C6"/>
                </a:solidFill>
                <a:effectLst/>
                <a:latin typeface="JetBrains Mono"/>
              </a:rPr>
              <a:t>            } </a:t>
            </a:r>
            <a:r>
              <a:rPr kumimoji="0" lang="en-US" altLang="en-US" sz="2400" b="0" i="0" u="none" strike="noStrike" cap="none" normalizeH="0" baseline="0" dirty="0">
                <a:ln>
                  <a:noFill/>
                </a:ln>
                <a:solidFill>
                  <a:srgbClr val="CC7832"/>
                </a:solidFill>
                <a:effectLst/>
                <a:latin typeface="JetBrains Mono"/>
              </a:rPr>
              <a:t>else </a:t>
            </a:r>
            <a:r>
              <a:rPr kumimoji="0" lang="en-US" altLang="en-US" sz="2400" b="0" i="0" u="none" strike="noStrike" cap="none" normalizeH="0" baseline="0" dirty="0">
                <a:ln>
                  <a:noFill/>
                </a:ln>
                <a:solidFill>
                  <a:srgbClr val="A9B7C6"/>
                </a:solidFill>
                <a:effectLst/>
                <a:latin typeface="JetBrains Mono"/>
              </a:rPr>
              <a:t>{</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//cancelled. </a:t>
            </a:r>
            <a:br>
              <a:rPr kumimoji="0" lang="en-US" altLang="en-US" sz="2400" b="0" i="0" u="none" strike="noStrike" cap="none" normalizeH="0" baseline="0" dirty="0">
                <a:ln>
                  <a:noFill/>
                </a:ln>
                <a:solidFill>
                  <a:srgbClr val="CC7832"/>
                </a:solidFill>
                <a:effectLst/>
                <a:latin typeface="JetBrains Mono"/>
              </a:rPr>
            </a:br>
            <a:r>
              <a:rPr kumimoji="0" lang="en-US" altLang="en-US" sz="2400" b="0" i="0" u="none" strike="noStrike" cap="none" normalizeH="0" baseline="0" dirty="0">
                <a:ln>
                  <a:noFill/>
                </a:ln>
                <a:solidFill>
                  <a:srgbClr val="CC7832"/>
                </a:solidFill>
                <a:effectLst/>
                <a:latin typeface="JetBrains Mono"/>
              </a:rPr>
              <a:t>            </a:t>
            </a:r>
            <a:r>
              <a:rPr kumimoji="0" lang="en-US" altLang="en-US" sz="2400" b="0" i="0" u="none" strike="noStrike" cap="none" normalizeH="0" baseline="0" dirty="0">
                <a:ln>
                  <a:noFill/>
                </a:ln>
                <a:solidFill>
                  <a:srgbClr val="A9B7C6"/>
                </a:solidFill>
                <a:effectLst/>
                <a:latin typeface="JetBrains Mono"/>
              </a:rPr>
              <a:t>}</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a:ln>
                  <a:noFill/>
                </a:ln>
                <a:solidFill>
                  <a:srgbClr val="CC7832"/>
                </a:solidFill>
                <a:effectLst/>
                <a:latin typeface="JetBrains Mono"/>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9608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70C6-A3EA-FDAB-1DDA-DE61A69238EC}"/>
              </a:ext>
            </a:extLst>
          </p:cNvPr>
          <p:cNvSpPr>
            <a:spLocks noGrp="1"/>
          </p:cNvSpPr>
          <p:nvPr>
            <p:ph type="title"/>
          </p:nvPr>
        </p:nvSpPr>
        <p:spPr/>
        <p:txBody>
          <a:bodyPr/>
          <a:lstStyle/>
          <a:p>
            <a:r>
              <a:rPr lang="en-US" dirty="0"/>
              <a:t>Kotlin version</a:t>
            </a:r>
          </a:p>
        </p:txBody>
      </p:sp>
      <p:sp>
        <p:nvSpPr>
          <p:cNvPr id="4" name="Rectangle 1">
            <a:extLst>
              <a:ext uri="{FF2B5EF4-FFF2-40B4-BE49-F238E27FC236}">
                <a16:creationId xmlns:a16="http://schemas.microsoft.com/office/drawing/2014/main" id="{606F36C8-6F7A-F9B9-D7A0-C26C4C9E9E98}"/>
              </a:ext>
            </a:extLst>
          </p:cNvPr>
          <p:cNvSpPr>
            <a:spLocks noGrp="1" noChangeArrowheads="1"/>
          </p:cNvSpPr>
          <p:nvPr>
            <p:ph idx="1"/>
          </p:nvPr>
        </p:nvSpPr>
        <p:spPr bwMode="auto">
          <a:xfrm>
            <a:off x="609600" y="1416359"/>
            <a:ext cx="10387844" cy="489364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CC7832"/>
                </a:solidFill>
                <a:effectLst/>
                <a:latin typeface="JetBrains Mono"/>
              </a:rPr>
              <a:t>var </a:t>
            </a:r>
            <a:r>
              <a:rPr kumimoji="0" lang="en-US" altLang="en-US" sz="2400" b="0" i="0" u="none" strike="noStrike" cap="none" normalizeH="0" baseline="0" dirty="0">
                <a:ln>
                  <a:noFill/>
                </a:ln>
                <a:solidFill>
                  <a:srgbClr val="9876AA"/>
                </a:solidFill>
                <a:effectLst/>
                <a:latin typeface="JetBrains Mono"/>
              </a:rPr>
              <a:t>act2ActivityResultLauncher </a:t>
            </a:r>
            <a:r>
              <a:rPr kumimoji="0" lang="en-US" altLang="en-US" sz="2400" b="0"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err="1">
                <a:ln>
                  <a:noFill/>
                </a:ln>
                <a:solidFill>
                  <a:srgbClr val="A9B7C6"/>
                </a:solidFill>
                <a:effectLst/>
                <a:latin typeface="JetBrains Mono"/>
              </a:rPr>
              <a:t>registerForActivityResult</a:t>
            </a:r>
            <a:r>
              <a:rPr kumimoji="0" lang="en-US" altLang="en-US" sz="2400" b="0" i="0" u="none" strike="noStrike" cap="none" normalizeH="0" baseline="0" dirty="0">
                <a:ln>
                  <a:noFill/>
                </a:ln>
                <a:solidFill>
                  <a:srgbClr val="72737A"/>
                </a:solidFill>
                <a:effectLst/>
                <a:latin typeface="JetBrains Mono"/>
              </a:rPr>
              <a:t>&lt;Intent, </a:t>
            </a:r>
            <a:r>
              <a:rPr kumimoji="0" lang="en-US" altLang="en-US" sz="2400" b="0" i="0" u="none" strike="noStrike" cap="none" normalizeH="0" baseline="0" dirty="0" err="1">
                <a:ln>
                  <a:noFill/>
                </a:ln>
                <a:solidFill>
                  <a:srgbClr val="72737A"/>
                </a:solidFill>
                <a:effectLst/>
                <a:latin typeface="JetBrains Mono"/>
              </a:rPr>
              <a:t>ActivityResult</a:t>
            </a:r>
            <a:r>
              <a:rPr kumimoji="0" lang="en-US" altLang="en-US" sz="2400" b="0" i="0" u="none" strike="noStrike" cap="none" normalizeH="0" baseline="0" dirty="0">
                <a:ln>
                  <a:noFill/>
                </a:ln>
                <a:solidFill>
                  <a:srgbClr val="72737A"/>
                </a:solidFill>
                <a:effectLst/>
                <a:latin typeface="JetBrains Mono"/>
              </a:rPr>
              <a:t>&gt;</a:t>
            </a:r>
            <a:r>
              <a:rPr kumimoji="0" lang="en-US" altLang="en-US" sz="2400" b="0" i="0" u="none" strike="noStrike" cap="none" normalizeH="0" baseline="0" dirty="0">
                <a:ln>
                  <a:noFill/>
                </a:ln>
                <a:solidFill>
                  <a:srgbClr val="A9B7C6"/>
                </a:solidFill>
                <a:effectLst/>
                <a:latin typeface="JetBrains Mono"/>
              </a:rPr>
              <a:t>(</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err="1">
                <a:ln>
                  <a:noFill/>
                </a:ln>
                <a:solidFill>
                  <a:srgbClr val="A9B7C6"/>
                </a:solidFill>
                <a:effectLst/>
                <a:latin typeface="JetBrains Mono"/>
              </a:rPr>
              <a:t>ActivityResultContracts.StartActivityForResult</a:t>
            </a:r>
            <a:r>
              <a:rPr kumimoji="0" lang="en-US" altLang="en-US" sz="2400" b="0" i="0" u="none" strike="noStrike" cap="none" normalizeH="0" baseline="0" dirty="0">
                <a:ln>
                  <a:noFill/>
                </a:ln>
                <a:solidFill>
                  <a:srgbClr val="A9B7C6"/>
                </a:solidFill>
                <a:effectLst/>
                <a:latin typeface="JetBrains Mono"/>
              </a:rPr>
              <a:t>()</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a:t>
            </a:r>
            <a:r>
              <a:rPr kumimoji="0" lang="en-US" altLang="en-US" sz="2400" b="1"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a:ln>
                  <a:noFill/>
                </a:ln>
                <a:solidFill>
                  <a:srgbClr val="A9B7C6"/>
                </a:solidFill>
                <a:effectLst/>
                <a:latin typeface="JetBrains Mono"/>
              </a:rPr>
              <a:t>result </a:t>
            </a:r>
            <a:r>
              <a:rPr kumimoji="0" lang="en-US" altLang="en-US" sz="2400" b="1" i="0" u="none" strike="noStrike" cap="none" normalizeH="0" baseline="0" dirty="0">
                <a:ln>
                  <a:noFill/>
                </a:ln>
                <a:solidFill>
                  <a:srgbClr val="A9B7C6"/>
                </a:solidFill>
                <a:effectLst/>
                <a:latin typeface="JetBrains Mono"/>
              </a:rPr>
              <a:t>-&gt;</a:t>
            </a:r>
            <a:br>
              <a:rPr kumimoji="0" lang="en-US" altLang="en-US" sz="2400" b="1" i="0" u="none" strike="noStrike" cap="none" normalizeH="0" baseline="0" dirty="0">
                <a:ln>
                  <a:noFill/>
                </a:ln>
                <a:solidFill>
                  <a:srgbClr val="A9B7C6"/>
                </a:solidFill>
                <a:effectLst/>
                <a:latin typeface="JetBrains Mono"/>
              </a:rPr>
            </a:br>
            <a:r>
              <a:rPr kumimoji="0" lang="en-US" altLang="en-US" sz="2400" b="1"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a:ln>
                  <a:noFill/>
                </a:ln>
                <a:solidFill>
                  <a:srgbClr val="CC7832"/>
                </a:solidFill>
                <a:effectLst/>
                <a:latin typeface="JetBrains Mono"/>
              </a:rPr>
              <a:t>if </a:t>
            </a:r>
            <a:r>
              <a:rPr kumimoji="0" lang="en-US" altLang="en-US" sz="2400" b="0" i="0" u="none" strike="noStrike" cap="none" normalizeH="0" baseline="0" dirty="0">
                <a:ln>
                  <a:noFill/>
                </a:ln>
                <a:solidFill>
                  <a:srgbClr val="A9B7C6"/>
                </a:solidFill>
                <a:effectLst/>
                <a:latin typeface="JetBrains Mono"/>
              </a:rPr>
              <a:t>(</a:t>
            </a:r>
            <a:r>
              <a:rPr kumimoji="0" lang="en-US" altLang="en-US" sz="2400" b="0" i="0" u="none" strike="noStrike" cap="none" normalizeH="0" baseline="0" dirty="0" err="1">
                <a:ln>
                  <a:noFill/>
                </a:ln>
                <a:solidFill>
                  <a:srgbClr val="A9B7C6"/>
                </a:solidFill>
                <a:effectLst/>
                <a:latin typeface="JetBrains Mono"/>
              </a:rPr>
              <a:t>result.</a:t>
            </a:r>
            <a:r>
              <a:rPr kumimoji="0" lang="en-US" altLang="en-US" sz="2400" b="0" i="1" u="none" strike="noStrike" cap="none" normalizeH="0" baseline="0" dirty="0" err="1">
                <a:ln>
                  <a:noFill/>
                </a:ln>
                <a:solidFill>
                  <a:srgbClr val="9876AA"/>
                </a:solidFill>
                <a:effectLst/>
                <a:latin typeface="JetBrains Mono"/>
              </a:rPr>
              <a:t>resultCode</a:t>
            </a:r>
            <a:r>
              <a:rPr kumimoji="0" lang="en-US" altLang="en-US" sz="2400" b="0" i="1" u="none" strike="noStrike" cap="none" normalizeH="0" baseline="0" dirty="0">
                <a:ln>
                  <a:noFill/>
                </a:ln>
                <a:solidFill>
                  <a:srgbClr val="9876AA"/>
                </a:solidFill>
                <a:effectLst/>
                <a:latin typeface="JetBrains Mono"/>
              </a:rPr>
              <a:t> </a:t>
            </a:r>
            <a:r>
              <a:rPr kumimoji="0" lang="en-US" altLang="en-US" sz="2400" b="0" i="0" u="none" strike="noStrike" cap="none" normalizeH="0" baseline="0" dirty="0">
                <a:ln>
                  <a:noFill/>
                </a:ln>
                <a:solidFill>
                  <a:srgbClr val="A9B7C6"/>
                </a:solidFill>
                <a:effectLst/>
                <a:latin typeface="JetBrains Mono"/>
              </a:rPr>
              <a:t>== </a:t>
            </a:r>
            <a:r>
              <a:rPr kumimoji="0" lang="en-US" altLang="en-US" sz="2400" b="0" i="1" u="none" strike="noStrike" cap="none" normalizeH="0" baseline="0" dirty="0">
                <a:ln>
                  <a:noFill/>
                </a:ln>
                <a:solidFill>
                  <a:srgbClr val="9876AA"/>
                </a:solidFill>
                <a:effectLst/>
                <a:latin typeface="JetBrains Mono"/>
              </a:rPr>
              <a:t>RESULT_OK</a:t>
            </a:r>
            <a:r>
              <a:rPr kumimoji="0" lang="en-US" altLang="en-US" sz="2400" b="0" i="0" u="none" strike="noStrike" cap="none" normalizeH="0" baseline="0" dirty="0">
                <a:ln>
                  <a:noFill/>
                </a:ln>
                <a:solidFill>
                  <a:srgbClr val="A9B7C6"/>
                </a:solidFill>
                <a:effectLst/>
                <a:latin typeface="JetBrains Mono"/>
              </a:rPr>
              <a:t>) {</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a:t>
            </a:r>
            <a:r>
              <a:rPr kumimoji="0" lang="en-US" altLang="en-US" sz="2400" b="0" i="0" u="none" strike="noStrike" cap="none" normalizeH="0" baseline="0" dirty="0">
                <a:ln>
                  <a:noFill/>
                </a:ln>
                <a:solidFill>
                  <a:srgbClr val="808080"/>
                </a:solidFill>
                <a:effectLst/>
                <a:latin typeface="JetBrains Mono"/>
              </a:rPr>
              <a:t>// There are no request codes</a:t>
            </a:r>
            <a:br>
              <a:rPr kumimoji="0" lang="en-US" altLang="en-US" sz="2400" b="0" i="0" u="none" strike="noStrike" cap="none" normalizeH="0" baseline="0" dirty="0">
                <a:ln>
                  <a:noFill/>
                </a:ln>
                <a:solidFill>
                  <a:srgbClr val="808080"/>
                </a:solidFill>
                <a:effectLst/>
                <a:latin typeface="JetBrains Mono"/>
              </a:rPr>
            </a:br>
            <a:r>
              <a:rPr kumimoji="0" lang="en-US" altLang="en-US" sz="2400" b="0" i="0" u="none" strike="noStrike" cap="none" normalizeH="0" baseline="0" dirty="0">
                <a:ln>
                  <a:noFill/>
                </a:ln>
                <a:solidFill>
                  <a:srgbClr val="808080"/>
                </a:solidFill>
                <a:effectLst/>
                <a:latin typeface="JetBrains Mono"/>
              </a:rPr>
              <a:t>        </a:t>
            </a:r>
            <a:r>
              <a:rPr kumimoji="0" lang="en-US" altLang="en-US" sz="2400" b="0" i="0" u="none" strike="noStrike" cap="none" normalizeH="0" baseline="0" dirty="0" err="1">
                <a:ln>
                  <a:noFill/>
                </a:ln>
                <a:solidFill>
                  <a:srgbClr val="CC7832"/>
                </a:solidFill>
                <a:effectLst/>
                <a:latin typeface="JetBrains Mono"/>
              </a:rPr>
              <a:t>val</a:t>
            </a:r>
            <a:r>
              <a:rPr kumimoji="0" lang="en-US" altLang="en-US" sz="2400" b="0" i="0" u="none" strike="noStrike" cap="none" normalizeH="0" baseline="0" dirty="0">
                <a:ln>
                  <a:noFill/>
                </a:ln>
                <a:solidFill>
                  <a:srgbClr val="CC7832"/>
                </a:solidFill>
                <a:effectLst/>
                <a:latin typeface="JetBrains Mono"/>
              </a:rPr>
              <a:t> </a:t>
            </a:r>
            <a:r>
              <a:rPr kumimoji="0" lang="en-US" altLang="en-US" sz="2400" b="0" i="0" u="none" strike="noStrike" cap="none" normalizeH="0" baseline="0" dirty="0">
                <a:ln>
                  <a:noFill/>
                </a:ln>
                <a:solidFill>
                  <a:srgbClr val="A9B7C6"/>
                </a:solidFill>
                <a:effectLst/>
                <a:latin typeface="JetBrains Mono"/>
              </a:rPr>
              <a:t>data = </a:t>
            </a:r>
            <a:r>
              <a:rPr kumimoji="0" lang="en-US" altLang="en-US" sz="2400" b="0" i="0" u="none" strike="noStrike" cap="none" normalizeH="0" baseline="0" dirty="0" err="1">
                <a:ln>
                  <a:noFill/>
                </a:ln>
                <a:solidFill>
                  <a:srgbClr val="A9B7C6"/>
                </a:solidFill>
                <a:effectLst/>
                <a:latin typeface="JetBrains Mono"/>
              </a:rPr>
              <a:t>result.</a:t>
            </a:r>
            <a:r>
              <a:rPr kumimoji="0" lang="en-US" altLang="en-US" sz="2400" b="0" i="1" u="none" strike="noStrike" cap="none" normalizeH="0" baseline="0" dirty="0" err="1">
                <a:ln>
                  <a:noFill/>
                </a:ln>
                <a:solidFill>
                  <a:srgbClr val="9876AA"/>
                </a:solidFill>
                <a:effectLst/>
                <a:latin typeface="JetBrains Mono"/>
              </a:rPr>
              <a:t>data</a:t>
            </a:r>
            <a:br>
              <a:rPr kumimoji="0" lang="en-US" altLang="en-US" sz="2400" b="0" i="1" u="none" strike="noStrike" cap="none" normalizeH="0" baseline="0" dirty="0">
                <a:ln>
                  <a:noFill/>
                </a:ln>
                <a:solidFill>
                  <a:srgbClr val="9876AA"/>
                </a:solidFill>
                <a:effectLst/>
                <a:latin typeface="JetBrains Mono"/>
              </a:rPr>
            </a:br>
            <a:r>
              <a:rPr kumimoji="0" lang="en-US" altLang="en-US" sz="2400" b="0" i="1" u="none" strike="noStrike" cap="none" normalizeH="0" baseline="0" dirty="0">
                <a:ln>
                  <a:noFill/>
                </a:ln>
                <a:solidFill>
                  <a:srgbClr val="9876AA"/>
                </a:solidFill>
                <a:effectLst/>
                <a:latin typeface="JetBrains Mono"/>
              </a:rPr>
              <a:t>        </a:t>
            </a:r>
            <a:r>
              <a:rPr kumimoji="0" lang="en-US" altLang="en-US" sz="2400" b="0" i="0" u="none" strike="noStrike" cap="none" normalizeH="0" baseline="0" dirty="0">
                <a:ln>
                  <a:noFill/>
                </a:ln>
                <a:solidFill>
                  <a:srgbClr val="CC7832"/>
                </a:solidFill>
                <a:effectLst/>
                <a:latin typeface="JetBrains Mono"/>
              </a:rPr>
              <a:t>if </a:t>
            </a:r>
            <a:r>
              <a:rPr kumimoji="0" lang="en-US" altLang="en-US" sz="2400" b="0" i="0" u="none" strike="noStrike" cap="none" normalizeH="0" baseline="0" dirty="0">
                <a:ln>
                  <a:noFill/>
                </a:ln>
                <a:solidFill>
                  <a:srgbClr val="A9B7C6"/>
                </a:solidFill>
                <a:effectLst/>
                <a:latin typeface="JetBrains Mono"/>
              </a:rPr>
              <a:t>(data!!.</a:t>
            </a:r>
            <a:r>
              <a:rPr kumimoji="0" lang="en-US" altLang="en-US" sz="2400" b="0" i="0" u="none" strike="noStrike" cap="none" normalizeH="0" baseline="0" dirty="0" err="1">
                <a:ln>
                  <a:noFill/>
                </a:ln>
                <a:solidFill>
                  <a:srgbClr val="A9B7C6"/>
                </a:solidFill>
                <a:effectLst/>
                <a:latin typeface="JetBrains Mono"/>
              </a:rPr>
              <a:t>hasExtra</a:t>
            </a:r>
            <a:r>
              <a:rPr kumimoji="0" lang="en-US" altLang="en-US" sz="2400" b="0" i="0" u="none" strike="noStrike" cap="none" normalizeH="0" baseline="0" dirty="0">
                <a:ln>
                  <a:noFill/>
                </a:ln>
                <a:solidFill>
                  <a:srgbClr val="A9B7C6"/>
                </a:solidFill>
                <a:effectLst/>
                <a:latin typeface="JetBrains Mono"/>
              </a:rPr>
              <a:t>(</a:t>
            </a:r>
            <a:r>
              <a:rPr kumimoji="0" lang="en-US" altLang="en-US" sz="2400" b="0" i="0" u="none" strike="noStrike" cap="none" normalizeH="0" baseline="0" dirty="0">
                <a:ln>
                  <a:noFill/>
                </a:ln>
                <a:solidFill>
                  <a:srgbClr val="6A8759"/>
                </a:solidFill>
                <a:effectLst/>
                <a:latin typeface="JetBrains Mono"/>
              </a:rPr>
              <a:t>"returnKey1"</a:t>
            </a:r>
            <a:r>
              <a:rPr kumimoji="0" lang="en-US" altLang="en-US" sz="2400" b="0" i="0" u="none" strike="noStrike" cap="none" normalizeH="0" baseline="0" dirty="0">
                <a:ln>
                  <a:noFill/>
                </a:ln>
                <a:solidFill>
                  <a:srgbClr val="A9B7C6"/>
                </a:solidFill>
                <a:effectLst/>
                <a:latin typeface="JetBrains Mono"/>
              </a:rPr>
              <a:t>)) {</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 we have data from returnKey1.  note !! </a:t>
            </a:r>
            <a:r>
              <a:rPr kumimoji="0" lang="en-US" altLang="en-US" sz="2400" b="0" i="0" u="none" strike="noStrike" cap="none" normalizeH="0" baseline="0" dirty="0" err="1">
                <a:ln>
                  <a:noFill/>
                </a:ln>
                <a:solidFill>
                  <a:srgbClr val="A9B7C6"/>
                </a:solidFill>
                <a:effectLst/>
                <a:latin typeface="JetBrains Mono"/>
              </a:rPr>
              <a:t>assests</a:t>
            </a:r>
            <a:r>
              <a:rPr kumimoji="0" lang="en-US" altLang="en-US" sz="2400" b="0" i="0" u="none" strike="noStrike" cap="none" normalizeH="0" baseline="0" dirty="0">
                <a:ln>
                  <a:noFill/>
                </a:ln>
                <a:solidFill>
                  <a:srgbClr val="A9B7C6"/>
                </a:solidFill>
                <a:effectLst/>
                <a:latin typeface="JetBrains Mono"/>
              </a:rPr>
              <a:t> there will be data.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A9B7C6"/>
                </a:solidFill>
                <a:effectLst/>
                <a:latin typeface="JetBrains Mono"/>
              </a:rPr>
              <a:t>        }</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 </a:t>
            </a:r>
            <a:r>
              <a:rPr kumimoji="0" lang="en-US" altLang="en-US" sz="2400" b="0" i="0" u="none" strike="noStrike" cap="none" normalizeH="0" baseline="0" dirty="0">
                <a:ln>
                  <a:noFill/>
                </a:ln>
                <a:solidFill>
                  <a:srgbClr val="CC7832"/>
                </a:solidFill>
                <a:effectLst/>
                <a:latin typeface="JetBrains Mono"/>
              </a:rPr>
              <a:t>else </a:t>
            </a:r>
            <a:r>
              <a:rPr kumimoji="0" lang="en-US" altLang="en-US" sz="2400" b="0" i="0" u="none" strike="noStrike" cap="none" normalizeH="0" baseline="0" dirty="0">
                <a:ln>
                  <a:noFill/>
                </a:ln>
                <a:solidFill>
                  <a:srgbClr val="A9B7C6"/>
                </a:solidFill>
                <a:effectLst/>
                <a:latin typeface="JetBrains Mono"/>
              </a:rPr>
              <a:t>{</a:t>
            </a:r>
            <a:br>
              <a:rPr kumimoji="0" lang="en-US" altLang="en-US" sz="2400" b="0" i="0" u="none" strike="noStrike" cap="none" normalizeH="0" baseline="0" dirty="0">
                <a:ln>
                  <a:noFill/>
                </a:ln>
                <a:solidFill>
                  <a:srgbClr val="A9B7C6"/>
                </a:solidFill>
                <a:effectLst/>
                <a:latin typeface="JetBrains Mono"/>
              </a:rPr>
            </a:br>
            <a:r>
              <a:rPr kumimoji="0" lang="en-US" altLang="en-US" sz="2400" b="0" i="0" u="none" strike="noStrike" cap="none" normalizeH="0" baseline="0" dirty="0">
                <a:ln>
                  <a:noFill/>
                </a:ln>
                <a:solidFill>
                  <a:srgbClr val="A9B7C6"/>
                </a:solidFill>
                <a:effectLst/>
                <a:latin typeface="JetBrains Mono"/>
              </a:rPr>
              <a:t>            //result failed or was cancelled.</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A9B7C6"/>
                </a:solidFill>
                <a:latin typeface="JetBrains Mono"/>
              </a:rPr>
              <a:t>    </a:t>
            </a:r>
            <a:r>
              <a:rPr kumimoji="0" lang="en-US" altLang="en-US" sz="2400" b="0" i="0" u="none" strike="noStrike" cap="none" normalizeH="0" baseline="0" dirty="0">
                <a:ln>
                  <a:noFill/>
                </a:ln>
                <a:solidFill>
                  <a:srgbClr val="A9B7C6"/>
                </a:solidFill>
                <a:effectLst/>
                <a:latin typeface="JetBrains Mono"/>
              </a:rPr>
              <a:t>}</a:t>
            </a:r>
            <a:br>
              <a:rPr kumimoji="0" lang="en-US" altLang="en-US" sz="2400" b="0" i="0" u="none" strike="noStrike" cap="none" normalizeH="0" baseline="0" dirty="0">
                <a:ln>
                  <a:noFill/>
                </a:ln>
                <a:solidFill>
                  <a:srgbClr val="A9B7C6"/>
                </a:solidFill>
                <a:effectLst/>
                <a:latin typeface="JetBrains Mono"/>
              </a:rPr>
            </a:br>
            <a:r>
              <a:rPr kumimoji="0" lang="en-US" altLang="en-US" sz="2400" b="1" i="0" u="none" strike="noStrike" cap="none" normalizeH="0" baseline="0" dirty="0">
                <a:ln>
                  <a:noFill/>
                </a:ln>
                <a:solidFill>
                  <a:srgbClr val="A9B7C6"/>
                </a:solidFill>
                <a:effectLst/>
                <a:latin typeface="JetBrains Mono"/>
              </a:rPr>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5102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Finally.</a:t>
            </a:r>
          </a:p>
        </p:txBody>
      </p:sp>
      <p:sp>
        <p:nvSpPr>
          <p:cNvPr id="3" name="Content Placeholder 2"/>
          <p:cNvSpPr>
            <a:spLocks noGrp="1"/>
          </p:cNvSpPr>
          <p:nvPr>
            <p:ph idx="1"/>
          </p:nvPr>
        </p:nvSpPr>
        <p:spPr/>
        <p:txBody>
          <a:bodyPr>
            <a:normAutofit lnSpcReduction="10000"/>
          </a:bodyPr>
          <a:lstStyle/>
          <a:p>
            <a:r>
              <a:rPr lang="en-US" dirty="0"/>
              <a:t>You can see these intents working in the code provided with the lecture.</a:t>
            </a:r>
          </a:p>
          <a:p>
            <a:pPr marL="0" indent="0">
              <a:buNone/>
            </a:pPr>
            <a:endParaRPr lang="en-US" dirty="0"/>
          </a:p>
          <a:p>
            <a:r>
              <a:rPr lang="en-US" dirty="0"/>
              <a:t>For more of google applications intents see</a:t>
            </a:r>
          </a:p>
          <a:p>
            <a:pPr lvl="1"/>
            <a:r>
              <a:rPr lang="en-US" dirty="0">
                <a:hlinkClick r:id="rId2"/>
              </a:rPr>
              <a:t>http://developer.android.com/guide/appendix/g-app-intents.html</a:t>
            </a:r>
            <a:r>
              <a:rPr lang="en-US" dirty="0"/>
              <a:t> </a:t>
            </a:r>
          </a:p>
          <a:p>
            <a:pPr lvl="1"/>
            <a:r>
              <a:rPr lang="en-US" dirty="0">
                <a:hlinkClick r:id="rId3"/>
              </a:rPr>
              <a:t>http://developer.android.com/reference/android/content/Intent.html</a:t>
            </a:r>
            <a:r>
              <a:rPr lang="en-US" dirty="0"/>
              <a:t>  </a:t>
            </a:r>
          </a:p>
          <a:p>
            <a:pPr lvl="1"/>
            <a:r>
              <a:rPr lang="en-US" dirty="0">
                <a:hlinkClick r:id="rId4"/>
              </a:rPr>
              <a:t>http://www.openintents.org/en/intentstable</a:t>
            </a:r>
            <a:r>
              <a:rPr lang="en-US" dirty="0"/>
              <a:t> which also list some 3</a:t>
            </a:r>
            <a:r>
              <a:rPr lang="en-US" baseline="30000" dirty="0"/>
              <a:t>rd</a:t>
            </a:r>
            <a:r>
              <a:rPr lang="en-US" dirty="0"/>
              <a:t> party intents as well.</a:t>
            </a:r>
          </a:p>
        </p:txBody>
      </p:sp>
    </p:spTree>
    <p:extLst>
      <p:ext uri="{BB962C8B-B14F-4D97-AF65-F5344CB8AC3E}">
        <p14:creationId xmlns:p14="http://schemas.microsoft.com/office/powerpoint/2010/main" val="4168595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Intents</a:t>
            </a:r>
          </a:p>
        </p:txBody>
      </p:sp>
      <p:sp>
        <p:nvSpPr>
          <p:cNvPr id="3" name="Content Placeholder 2"/>
          <p:cNvSpPr>
            <a:spLocks noGrp="1"/>
          </p:cNvSpPr>
          <p:nvPr>
            <p:ph idx="1"/>
          </p:nvPr>
        </p:nvSpPr>
        <p:spPr/>
        <p:txBody>
          <a:bodyPr/>
          <a:lstStyle/>
          <a:p>
            <a:r>
              <a:rPr lang="en-US" dirty="0"/>
              <a:t>We will use intents all over the place</a:t>
            </a:r>
          </a:p>
          <a:p>
            <a:pPr lvl="1"/>
            <a:r>
              <a:rPr lang="en-US" dirty="0"/>
              <a:t>We also put Intents in </a:t>
            </a:r>
            <a:r>
              <a:rPr lang="en-US" dirty="0" err="1"/>
              <a:t>PendingIntents</a:t>
            </a:r>
            <a:r>
              <a:rPr lang="en-US" dirty="0"/>
              <a:t>, which allows our intents to be launch by others</a:t>
            </a:r>
          </a:p>
          <a:p>
            <a:pPr lvl="3"/>
            <a:r>
              <a:rPr lang="en-US" dirty="0"/>
              <a:t>From the notification for example.</a:t>
            </a:r>
          </a:p>
          <a:p>
            <a:r>
              <a:rPr lang="en-US" dirty="0"/>
              <a:t>Services, Broadcast Receivers also all use intents as we’ll see later on.</a:t>
            </a:r>
          </a:p>
          <a:p>
            <a:r>
              <a:rPr lang="en-US" dirty="0"/>
              <a:t>We can also setup to receive intents in the activities as well with </a:t>
            </a:r>
            <a:r>
              <a:rPr lang="en-US"/>
              <a:t>an intent-filter.</a:t>
            </a:r>
          </a:p>
        </p:txBody>
      </p:sp>
    </p:spTree>
    <p:extLst>
      <p:ext uri="{BB962C8B-B14F-4D97-AF65-F5344CB8AC3E}">
        <p14:creationId xmlns:p14="http://schemas.microsoft.com/office/powerpoint/2010/main" val="2280294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Learn more</a:t>
            </a:r>
          </a:p>
        </p:txBody>
      </p:sp>
      <p:sp>
        <p:nvSpPr>
          <p:cNvPr id="3" name="Content Placeholder 2"/>
          <p:cNvSpPr>
            <a:spLocks noGrp="1"/>
          </p:cNvSpPr>
          <p:nvPr>
            <p:ph idx="1"/>
          </p:nvPr>
        </p:nvSpPr>
        <p:spPr/>
        <p:txBody>
          <a:bodyPr/>
          <a:lstStyle/>
          <a:p>
            <a:r>
              <a:rPr lang="en-US" dirty="0">
                <a:sym typeface="Consolas"/>
                <a:hlinkClick r:id="rId2"/>
              </a:rPr>
              <a:t>Intent</a:t>
            </a:r>
            <a:r>
              <a:rPr lang="en-US" dirty="0">
                <a:hlinkClick r:id="rId2"/>
              </a:rPr>
              <a:t>s and Intent Filters</a:t>
            </a:r>
            <a:r>
              <a:rPr lang="en-US" dirty="0"/>
              <a:t> (API Guide)</a:t>
            </a:r>
          </a:p>
          <a:p>
            <a:r>
              <a:rPr lang="en-US" dirty="0">
                <a:sym typeface="Consolas"/>
                <a:hlinkClick r:id="rId3"/>
              </a:rPr>
              <a:t>Intent</a:t>
            </a:r>
            <a:r>
              <a:rPr lang="en-US" dirty="0"/>
              <a:t> (API Reference)</a:t>
            </a:r>
          </a:p>
          <a:p>
            <a:r>
              <a:rPr lang="en-US" dirty="0">
                <a:hlinkClick r:id="rId4"/>
              </a:rPr>
              <a:t>Navigation</a:t>
            </a:r>
            <a:endParaRPr lang="en-US" dirty="0"/>
          </a:p>
          <a:p>
            <a:endParaRPr lang="en-US" dirty="0"/>
          </a:p>
        </p:txBody>
      </p:sp>
    </p:spTree>
    <p:extLst>
      <p:ext uri="{BB962C8B-B14F-4D97-AF65-F5344CB8AC3E}">
        <p14:creationId xmlns:p14="http://schemas.microsoft.com/office/powerpoint/2010/main" val="1511992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4243389" y="1676401"/>
            <a:ext cx="1735137" cy="2378075"/>
          </a:xfrm>
          <a:prstGeom prst="rect">
            <a:avLst/>
          </a:prstGeom>
          <a:noFill/>
          <a:ln w="9525">
            <a:noFill/>
            <a:miter lim="800000"/>
            <a:headEnd/>
            <a:tailEnd/>
          </a:ln>
        </p:spPr>
        <p:txBody>
          <a:bodyPr>
            <a:spAutoFit/>
          </a:bodyPr>
          <a:lstStyle/>
          <a:p>
            <a:pPr>
              <a:spcBef>
                <a:spcPct val="50000"/>
              </a:spcBef>
            </a:pPr>
            <a:r>
              <a:rPr lang="en-US" sz="15000" b="1">
                <a:latin typeface="Tahoma" pitchFamily="34" charset="0"/>
              </a:rPr>
              <a:t>Q</a:t>
            </a:r>
          </a:p>
        </p:txBody>
      </p:sp>
      <p:sp>
        <p:nvSpPr>
          <p:cNvPr id="75779" name="Text Box 3"/>
          <p:cNvSpPr txBox="1">
            <a:spLocks noChangeArrowheads="1"/>
          </p:cNvSpPr>
          <p:nvPr/>
        </p:nvSpPr>
        <p:spPr bwMode="auto">
          <a:xfrm>
            <a:off x="6054725" y="2044701"/>
            <a:ext cx="1735138" cy="2378075"/>
          </a:xfrm>
          <a:prstGeom prst="rect">
            <a:avLst/>
          </a:prstGeom>
          <a:noFill/>
          <a:ln w="9525">
            <a:noFill/>
            <a:miter lim="800000"/>
            <a:headEnd/>
            <a:tailEnd/>
          </a:ln>
        </p:spPr>
        <p:txBody>
          <a:bodyPr>
            <a:spAutoFit/>
          </a:bodyPr>
          <a:lstStyle/>
          <a:p>
            <a:pPr>
              <a:spcBef>
                <a:spcPct val="50000"/>
              </a:spcBef>
            </a:pPr>
            <a:r>
              <a:rPr lang="en-US" sz="15000" b="1">
                <a:latin typeface="Tahoma" pitchFamily="34" charset="0"/>
              </a:rPr>
              <a:t>A</a:t>
            </a:r>
          </a:p>
        </p:txBody>
      </p:sp>
      <p:sp>
        <p:nvSpPr>
          <p:cNvPr id="75780" name="Text Box 4"/>
          <p:cNvSpPr txBox="1">
            <a:spLocks noChangeArrowheads="1"/>
          </p:cNvSpPr>
          <p:nvPr/>
        </p:nvSpPr>
        <p:spPr bwMode="auto">
          <a:xfrm>
            <a:off x="5334000" y="2679701"/>
            <a:ext cx="1735138" cy="1616075"/>
          </a:xfrm>
          <a:prstGeom prst="rect">
            <a:avLst/>
          </a:prstGeom>
          <a:noFill/>
          <a:ln w="9525">
            <a:noFill/>
            <a:miter lim="800000"/>
            <a:headEnd/>
            <a:tailEnd/>
          </a:ln>
        </p:spPr>
        <p:txBody>
          <a:bodyPr>
            <a:spAutoFit/>
          </a:bodyPr>
          <a:lstStyle/>
          <a:p>
            <a:pPr>
              <a:spcBef>
                <a:spcPct val="50000"/>
              </a:spcBef>
            </a:pPr>
            <a:r>
              <a:rPr lang="en-US" sz="10000" b="1">
                <a:latin typeface="Tahoma" pitchFamily="34" charset="0"/>
              </a:rPr>
              <a:t>&amp;</a:t>
            </a:r>
            <a:endParaRPr lang="en-US" sz="15000" b="1">
              <a:latin typeface="Tahoma" pitchFamily="34" charset="0"/>
            </a:endParaRPr>
          </a:p>
        </p:txBody>
      </p:sp>
    </p:spTree>
    <p:extLst>
      <p:ext uri="{BB962C8B-B14F-4D97-AF65-F5344CB8AC3E}">
        <p14:creationId xmlns:p14="http://schemas.microsoft.com/office/powerpoint/2010/main" val="425905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 fill="hold"/>
                                        <p:tgtEl>
                                          <p:spTgt spid="75778"/>
                                        </p:tgtEl>
                                        <p:attrNameLst>
                                          <p:attrName>ppt_x</p:attrName>
                                        </p:attrNameLst>
                                      </p:cBhvr>
                                      <p:tavLst>
                                        <p:tav tm="0">
                                          <p:val>
                                            <p:strVal val="0-#ppt_w/2"/>
                                          </p:val>
                                        </p:tav>
                                        <p:tav tm="100000">
                                          <p:val>
                                            <p:strVal val="#ppt_x"/>
                                          </p:val>
                                        </p:tav>
                                      </p:tavLst>
                                    </p:anim>
                                    <p:anim calcmode="lin" valueType="num">
                                      <p:cBhvr additive="base">
                                        <p:cTn id="8" dur="500" fill="hold"/>
                                        <p:tgtEl>
                                          <p:spTgt spid="75778"/>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75780"/>
                                        </p:tgtEl>
                                        <p:attrNameLst>
                                          <p:attrName>style.visibility</p:attrName>
                                        </p:attrNameLst>
                                      </p:cBhvr>
                                      <p:to>
                                        <p:strVal val="visible"/>
                                      </p:to>
                                    </p:set>
                                    <p:anim calcmode="lin" valueType="num">
                                      <p:cBhvr additive="base">
                                        <p:cTn id="12" dur="500" fill="hold"/>
                                        <p:tgtEl>
                                          <p:spTgt spid="75780"/>
                                        </p:tgtEl>
                                        <p:attrNameLst>
                                          <p:attrName>ppt_x</p:attrName>
                                        </p:attrNameLst>
                                      </p:cBhvr>
                                      <p:tavLst>
                                        <p:tav tm="0">
                                          <p:val>
                                            <p:strVal val="#ppt_x"/>
                                          </p:val>
                                        </p:tav>
                                        <p:tav tm="100000">
                                          <p:val>
                                            <p:strVal val="#ppt_x"/>
                                          </p:val>
                                        </p:tav>
                                      </p:tavLst>
                                    </p:anim>
                                    <p:anim calcmode="lin" valueType="num">
                                      <p:cBhvr additive="base">
                                        <p:cTn id="13" dur="500" fill="hold"/>
                                        <p:tgtEl>
                                          <p:spTgt spid="75780"/>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75779"/>
                                        </p:tgtEl>
                                        <p:attrNameLst>
                                          <p:attrName>style.visibility</p:attrName>
                                        </p:attrNameLst>
                                      </p:cBhvr>
                                      <p:to>
                                        <p:strVal val="visible"/>
                                      </p:to>
                                    </p:set>
                                    <p:anim calcmode="lin" valueType="num">
                                      <p:cBhvr additive="base">
                                        <p:cTn id="17" dur="500" fill="hold"/>
                                        <p:tgtEl>
                                          <p:spTgt spid="75779"/>
                                        </p:tgtEl>
                                        <p:attrNameLst>
                                          <p:attrName>ppt_x</p:attrName>
                                        </p:attrNameLst>
                                      </p:cBhvr>
                                      <p:tavLst>
                                        <p:tav tm="0">
                                          <p:val>
                                            <p:strVal val="1+#ppt_w/2"/>
                                          </p:val>
                                        </p:tav>
                                        <p:tav tm="100000">
                                          <p:val>
                                            <p:strVal val="#ppt_x"/>
                                          </p:val>
                                        </p:tav>
                                      </p:tavLst>
                                    </p:anim>
                                    <p:anim calcmode="lin" valueType="num">
                                      <p:cBhvr additive="base">
                                        <p:cTn id="18" dur="500" fill="hold"/>
                                        <p:tgtEl>
                                          <p:spTgt spid="757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autoUpdateAnimBg="0"/>
      <p:bldP spid="7578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Intents</a:t>
            </a:r>
          </a:p>
        </p:txBody>
      </p:sp>
      <p:sp>
        <p:nvSpPr>
          <p:cNvPr id="5" name="Text Placeholder 4"/>
          <p:cNvSpPr>
            <a:spLocks noGrp="1"/>
          </p:cNvSpPr>
          <p:nvPr>
            <p:ph type="body" idx="1"/>
          </p:nvPr>
        </p:nvSpPr>
        <p:spPr/>
        <p:txBody>
          <a:bodyPr/>
          <a:lstStyle/>
          <a:p>
            <a:r>
              <a:rPr lang="en-US" dirty="0"/>
              <a:t>Android</a:t>
            </a:r>
          </a:p>
        </p:txBody>
      </p:sp>
    </p:spTree>
    <p:extLst>
      <p:ext uri="{BB962C8B-B14F-4D97-AF65-F5344CB8AC3E}">
        <p14:creationId xmlns:p14="http://schemas.microsoft.com/office/powerpoint/2010/main" val="16368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Intents</a:t>
            </a:r>
          </a:p>
        </p:txBody>
      </p:sp>
      <p:sp>
        <p:nvSpPr>
          <p:cNvPr id="3" name="Content Placeholder 2"/>
          <p:cNvSpPr>
            <a:spLocks noGrp="1"/>
          </p:cNvSpPr>
          <p:nvPr>
            <p:ph idx="1"/>
          </p:nvPr>
        </p:nvSpPr>
        <p:spPr/>
        <p:txBody>
          <a:bodyPr>
            <a:normAutofit fontScale="85000" lnSpcReduction="10000"/>
          </a:bodyPr>
          <a:lstStyle/>
          <a:p>
            <a:r>
              <a:rPr lang="en-US" dirty="0"/>
              <a:t>An intent is an abstract description of an operation to be performed. It can be used with startActivity to launch an Activity, </a:t>
            </a:r>
            <a:r>
              <a:rPr lang="en-US" dirty="0" err="1"/>
              <a:t>broadcastIntent</a:t>
            </a:r>
            <a:r>
              <a:rPr lang="en-US" dirty="0"/>
              <a:t> to send it to any interested </a:t>
            </a:r>
            <a:r>
              <a:rPr lang="en-US" dirty="0" err="1"/>
              <a:t>BroadcastReceiver</a:t>
            </a:r>
            <a:r>
              <a:rPr lang="en-US" dirty="0"/>
              <a:t> components, and </a:t>
            </a:r>
            <a:r>
              <a:rPr lang="en-US" dirty="0" err="1"/>
              <a:t>startService</a:t>
            </a:r>
            <a:r>
              <a:rPr lang="en-US" dirty="0"/>
              <a:t>(Intent) or </a:t>
            </a:r>
            <a:r>
              <a:rPr lang="en-US" dirty="0" err="1"/>
              <a:t>bindService</a:t>
            </a:r>
            <a:r>
              <a:rPr lang="en-US" dirty="0"/>
              <a:t>(Intent, </a:t>
            </a:r>
            <a:r>
              <a:rPr lang="en-US" dirty="0" err="1"/>
              <a:t>ServiceConnection</a:t>
            </a:r>
            <a:r>
              <a:rPr lang="en-US" dirty="0"/>
              <a:t>, </a:t>
            </a:r>
            <a:r>
              <a:rPr lang="en-US" dirty="0" err="1"/>
              <a:t>int</a:t>
            </a:r>
            <a:r>
              <a:rPr lang="en-US" dirty="0"/>
              <a:t>) to communicate with a background Service.</a:t>
            </a:r>
          </a:p>
          <a:p>
            <a:pPr lvl="1"/>
            <a:r>
              <a:rPr lang="en-US" dirty="0"/>
              <a:t>An activity can also receive a “new” intent, via the </a:t>
            </a:r>
            <a:r>
              <a:rPr lang="en-US" dirty="0" err="1"/>
              <a:t>OnIntent</a:t>
            </a:r>
            <a:r>
              <a:rPr lang="en-US" dirty="0"/>
              <a:t>(Intent) method</a:t>
            </a:r>
          </a:p>
          <a:p>
            <a:r>
              <a:rPr lang="en-US" dirty="0"/>
              <a:t>An Intent provides a facility for performing late runtime binding between the code in different applications. Its most significant use is in the launching of activities, where it can be thought of as the glue between activities. It is basically a passive data structure holding an abstract description of an action to be performed.</a:t>
            </a:r>
          </a:p>
        </p:txBody>
      </p:sp>
    </p:spTree>
    <p:extLst>
      <p:ext uri="{BB962C8B-B14F-4D97-AF65-F5344CB8AC3E}">
        <p14:creationId xmlns:p14="http://schemas.microsoft.com/office/powerpoint/2010/main" val="1210849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Intents</a:t>
            </a:r>
          </a:p>
        </p:txBody>
      </p:sp>
      <p:sp>
        <p:nvSpPr>
          <p:cNvPr id="5" name="Content Placeholder 4"/>
          <p:cNvSpPr>
            <a:spLocks noGrp="1"/>
          </p:cNvSpPr>
          <p:nvPr>
            <p:ph idx="1"/>
          </p:nvPr>
        </p:nvSpPr>
        <p:spPr/>
        <p:txBody>
          <a:bodyPr>
            <a:normAutofit/>
          </a:bodyPr>
          <a:lstStyle/>
          <a:p>
            <a:r>
              <a:rPr lang="en-US" dirty="0"/>
              <a:t>The intent </a:t>
            </a:r>
          </a:p>
          <a:p>
            <a:pPr lvl="1"/>
            <a:r>
              <a:rPr lang="en-US" dirty="0"/>
              <a:t>Contains the class to be “called” by the activity</a:t>
            </a:r>
          </a:p>
          <a:p>
            <a:pPr lvl="1"/>
            <a:r>
              <a:rPr lang="en-US" dirty="0"/>
              <a:t>And may contain other information needed by that class (Activity, service, Broadcast receiver, </a:t>
            </a:r>
            <a:r>
              <a:rPr lang="en-US" dirty="0" err="1"/>
              <a:t>etc</a:t>
            </a:r>
            <a:r>
              <a:rPr lang="en-US" dirty="0"/>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802064"/>
            <a:ext cx="6915150" cy="232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3122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Google Shape;433;p74"/>
          <p:cNvSpPr txBox="1">
            <a:spLocks noGrp="1"/>
          </p:cNvSpPr>
          <p:nvPr>
            <p:ph type="title"/>
          </p:nvPr>
        </p:nvSpPr>
        <p:spPr/>
        <p:txBody>
          <a:bodyPr/>
          <a:lstStyle/>
          <a:p>
            <a:r>
              <a:rPr lang="en-US" dirty="0"/>
              <a:t>Start an Activity with an intent</a:t>
            </a:r>
          </a:p>
        </p:txBody>
      </p:sp>
      <p:sp>
        <p:nvSpPr>
          <p:cNvPr id="434" name="Google Shape;434;p74"/>
          <p:cNvSpPr txBox="1">
            <a:spLocks noGrp="1"/>
          </p:cNvSpPr>
          <p:nvPr>
            <p:ph idx="1"/>
          </p:nvPr>
        </p:nvSpPr>
        <p:spPr/>
        <p:txBody>
          <a:bodyPr/>
          <a:lstStyle/>
          <a:p>
            <a:r>
              <a:rPr lang="en-US" dirty="0"/>
              <a:t>To start a specific </a:t>
            </a:r>
            <a:r>
              <a:rPr lang="en-US" dirty="0">
                <a:sym typeface="Consolas"/>
              </a:rPr>
              <a:t>Activity</a:t>
            </a:r>
            <a:r>
              <a:rPr lang="en-US" dirty="0"/>
              <a:t>, use an explicit </a:t>
            </a:r>
            <a:r>
              <a:rPr lang="en-US" dirty="0">
                <a:sym typeface="Consolas"/>
              </a:rPr>
              <a:t>Intent</a:t>
            </a:r>
          </a:p>
          <a:p>
            <a:r>
              <a:rPr lang="en-US" dirty="0"/>
              <a:t>Create an </a:t>
            </a:r>
            <a:r>
              <a:rPr lang="en-US" dirty="0">
                <a:sym typeface="Consolas"/>
              </a:rPr>
              <a:t>Intent</a:t>
            </a:r>
          </a:p>
          <a:p>
            <a:pPr lvl="1"/>
            <a:r>
              <a:rPr lang="en-US" dirty="0">
                <a:sym typeface="Consolas"/>
              </a:rPr>
              <a:t>Intent </a:t>
            </a:r>
            <a:r>
              <a:rPr lang="en-US" dirty="0" err="1">
                <a:sym typeface="Consolas"/>
              </a:rPr>
              <a:t>intent</a:t>
            </a:r>
            <a:r>
              <a:rPr lang="en-US" dirty="0">
                <a:sym typeface="Consolas"/>
              </a:rPr>
              <a:t> = new Intent(this, </a:t>
            </a:r>
            <a:r>
              <a:rPr lang="en-US" dirty="0" err="1">
                <a:sym typeface="Consolas"/>
              </a:rPr>
              <a:t>ActivityName.class</a:t>
            </a:r>
            <a:r>
              <a:rPr lang="en-US" dirty="0">
                <a:sym typeface="Consolas"/>
              </a:rPr>
              <a:t>);</a:t>
            </a:r>
            <a:endParaRPr lang="en-US" dirty="0"/>
          </a:p>
          <a:p>
            <a:r>
              <a:rPr lang="en-US" dirty="0"/>
              <a:t>Use the </a:t>
            </a:r>
            <a:r>
              <a:rPr lang="en-US" dirty="0">
                <a:sym typeface="Consolas"/>
              </a:rPr>
              <a:t>Intent</a:t>
            </a:r>
            <a:r>
              <a:rPr lang="en-US" dirty="0"/>
              <a:t> to start the </a:t>
            </a:r>
            <a:r>
              <a:rPr lang="en-US" dirty="0">
                <a:sym typeface="Consolas"/>
              </a:rPr>
              <a:t>Activity</a:t>
            </a:r>
          </a:p>
          <a:p>
            <a:pPr lvl="1"/>
            <a:r>
              <a:rPr lang="en-US" dirty="0">
                <a:sym typeface="Consolas"/>
              </a:rPr>
              <a:t>startActivity(intent);</a:t>
            </a:r>
          </a:p>
          <a:p>
            <a:endParaRPr lang="en-US" dirty="0">
              <a:sym typeface="Consolas"/>
            </a:endParaRPr>
          </a:p>
        </p:txBody>
      </p:sp>
      <p:sp>
        <p:nvSpPr>
          <p:cNvPr id="435" name="Google Shape;435;p74"/>
          <p:cNvSpPr txBox="1">
            <a:spLocks noGrp="1"/>
          </p:cNvSpPr>
          <p:nvPr>
            <p:ph type="sldNum" sz="quarter" idx="12"/>
          </p:nvPr>
        </p:nvSpPr>
        <p:spPr/>
        <p:txBody>
          <a:bodyPr/>
          <a:lstStyle/>
          <a:p>
            <a:fld id="{00000000-1234-1234-1234-123412341234}" type="slidenum">
              <a:rPr lang="en" smtClean="0"/>
              <a:pPr/>
              <a:t>5</a:t>
            </a:fld>
            <a:endParaRPr lang="en"/>
          </a:p>
        </p:txBody>
      </p:sp>
    </p:spTree>
    <p:extLst>
      <p:ext uri="{BB962C8B-B14F-4D97-AF65-F5344CB8AC3E}">
        <p14:creationId xmlns:p14="http://schemas.microsoft.com/office/powerpoint/2010/main" val="2907205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a call example</a:t>
            </a:r>
          </a:p>
        </p:txBody>
      </p:sp>
      <p:sp>
        <p:nvSpPr>
          <p:cNvPr id="3" name="Content Placeholder 2"/>
          <p:cNvSpPr>
            <a:spLocks noGrp="1"/>
          </p:cNvSpPr>
          <p:nvPr>
            <p:ph idx="1"/>
          </p:nvPr>
        </p:nvSpPr>
        <p:spPr/>
        <p:txBody>
          <a:bodyPr>
            <a:normAutofit fontScale="92500" lnSpcReduction="20000"/>
          </a:bodyPr>
          <a:lstStyle/>
          <a:p>
            <a:r>
              <a:rPr lang="en-US" dirty="0"/>
              <a:t>The intent is pretty simple</a:t>
            </a:r>
          </a:p>
          <a:p>
            <a:pPr marL="0" indent="0">
              <a:buNone/>
            </a:pPr>
            <a:r>
              <a:rPr lang="en-US" dirty="0"/>
              <a:t> Intent </a:t>
            </a:r>
            <a:r>
              <a:rPr lang="en-US" dirty="0" err="1"/>
              <a:t>dialIntent</a:t>
            </a:r>
            <a:r>
              <a:rPr lang="en-US" dirty="0"/>
              <a:t> = new Intent( "</a:t>
            </a:r>
            <a:r>
              <a:rPr lang="en-US" dirty="0" err="1"/>
              <a:t>android.intent.action.CALL</a:t>
            </a:r>
            <a:r>
              <a:rPr lang="en-US" dirty="0"/>
              <a:t>", </a:t>
            </a:r>
            <a:r>
              <a:rPr lang="en-US" dirty="0" err="1"/>
              <a:t>Uri.parse</a:t>
            </a:r>
            <a:r>
              <a:rPr lang="en-US" dirty="0"/>
              <a:t>("tel:3075555555"));</a:t>
            </a:r>
          </a:p>
          <a:p>
            <a:pPr lvl="1"/>
            <a:r>
              <a:rPr lang="en-US" dirty="0"/>
              <a:t>Use “</a:t>
            </a:r>
            <a:r>
              <a:rPr lang="en-US" dirty="0" err="1"/>
              <a:t>android.intent.action.DIAL</a:t>
            </a:r>
            <a:r>
              <a:rPr lang="en-US" dirty="0"/>
              <a:t>”</a:t>
            </a:r>
          </a:p>
          <a:p>
            <a:pPr lvl="2"/>
            <a:r>
              <a:rPr lang="en-US" dirty="0"/>
              <a:t>To just bring up the dialer, but not call.</a:t>
            </a:r>
          </a:p>
          <a:p>
            <a:pPr marL="0" indent="0">
              <a:buNone/>
            </a:pPr>
            <a:r>
              <a:rPr lang="en-US" dirty="0" err="1"/>
              <a:t>startActivity</a:t>
            </a:r>
            <a:r>
              <a:rPr lang="en-US" dirty="0"/>
              <a:t>(</a:t>
            </a:r>
            <a:r>
              <a:rPr lang="en-US" dirty="0" err="1"/>
              <a:t>dialIntent</a:t>
            </a:r>
            <a:r>
              <a:rPr lang="en-US" dirty="0"/>
              <a:t>);</a:t>
            </a:r>
          </a:p>
          <a:p>
            <a:pPr marL="0" indent="0">
              <a:buNone/>
            </a:pPr>
            <a:endParaRPr lang="en-US" dirty="0"/>
          </a:p>
          <a:p>
            <a:r>
              <a:rPr lang="en-US" dirty="0"/>
              <a:t>Needs &lt;uses-permission </a:t>
            </a:r>
            <a:r>
              <a:rPr lang="en-US" dirty="0" err="1"/>
              <a:t>android:name</a:t>
            </a:r>
            <a:r>
              <a:rPr lang="en-US" dirty="0"/>
              <a:t>= "</a:t>
            </a:r>
            <a:r>
              <a:rPr lang="en-US" dirty="0" err="1"/>
              <a:t>android.permission.CALL_PHONE</a:t>
            </a:r>
            <a:r>
              <a:rPr lang="en-US" dirty="0"/>
              <a:t>"&gt; &lt;/uses-permission&gt;</a:t>
            </a:r>
          </a:p>
          <a:p>
            <a:pPr lvl="1"/>
            <a:r>
              <a:rPr lang="en-US" dirty="0"/>
              <a:t>In the manifest.xml file.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8800" y="2800403"/>
            <a:ext cx="2362200" cy="14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28801" y="6400800"/>
            <a:ext cx="7283469" cy="369332"/>
          </a:xfrm>
          <a:prstGeom prst="rect">
            <a:avLst/>
          </a:prstGeom>
          <a:noFill/>
        </p:spPr>
        <p:txBody>
          <a:bodyPr wrap="none" rtlCol="0">
            <a:spAutoFit/>
          </a:bodyPr>
          <a:lstStyle/>
          <a:p>
            <a:r>
              <a:rPr lang="en-US" dirty="0"/>
              <a:t>http://developer.android.com/reference/android/Manifest.permission.html</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9706" y="2667000"/>
            <a:ext cx="2182084" cy="1763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0042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browser intent</a:t>
            </a:r>
          </a:p>
        </p:txBody>
      </p:sp>
      <p:sp>
        <p:nvSpPr>
          <p:cNvPr id="3" name="Content Placeholder 2"/>
          <p:cNvSpPr>
            <a:spLocks noGrp="1"/>
          </p:cNvSpPr>
          <p:nvPr>
            <p:ph idx="1"/>
          </p:nvPr>
        </p:nvSpPr>
        <p:spPr/>
        <p:txBody>
          <a:bodyPr/>
          <a:lstStyle/>
          <a:p>
            <a:r>
              <a:rPr lang="en-US" dirty="0"/>
              <a:t>To start up the browser with a page location you specify</a:t>
            </a:r>
          </a:p>
          <a:p>
            <a:pPr lvl="1"/>
            <a:r>
              <a:rPr lang="en-US" dirty="0"/>
              <a:t>Intent </a:t>
            </a:r>
            <a:r>
              <a:rPr lang="en-US" dirty="0" err="1"/>
              <a:t>webIntent</a:t>
            </a:r>
            <a:r>
              <a:rPr lang="en-US" dirty="0"/>
              <a:t> = new Intent( "</a:t>
            </a:r>
            <a:r>
              <a:rPr lang="en-US" dirty="0" err="1"/>
              <a:t>android.intent.action.VIEW</a:t>
            </a:r>
            <a:r>
              <a:rPr lang="en-US" dirty="0"/>
              <a:t>", </a:t>
            </a:r>
            <a:r>
              <a:rPr lang="en-US" dirty="0" err="1"/>
              <a:t>Uri.parse</a:t>
            </a:r>
            <a:r>
              <a:rPr lang="en-US" dirty="0"/>
              <a:t>("http://www.cs.uwyo.edu"));</a:t>
            </a:r>
          </a:p>
          <a:p>
            <a:pPr lvl="1"/>
            <a:r>
              <a:rPr lang="en-US" dirty="0" err="1"/>
              <a:t>startActivity</a:t>
            </a:r>
            <a:r>
              <a:rPr lang="en-US" dirty="0"/>
              <a:t>(</a:t>
            </a:r>
            <a:r>
              <a:rPr lang="en-US" dirty="0" err="1"/>
              <a:t>webIntent</a:t>
            </a:r>
            <a:r>
              <a:rPr lang="en-US"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038600"/>
            <a:ext cx="5181600"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66800" y="5756832"/>
            <a:ext cx="8251554" cy="369332"/>
          </a:xfrm>
          <a:prstGeom prst="rect">
            <a:avLst/>
          </a:prstGeom>
          <a:noFill/>
        </p:spPr>
        <p:txBody>
          <a:bodyPr wrap="none" rtlCol="0">
            <a:spAutoFit/>
          </a:bodyPr>
          <a:lstStyle/>
          <a:p>
            <a:r>
              <a:rPr lang="en-US" dirty="0"/>
              <a:t>&lt;uses-permission </a:t>
            </a:r>
            <a:r>
              <a:rPr lang="en-US" dirty="0" err="1"/>
              <a:t>android:name</a:t>
            </a:r>
            <a:r>
              <a:rPr lang="en-US" dirty="0"/>
              <a:t>="</a:t>
            </a:r>
            <a:r>
              <a:rPr lang="en-US" dirty="0" err="1"/>
              <a:t>android.permission.INTERNET</a:t>
            </a:r>
            <a:r>
              <a:rPr lang="en-US" dirty="0"/>
              <a:t>"&gt;&lt;/uses-permission&gt;</a:t>
            </a:r>
          </a:p>
        </p:txBody>
      </p:sp>
    </p:spTree>
    <p:extLst>
      <p:ext uri="{BB962C8B-B14F-4D97-AF65-F5344CB8AC3E}">
        <p14:creationId xmlns:p14="http://schemas.microsoft.com/office/powerpoint/2010/main" val="3248608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“standard” intents</a:t>
            </a:r>
          </a:p>
        </p:txBody>
      </p:sp>
      <p:sp>
        <p:nvSpPr>
          <p:cNvPr id="3" name="Content Placeholder 2"/>
          <p:cNvSpPr>
            <a:spLocks noGrp="1"/>
          </p:cNvSpPr>
          <p:nvPr>
            <p:ph idx="1"/>
          </p:nvPr>
        </p:nvSpPr>
        <p:spPr/>
        <p:txBody>
          <a:bodyPr>
            <a:normAutofit fontScale="77500" lnSpcReduction="20000"/>
          </a:bodyPr>
          <a:lstStyle/>
          <a:p>
            <a:r>
              <a:rPr lang="en-US" dirty="0"/>
              <a:t>You can start up the maps with an intent</a:t>
            </a:r>
          </a:p>
          <a:p>
            <a:pPr lvl="1"/>
            <a:r>
              <a:rPr lang="en-US" dirty="0"/>
              <a:t>intent = new Intent(</a:t>
            </a:r>
            <a:r>
              <a:rPr lang="en-US" dirty="0" err="1"/>
              <a:t>Intent.ACTION_VIEW,Uri.parse</a:t>
            </a:r>
            <a:r>
              <a:rPr lang="en-US" dirty="0"/>
              <a:t>("geo:41.312927,105.587251?z=19"));</a:t>
            </a:r>
          </a:p>
          <a:p>
            <a:pPr lvl="2"/>
            <a:r>
              <a:rPr lang="en-US" dirty="0"/>
              <a:t>Should show Laramie on the map.   Will force closes on the simulator.</a:t>
            </a:r>
          </a:p>
          <a:p>
            <a:r>
              <a:rPr lang="en-US" dirty="0"/>
              <a:t>Launch the camera</a:t>
            </a:r>
          </a:p>
          <a:p>
            <a:pPr lvl="1"/>
            <a:r>
              <a:rPr lang="en-US" dirty="0"/>
              <a:t>intent = new Intent("</a:t>
            </a:r>
            <a:r>
              <a:rPr lang="en-US" dirty="0" err="1"/>
              <a:t>android.media.action.IMAGE_CAPTURE</a:t>
            </a:r>
            <a:r>
              <a:rPr lang="en-US" dirty="0"/>
              <a:t>");</a:t>
            </a:r>
          </a:p>
          <a:p>
            <a:pPr lvl="3"/>
            <a:r>
              <a:rPr lang="en-US" dirty="0"/>
              <a:t>&lt;uses-permission </a:t>
            </a:r>
            <a:r>
              <a:rPr lang="en-US" dirty="0" err="1"/>
              <a:t>android:name</a:t>
            </a:r>
            <a:r>
              <a:rPr lang="en-US" dirty="0"/>
              <a:t>="</a:t>
            </a:r>
            <a:r>
              <a:rPr lang="en-US" dirty="0" err="1"/>
              <a:t>android.permission.CAMERA</a:t>
            </a:r>
            <a:r>
              <a:rPr lang="en-US" dirty="0"/>
              <a:t>"&gt;&lt;/uses-permission&gt;</a:t>
            </a:r>
          </a:p>
          <a:p>
            <a:r>
              <a:rPr lang="en-US" dirty="0"/>
              <a:t>Show contacts</a:t>
            </a:r>
          </a:p>
          <a:p>
            <a:pPr lvl="1"/>
            <a:r>
              <a:rPr lang="en-US" dirty="0"/>
              <a:t>intent = new Intent(</a:t>
            </a:r>
            <a:r>
              <a:rPr lang="en-US" dirty="0" err="1"/>
              <a:t>Intent.ACTION_VIEW</a:t>
            </a:r>
            <a:r>
              <a:rPr lang="en-US" dirty="0"/>
              <a:t>, </a:t>
            </a:r>
            <a:r>
              <a:rPr lang="en-US" dirty="0" err="1"/>
              <a:t>Uri.parse</a:t>
            </a:r>
            <a:r>
              <a:rPr lang="en-US" dirty="0"/>
              <a:t>("content://contacts/people/"));</a:t>
            </a:r>
          </a:p>
          <a:p>
            <a:pPr lvl="3"/>
            <a:r>
              <a:rPr lang="en-US" dirty="0"/>
              <a:t>&lt;uses-permission </a:t>
            </a:r>
            <a:r>
              <a:rPr lang="en-US" dirty="0" err="1"/>
              <a:t>android:name</a:t>
            </a:r>
            <a:r>
              <a:rPr lang="en-US" dirty="0"/>
              <a:t>="</a:t>
            </a:r>
            <a:r>
              <a:rPr lang="en-US" dirty="0" err="1"/>
              <a:t>android.permission.READ_CONTACTS</a:t>
            </a:r>
            <a:r>
              <a:rPr lang="en-US" dirty="0"/>
              <a:t>"&gt;&lt;/uses-permission&gt;</a:t>
            </a:r>
          </a:p>
          <a:p>
            <a:pPr lvl="1"/>
            <a:r>
              <a:rPr lang="en-US" dirty="0"/>
              <a:t>Selection a contacts returns the information to the activity</a:t>
            </a:r>
          </a:p>
          <a:p>
            <a:r>
              <a:rPr lang="en-US" dirty="0"/>
              <a:t>Edit a contact</a:t>
            </a:r>
          </a:p>
          <a:p>
            <a:pPr lvl="1"/>
            <a:r>
              <a:rPr lang="en-US" dirty="0"/>
              <a:t>Intent = new Intent(</a:t>
            </a:r>
            <a:r>
              <a:rPr lang="en-US" dirty="0" err="1"/>
              <a:t>Intent.ACTION_EDIT</a:t>
            </a:r>
            <a:r>
              <a:rPr lang="en-US" dirty="0"/>
              <a:t>, </a:t>
            </a:r>
            <a:r>
              <a:rPr lang="en-US" dirty="0" err="1"/>
              <a:t>Uri.parse</a:t>
            </a:r>
            <a:r>
              <a:rPr lang="en-US" dirty="0"/>
              <a:t>("content://contacts/people/1"));</a:t>
            </a:r>
          </a:p>
          <a:p>
            <a:pPr lvl="2"/>
            <a:r>
              <a:rPr lang="en-US" dirty="0"/>
              <a:t>Brings up Editor the first entry in the contacts list.</a:t>
            </a:r>
          </a:p>
        </p:txBody>
      </p:sp>
    </p:spTree>
    <p:extLst>
      <p:ext uri="{BB962C8B-B14F-4D97-AF65-F5344CB8AC3E}">
        <p14:creationId xmlns:p14="http://schemas.microsoft.com/office/powerpoint/2010/main" val="1243902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Returning data (OLD WAY, depreciated)</a:t>
            </a:r>
          </a:p>
        </p:txBody>
      </p:sp>
      <p:sp>
        <p:nvSpPr>
          <p:cNvPr id="3" name="Content Placeholder 2"/>
          <p:cNvSpPr>
            <a:spLocks noGrp="1"/>
          </p:cNvSpPr>
          <p:nvPr>
            <p:ph idx="1"/>
          </p:nvPr>
        </p:nvSpPr>
        <p:spPr/>
        <p:txBody>
          <a:bodyPr/>
          <a:lstStyle/>
          <a:p>
            <a:r>
              <a:rPr lang="en-US" dirty="0"/>
              <a:t>Instead of startActivity, use </a:t>
            </a:r>
          </a:p>
          <a:p>
            <a:pPr lvl="1"/>
            <a:r>
              <a:rPr lang="en-US" dirty="0" err="1"/>
              <a:t>startActivityForResult</a:t>
            </a:r>
            <a:r>
              <a:rPr lang="en-US" dirty="0"/>
              <a:t>(intent, </a:t>
            </a:r>
            <a:r>
              <a:rPr lang="en-US" dirty="0" err="1"/>
              <a:t>resultCode</a:t>
            </a:r>
            <a:r>
              <a:rPr lang="en-US" dirty="0"/>
              <a:t>);</a:t>
            </a:r>
          </a:p>
          <a:p>
            <a:pPr lvl="2"/>
            <a:r>
              <a:rPr lang="en-US" dirty="0" err="1"/>
              <a:t>resultCode</a:t>
            </a:r>
            <a:r>
              <a:rPr lang="en-US" dirty="0"/>
              <a:t> is a number you pick, that you can identify the callback with.</a:t>
            </a:r>
          </a:p>
          <a:p>
            <a:r>
              <a:rPr lang="en-US" dirty="0"/>
              <a:t>Override </a:t>
            </a:r>
            <a:r>
              <a:rPr lang="en-US" dirty="0" err="1"/>
              <a:t>onActivityResult</a:t>
            </a:r>
            <a:r>
              <a:rPr lang="en-US" dirty="0"/>
              <a:t>(</a:t>
            </a:r>
            <a:r>
              <a:rPr lang="en-US" dirty="0" err="1"/>
              <a:t>int</a:t>
            </a:r>
            <a:r>
              <a:rPr lang="en-US" dirty="0"/>
              <a:t> </a:t>
            </a:r>
            <a:r>
              <a:rPr lang="en-US" dirty="0" err="1"/>
              <a:t>requestCode</a:t>
            </a:r>
            <a:r>
              <a:rPr lang="en-US" dirty="0"/>
              <a:t>, </a:t>
            </a:r>
            <a:r>
              <a:rPr lang="en-US" dirty="0" err="1"/>
              <a:t>int</a:t>
            </a:r>
            <a:r>
              <a:rPr lang="en-US" dirty="0"/>
              <a:t> </a:t>
            </a:r>
            <a:r>
              <a:rPr lang="en-US" dirty="0" err="1"/>
              <a:t>resultCode</a:t>
            </a:r>
            <a:r>
              <a:rPr lang="en-US" dirty="0"/>
              <a:t>, Intent data) method.</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4262436"/>
            <a:ext cx="6638925" cy="199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0683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1230</Words>
  <Application>Microsoft Office PowerPoint</Application>
  <PresentationFormat>Widescreen</PresentationFormat>
  <Paragraphs>116</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Consolas</vt:lpstr>
      <vt:lpstr>JetBrains Mono</vt:lpstr>
      <vt:lpstr>Tahoma</vt:lpstr>
      <vt:lpstr>Office Theme</vt:lpstr>
      <vt:lpstr>Cosc 5/4730</vt:lpstr>
      <vt:lpstr>Intents</vt:lpstr>
      <vt:lpstr>Intents</vt:lpstr>
      <vt:lpstr>Intents</vt:lpstr>
      <vt:lpstr>Start an Activity with an intent</vt:lpstr>
      <vt:lpstr>Making a call example</vt:lpstr>
      <vt:lpstr>Web browser intent</vt:lpstr>
      <vt:lpstr>Other “standard” intents</vt:lpstr>
      <vt:lpstr>Returning data (OLD WAY, depreciated)</vt:lpstr>
      <vt:lpstr>Returning data New way.</vt:lpstr>
      <vt:lpstr>Passing data to a new activity.</vt:lpstr>
      <vt:lpstr>Passing data to a new activity. (2)</vt:lpstr>
      <vt:lpstr>Return data.</vt:lpstr>
      <vt:lpstr>Return data (2)</vt:lpstr>
      <vt:lpstr>Kotlin version</vt:lpstr>
      <vt:lpstr>Finally.</vt:lpstr>
      <vt:lpstr>More Intents</vt:lpstr>
      <vt:lpstr>Learn more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5/4730</dc:title>
  <dc:creator>James S. Ward</dc:creator>
  <cp:lastModifiedBy>Jim Ward</cp:lastModifiedBy>
  <cp:revision>25</cp:revision>
  <dcterms:created xsi:type="dcterms:W3CDTF">2006-08-16T00:00:00Z</dcterms:created>
  <dcterms:modified xsi:type="dcterms:W3CDTF">2024-08-22T19:16:04Z</dcterms:modified>
</cp:coreProperties>
</file>