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76" r:id="rId3"/>
    <p:sldId id="274" r:id="rId4"/>
    <p:sldId id="277" r:id="rId5"/>
    <p:sldId id="278" r:id="rId6"/>
    <p:sldId id="292" r:id="rId7"/>
    <p:sldId id="298" r:id="rId8"/>
    <p:sldId id="279" r:id="rId9"/>
    <p:sldId id="280" r:id="rId10"/>
    <p:sldId id="275" r:id="rId11"/>
    <p:sldId id="293" r:id="rId12"/>
    <p:sldId id="294" r:id="rId13"/>
    <p:sldId id="295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6" r:id="rId26"/>
    <p:sldId id="297" r:id="rId27"/>
    <p:sldId id="27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9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5AC01-594B-4432-8FC1-3C05B37287A7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1324-5381-4C24-8B81-6E2738290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42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15a3800b80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15a3800b80_1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4572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17f5765591_0_2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g17f5765591_0_2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934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68B633-AC12-4936-A410-308D5CA3D82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rgbClr val="FFFFFF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>
            <a:off x="-14933" y="-50433"/>
            <a:ext cx="12206800" cy="1358000"/>
          </a:xfrm>
          <a:prstGeom prst="rect">
            <a:avLst/>
          </a:prstGeom>
          <a:solidFill>
            <a:srgbClr val="4CAF5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15600" y="227760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AFAFA"/>
              </a:buClr>
              <a:buSzPts val="3600"/>
              <a:buNone/>
              <a:defRPr>
                <a:solidFill>
                  <a:srgbClr val="FAFAF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415600" y="14350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07987">
              <a:lnSpc>
                <a:spcPct val="115000"/>
              </a:lnSpc>
              <a:spcBef>
                <a:spcPts val="1333"/>
              </a:spcBef>
              <a:spcAft>
                <a:spcPts val="0"/>
              </a:spcAft>
              <a:buSzPts val="2400"/>
              <a:buAutoNum type="arabicPeriod"/>
              <a:defRPr/>
            </a:lvl1pPr>
            <a:lvl2pPr marL="1219170" lvl="1" indent="-474121">
              <a:lnSpc>
                <a:spcPct val="115000"/>
              </a:lnSpc>
              <a:spcBef>
                <a:spcPts val="1333"/>
              </a:spcBef>
              <a:spcAft>
                <a:spcPts val="0"/>
              </a:spcAft>
              <a:buSzPts val="2000"/>
              <a:buAutoNum type="alphaLcPeriod"/>
              <a:defRPr sz="2667"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11398211" y="63192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4833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codinghorror.com/understanding-model-view-controller/" TargetMode="External"/><Relationship Id="rId2" Type="http://schemas.openxmlformats.org/officeDocument/2006/relationships/hyperlink" Target="http://www.rapidtables.com/web/color/RGB_Color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Model%E2%80%93view%E2%80%93controller" TargetMode="External"/><Relationship Id="rId4" Type="http://schemas.openxmlformats.org/officeDocument/2006/relationships/hyperlink" Target="http://tomdalling.com/blog/software-design/model-view-controller-explained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radl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tackoverflow.com/" TargetMode="External"/><Relationship Id="rId4" Type="http://schemas.openxmlformats.org/officeDocument/2006/relationships/hyperlink" Target="http://google.github.io/styleguide/javaguide.html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google-developer-training.github.io/android-developer-fundamentals-course-concepts-v2/unit-1-get-started/lesson-1-build-your-first-app/1-1-c-your-first-android-app/1-1-c-your-first-android-app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delabs.developers.google.com/codelabs/android-training-hello-world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Introduction:</a:t>
            </a:r>
          </a:p>
          <a:p>
            <a:r>
              <a:rPr lang="en-US"/>
              <a:t>Android Activities, …, and </a:t>
            </a:r>
            <a:r>
              <a:rPr lang="en-US" dirty="0"/>
              <a:t>MVC</a:t>
            </a:r>
          </a:p>
        </p:txBody>
      </p:sp>
    </p:spTree>
    <p:extLst>
      <p:ext uri="{BB962C8B-B14F-4D97-AF65-F5344CB8AC3E}">
        <p14:creationId xmlns:p14="http://schemas.microsoft.com/office/powerpoint/2010/main" val="4159699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in the </a:t>
            </a:r>
            <a:r>
              <a:rPr lang="en-US" dirty="0" err="1"/>
              <a:t>gui</a:t>
            </a:r>
            <a:r>
              <a:rPr lang="en-US" dirty="0"/>
              <a:t> example, the “main” class extends an Activity</a:t>
            </a:r>
          </a:p>
          <a:p>
            <a:pPr lvl="1"/>
            <a:r>
              <a:rPr lang="en-US" dirty="0"/>
              <a:t>This gives us access to the android system.</a:t>
            </a:r>
          </a:p>
          <a:p>
            <a:pPr lvl="1"/>
            <a:r>
              <a:rPr lang="en-US" dirty="0"/>
              <a:t>But…  Google/Android really wants everyone to use fragments.</a:t>
            </a:r>
          </a:p>
          <a:p>
            <a:pPr lvl="2"/>
            <a:r>
              <a:rPr lang="en-US" dirty="0"/>
              <a:t>It allows you to encapsulate everything into the “fragment” and use activity to display different fragments to the screen.</a:t>
            </a:r>
          </a:p>
          <a:p>
            <a:pPr lvl="2"/>
            <a:r>
              <a:rPr lang="en-US" dirty="0"/>
              <a:t>But google also breaks this requirement themselves in lot of example code.</a:t>
            </a:r>
          </a:p>
        </p:txBody>
      </p:sp>
    </p:spTree>
    <p:extLst>
      <p:ext uri="{BB962C8B-B14F-4D97-AF65-F5344CB8AC3E}">
        <p14:creationId xmlns:p14="http://schemas.microsoft.com/office/powerpoint/2010/main" val="573714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Abstractly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an activity with a xml layout</a:t>
            </a:r>
          </a:p>
          <a:p>
            <a:pPr lvl="1"/>
            <a:r>
              <a:rPr lang="en-US" dirty="0"/>
              <a:t>The xml layout will likely have one or more </a:t>
            </a:r>
            <a:r>
              <a:rPr lang="en-US" dirty="0" err="1"/>
              <a:t>framelayouts</a:t>
            </a:r>
            <a:r>
              <a:rPr lang="en-US" dirty="0"/>
              <a:t> (or fragments)</a:t>
            </a:r>
          </a:p>
          <a:p>
            <a:pPr lvl="2"/>
            <a:r>
              <a:rPr lang="en-US" dirty="0"/>
              <a:t>A </a:t>
            </a:r>
            <a:r>
              <a:rPr lang="en-US" dirty="0" err="1"/>
              <a:t>Framelayout</a:t>
            </a:r>
            <a:r>
              <a:rPr lang="en-US" dirty="0"/>
              <a:t> can hold fragments.</a:t>
            </a:r>
          </a:p>
          <a:p>
            <a:r>
              <a:rPr lang="en-US" dirty="0"/>
              <a:t>A fragment (</a:t>
            </a:r>
            <a:r>
              <a:rPr lang="en-US" dirty="0" err="1"/>
              <a:t>kotlin</a:t>
            </a:r>
            <a:r>
              <a:rPr lang="en-US" dirty="0"/>
              <a:t>/java code) also has a layout.</a:t>
            </a:r>
          </a:p>
          <a:p>
            <a:pPr lvl="1"/>
            <a:r>
              <a:rPr lang="en-US" dirty="0"/>
              <a:t>The fragment and layout encapsulate a “section” of a screen, since you have more then more fragment displayed at a time.</a:t>
            </a:r>
          </a:p>
        </p:txBody>
      </p:sp>
    </p:spTree>
    <p:extLst>
      <p:ext uri="{BB962C8B-B14F-4D97-AF65-F5344CB8AC3E}">
        <p14:creationId xmlns:p14="http://schemas.microsoft.com/office/powerpoint/2010/main" val="1677219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Abstractly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fragments also callbacks and setters/constructors</a:t>
            </a:r>
          </a:p>
          <a:p>
            <a:pPr lvl="1"/>
            <a:r>
              <a:rPr lang="en-US" dirty="0"/>
              <a:t>The setters/constructors are so the activity can pass information to the fragment or information from another fragment.</a:t>
            </a:r>
          </a:p>
          <a:p>
            <a:pPr lvl="1"/>
            <a:r>
              <a:rPr lang="en-US" dirty="0"/>
              <a:t>The callbacks are so a fragment can pass information to another fragment.</a:t>
            </a:r>
          </a:p>
          <a:p>
            <a:pPr lvl="2"/>
            <a:r>
              <a:rPr lang="en-US" dirty="0"/>
              <a:t>This is by via the activity.  The activity implements the callbacks.</a:t>
            </a:r>
          </a:p>
          <a:p>
            <a:pPr lvl="2"/>
            <a:r>
              <a:rPr lang="en-US" dirty="0"/>
              <a:t>The activity is the go between.  It is also how we change between fragments.</a:t>
            </a:r>
          </a:p>
        </p:txBody>
      </p:sp>
    </p:spTree>
    <p:extLst>
      <p:ext uri="{BB962C8B-B14F-4D97-AF65-F5344CB8AC3E}">
        <p14:creationId xmlns:p14="http://schemas.microsoft.com/office/powerpoint/2010/main" val="2989964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Abstractly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can also have multiple activities (which could use the same fragments)</a:t>
            </a:r>
          </a:p>
          <a:p>
            <a:pPr lvl="1"/>
            <a:r>
              <a:rPr lang="en-US" dirty="0"/>
              <a:t>When you activity start it receives an intent.</a:t>
            </a:r>
          </a:p>
          <a:p>
            <a:pPr lvl="2"/>
            <a:r>
              <a:rPr lang="en-US" dirty="0"/>
              <a:t>That intent may contain data.</a:t>
            </a:r>
          </a:p>
          <a:p>
            <a:pPr lvl="1"/>
            <a:r>
              <a:rPr lang="en-US" dirty="0"/>
              <a:t>You activity can start another activity, creating an intent and adding data to it as well.</a:t>
            </a:r>
          </a:p>
          <a:p>
            <a:pPr lvl="1"/>
            <a:r>
              <a:rPr lang="en-US" dirty="0"/>
              <a:t>When an activity finishes it an also return data (via another intent) as well.</a:t>
            </a:r>
          </a:p>
          <a:p>
            <a:pPr lvl="1"/>
            <a:r>
              <a:rPr lang="en-US" dirty="0"/>
              <a:t>You can also have you activity started later via the system with an intent (or </a:t>
            </a:r>
            <a:r>
              <a:rPr lang="en-US" dirty="0" err="1"/>
              <a:t>pendingintent</a:t>
            </a:r>
            <a:r>
              <a:rPr lang="en-US" dirty="0"/>
              <a:t>) that you create.  Again, you normally include data in the intent as well.</a:t>
            </a:r>
          </a:p>
          <a:p>
            <a:pPr lvl="2"/>
            <a:r>
              <a:rPr lang="en-US" dirty="0"/>
              <a:t>Intents also carry with the any permissions your activity has requested.</a:t>
            </a:r>
          </a:p>
        </p:txBody>
      </p:sp>
    </p:spTree>
    <p:extLst>
      <p:ext uri="{BB962C8B-B14F-4D97-AF65-F5344CB8AC3E}">
        <p14:creationId xmlns:p14="http://schemas.microsoft.com/office/powerpoint/2010/main" val="346712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AndroidManifest.xml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AndroidManifest.xml file</a:t>
            </a:r>
          </a:p>
          <a:p>
            <a:pPr lvl="1"/>
            <a:r>
              <a:rPr lang="en-US" dirty="0"/>
              <a:t>Each new Activity must be registered in your manifest file</a:t>
            </a:r>
          </a:p>
          <a:p>
            <a:pPr lvl="1"/>
            <a:r>
              <a:rPr lang="en-US" dirty="0"/>
              <a:t>Inside the &lt;application&gt; section</a:t>
            </a:r>
          </a:p>
          <a:p>
            <a:pPr lvl="2"/>
            <a:r>
              <a:rPr lang="en-US" dirty="0"/>
              <a:t>&lt;activity </a:t>
            </a:r>
            <a:r>
              <a:rPr lang="en-US" dirty="0" err="1"/>
              <a:t>android:name</a:t>
            </a:r>
            <a:r>
              <a:rPr lang="en-US" dirty="0"/>
              <a:t>="Next"&gt;&lt;/activity&gt;</a:t>
            </a:r>
          </a:p>
          <a:p>
            <a:pPr lvl="2"/>
            <a:r>
              <a:rPr lang="en-US" dirty="0"/>
              <a:t>You can also add intent-filter as well if you want specify different types of intents that can launch this Activity</a:t>
            </a:r>
          </a:p>
        </p:txBody>
      </p:sp>
    </p:spTree>
    <p:extLst>
      <p:ext uri="{BB962C8B-B14F-4D97-AF65-F5344CB8AC3E}">
        <p14:creationId xmlns:p14="http://schemas.microsoft.com/office/powerpoint/2010/main" val="3944265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 and Broadcast Receivers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you will see in later lectures, an Activity can be launched by a using Receivers</a:t>
            </a:r>
          </a:p>
          <a:p>
            <a:pPr lvl="1"/>
            <a:r>
              <a:rPr lang="en-US" dirty="0"/>
              <a:t>A receiver doesn’t have a screen and can deal with the data in the background (via an intent) and then launch an activity</a:t>
            </a:r>
          </a:p>
          <a:p>
            <a:r>
              <a:rPr lang="en-US" dirty="0"/>
              <a:t>Services are similar to Receivers, except there are normally running in the background, likely started at boot time.</a:t>
            </a:r>
          </a:p>
        </p:txBody>
      </p:sp>
    </p:spTree>
    <p:extLst>
      <p:ext uri="{BB962C8B-B14F-4D97-AF65-F5344CB8AC3E}">
        <p14:creationId xmlns:p14="http://schemas.microsoft.com/office/powerpoint/2010/main" val="2508481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Notification status bar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notification system can also be used to launch a Activity (with user action).</a:t>
            </a:r>
          </a:p>
          <a:p>
            <a:pPr lvl="1"/>
            <a:r>
              <a:rPr lang="en-US" dirty="0"/>
              <a:t>Uses the Intent again, to choose which Activity in your application is to launched.</a:t>
            </a:r>
          </a:p>
          <a:p>
            <a:pPr lvl="1"/>
            <a:r>
              <a:rPr lang="en-US" dirty="0"/>
              <a:t>See the Status Notification lecture for more details.</a:t>
            </a:r>
          </a:p>
        </p:txBody>
      </p:sp>
    </p:spTree>
    <p:extLst>
      <p:ext uri="{BB962C8B-B14F-4D97-AF65-F5344CB8AC3E}">
        <p14:creationId xmlns:p14="http://schemas.microsoft.com/office/powerpoint/2010/main" val="2883827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activities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launched an Activity with </a:t>
            </a:r>
            <a:r>
              <a:rPr lang="en-US" dirty="0" err="1"/>
              <a:t>startActivityForResult</a:t>
            </a:r>
            <a:r>
              <a:rPr lang="en-US" dirty="0"/>
              <a:t>() and you want to end it</a:t>
            </a:r>
          </a:p>
          <a:p>
            <a:pPr lvl="1"/>
            <a:r>
              <a:rPr lang="en-US" dirty="0" err="1"/>
              <a:t>finishActivity</a:t>
            </a:r>
            <a:r>
              <a:rPr lang="en-US" dirty="0"/>
              <a:t>(</a:t>
            </a:r>
            <a:r>
              <a:rPr lang="en-US" dirty="0" err="1"/>
              <a:t>requestCode</a:t>
            </a:r>
            <a:r>
              <a:rPr lang="en-US" dirty="0"/>
              <a:t>) will finish any activity with that </a:t>
            </a:r>
            <a:r>
              <a:rPr lang="en-US" dirty="0" err="1"/>
              <a:t>requestCode</a:t>
            </a:r>
            <a:endParaRPr lang="en-US" dirty="0"/>
          </a:p>
          <a:p>
            <a:r>
              <a:rPr lang="en-US" dirty="0"/>
              <a:t>Otherwise, you can always exist an activity with finish();</a:t>
            </a:r>
          </a:p>
        </p:txBody>
      </p:sp>
    </p:spTree>
    <p:extLst>
      <p:ext uri="{BB962C8B-B14F-4D97-AF65-F5344CB8AC3E}">
        <p14:creationId xmlns:p14="http://schemas.microsoft.com/office/powerpoint/2010/main" val="2290839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Model-View-Controller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16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A note.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MVC (or maybe MVP Model-View-Presenter)</a:t>
            </a:r>
          </a:p>
          <a:p>
            <a:pPr lvl="1"/>
            <a:r>
              <a:rPr lang="en-US" dirty="0"/>
              <a:t>Is a very good coding style, software engineering model</a:t>
            </a:r>
          </a:p>
          <a:p>
            <a:pPr lvl="2"/>
            <a:r>
              <a:rPr lang="en-US" dirty="0"/>
              <a:t>Makes things easier later on as well.  </a:t>
            </a:r>
          </a:p>
          <a:p>
            <a:r>
              <a:rPr lang="en-US" dirty="0"/>
              <a:t>The downside, it will take up more memory.</a:t>
            </a:r>
          </a:p>
          <a:p>
            <a:pPr lvl="1"/>
            <a:r>
              <a:rPr lang="en-US" dirty="0"/>
              <a:t>On memory bound devices like older phones, this maybe an issue.  </a:t>
            </a:r>
          </a:p>
          <a:p>
            <a:pPr lvl="1"/>
            <a:r>
              <a:rPr lang="en-US" dirty="0"/>
              <a:t>There is a argument going on over good coding style vs small code size.</a:t>
            </a:r>
          </a:p>
        </p:txBody>
      </p:sp>
    </p:spTree>
    <p:extLst>
      <p:ext uri="{BB962C8B-B14F-4D97-AF65-F5344CB8AC3E}">
        <p14:creationId xmlns:p14="http://schemas.microsoft.com/office/powerpoint/2010/main" val="4244617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 hose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It’s going to take several lectures to get you all the information about what’s going on</a:t>
            </a:r>
          </a:p>
          <a:p>
            <a:pPr lvl="1"/>
            <a:r>
              <a:rPr lang="en-US" dirty="0" err="1"/>
              <a:t>kotlin</a:t>
            </a:r>
            <a:endParaRPr lang="en-US" dirty="0"/>
          </a:p>
          <a:p>
            <a:pPr lvl="1"/>
            <a:r>
              <a:rPr lang="en-US" dirty="0"/>
              <a:t>Activities and Services</a:t>
            </a:r>
          </a:p>
          <a:p>
            <a:pPr lvl="1"/>
            <a:r>
              <a:rPr lang="en-US" dirty="0"/>
              <a:t>Fragments (and listeners/callbacks)</a:t>
            </a:r>
          </a:p>
          <a:p>
            <a:pPr lvl="1"/>
            <a:r>
              <a:rPr lang="en-US" dirty="0"/>
              <a:t>GUI objects/views (</a:t>
            </a:r>
            <a:r>
              <a:rPr lang="en-US" dirty="0" err="1"/>
              <a:t>ie</a:t>
            </a:r>
            <a:r>
              <a:rPr lang="en-US" dirty="0"/>
              <a:t> buttons and stuff)</a:t>
            </a:r>
          </a:p>
          <a:p>
            <a:pPr lvl="1"/>
            <a:r>
              <a:rPr lang="en-US" dirty="0"/>
              <a:t>intents, plus receivers</a:t>
            </a:r>
          </a:p>
          <a:p>
            <a:pPr lvl="2"/>
            <a:r>
              <a:rPr lang="en-US" dirty="0"/>
              <a:t>Then add in broadcast receiver, notification bar/action bar/tool bar, content providers, and services</a:t>
            </a:r>
          </a:p>
          <a:p>
            <a:r>
              <a:rPr lang="en-US" dirty="0"/>
              <a:t>Then it will come together in hopefully something that makes sense as a whole.</a:t>
            </a:r>
          </a:p>
        </p:txBody>
      </p:sp>
    </p:spTree>
    <p:extLst>
      <p:ext uri="{BB962C8B-B14F-4D97-AF65-F5344CB8AC3E}">
        <p14:creationId xmlns:p14="http://schemas.microsoft.com/office/powerpoint/2010/main" val="2014993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View controller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Model</a:t>
            </a:r>
          </a:p>
          <a:p>
            <a:pPr lvl="1"/>
            <a:r>
              <a:rPr lang="en-US" dirty="0"/>
              <a:t>Represents the knowledge, </a:t>
            </a:r>
            <a:r>
              <a:rPr lang="en-US" dirty="0" err="1"/>
              <a:t>ie</a:t>
            </a:r>
            <a:r>
              <a:rPr lang="en-US" dirty="0"/>
              <a:t> data and maybe the “business logic”</a:t>
            </a:r>
          </a:p>
          <a:p>
            <a:pPr lvl="2"/>
            <a:r>
              <a:rPr lang="en-US" dirty="0"/>
              <a:t>The data could be a single object or a “structure” of objects</a:t>
            </a:r>
          </a:p>
          <a:p>
            <a:pPr lvl="3"/>
            <a:r>
              <a:rPr lang="en-US" dirty="0"/>
              <a:t>Simple as a java class to a database or data on another system.</a:t>
            </a:r>
          </a:p>
          <a:p>
            <a:pPr lvl="1"/>
            <a:r>
              <a:rPr lang="en-US" dirty="0"/>
              <a:t>There is no controller or view code in </a:t>
            </a:r>
            <a:r>
              <a:rPr lang="en-US"/>
              <a:t>the model!</a:t>
            </a:r>
            <a:endParaRPr lang="en-US" dirty="0"/>
          </a:p>
          <a:p>
            <a:r>
              <a:rPr lang="en-US" dirty="0"/>
              <a:t>View</a:t>
            </a:r>
          </a:p>
          <a:p>
            <a:pPr lvl="1"/>
            <a:r>
              <a:rPr lang="en-US" dirty="0"/>
              <a:t>Is the Visual representation</a:t>
            </a:r>
          </a:p>
          <a:p>
            <a:pPr lvl="2"/>
            <a:r>
              <a:rPr lang="en-US" dirty="0"/>
              <a:t>The GUI interface,  Layout (in android),  html is another example.</a:t>
            </a:r>
          </a:p>
          <a:p>
            <a:r>
              <a:rPr lang="en-US" dirty="0"/>
              <a:t>Controller</a:t>
            </a:r>
          </a:p>
          <a:p>
            <a:pPr lvl="1"/>
            <a:r>
              <a:rPr lang="en-US" dirty="0"/>
              <a:t>Ties the view and the model together.  Deal with input, etc.</a:t>
            </a:r>
          </a:p>
          <a:p>
            <a:pPr lvl="1"/>
            <a:r>
              <a:rPr lang="en-US" dirty="0"/>
              <a:t>Contains the application logic</a:t>
            </a:r>
          </a:p>
          <a:p>
            <a:pPr lvl="2"/>
            <a:r>
              <a:rPr lang="en-US" dirty="0"/>
              <a:t>The activity/fragment/</a:t>
            </a:r>
            <a:r>
              <a:rPr lang="en-US" dirty="0" err="1"/>
              <a:t>etc</a:t>
            </a:r>
            <a:r>
              <a:rPr lang="en-US" dirty="0"/>
              <a:t> in android</a:t>
            </a:r>
          </a:p>
          <a:p>
            <a:pPr lvl="2"/>
            <a:r>
              <a:rPr lang="en-US" dirty="0"/>
              <a:t>For html, the browser, </a:t>
            </a:r>
            <a:r>
              <a:rPr lang="en-US" dirty="0" err="1"/>
              <a:t>javascript</a:t>
            </a:r>
            <a:r>
              <a:rPr lang="en-US" dirty="0"/>
              <a:t>, maybe even the backend code on the server.</a:t>
            </a:r>
          </a:p>
        </p:txBody>
      </p:sp>
    </p:spTree>
    <p:extLst>
      <p:ext uri="{BB962C8B-B14F-4D97-AF65-F5344CB8AC3E}">
        <p14:creationId xmlns:p14="http://schemas.microsoft.com/office/powerpoint/2010/main" val="35012337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As the program becomes more complex and accumulates “features” the program becomes harder to understand and update.</a:t>
            </a:r>
          </a:p>
          <a:p>
            <a:r>
              <a:rPr lang="en-US" dirty="0"/>
              <a:t>Separating the data from the code allows an easy translation to different data structures or even data types.</a:t>
            </a:r>
          </a:p>
          <a:p>
            <a:pPr lvl="1"/>
            <a:r>
              <a:rPr lang="en-US" dirty="0"/>
              <a:t>Also data is harder to “lose”, since it is all in the same place.</a:t>
            </a:r>
          </a:p>
          <a:p>
            <a:pPr lvl="1"/>
            <a:r>
              <a:rPr lang="en-US" dirty="0"/>
              <a:t>Also reuse of data/code.</a:t>
            </a:r>
          </a:p>
          <a:p>
            <a:r>
              <a:rPr lang="en-US" dirty="0"/>
              <a:t>The data doesn’t need to know anything about the view/widgets of an android program.</a:t>
            </a:r>
          </a:p>
          <a:p>
            <a:pPr lvl="1"/>
            <a:r>
              <a:rPr lang="en-US" dirty="0"/>
              <a:t>You can delete/change a field and no worry about data.</a:t>
            </a:r>
          </a:p>
        </p:txBody>
      </p:sp>
    </p:spTree>
    <p:extLst>
      <p:ext uri="{BB962C8B-B14F-4D97-AF65-F5344CB8AC3E}">
        <p14:creationId xmlns:p14="http://schemas.microsoft.com/office/powerpoint/2010/main" val="3182692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mvcDemo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029200"/>
          </a:xfrm>
        </p:spPr>
        <p:txBody>
          <a:bodyPr/>
          <a:lstStyle/>
          <a:p>
            <a:r>
              <a:rPr lang="en-US" dirty="0"/>
              <a:t>Model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color List class</a:t>
            </a:r>
          </a:p>
          <a:p>
            <a:pPr lvl="3"/>
            <a:r>
              <a:rPr lang="en-US" dirty="0"/>
              <a:t>Holds all the data about colors to be used.</a:t>
            </a:r>
          </a:p>
          <a:p>
            <a:r>
              <a:rPr lang="en-US" dirty="0"/>
              <a:t>View  </a:t>
            </a:r>
            <a:r>
              <a:rPr lang="en-US" dirty="0">
                <a:sym typeface="Wingdings" panose="05000000000000000000" pitchFamily="2" charset="2"/>
              </a:rPr>
              <a:t>  activity_main.xml (layout file)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Controller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MainActivity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/>
              <a:t>Listeners and code to tie the view to the model.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124200"/>
            <a:ext cx="41338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2424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We’ll take a look at the code.</a:t>
            </a:r>
          </a:p>
        </p:txBody>
      </p:sp>
    </p:spTree>
    <p:extLst>
      <p:ext uri="{BB962C8B-B14F-4D97-AF65-F5344CB8AC3E}">
        <p14:creationId xmlns:p14="http://schemas.microsoft.com/office/powerpoint/2010/main" val="29204953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Colors:</a:t>
            </a:r>
            <a:r>
              <a:rPr lang="en-US" dirty="0">
                <a:hlinkClick r:id="rId2"/>
              </a:rPr>
              <a:t> http://www.rapidtables.com/web/color/RGB_Color.htm</a:t>
            </a:r>
            <a:r>
              <a:rPr lang="en-US" dirty="0"/>
              <a:t> </a:t>
            </a:r>
          </a:p>
          <a:p>
            <a:r>
              <a:rPr lang="en-US" dirty="0"/>
              <a:t>MVC information</a:t>
            </a:r>
          </a:p>
          <a:p>
            <a:pPr lvl="1"/>
            <a:r>
              <a:rPr lang="en-US" dirty="0">
                <a:hlinkClick r:id="rId3"/>
              </a:rPr>
              <a:t>http://blog.codinghorror.com/understanding-model-view-controller/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4"/>
              </a:rPr>
              <a:t>http://tomdalling.com/blog/software-design/model-view-controller-explained/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5"/>
              </a:rPr>
              <a:t>http://en.wikipedia.org/wiki/Model%E2%80%93view%E2%80%93controller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47248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6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 even more</a:t>
            </a:r>
          </a:p>
        </p:txBody>
      </p:sp>
      <p:sp>
        <p:nvSpPr>
          <p:cNvPr id="422" name="Google Shape;422;p66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3"/>
              </a:rPr>
              <a:t>Gradle Wikipedia page</a:t>
            </a:r>
            <a:endParaRPr lang="en-US"/>
          </a:p>
          <a:p>
            <a:r>
              <a:rPr lang="en-US">
                <a:hlinkClick r:id="rId4"/>
              </a:rPr>
              <a:t>Google Java Programming Language style guide</a:t>
            </a:r>
            <a:endParaRPr lang="en-US"/>
          </a:p>
          <a:p>
            <a:r>
              <a:rPr lang="en-US"/>
              <a:t>Find answers at </a:t>
            </a:r>
            <a:r>
              <a:rPr lang="en-US">
                <a:hlinkClick r:id="rId5"/>
              </a:rPr>
              <a:t>Stackoverflow.com</a:t>
            </a:r>
            <a:endParaRPr lang="en-US"/>
          </a:p>
        </p:txBody>
      </p:sp>
      <p:sp>
        <p:nvSpPr>
          <p:cNvPr id="423" name="Google Shape;423;p66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921382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6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What's Next?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ym typeface="Roboto"/>
              </a:rPr>
              <a:t>Concept Chapter: </a:t>
            </a:r>
            <a:r>
              <a:rPr lang="en-US">
                <a:sym typeface="Roboto"/>
                <a:hlinkClick r:id="rId3"/>
              </a:rPr>
              <a:t>1.1 Your first Android app</a:t>
            </a:r>
            <a:endParaRPr lang="en-US">
              <a:sym typeface="Roboto"/>
            </a:endParaRPr>
          </a:p>
          <a:p>
            <a:r>
              <a:rPr lang="en-US">
                <a:sym typeface="Roboto"/>
              </a:rPr>
              <a:t>Practical: </a:t>
            </a:r>
            <a:r>
              <a:rPr lang="en-US">
                <a:sym typeface="Roboto"/>
                <a:hlinkClick r:id="rId4"/>
              </a:rPr>
              <a:t>1.1 Android Studio and Hello World</a:t>
            </a:r>
            <a:endParaRPr lang="en-US">
              <a:sym typeface="Roboto"/>
            </a:endParaRPr>
          </a:p>
          <a:p>
            <a:endParaRPr lang="en-US" dirty="0"/>
          </a:p>
        </p:txBody>
      </p:sp>
      <p:sp>
        <p:nvSpPr>
          <p:cNvPr id="429" name="Google Shape;429;p67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87209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itchFamily="34" charset="0"/>
              </a:rPr>
              <a:t>&amp;</a:t>
            </a:r>
            <a:endParaRPr lang="en-US" alt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69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Application/Activity/fragments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Android applications normally have one or more of the following:</a:t>
            </a:r>
          </a:p>
          <a:p>
            <a:pPr lvl="1"/>
            <a:r>
              <a:rPr lang="en-US" dirty="0"/>
              <a:t>Activity: Provides a screen which a user interacts with.  An Activity can also start other activities, including activities in separate applications</a:t>
            </a:r>
          </a:p>
          <a:p>
            <a:pPr lvl="1"/>
            <a:r>
              <a:rPr lang="en-US" dirty="0"/>
              <a:t>Service: an application component that can perform long-running operations in the background without a user interface</a:t>
            </a:r>
          </a:p>
          <a:p>
            <a:pPr lvl="1"/>
            <a:r>
              <a:rPr lang="en-US" dirty="0"/>
              <a:t>Fragment: a distinct part of an activity’s behavior, part of it UI (We’ll cover this better later 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914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Applications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/>
              <a:t>BroadcastReceiver</a:t>
            </a:r>
            <a:endParaRPr lang="en-US" dirty="0"/>
          </a:p>
          <a:p>
            <a:pPr lvl="2"/>
            <a:r>
              <a:rPr lang="en-US" dirty="0"/>
              <a:t>This is way to receive information from other applications and the OS.</a:t>
            </a:r>
          </a:p>
          <a:p>
            <a:pPr lvl="1"/>
            <a:r>
              <a:rPr lang="en-US" dirty="0" err="1"/>
              <a:t>ContentProvider</a:t>
            </a:r>
            <a:endParaRPr lang="en-US" dirty="0"/>
          </a:p>
          <a:p>
            <a:pPr lvl="2"/>
            <a:r>
              <a:rPr lang="en-US" dirty="0"/>
              <a:t>Your app is providing information to another app and itself via a encapsulated data structure</a:t>
            </a:r>
          </a:p>
          <a:p>
            <a:pPr lvl="2"/>
            <a:r>
              <a:rPr lang="en-US" dirty="0"/>
              <a:t>Where the data is stored or how it is stored is not relevant to the provider.</a:t>
            </a:r>
          </a:p>
          <a:p>
            <a:pPr lvl="3"/>
            <a:r>
              <a:rPr lang="en-US" dirty="0"/>
              <a:t>The data maybe on the internet, local file, database, etc.</a:t>
            </a:r>
          </a:p>
        </p:txBody>
      </p:sp>
    </p:spTree>
    <p:extLst>
      <p:ext uri="{BB962C8B-B14F-4D97-AF65-F5344CB8AC3E}">
        <p14:creationId xmlns:p14="http://schemas.microsoft.com/office/powerpoint/2010/main" val="1338027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Activity and xml layout</a:t>
            </a:r>
          </a:p>
          <a:p>
            <a:pPr lvl="1"/>
            <a:r>
              <a:rPr lang="en-US" dirty="0"/>
              <a:t>An activity (java code) will normally have a xml layout of how the screen will look.</a:t>
            </a:r>
          </a:p>
          <a:p>
            <a:pPr>
              <a:buNone/>
              <a:defRPr/>
            </a:pPr>
            <a:r>
              <a:rPr lang="en-US" sz="2200" dirty="0"/>
              <a:t>public class </a:t>
            </a:r>
            <a:r>
              <a:rPr lang="en-US" sz="2200" dirty="0" err="1"/>
              <a:t>MainActivity</a:t>
            </a:r>
            <a:r>
              <a:rPr lang="en-US" sz="2200" dirty="0"/>
              <a:t> extends Activity {</a:t>
            </a:r>
          </a:p>
          <a:p>
            <a:pPr>
              <a:buNone/>
              <a:defRPr/>
            </a:pPr>
            <a:r>
              <a:rPr lang="en-US" sz="2200" dirty="0"/>
              <a:t>	Button btn1;</a:t>
            </a:r>
          </a:p>
          <a:p>
            <a:pPr>
              <a:buNone/>
              <a:defRPr/>
            </a:pPr>
            <a:r>
              <a:rPr lang="en-US" sz="2200" dirty="0"/>
              <a:t>	@Override</a:t>
            </a:r>
          </a:p>
          <a:p>
            <a:pPr>
              <a:buNone/>
              <a:defRPr/>
            </a:pPr>
            <a:r>
              <a:rPr lang="en-US" sz="2200" dirty="0"/>
              <a:t>	protected void </a:t>
            </a:r>
            <a:r>
              <a:rPr lang="en-US" sz="2200" dirty="0" err="1"/>
              <a:t>onCreate</a:t>
            </a:r>
            <a:r>
              <a:rPr lang="en-US" sz="2200" dirty="0"/>
              <a:t>(Bundle </a:t>
            </a:r>
            <a:r>
              <a:rPr lang="en-US" sz="2200" dirty="0" err="1"/>
              <a:t>savedInstanceState</a:t>
            </a:r>
            <a:r>
              <a:rPr lang="en-US" sz="2200" dirty="0"/>
              <a:t>) {</a:t>
            </a:r>
          </a:p>
          <a:p>
            <a:pPr>
              <a:buNone/>
              <a:defRPr/>
            </a:pPr>
            <a:r>
              <a:rPr lang="en-US" sz="2200" dirty="0"/>
              <a:t>	  </a:t>
            </a:r>
            <a:r>
              <a:rPr lang="en-US" sz="2200" dirty="0" err="1"/>
              <a:t>super.onCreate</a:t>
            </a:r>
            <a:r>
              <a:rPr lang="en-US" sz="2200" dirty="0"/>
              <a:t>(</a:t>
            </a:r>
            <a:r>
              <a:rPr lang="en-US" sz="2200" dirty="0" err="1"/>
              <a:t>savedInstanceState</a:t>
            </a:r>
            <a:r>
              <a:rPr lang="en-US" sz="2200" dirty="0"/>
              <a:t>);</a:t>
            </a:r>
          </a:p>
          <a:p>
            <a:pPr>
              <a:buNone/>
              <a:defRPr/>
            </a:pPr>
            <a:r>
              <a:rPr lang="en-US" sz="2200" dirty="0"/>
              <a:t>	  </a:t>
            </a:r>
            <a:r>
              <a:rPr lang="en-US" sz="2200" dirty="0" err="1"/>
              <a:t>setContentView</a:t>
            </a:r>
            <a:r>
              <a:rPr lang="en-US" sz="2200" dirty="0"/>
              <a:t>(</a:t>
            </a:r>
            <a:r>
              <a:rPr lang="en-US" sz="2200" dirty="0" err="1">
                <a:solidFill>
                  <a:srgbClr val="FF0000"/>
                </a:solidFill>
              </a:rPr>
              <a:t>R.layout.activity_main</a:t>
            </a:r>
            <a:r>
              <a:rPr lang="en-US" sz="2200" dirty="0"/>
              <a:t>);</a:t>
            </a:r>
          </a:p>
          <a:p>
            <a:pPr>
              <a:defRPr/>
            </a:pPr>
            <a:r>
              <a:rPr lang="en-US" sz="2200" dirty="0"/>
              <a:t>Where </a:t>
            </a:r>
            <a:r>
              <a:rPr lang="en-US" sz="2200" dirty="0" err="1"/>
              <a:t>activity_main</a:t>
            </a:r>
            <a:r>
              <a:rPr lang="en-US" sz="2200" dirty="0"/>
              <a:t> describes the layout and button with the text click me.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343400"/>
            <a:ext cx="23431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848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side note.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ViewBinding</a:t>
            </a:r>
            <a:endParaRPr lang="en-US" dirty="0"/>
          </a:p>
          <a:p>
            <a:pPr lvl="1"/>
            <a:r>
              <a:rPr lang="en-US" dirty="0"/>
              <a:t>We are changing over from a </a:t>
            </a:r>
            <a:r>
              <a:rPr lang="en-US" dirty="0" err="1"/>
              <a:t>findViewById</a:t>
            </a:r>
            <a:r>
              <a:rPr lang="en-US" dirty="0"/>
              <a:t>  method to </a:t>
            </a:r>
            <a:r>
              <a:rPr lang="en-US" dirty="0" err="1"/>
              <a:t>viewBinding</a:t>
            </a:r>
            <a:r>
              <a:rPr lang="en-US" dirty="0"/>
              <a:t>.  I’m going teach both but expect you to use the newer </a:t>
            </a:r>
            <a:r>
              <a:rPr lang="en-US" dirty="0" err="1"/>
              <a:t>viewBinding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But so many examples use the older method, that you need to know how to read that code as well.</a:t>
            </a:r>
          </a:p>
          <a:p>
            <a:r>
              <a:rPr lang="en-US" dirty="0"/>
              <a:t>Jetpack compose.</a:t>
            </a:r>
          </a:p>
          <a:p>
            <a:pPr lvl="1"/>
            <a:r>
              <a:rPr lang="en-US" dirty="0"/>
              <a:t>Came out of beta in August 2021.</a:t>
            </a:r>
          </a:p>
          <a:p>
            <a:pPr lvl="1"/>
            <a:r>
              <a:rPr lang="en-US" dirty="0"/>
              <a:t>allows you to skip the xml and do most in code.</a:t>
            </a:r>
          </a:p>
          <a:p>
            <a:pPr lvl="1"/>
            <a:r>
              <a:rPr lang="en-US" dirty="0"/>
              <a:t>One thing to note about compose, It functions and looks a lot of flutter.  </a:t>
            </a:r>
          </a:p>
        </p:txBody>
      </p:sp>
    </p:spTree>
    <p:extLst>
      <p:ext uri="{BB962C8B-B14F-4D97-AF65-F5344CB8AC3E}">
        <p14:creationId xmlns:p14="http://schemas.microsoft.com/office/powerpoint/2010/main" val="34018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Activity is the basic version.</a:t>
            </a:r>
          </a:p>
          <a:p>
            <a:r>
              <a:rPr lang="en-US" dirty="0"/>
              <a:t>There is are also </a:t>
            </a:r>
          </a:p>
          <a:p>
            <a:pPr lvl="1"/>
            <a:r>
              <a:rPr lang="en-US" dirty="0" err="1"/>
              <a:t>ListActivity</a:t>
            </a:r>
            <a:endParaRPr lang="en-US" dirty="0"/>
          </a:p>
          <a:p>
            <a:pPr lvl="2"/>
            <a:r>
              <a:rPr lang="en-US" dirty="0"/>
              <a:t>Which is an Activity with a built in </a:t>
            </a:r>
            <a:r>
              <a:rPr lang="en-US" dirty="0" err="1"/>
              <a:t>ListView</a:t>
            </a:r>
            <a:endParaRPr lang="en-US" dirty="0"/>
          </a:p>
          <a:p>
            <a:pPr lvl="1"/>
            <a:r>
              <a:rPr lang="en-US" dirty="0" err="1"/>
              <a:t>PreferenceActivity</a:t>
            </a:r>
            <a:endParaRPr lang="en-US" dirty="0"/>
          </a:p>
          <a:p>
            <a:pPr lvl="2"/>
            <a:r>
              <a:rPr lang="en-US" dirty="0"/>
              <a:t>Which is for user preferences for the activity</a:t>
            </a:r>
          </a:p>
          <a:p>
            <a:pPr lvl="4"/>
            <a:r>
              <a:rPr lang="en-US" dirty="0"/>
              <a:t>Data is stored between runs as well.</a:t>
            </a:r>
          </a:p>
          <a:p>
            <a:pPr lvl="1"/>
            <a:r>
              <a:rPr lang="en-US" dirty="0"/>
              <a:t>Many more except…</a:t>
            </a:r>
          </a:p>
        </p:txBody>
      </p:sp>
    </p:spTree>
    <p:extLst>
      <p:ext uri="{BB962C8B-B14F-4D97-AF65-F5344CB8AC3E}">
        <p14:creationId xmlns:p14="http://schemas.microsoft.com/office/powerpoint/2010/main" val="1128289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activities and API 13+ (</a:t>
            </a:r>
            <a:r>
              <a:rPr lang="en-US" dirty="0" err="1"/>
              <a:t>HoneyComb</a:t>
            </a:r>
            <a:r>
              <a:rPr lang="en-US" dirty="0"/>
              <a:t>, jellybean,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All but the basic Activity have been deprecated In API level 13 </a:t>
            </a:r>
          </a:p>
          <a:p>
            <a:pPr lvl="1"/>
            <a:r>
              <a:rPr lang="en-US" dirty="0"/>
              <a:t>Android wants you to use Fragments instead.</a:t>
            </a:r>
          </a:p>
          <a:p>
            <a:pPr lvl="2"/>
            <a:r>
              <a:rPr lang="en-US" dirty="0"/>
              <a:t>Also dialogs have been deprecated as well for fragment dialogs.</a:t>
            </a:r>
          </a:p>
          <a:p>
            <a:r>
              <a:rPr lang="en-US" dirty="0"/>
              <a:t>We actually use the </a:t>
            </a:r>
            <a:r>
              <a:rPr lang="en-US" dirty="0" err="1"/>
              <a:t>AppCompatActivity</a:t>
            </a:r>
            <a:r>
              <a:rPr lang="en-US" dirty="0"/>
              <a:t>, which comes out the </a:t>
            </a:r>
            <a:r>
              <a:rPr lang="en-US" dirty="0" err="1"/>
              <a:t>AndroidX</a:t>
            </a:r>
            <a:r>
              <a:rPr lang="en-US" dirty="0"/>
              <a:t> library.</a:t>
            </a:r>
          </a:p>
          <a:p>
            <a:pPr lvl="1"/>
            <a:r>
              <a:rPr lang="en-US" dirty="0"/>
              <a:t>it has support of fragments and a lot of different pieces (including wear, auto,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05845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4125</TotalTime>
  <Words>1496</Words>
  <Application>Microsoft Office PowerPoint</Application>
  <PresentationFormat>Widescreen</PresentationFormat>
  <Paragraphs>162</Paragraphs>
  <Slides>27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Roboto</vt:lpstr>
      <vt:lpstr>Tahoma</vt:lpstr>
      <vt:lpstr>Wingdings</vt:lpstr>
      <vt:lpstr>Office Theme</vt:lpstr>
      <vt:lpstr>Cosc 5/4730</vt:lpstr>
      <vt:lpstr>Fire hose</vt:lpstr>
      <vt:lpstr>Application/Activity/fragments</vt:lpstr>
      <vt:lpstr>Android Applications</vt:lpstr>
      <vt:lpstr>Android Applications (2)</vt:lpstr>
      <vt:lpstr>Abstractly</vt:lpstr>
      <vt:lpstr>quick side note.</vt:lpstr>
      <vt:lpstr>Activities</vt:lpstr>
      <vt:lpstr>Activities (2)</vt:lpstr>
      <vt:lpstr>Android…</vt:lpstr>
      <vt:lpstr>Abstractly (2)</vt:lpstr>
      <vt:lpstr>Abstractly (3)</vt:lpstr>
      <vt:lpstr>Abstractly (4)</vt:lpstr>
      <vt:lpstr>AndroidManifest.xml file</vt:lpstr>
      <vt:lpstr>Services and Broadcast Receivers</vt:lpstr>
      <vt:lpstr>Notification status bar</vt:lpstr>
      <vt:lpstr>Closing activities (2)</vt:lpstr>
      <vt:lpstr>Model-View-Controller</vt:lpstr>
      <vt:lpstr> A note.</vt:lpstr>
      <vt:lpstr>Model View controller</vt:lpstr>
      <vt:lpstr>Advantages.</vt:lpstr>
      <vt:lpstr>mvcDemo</vt:lpstr>
      <vt:lpstr>PowerPoint Presentation</vt:lpstr>
      <vt:lpstr>References</vt:lpstr>
      <vt:lpstr>Learn even more</vt:lpstr>
      <vt:lpstr>What's Next?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5/4730</dc:title>
  <dc:creator/>
  <cp:lastModifiedBy>Jim Ward</cp:lastModifiedBy>
  <cp:revision>26</cp:revision>
  <dcterms:created xsi:type="dcterms:W3CDTF">2006-08-16T00:00:00Z</dcterms:created>
  <dcterms:modified xsi:type="dcterms:W3CDTF">2024-08-29T17:03:33Z</dcterms:modified>
</cp:coreProperties>
</file>