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61" r:id="rId3"/>
    <p:sldId id="257" r:id="rId4"/>
    <p:sldId id="258" r:id="rId5"/>
    <p:sldId id="321" r:id="rId6"/>
    <p:sldId id="259" r:id="rId7"/>
    <p:sldId id="294" r:id="rId8"/>
    <p:sldId id="295" r:id="rId9"/>
    <p:sldId id="324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4" r:id="rId18"/>
    <p:sldId id="326" r:id="rId19"/>
    <p:sldId id="327" r:id="rId20"/>
    <p:sldId id="329" r:id="rId21"/>
    <p:sldId id="319" r:id="rId22"/>
    <p:sldId id="322" r:id="rId23"/>
    <p:sldId id="330" r:id="rId24"/>
    <p:sldId id="268" r:id="rId25"/>
    <p:sldId id="269" r:id="rId26"/>
    <p:sldId id="267" r:id="rId27"/>
    <p:sldId id="331" r:id="rId28"/>
    <p:sldId id="332" r:id="rId29"/>
    <p:sldId id="333" r:id="rId30"/>
    <p:sldId id="262" r:id="rId31"/>
    <p:sldId id="263" r:id="rId32"/>
    <p:sldId id="264" r:id="rId33"/>
    <p:sldId id="265" r:id="rId34"/>
    <p:sldId id="270" r:id="rId35"/>
    <p:sldId id="271" r:id="rId36"/>
    <p:sldId id="272" r:id="rId37"/>
    <p:sldId id="273" r:id="rId38"/>
    <p:sldId id="274" r:id="rId39"/>
    <p:sldId id="275" r:id="rId40"/>
    <p:sldId id="335" r:id="rId41"/>
    <p:sldId id="334" r:id="rId42"/>
    <p:sldId id="266" r:id="rId43"/>
    <p:sldId id="26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5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22988-08EE-4E18-9DD7-82C56078EB4F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E748D-64BF-4E1D-B8D2-9C4A47F87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54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AF69FA-8F2D-41D5-BC73-0469DBD37D74}" type="slidenum">
              <a:rPr lang="en-US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772BF-6479-8C32-64A2-54D8C8996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6458DC-8E39-A5D2-8220-FA15ACF164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E8B34-299A-51C4-E89A-E1FBA0AD1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7B5AC-84A7-4FB4-AD1E-9AD2F1E520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72F3C-E73E-1570-2C2A-984FDB2A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E0BAA-690C-BB65-6944-B7AA1E88A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12D49-6884-4E1F-961D-EA71FF7CF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77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1EA28-CFE3-FFA6-3721-35E4DE761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35B47-428D-5BEB-B960-ACF1DF319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9C307-D7DC-0A04-2707-3BA09E51C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7B5AC-84A7-4FB4-AD1E-9AD2F1E520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61A5D-6FF2-E270-D570-F31DB7E15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E3B5B-A473-4378-0A9D-30B24435A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12D49-6884-4E1F-961D-EA71FF7CF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97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C74184-5B41-53DA-F195-AF1BC7874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D04A6A-77AB-BAD9-4616-49ACC8E65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C0C3-BFA6-FEE2-5CB7-7FE765230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7B5AC-84A7-4FB4-AD1E-9AD2F1E520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6DBD0-428C-684E-4375-E863FB98E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22855-2BDC-A1D9-BB54-BFE8FCCB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12D49-6884-4E1F-961D-EA71FF7CF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30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D1A4E-39CB-2780-A8B7-D5AA08484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77C26-D814-8090-7E8E-86FDFBECF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00684-6BAA-1AF0-5B72-EB84B5DB9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7B5AC-84A7-4FB4-AD1E-9AD2F1E520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88CB1-D040-EDD4-B83A-CC924D7FD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03496-41B3-4F39-1E21-C89D81D1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12D49-6884-4E1F-961D-EA71FF7CF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07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521D0-FC9F-E394-1DF8-342E33137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41464-D806-232D-76CC-8AA0AC7A3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2E06D-A778-82B9-AA80-C917CDB61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7B5AC-84A7-4FB4-AD1E-9AD2F1E520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A1824-AC05-9BC0-D454-624339D86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3E9D7-65A4-B868-71C5-D8F652A23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12D49-6884-4E1F-961D-EA71FF7CF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99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5F7AD-4961-4FCC-3327-A01552A0C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5B7AC-F8CF-B184-29BA-1958241C88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E900BD-D6CC-46F6-EC13-2378C2917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31A6E-1690-621B-9791-BC70EACC7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7B5AC-84A7-4FB4-AD1E-9AD2F1E520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0007E-CE53-FF2D-E64F-FEA82E99F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46A76-08E8-0024-4F9D-8FF51BE08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12D49-6884-4E1F-961D-EA71FF7CF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59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9EBE2-13C4-E592-1E3A-CF18E32E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A9DFE-FFBB-B21B-38A6-6188B8BE3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946AE8-D6FB-EFE9-F66B-D8BDC9845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C75CDD-D846-3821-3448-88BB97462B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489B47-77C4-A743-1E2D-2B42A2779E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2C527D-8A69-F0DD-D056-A4208C0C1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7B5AC-84A7-4FB4-AD1E-9AD2F1E520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C28C80-9AD7-262D-1881-724E9E8CD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8B46DF-E004-5DE4-C3F0-70CBE3A77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12D49-6884-4E1F-961D-EA71FF7CF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7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CE043-8FD4-B713-522E-7EE4B3DEA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317D89-F217-2943-FF73-086879819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7B5AC-84A7-4FB4-AD1E-9AD2F1E520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15ED51-6030-2CCE-7BE9-724F1B3D5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5ADE5-3C29-B8F8-4263-127298406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12D49-6884-4E1F-961D-EA71FF7CF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39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1CA016-5808-2503-D5BF-1B9E4815B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7B5AC-84A7-4FB4-AD1E-9AD2F1E520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856E44-B9B8-C556-201F-640B8345B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E183E-BEFC-8014-5A03-9D6C38A01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12D49-6884-4E1F-961D-EA71FF7CF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89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DB0D0-66DF-4A72-10AF-70CC5B007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21343-C98A-14C7-C014-87D1EF6EF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D0A144-A77E-E7FB-D63A-83D37EC90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812336-EA9A-23AB-C2A7-945995BCD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7B5AC-84A7-4FB4-AD1E-9AD2F1E520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883C45-D3E2-FA84-00CD-B19C4818B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17577-09B0-6411-7E6C-927BA17B6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12D49-6884-4E1F-961D-EA71FF7CF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67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4B073-33C2-74A8-052A-B2D2F5F58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4A3029-DFB9-2684-E5B1-01B8B35C3B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1E9D7A-A0EE-58F4-9704-8731360AB4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026D39-2D25-F1D3-B67F-D63FD1D6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7B5AC-84A7-4FB4-AD1E-9AD2F1E520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ED930-D3A4-4AB2-6AB1-28209203D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1E9C6-8DA3-8CF2-4982-5A9D1FBD5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12D49-6884-4E1F-961D-EA71FF7CF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14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CD859A-125B-EBA5-12F2-2B02FBA8F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E581A-031D-7277-CB3E-B77E872CE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3E256-7A79-71BC-B8A3-63275CDA4B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F7B5AC-84A7-4FB4-AD1E-9AD2F1E520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9F2B8-5F62-23BD-C16D-624E3BBE3C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5BB55-96A5-D9D8-7197-EC1BCF4A0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312D49-6884-4E1F-961D-EA71FF7CF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7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developer.android.com/reference/android/widget/ExpandableListView.html" TargetMode="External"/><Relationship Id="rId3" Type="http://schemas.openxmlformats.org/officeDocument/2006/relationships/hyperlink" Target="http://www.coderzheaven.com/expandable-listview-android-simpleexpandablelistadapter-simple-example/" TargetMode="External"/><Relationship Id="rId7" Type="http://schemas.openxmlformats.org/officeDocument/2006/relationships/hyperlink" Target="https://developer.android.com/reference/android/widget/BaseExpandableListAdapter.html" TargetMode="External"/><Relationship Id="rId2" Type="http://schemas.openxmlformats.org/officeDocument/2006/relationships/hyperlink" Target="http://www.androidhive.info/2013/07/android-expandable-list-view-tutorial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earnandroideasily.blogspot.com/2013/07/android-expandablelistview-example.html" TargetMode="External"/><Relationship Id="rId5" Type="http://schemas.openxmlformats.org/officeDocument/2006/relationships/hyperlink" Target="http://theopentutorials.com/tutorials/android/listview/android-expandable-list-view-example/" TargetMode="External"/><Relationship Id="rId4" Type="http://schemas.openxmlformats.org/officeDocument/2006/relationships/hyperlink" Target="http://examples.javacodegeeks.com/android/core/ui/expandablelistview/android-expandablelistview-example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developer.android.com/training/material/lists-cards.html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android.com/reference/android/support/v7/widget/RecyclerView.OnItemTouchListener.html" TargetMode="External"/><Relationship Id="rId2" Type="http://schemas.openxmlformats.org/officeDocument/2006/relationships/hyperlink" Target="https://developer.android.com/reference/android/support/v7/widget/RecyclerView.html#addOnItemTouchListener%28android.support.v7.widget.RecyclerView.OnItemTouchListener%29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://developer.android.com/intl/zh-CN/reference/android/R.layout.html" TargetMode="Externa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android.com/training/material/lists-cards.html" TargetMode="External"/><Relationship Id="rId7" Type="http://schemas.openxmlformats.org/officeDocument/2006/relationships/hyperlink" Target="https://medium.com/@ipaulpro/drag-and-swipe-with-recyclerview-b9456d2b1aaf" TargetMode="External"/><Relationship Id="rId2" Type="http://schemas.openxmlformats.org/officeDocument/2006/relationships/hyperlink" Target="http://treyrobinson.net/blog/android-l-tutorials-part-3-recyclerview-and-cardview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ignerdranch.com/blog/implementing-swipe-to-refresh/" TargetMode="External"/><Relationship Id="rId5" Type="http://schemas.openxmlformats.org/officeDocument/2006/relationships/hyperlink" Target="http://stackoverflow.com/questions/24459352/how-can-i-add-the-new-floating-action-button-between-two-widgets-layouts" TargetMode="External"/><Relationship Id="rId4" Type="http://schemas.openxmlformats.org/officeDocument/2006/relationships/hyperlink" Target="https://github.com/shamanland/floating-action-button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chris.banes.me/2014/10/17/appcompat-v21/" TargetMode="External"/><Relationship Id="rId7" Type="http://schemas.openxmlformats.org/officeDocument/2006/relationships/hyperlink" Target="https://developer.android.com/training/material/lists-cards.html" TargetMode="External"/><Relationship Id="rId2" Type="http://schemas.openxmlformats.org/officeDocument/2006/relationships/hyperlink" Target="https://developer.android.com/training/material/them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reyrobinson.net/blog/android-l-tutorials-part-3-recyclerview-and-cardview/" TargetMode="External"/><Relationship Id="rId5" Type="http://schemas.openxmlformats.org/officeDocument/2006/relationships/hyperlink" Target="http://stackoverflow.com/questions/24459352/how-can-i-add-the-new-floating-action-button-between-two-widgets-layouts" TargetMode="External"/><Relationship Id="rId4" Type="http://schemas.openxmlformats.org/officeDocument/2006/relationships/hyperlink" Target="https://github.com/shamanland/floating-action-button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6779F-1CFE-CB0A-9502-16FE47696F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COSC 5/4730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C819D-81BA-FC27-6EB8-2A9C4EE2A3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Display Lists of data</a:t>
            </a:r>
          </a:p>
        </p:txBody>
      </p:sp>
    </p:spTree>
    <p:extLst>
      <p:ext uri="{BB962C8B-B14F-4D97-AF65-F5344CB8AC3E}">
        <p14:creationId xmlns:p14="http://schemas.microsoft.com/office/powerpoint/2010/main" val="2052782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ListFragment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/>
              <a:t>public class Simple extends </a:t>
            </a:r>
            <a:r>
              <a:rPr lang="en-US" sz="1400" dirty="0" err="1">
                <a:solidFill>
                  <a:srgbClr val="FF0000"/>
                </a:solidFill>
              </a:rPr>
              <a:t>ListFragment</a:t>
            </a:r>
            <a:r>
              <a:rPr lang="en-US" sz="1400" dirty="0"/>
              <a:t> 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/>
              <a:t> @Override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/>
              <a:t> public void </a:t>
            </a:r>
            <a:r>
              <a:rPr lang="en-US" sz="1400" dirty="0" err="1"/>
              <a:t>onActivityCreated</a:t>
            </a:r>
            <a:r>
              <a:rPr lang="en-US" sz="1400" dirty="0"/>
              <a:t>(Bundle </a:t>
            </a:r>
            <a:r>
              <a:rPr lang="en-US" sz="1400" dirty="0" err="1"/>
              <a:t>savedInstanceState</a:t>
            </a:r>
            <a:r>
              <a:rPr lang="en-US" sz="1400" dirty="0"/>
              <a:t>) 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/>
              <a:t>      </a:t>
            </a:r>
            <a:r>
              <a:rPr lang="en-US" sz="1400" dirty="0" err="1"/>
              <a:t>super.onActivityCreated</a:t>
            </a:r>
            <a:r>
              <a:rPr lang="en-US" sz="1400" dirty="0"/>
              <a:t>(</a:t>
            </a:r>
            <a:r>
              <a:rPr lang="en-US" sz="1400" dirty="0" err="1"/>
              <a:t>savedInstanceState</a:t>
            </a:r>
            <a:r>
              <a:rPr lang="en-US" sz="1400" dirty="0"/>
              <a:t>);   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/>
              <a:t>     //  NOTE, there is no xml layout for this activity!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/>
              <a:t>   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/>
              <a:t>        String[] values = new String[] { "Android", "iPhone", "</a:t>
            </a:r>
            <a:r>
              <a:rPr lang="en-US" sz="1400" dirty="0" err="1"/>
              <a:t>WindowsMobile</a:t>
            </a:r>
            <a:r>
              <a:rPr lang="en-US" sz="1400" dirty="0"/>
              <a:t>",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/>
              <a:t>	"Blackberry", "</a:t>
            </a:r>
            <a:r>
              <a:rPr lang="en-US" sz="1400" dirty="0" err="1"/>
              <a:t>WebOS</a:t>
            </a:r>
            <a:r>
              <a:rPr lang="en-US" sz="1400" dirty="0"/>
              <a:t>", "Ubuntu", "Windows7", "Max OS X", "Linux", "OS/2" };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/>
              <a:t>       </a:t>
            </a:r>
            <a:r>
              <a:rPr lang="en-US" sz="1400" dirty="0" err="1"/>
              <a:t>ArrayAdapter</a:t>
            </a:r>
            <a:r>
              <a:rPr lang="en-US" sz="1400" dirty="0"/>
              <a:t>&lt;String&gt; adapter = new </a:t>
            </a:r>
            <a:r>
              <a:rPr lang="en-US" sz="1400" dirty="0" err="1"/>
              <a:t>ArrayAdapter</a:t>
            </a:r>
            <a:r>
              <a:rPr lang="en-US" sz="1400" dirty="0"/>
              <a:t>&lt;String&gt;(</a:t>
            </a:r>
            <a:r>
              <a:rPr lang="en-US" sz="1400" dirty="0" err="1"/>
              <a:t>requireActivity</a:t>
            </a:r>
            <a:r>
              <a:rPr lang="en-US" sz="1400" dirty="0"/>
              <a:t>(),android.R.layout.simple_list_item_1, values);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/>
              <a:t>       </a:t>
            </a:r>
            <a:r>
              <a:rPr lang="en-US" sz="1400" dirty="0" err="1"/>
              <a:t>setListAdapter</a:t>
            </a:r>
            <a:r>
              <a:rPr lang="en-US" sz="1400" dirty="0"/>
              <a:t>(adapter);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/>
              <a:t>}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/>
              <a:t>//This responses to the click event.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/>
              <a:t>@Override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/>
              <a:t>protected void </a:t>
            </a:r>
            <a:r>
              <a:rPr lang="en-US" sz="1400" dirty="0" err="1"/>
              <a:t>onListItemClick</a:t>
            </a:r>
            <a:r>
              <a:rPr lang="en-US" sz="1400" dirty="0"/>
              <a:t>(</a:t>
            </a:r>
            <a:r>
              <a:rPr lang="en-US" sz="1400" dirty="0" err="1"/>
              <a:t>ListView</a:t>
            </a:r>
            <a:r>
              <a:rPr lang="en-US" sz="1400" dirty="0"/>
              <a:t> l, View v, </a:t>
            </a:r>
            <a:r>
              <a:rPr lang="en-US" sz="1400" dirty="0" err="1"/>
              <a:t>int</a:t>
            </a:r>
            <a:r>
              <a:rPr lang="en-US" sz="1400" dirty="0"/>
              <a:t> position, long id) 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/>
              <a:t>      String item = (String) </a:t>
            </a:r>
            <a:r>
              <a:rPr lang="en-US" sz="1400" dirty="0" err="1"/>
              <a:t>getListAdapter</a:t>
            </a:r>
            <a:r>
              <a:rPr lang="en-US" sz="1400" dirty="0"/>
              <a:t>().</a:t>
            </a:r>
            <a:r>
              <a:rPr lang="en-US" sz="1400" dirty="0" err="1"/>
              <a:t>getItem</a:t>
            </a:r>
            <a:r>
              <a:rPr lang="en-US" sz="1400" dirty="0"/>
              <a:t>(position);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/>
              <a:t>      </a:t>
            </a:r>
            <a:r>
              <a:rPr lang="en-US" sz="1400" dirty="0" err="1"/>
              <a:t>Toast.makeText</a:t>
            </a:r>
            <a:r>
              <a:rPr lang="en-US" sz="1400" dirty="0"/>
              <a:t>(this, item + " selected", </a:t>
            </a:r>
            <a:r>
              <a:rPr lang="en-US" sz="1400" dirty="0" err="1"/>
              <a:t>Toast.LENGTH_LONG</a:t>
            </a:r>
            <a:r>
              <a:rPr lang="en-US" sz="1400" dirty="0"/>
              <a:t>).show();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/>
              <a:t>}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/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32810" y="2428765"/>
            <a:ext cx="281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layout is how the items </a:t>
            </a:r>
          </a:p>
          <a:p>
            <a:r>
              <a:rPr lang="en-US" dirty="0"/>
              <a:t>will be displayed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8354728" y="3075096"/>
            <a:ext cx="1010653" cy="8520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145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the layout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ArrayAdapter</a:t>
            </a:r>
            <a:r>
              <a:rPr lang="en-US" dirty="0"/>
              <a:t>&lt;String&gt; adapter = new </a:t>
            </a:r>
            <a:r>
              <a:rPr lang="en-US" dirty="0" err="1"/>
              <a:t>ArrayAdapter</a:t>
            </a:r>
            <a:r>
              <a:rPr lang="en-US" dirty="0"/>
              <a:t>&lt;String&gt;(</a:t>
            </a:r>
            <a:r>
              <a:rPr lang="en-US" dirty="0" err="1"/>
              <a:t>requireActivity</a:t>
            </a:r>
            <a:r>
              <a:rPr lang="en-US" dirty="0"/>
              <a:t>(), </a:t>
            </a:r>
            <a:r>
              <a:rPr lang="en-US" dirty="0" err="1">
                <a:solidFill>
                  <a:srgbClr val="FF0000"/>
                </a:solidFill>
              </a:rPr>
              <a:t>R.layout.rowlayout</a:t>
            </a:r>
            <a:r>
              <a:rPr lang="en-US" dirty="0"/>
              <a:t>, </a:t>
            </a:r>
            <a:r>
              <a:rPr lang="en-US" dirty="0" err="1">
                <a:solidFill>
                  <a:srgbClr val="FF0000"/>
                </a:solidFill>
              </a:rPr>
              <a:t>R.id.label</a:t>
            </a:r>
            <a:r>
              <a:rPr lang="en-US" dirty="0"/>
              <a:t>, values);</a:t>
            </a:r>
          </a:p>
          <a:p>
            <a:pPr marL="0" indent="0">
              <a:buNone/>
            </a:pPr>
            <a:r>
              <a:rPr lang="en-US" dirty="0" err="1"/>
              <a:t>setListAdapter</a:t>
            </a:r>
            <a:r>
              <a:rPr lang="en-US" dirty="0"/>
              <a:t>(adapter);</a:t>
            </a:r>
          </a:p>
          <a:p>
            <a:r>
              <a:rPr lang="en-US" dirty="0"/>
              <a:t>Uses a layout we created and the label is where the item is go.  In this case with an picture.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4800600"/>
            <a:ext cx="490118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576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rowlayout.xml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Using our custom layout, the </a:t>
            </a:r>
            <a:r>
              <a:rPr lang="en-US" dirty="0" err="1"/>
              <a:t>listView</a:t>
            </a:r>
            <a:r>
              <a:rPr lang="en-US" dirty="0"/>
              <a:t> displays an picture (the same picture for all items)</a:t>
            </a:r>
          </a:p>
          <a:p>
            <a:r>
              <a:rPr lang="en-US" dirty="0"/>
              <a:t>And we need a </a:t>
            </a:r>
            <a:r>
              <a:rPr lang="en-US" dirty="0" err="1"/>
              <a:t>textview</a:t>
            </a:r>
            <a:r>
              <a:rPr lang="en-US" dirty="0"/>
              <a:t> to display the “item” for each one.   Which is called label in this case (you can choose whatever name).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&lt;</a:t>
            </a:r>
            <a:r>
              <a:rPr lang="en-US" dirty="0" err="1"/>
              <a:t>ImageView</a:t>
            </a:r>
            <a:r>
              <a:rPr lang="en-US" dirty="0"/>
              <a:t>         </a:t>
            </a:r>
            <a:r>
              <a:rPr lang="en-US" dirty="0" err="1"/>
              <a:t>android:id</a:t>
            </a:r>
            <a:r>
              <a:rPr lang="en-US" dirty="0"/>
              <a:t>="@+id/icon"        </a:t>
            </a:r>
            <a:r>
              <a:rPr lang="en-US" dirty="0" err="1"/>
              <a:t>android:layout_width</a:t>
            </a:r>
            <a:r>
              <a:rPr lang="en-US" dirty="0"/>
              <a:t>="22dp"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android:layout_height</a:t>
            </a:r>
            <a:r>
              <a:rPr lang="en-US" dirty="0"/>
              <a:t>="22dp"        </a:t>
            </a:r>
            <a:r>
              <a:rPr lang="en-US" dirty="0" err="1"/>
              <a:t>android:layout_marginLeft</a:t>
            </a:r>
            <a:r>
              <a:rPr lang="en-US" dirty="0"/>
              <a:t>="4dp"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android:layout_marginRight</a:t>
            </a:r>
            <a:r>
              <a:rPr lang="en-US" dirty="0"/>
              <a:t>="10dp"        </a:t>
            </a:r>
            <a:r>
              <a:rPr lang="en-US" dirty="0" err="1"/>
              <a:t>android:layout_marginTop</a:t>
            </a:r>
            <a:r>
              <a:rPr lang="en-US" dirty="0"/>
              <a:t>="4dp"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android:src</a:t>
            </a:r>
            <a:r>
              <a:rPr lang="en-US" dirty="0"/>
              <a:t>="@</a:t>
            </a:r>
            <a:r>
              <a:rPr lang="en-US" dirty="0" err="1"/>
              <a:t>drawable</a:t>
            </a:r>
            <a:r>
              <a:rPr lang="en-US" dirty="0"/>
              <a:t>/</a:t>
            </a:r>
            <a:r>
              <a:rPr lang="en-US" dirty="0" err="1"/>
              <a:t>ic_launcher</a:t>
            </a:r>
            <a:r>
              <a:rPr lang="en-US" dirty="0"/>
              <a:t>" &gt;</a:t>
            </a:r>
          </a:p>
          <a:p>
            <a:pPr marL="0" indent="0">
              <a:buNone/>
            </a:pPr>
            <a:r>
              <a:rPr lang="en-US" dirty="0"/>
              <a:t>    &lt;/</a:t>
            </a:r>
            <a:r>
              <a:rPr lang="en-US" dirty="0" err="1"/>
              <a:t>ImageView</a:t>
            </a:r>
            <a:r>
              <a:rPr lang="en-US" dirty="0"/>
              <a:t>&gt;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&lt;</a:t>
            </a:r>
            <a:r>
              <a:rPr lang="en-US" dirty="0" err="1"/>
              <a:t>TextView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android:id</a:t>
            </a:r>
            <a:r>
              <a:rPr lang="en-US" dirty="0"/>
              <a:t>="@+id/label"    </a:t>
            </a:r>
            <a:r>
              <a:rPr lang="en-US" dirty="0" err="1"/>
              <a:t>android:layout_width</a:t>
            </a:r>
            <a:r>
              <a:rPr lang="en-US" dirty="0"/>
              <a:t>="</a:t>
            </a:r>
            <a:r>
              <a:rPr lang="en-US" dirty="0" err="1"/>
              <a:t>wrap_content</a:t>
            </a:r>
            <a:r>
              <a:rPr lang="en-US" dirty="0"/>
              <a:t>"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android:layout_height</a:t>
            </a:r>
            <a:r>
              <a:rPr lang="en-US" dirty="0"/>
              <a:t>="</a:t>
            </a:r>
            <a:r>
              <a:rPr lang="en-US" dirty="0" err="1"/>
              <a:t>wrap_content</a:t>
            </a:r>
            <a:r>
              <a:rPr lang="en-US" dirty="0"/>
              <a:t>"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android:text</a:t>
            </a:r>
            <a:r>
              <a:rPr lang="en-US" dirty="0"/>
              <a:t>="@+id/label"     </a:t>
            </a:r>
            <a:r>
              <a:rPr lang="en-US" dirty="0" err="1"/>
              <a:t>android:textSize</a:t>
            </a:r>
            <a:r>
              <a:rPr lang="en-US" dirty="0"/>
              <a:t>="20dp" &gt;</a:t>
            </a:r>
          </a:p>
          <a:p>
            <a:pPr marL="0" indent="0">
              <a:buNone/>
            </a:pPr>
            <a:r>
              <a:rPr lang="en-US" dirty="0"/>
              <a:t>    &lt;/</a:t>
            </a:r>
            <a:r>
              <a:rPr lang="en-US" dirty="0" err="1"/>
              <a:t>TextView</a:t>
            </a:r>
            <a:r>
              <a:rPr lang="en-US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863961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complex </a:t>
            </a:r>
            <a:r>
              <a:rPr lang="en-US" dirty="0" err="1"/>
              <a:t>ListViews</a:t>
            </a:r>
            <a:r>
              <a:rPr lang="en-US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want to display more then one piece of information per item, then you can have not only change the layout, but extend the </a:t>
            </a:r>
            <a:r>
              <a:rPr lang="en-US" dirty="0" err="1"/>
              <a:t>ArrayAdapter</a:t>
            </a:r>
            <a:r>
              <a:rPr lang="en-US" dirty="0"/>
              <a:t> or </a:t>
            </a:r>
            <a:r>
              <a:rPr lang="en-US" dirty="0" err="1"/>
              <a:t>BaseAdapter</a:t>
            </a:r>
            <a:r>
              <a:rPr lang="en-US" dirty="0"/>
              <a:t>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3831404"/>
            <a:ext cx="345913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0"/>
            <a:ext cx="3706137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196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ArrayAdapter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err="1"/>
              <a:t>ArrayAdapter</a:t>
            </a:r>
            <a:r>
              <a:rPr lang="en-US" dirty="0"/>
              <a:t> already extends the </a:t>
            </a:r>
            <a:r>
              <a:rPr lang="en-US" dirty="0" err="1"/>
              <a:t>BaseAdapter</a:t>
            </a:r>
            <a:r>
              <a:rPr lang="en-US" dirty="0"/>
              <a:t> and provides a lot of built in methods.</a:t>
            </a:r>
          </a:p>
          <a:p>
            <a:r>
              <a:rPr lang="en-US" dirty="0"/>
              <a:t>In the </a:t>
            </a:r>
            <a:r>
              <a:rPr lang="en-US" dirty="0" err="1"/>
              <a:t>ListFragment</a:t>
            </a:r>
            <a:r>
              <a:rPr lang="en-US" dirty="0"/>
              <a:t> (or Fragment) you would do something like this:</a:t>
            </a:r>
          </a:p>
          <a:p>
            <a:pPr marL="0" indent="0">
              <a:buNone/>
            </a:pPr>
            <a:r>
              <a:rPr lang="en-US" dirty="0" err="1"/>
              <a:t>ArrayAdapter</a:t>
            </a:r>
            <a:r>
              <a:rPr lang="en-US" dirty="0"/>
              <a:t>&lt;Model&gt; adapter = new </a:t>
            </a:r>
            <a:r>
              <a:rPr lang="en-US" dirty="0" err="1"/>
              <a:t>InteractiveArrayAdapter</a:t>
            </a:r>
            <a:r>
              <a:rPr lang="en-US" dirty="0"/>
              <a:t>(this, </a:t>
            </a:r>
            <a:r>
              <a:rPr lang="en-US" dirty="0" err="1"/>
              <a:t>myModelList</a:t>
            </a:r>
            <a:r>
              <a:rPr lang="en-US" dirty="0"/>
              <a:t>);</a:t>
            </a:r>
          </a:p>
          <a:p>
            <a:pPr marL="0" indent="0">
              <a:buNone/>
            </a:pPr>
            <a:r>
              <a:rPr lang="en-US" dirty="0" err="1"/>
              <a:t>setListAdapter</a:t>
            </a:r>
            <a:r>
              <a:rPr lang="en-US" dirty="0"/>
              <a:t>(adapter);</a:t>
            </a:r>
          </a:p>
          <a:p>
            <a:r>
              <a:rPr lang="en-US" dirty="0"/>
              <a:t>Where </a:t>
            </a:r>
            <a:r>
              <a:rPr lang="en-US" dirty="0" err="1"/>
              <a:t>myModleList</a:t>
            </a:r>
            <a:r>
              <a:rPr lang="en-US" dirty="0"/>
              <a:t> is a list&lt;model&gt; </a:t>
            </a:r>
          </a:p>
          <a:p>
            <a:pPr lvl="1"/>
            <a:r>
              <a:rPr lang="en-US" dirty="0"/>
              <a:t>Where model is a class you created.</a:t>
            </a:r>
          </a:p>
        </p:txBody>
      </p:sp>
    </p:spTree>
    <p:extLst>
      <p:ext uri="{BB962C8B-B14F-4D97-AF65-F5344CB8AC3E}">
        <p14:creationId xmlns:p14="http://schemas.microsoft.com/office/powerpoint/2010/main" val="4257072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ArrayAdapter</a:t>
            </a:r>
            <a:r>
              <a:rPr lang="en-US" dirty="0"/>
              <a:t> (2)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A54ABCC-4C58-46D3-7049-1FA94AB77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260903"/>
            <a:ext cx="10481603" cy="5078313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public class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InterActive_myArrayAdapter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extends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ArrayAdapter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&lt;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InterActive_DataModel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&gt; {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</a:b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  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private final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List&lt;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InterActive_DataModel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&gt;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list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    private final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Activity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context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</a:b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   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InteractiveRowlayoutBinding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binding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</a:b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    public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Arial Unicode MS"/>
              </a:rPr>
              <a:t>InterActive_myArrayAdapter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(Activity context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,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List&lt;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InterActive_DataModel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&gt; list) {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      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super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(context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R.layout.</a:t>
            </a:r>
            <a:r>
              <a:rPr kumimoji="0" lang="en-US" altLang="en-US" b="0" i="1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interactive_rowlayout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,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list)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       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this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context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= context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       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this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list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= list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   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}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</a:b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  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Arial Unicode MS"/>
              </a:rPr>
              <a:t>@Override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Arial Unicode MS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Arial Unicode MS"/>
              </a:rPr>
              <a:t>   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public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View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FFC66D"/>
                </a:solidFill>
                <a:effectLst/>
                <a:latin typeface="Arial Unicode MS"/>
              </a:rPr>
              <a:t>getView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int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position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,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View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convertView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ViewGroup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parent) {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A9B7C6"/>
                </a:solidFill>
                <a:latin typeface="Arial Unicode MS"/>
              </a:rPr>
              <a:t>           //this will look very similar to </a:t>
            </a:r>
            <a:r>
              <a:rPr lang="en-US" altLang="en-US" dirty="0" err="1">
                <a:solidFill>
                  <a:srgbClr val="A9B7C6"/>
                </a:solidFill>
                <a:latin typeface="Arial Unicode MS"/>
              </a:rPr>
              <a:t>onCreate</a:t>
            </a:r>
            <a:r>
              <a:rPr lang="en-US" altLang="en-US" dirty="0">
                <a:solidFill>
                  <a:srgbClr val="A9B7C6"/>
                </a:solidFill>
                <a:latin typeface="Arial Unicode MS"/>
              </a:rPr>
              <a:t> or </a:t>
            </a:r>
            <a:r>
              <a:rPr lang="en-US" altLang="en-US" dirty="0" err="1">
                <a:solidFill>
                  <a:srgbClr val="A9B7C6"/>
                </a:solidFill>
                <a:latin typeface="Arial Unicode MS"/>
              </a:rPr>
              <a:t>OnCreateView</a:t>
            </a:r>
            <a:r>
              <a:rPr lang="en-US" altLang="en-US" dirty="0">
                <a:solidFill>
                  <a:srgbClr val="A9B7C6"/>
                </a:solidFill>
                <a:latin typeface="Arial Unicode MS"/>
              </a:rPr>
              <a:t>, using binding.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  }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A9B7C6"/>
                </a:solidFill>
                <a:latin typeface="Arial Unicode MS"/>
              </a:rPr>
              <a:t>}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512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So for this one, we have </a:t>
            </a:r>
            <a:r>
              <a:rPr lang="en-US" sz="2000" dirty="0" err="1"/>
              <a:t>TextView</a:t>
            </a:r>
            <a:r>
              <a:rPr lang="en-US" sz="2000" dirty="0"/>
              <a:t> and </a:t>
            </a:r>
            <a:r>
              <a:rPr lang="en-US" sz="2000" dirty="0" err="1"/>
              <a:t>checkBox</a:t>
            </a:r>
            <a:r>
              <a:rPr lang="en-US" sz="2000" dirty="0"/>
              <a:t>.  The List tells us if it’s checked or not.</a:t>
            </a:r>
          </a:p>
          <a:p>
            <a:r>
              <a:rPr lang="en-US" sz="2000" dirty="0"/>
              <a:t>In getView, we create the View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7822B78-2649-4311-902E-BEE9183E6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419290"/>
            <a:ext cx="11016300" cy="4278094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if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convertView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==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null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) {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  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binding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=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InteractiveRowlayoutBinding.</a:t>
            </a:r>
            <a:r>
              <a:rPr kumimoji="0" lang="en-US" altLang="en-US" sz="1600" b="0" i="1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inflate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context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.getLayoutInflater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())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}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else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{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  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binding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=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InteractiveRowlayoutBinding.</a:t>
            </a:r>
            <a:r>
              <a:rPr kumimoji="0" lang="en-US" altLang="en-US" sz="1600" b="0" i="1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bind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convertView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)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}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</a:b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binding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.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label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.setText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list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.get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(position).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getName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())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binding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.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check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.setChecked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list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.get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(position).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isSelected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())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</a:b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binding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.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check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.setOnCheckedChangeListener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new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OnCheckedChangeListener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() {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… see the code.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})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rial Unicode MS"/>
              </a:rPr>
              <a:t>//Tag is an like a temp space, in a widget where you can set some information as an Object Class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rial Unicode MS"/>
              </a:rPr>
              <a:t>//in this case, the position variable.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binding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.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check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.setTag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String.</a:t>
            </a:r>
            <a:r>
              <a:rPr kumimoji="0" lang="en-US" altLang="en-US" sz="1600" b="0" i="1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valueOf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(position))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 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rial Unicode MS"/>
              </a:rPr>
              <a:t>//used to find the list position when we change the check mark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onBind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=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false;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rial Unicode MS"/>
              </a:rPr>
              <a:t>//end of setting data.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return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binding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.getRoot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()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17" y="2428668"/>
            <a:ext cx="354518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743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</a:t>
            </a:r>
            <a:r>
              <a:rPr lang="en-US" dirty="0" err="1"/>
              <a:t>ListViews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want to very complex and provide our own interface, then normally we extend the </a:t>
            </a:r>
            <a:r>
              <a:rPr lang="en-US" dirty="0" err="1"/>
              <a:t>baseAdapter</a:t>
            </a:r>
            <a:r>
              <a:rPr lang="en-US" dirty="0"/>
              <a:t> to create “fragments” for each item in the </a:t>
            </a:r>
            <a:r>
              <a:rPr lang="en-US" dirty="0" err="1"/>
              <a:t>ListView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In this case a Phone class</a:t>
            </a:r>
          </a:p>
          <a:p>
            <a:pPr marL="0" indent="0">
              <a:buNone/>
            </a:pPr>
            <a:r>
              <a:rPr lang="en-US" dirty="0"/>
              <a:t>is created to hold all the </a:t>
            </a:r>
          </a:p>
          <a:p>
            <a:pPr marL="0" indent="0">
              <a:buNone/>
            </a:pPr>
            <a:r>
              <a:rPr lang="en-US" dirty="0"/>
              <a:t>Information, which passed</a:t>
            </a:r>
          </a:p>
          <a:p>
            <a:pPr marL="0" indent="0">
              <a:buNone/>
            </a:pPr>
            <a:r>
              <a:rPr lang="en-US" dirty="0"/>
              <a:t>to an extended </a:t>
            </a:r>
            <a:r>
              <a:rPr lang="en-US" dirty="0" err="1"/>
              <a:t>baseAdapter</a:t>
            </a:r>
            <a:r>
              <a:rPr lang="en-US" dirty="0"/>
              <a:t>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3657600"/>
            <a:ext cx="345913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682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Frag com with </a:t>
            </a:r>
            <a:r>
              <a:rPr lang="en-US" dirty="0" err="1"/>
              <a:t>listview</a:t>
            </a:r>
            <a:r>
              <a:rPr lang="en-US" dirty="0"/>
              <a:t>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1"/>
            <a:ext cx="8229600" cy="315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1" y="5029201"/>
            <a:ext cx="2542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Callback listener, via </a:t>
            </a:r>
          </a:p>
          <a:p>
            <a:r>
              <a:rPr lang="en-US" dirty="0"/>
              <a:t>the </a:t>
            </a:r>
            <a:r>
              <a:rPr lang="en-US" dirty="0" err="1"/>
              <a:t>onItemClick</a:t>
            </a:r>
            <a:r>
              <a:rPr lang="en-US" dirty="0"/>
              <a:t> methods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514600" y="4343400"/>
            <a:ext cx="0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00600" y="5105400"/>
            <a:ext cx="5504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Activity “sends” the information to the text fragment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239000" y="4648200"/>
            <a:ext cx="76200" cy="5656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906603" y="5717938"/>
            <a:ext cx="8398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  <a:p>
            <a:r>
              <a:rPr lang="en-US" dirty="0"/>
              <a:t>a </a:t>
            </a:r>
            <a:r>
              <a:rPr lang="en-US" dirty="0" err="1"/>
              <a:t>modelview</a:t>
            </a:r>
            <a:r>
              <a:rPr lang="en-US" dirty="0"/>
              <a:t> here                and Observer here, when it's triggered, it changes the info</a:t>
            </a:r>
          </a:p>
          <a:p>
            <a:r>
              <a:rPr lang="en-US" dirty="0"/>
              <a:t>changes and triggers.</a:t>
            </a:r>
          </a:p>
        </p:txBody>
      </p:sp>
    </p:spTree>
    <p:extLst>
      <p:ext uri="{BB962C8B-B14F-4D97-AF65-F5344CB8AC3E}">
        <p14:creationId xmlns:p14="http://schemas.microsoft.com/office/powerpoint/2010/main" val="1036527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Frag com with </a:t>
            </a:r>
            <a:r>
              <a:rPr lang="en-US" dirty="0" err="1"/>
              <a:t>listview</a:t>
            </a:r>
            <a:r>
              <a:rPr lang="en-US" dirty="0"/>
              <a:t> (2)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760305"/>
            <a:ext cx="3462931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68012"/>
            <a:ext cx="4284126" cy="217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5638800" y="2514600"/>
            <a:ext cx="6096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7400" y="4267200"/>
            <a:ext cx="32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Callback listener, via </a:t>
            </a:r>
          </a:p>
          <a:p>
            <a:r>
              <a:rPr lang="en-US" dirty="0"/>
              <a:t>the </a:t>
            </a:r>
            <a:r>
              <a:rPr lang="en-US" dirty="0" err="1"/>
              <a:t>onItemClick</a:t>
            </a:r>
            <a:r>
              <a:rPr lang="en-US" dirty="0"/>
              <a:t> methods</a:t>
            </a:r>
          </a:p>
          <a:p>
            <a:endParaRPr lang="en-US" dirty="0"/>
          </a:p>
          <a:p>
            <a:r>
              <a:rPr lang="en-US" dirty="0"/>
              <a:t>Since the text fragment is not on the screen, it adds it and sets the arguments to the fragment.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34200" y="4572001"/>
            <a:ext cx="356995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fragment reads the position via </a:t>
            </a:r>
          </a:p>
          <a:p>
            <a:r>
              <a:rPr lang="en-US" dirty="0"/>
              <a:t>Get arguments, in the </a:t>
            </a:r>
            <a:r>
              <a:rPr lang="en-US" dirty="0" err="1"/>
              <a:t>onStart</a:t>
            </a:r>
            <a:r>
              <a:rPr lang="en-US" dirty="0"/>
              <a:t>() </a:t>
            </a:r>
          </a:p>
          <a:p>
            <a:r>
              <a:rPr lang="en-US" dirty="0"/>
              <a:t>method.</a:t>
            </a:r>
          </a:p>
          <a:p>
            <a:r>
              <a:rPr lang="en-US" dirty="0"/>
              <a:t>It then displays the correct info.</a:t>
            </a:r>
          </a:p>
          <a:p>
            <a:endParaRPr lang="en-US" dirty="0"/>
          </a:p>
          <a:p>
            <a:r>
              <a:rPr lang="en-US" dirty="0"/>
              <a:t>Pressing the back button, return to</a:t>
            </a:r>
          </a:p>
          <a:p>
            <a:r>
              <a:rPr lang="en-US"/>
              <a:t>listview </a:t>
            </a:r>
            <a:r>
              <a:rPr lang="en-US" dirty="0"/>
              <a:t>again.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971800" y="3276600"/>
            <a:ext cx="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934200" y="3771900"/>
            <a:ext cx="0" cy="17145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0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BF278-27CE-B288-1CBA-657D989BC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lists of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1798E-F200-CD70-5E88-E9908BB1D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Android there are three main way to display data for the user to interact with</a:t>
            </a:r>
          </a:p>
          <a:p>
            <a:pPr lvl="1"/>
            <a:r>
              <a:rPr lang="en-US" dirty="0"/>
              <a:t>A Drop-Down List box, which android calls a spinner widget.</a:t>
            </a:r>
          </a:p>
          <a:p>
            <a:pPr lvl="1"/>
            <a:r>
              <a:rPr lang="en-US" dirty="0" err="1"/>
              <a:t>ListView</a:t>
            </a:r>
            <a:endParaRPr lang="en-US" dirty="0"/>
          </a:p>
          <a:p>
            <a:pPr lvl="2"/>
            <a:r>
              <a:rPr lang="en-US" dirty="0"/>
              <a:t>Used mostly to display data in a simple format, but it be can be very complex.</a:t>
            </a:r>
          </a:p>
          <a:p>
            <a:pPr lvl="1"/>
            <a:r>
              <a:rPr lang="en-US" dirty="0" err="1"/>
              <a:t>RecyclerView</a:t>
            </a:r>
            <a:endParaRPr lang="en-US" dirty="0"/>
          </a:p>
          <a:p>
            <a:pPr lvl="2"/>
            <a:r>
              <a:rPr lang="en-US" dirty="0"/>
              <a:t>The successor to a </a:t>
            </a:r>
            <a:r>
              <a:rPr lang="en-US" dirty="0" err="1"/>
              <a:t>ListView</a:t>
            </a:r>
            <a:r>
              <a:rPr lang="en-US" dirty="0"/>
              <a:t>, can be very simple or complex in the way it displays data</a:t>
            </a:r>
          </a:p>
          <a:p>
            <a:pPr lvl="1"/>
            <a:r>
              <a:rPr lang="en-US" dirty="0"/>
              <a:t>These each take a "list" of data and use an adapter to display the data to the user.</a:t>
            </a:r>
          </a:p>
        </p:txBody>
      </p:sp>
    </p:spTree>
    <p:extLst>
      <p:ext uri="{BB962C8B-B14F-4D97-AF65-F5344CB8AC3E}">
        <p14:creationId xmlns:p14="http://schemas.microsoft.com/office/powerpoint/2010/main" val="3894004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ModelView</a:t>
            </a:r>
            <a:r>
              <a:rPr lang="en-US" dirty="0"/>
              <a:t> and </a:t>
            </a:r>
            <a:r>
              <a:rPr lang="en-US" dirty="0" err="1"/>
              <a:t>LiveData</a:t>
            </a:r>
            <a:r>
              <a:rPr lang="en-US" dirty="0"/>
              <a:t> with </a:t>
            </a:r>
            <a:r>
              <a:rPr lang="en-US" dirty="0" err="1"/>
              <a:t>listview</a:t>
            </a:r>
            <a:r>
              <a:rPr lang="en-US" dirty="0"/>
              <a:t> (2)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760305"/>
            <a:ext cx="3462931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68012"/>
            <a:ext cx="4284126" cy="217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5638800" y="2514600"/>
            <a:ext cx="6096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7400" y="4267200"/>
            <a:ext cx="32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the fragment there is a </a:t>
            </a:r>
            <a:r>
              <a:rPr lang="en-US" dirty="0" err="1"/>
              <a:t>ModelView</a:t>
            </a:r>
            <a:r>
              <a:rPr lang="en-US" dirty="0"/>
              <a:t> that has live data</a:t>
            </a:r>
          </a:p>
          <a:p>
            <a:endParaRPr lang="en-US" dirty="0"/>
          </a:p>
          <a:p>
            <a:r>
              <a:rPr lang="en-US" dirty="0"/>
              <a:t>When clicked, it changes the </a:t>
            </a:r>
            <a:r>
              <a:rPr lang="en-US" dirty="0" err="1"/>
              <a:t>modelview</a:t>
            </a:r>
            <a:r>
              <a:rPr lang="en-US" dirty="0"/>
              <a:t>. which triggers the observers.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34200" y="4572001"/>
            <a:ext cx="355610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fragment sets observers for the</a:t>
            </a:r>
          </a:p>
          <a:p>
            <a:r>
              <a:rPr lang="en-US" dirty="0" err="1"/>
              <a:t>modelview</a:t>
            </a:r>
            <a:r>
              <a:rPr lang="en-US" dirty="0"/>
              <a:t>.  It then updates when it</a:t>
            </a:r>
          </a:p>
          <a:p>
            <a:r>
              <a:rPr lang="en-US" dirty="0"/>
              <a:t>changes.</a:t>
            </a:r>
          </a:p>
          <a:p>
            <a:endParaRPr lang="en-US" dirty="0"/>
          </a:p>
          <a:p>
            <a:r>
              <a:rPr lang="en-US" dirty="0"/>
              <a:t>Pressing the back button, return to</a:t>
            </a:r>
          </a:p>
          <a:p>
            <a:r>
              <a:rPr lang="en-US" dirty="0" err="1"/>
              <a:t>listview</a:t>
            </a:r>
            <a:r>
              <a:rPr lang="en-US" dirty="0"/>
              <a:t> again.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971800" y="3276600"/>
            <a:ext cx="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934200" y="3771900"/>
            <a:ext cx="0" cy="17145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8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Listview</a:t>
            </a:r>
            <a:r>
              <a:rPr lang="en-US" dirty="0"/>
              <a:t> 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hlinkClick r:id="rId2"/>
              </a:rPr>
              <a:t>http://www.androidhive.info/2013/07/android-expandable-list-view-tutorial/</a:t>
            </a:r>
            <a:r>
              <a:rPr lang="en-US" dirty="0"/>
              <a:t> </a:t>
            </a:r>
          </a:p>
          <a:p>
            <a:r>
              <a:rPr lang="en-US" dirty="0">
                <a:hlinkClick r:id="rId3"/>
              </a:rPr>
              <a:t>http://www.coderzheaven.com/expandable-listview-android-simpleexpandablelistadapter-simple-example/</a:t>
            </a:r>
            <a:r>
              <a:rPr lang="en-US" dirty="0"/>
              <a:t> </a:t>
            </a:r>
          </a:p>
          <a:p>
            <a:r>
              <a:rPr lang="en-US" dirty="0">
                <a:hlinkClick r:id="rId4"/>
              </a:rPr>
              <a:t>http://examples.javacodegeeks.com/android/core/ui/expandablelistview/android-expandablelistview-example/</a:t>
            </a:r>
            <a:r>
              <a:rPr lang="en-US" dirty="0"/>
              <a:t> </a:t>
            </a:r>
          </a:p>
          <a:p>
            <a:r>
              <a:rPr lang="en-US" dirty="0">
                <a:hlinkClick r:id="rId5"/>
              </a:rPr>
              <a:t>http://theopentutorials.com/tutorials/android/listview/android-expandable-list-view-example/</a:t>
            </a:r>
            <a:r>
              <a:rPr lang="en-US" dirty="0"/>
              <a:t> </a:t>
            </a:r>
          </a:p>
          <a:p>
            <a:r>
              <a:rPr lang="en-US" dirty="0">
                <a:hlinkClick r:id="rId6"/>
              </a:rPr>
              <a:t>http://learnandroideasily.blogspot.com/2013/07/android-expandablelistview-example.html</a:t>
            </a:r>
            <a:r>
              <a:rPr lang="en-US" dirty="0"/>
              <a:t> </a:t>
            </a:r>
          </a:p>
          <a:p>
            <a:r>
              <a:rPr lang="en-US" dirty="0">
                <a:hlinkClick r:id="rId7"/>
              </a:rPr>
              <a:t>https://developer.android.com/reference/android/widget/BaseExpandableListAdapter.html</a:t>
            </a:r>
            <a:r>
              <a:rPr lang="en-US" dirty="0"/>
              <a:t> </a:t>
            </a:r>
          </a:p>
          <a:p>
            <a:r>
              <a:rPr lang="en-US" dirty="0">
                <a:hlinkClick r:id="rId8"/>
              </a:rPr>
              <a:t>https://developer.android.com/reference/android/widget/ExpandableListView.html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134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8C0D66-31E0-6B3A-C306-37C170995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RecyclerViews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BF2CCD-ABA5-AA2B-AD52-F4B071EBD0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018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RecyclerView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more advanced and flexible version of </a:t>
            </a:r>
            <a:r>
              <a:rPr lang="en-US" dirty="0" err="1"/>
              <a:t>ListView</a:t>
            </a:r>
            <a:r>
              <a:rPr lang="en-US" dirty="0"/>
              <a:t>. </a:t>
            </a:r>
          </a:p>
          <a:p>
            <a:r>
              <a:rPr lang="en-US" dirty="0"/>
              <a:t>This widget is a container for displaying large data sets that can be scrolled very efficiently by maintaining a limited number of views.</a:t>
            </a:r>
          </a:p>
          <a:p>
            <a:pPr lvl="1"/>
            <a:r>
              <a:rPr lang="en-US" dirty="0"/>
              <a:t>Provides built</a:t>
            </a:r>
          </a:p>
          <a:p>
            <a:pPr lvl="2"/>
            <a:r>
              <a:rPr lang="en-US" dirty="0"/>
              <a:t>Layout manages for positions</a:t>
            </a:r>
          </a:p>
          <a:p>
            <a:pPr lvl="2"/>
            <a:r>
              <a:rPr lang="en-US" dirty="0"/>
              <a:t>default animations for common item operations, such as removal or addition of items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https://developer.android.com/training/material/lists-cards.html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7135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RecyclerView</a:t>
            </a:r>
            <a:r>
              <a:rPr lang="en-US" dirty="0"/>
              <a:t>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5334000" cy="4525963"/>
          </a:xfrm>
        </p:spPr>
        <p:txBody>
          <a:bodyPr/>
          <a:lstStyle/>
          <a:p>
            <a:r>
              <a:rPr lang="en-US" dirty="0"/>
              <a:t>Like the </a:t>
            </a:r>
            <a:r>
              <a:rPr lang="en-US" dirty="0" err="1"/>
              <a:t>listview</a:t>
            </a:r>
            <a:r>
              <a:rPr lang="en-US" dirty="0"/>
              <a:t>, uses an adapter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normally use a </a:t>
            </a:r>
            <a:r>
              <a:rPr lang="en-US" dirty="0" err="1"/>
              <a:t>cardview</a:t>
            </a:r>
            <a:r>
              <a:rPr lang="en-US" dirty="0"/>
              <a:t> as the default layout for each item in the list.</a:t>
            </a:r>
          </a:p>
          <a:p>
            <a:pPr lvl="1"/>
            <a:r>
              <a:rPr lang="en-US" dirty="0"/>
              <a:t>Similar to a fragment.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 descr="https://developer.android.com/training/material/images/Recycler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311" y="2419349"/>
            <a:ext cx="52387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eveloper.android.com/design/material/images/list_mai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057400"/>
            <a:ext cx="238125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7067550" y="3048002"/>
            <a:ext cx="1085850" cy="121919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7067550" y="3429000"/>
            <a:ext cx="1085850" cy="838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067550" y="3848100"/>
            <a:ext cx="1085850" cy="419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067550" y="4267200"/>
            <a:ext cx="108585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067550" y="4267200"/>
            <a:ext cx="1085850" cy="381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067550" y="4267200"/>
            <a:ext cx="1085850" cy="838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093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CardView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extends the </a:t>
            </a:r>
            <a:r>
              <a:rPr lang="en-US" dirty="0" err="1"/>
              <a:t>FrameLayout</a:t>
            </a:r>
            <a:r>
              <a:rPr lang="en-US" dirty="0"/>
              <a:t> class and lets you show information inside cards that have a consistent look across the platform. </a:t>
            </a:r>
          </a:p>
          <a:p>
            <a:r>
              <a:rPr lang="en-US" dirty="0" err="1"/>
              <a:t>CardView</a:t>
            </a:r>
            <a:r>
              <a:rPr lang="en-US" dirty="0"/>
              <a:t> widgets can have shadows and rounded corners.</a:t>
            </a:r>
          </a:p>
          <a:p>
            <a:pPr lvl="1"/>
            <a:r>
              <a:rPr lang="en-US" dirty="0"/>
              <a:t>Android 5.0+ (API 21+) use </a:t>
            </a:r>
            <a:r>
              <a:rPr lang="en-US" dirty="0" err="1"/>
              <a:t>card_view:cardElevation</a:t>
            </a:r>
            <a:r>
              <a:rPr lang="en-US" dirty="0"/>
              <a:t> attribute.</a:t>
            </a:r>
          </a:p>
          <a:p>
            <a:pPr lvl="1"/>
            <a:endParaRPr lang="en-US" dirty="0"/>
          </a:p>
          <a:p>
            <a:r>
              <a:rPr lang="en-US" dirty="0" err="1"/>
              <a:t>CardView</a:t>
            </a:r>
            <a:r>
              <a:rPr lang="en-US" dirty="0"/>
              <a:t> is not required with the </a:t>
            </a:r>
            <a:r>
              <a:rPr lang="en-US" dirty="0" err="1"/>
              <a:t>recyclerView</a:t>
            </a:r>
            <a:r>
              <a:rPr lang="en-US" dirty="0"/>
              <a:t>.  They are just commonly used together.</a:t>
            </a:r>
          </a:p>
        </p:txBody>
      </p:sp>
    </p:spTree>
    <p:extLst>
      <p:ext uri="{BB962C8B-B14F-4D97-AF65-F5344CB8AC3E}">
        <p14:creationId xmlns:p14="http://schemas.microsoft.com/office/powerpoint/2010/main" val="4286385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need to include the them in the dependencies (</a:t>
            </a:r>
            <a:r>
              <a:rPr lang="en-US" dirty="0" err="1"/>
              <a:t>build.gradle</a:t>
            </a:r>
            <a:r>
              <a:rPr lang="en-US" dirty="0"/>
              <a:t> module)</a:t>
            </a:r>
          </a:p>
          <a:p>
            <a:pPr lvl="1"/>
            <a:r>
              <a:rPr lang="en-US" dirty="0"/>
              <a:t> implementation 'androidx.recyclerview:recyclerview:1.3.2' </a:t>
            </a:r>
          </a:p>
          <a:p>
            <a:pPr lvl="1"/>
            <a:r>
              <a:rPr lang="en-US" dirty="0"/>
              <a:t> implementation 'androidx.cardview:cardview:1.0.0'</a:t>
            </a:r>
          </a:p>
          <a:p>
            <a:pPr lvl="2"/>
            <a:r>
              <a:rPr lang="en-US" dirty="0"/>
              <a:t>versions as of Aug 23, 2024 </a:t>
            </a:r>
          </a:p>
        </p:txBody>
      </p:sp>
    </p:spTree>
    <p:extLst>
      <p:ext uri="{BB962C8B-B14F-4D97-AF65-F5344CB8AC3E}">
        <p14:creationId xmlns:p14="http://schemas.microsoft.com/office/powerpoint/2010/main" val="159280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RecyclerView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46237"/>
            <a:ext cx="10972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Add the following to your layout</a:t>
            </a:r>
          </a:p>
          <a:p>
            <a:pPr marL="457200" lvl="1" indent="0">
              <a:buNone/>
            </a:pPr>
            <a:r>
              <a:rPr lang="en-US" dirty="0"/>
              <a:t>&lt;</a:t>
            </a:r>
            <a:r>
              <a:rPr lang="en-US" dirty="0" err="1"/>
              <a:t>androidx.recyclerview.widget.RecyclerView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        </a:t>
            </a:r>
            <a:r>
              <a:rPr lang="en-US" dirty="0" err="1"/>
              <a:t>android:id</a:t>
            </a:r>
            <a:r>
              <a:rPr lang="en-US" dirty="0"/>
              <a:t>="@+id/list"</a:t>
            </a:r>
          </a:p>
          <a:p>
            <a:pPr marL="457200" lvl="1" indent="0">
              <a:buNone/>
            </a:pPr>
            <a:r>
              <a:rPr lang="en-US" dirty="0"/>
              <a:t>        </a:t>
            </a:r>
            <a:r>
              <a:rPr lang="en-US" dirty="0" err="1"/>
              <a:t>android:scrollbars</a:t>
            </a:r>
            <a:r>
              <a:rPr lang="en-US" dirty="0"/>
              <a:t>="vertical"</a:t>
            </a:r>
          </a:p>
          <a:p>
            <a:pPr marL="457200" lvl="1" indent="0">
              <a:buNone/>
            </a:pPr>
            <a:r>
              <a:rPr lang="en-US" dirty="0"/>
              <a:t>        </a:t>
            </a:r>
            <a:r>
              <a:rPr lang="en-US" dirty="0" err="1"/>
              <a:t>android:layout_width</a:t>
            </a:r>
            <a:r>
              <a:rPr lang="en-US" dirty="0"/>
              <a:t>="</a:t>
            </a:r>
            <a:r>
              <a:rPr lang="en-US" dirty="0" err="1"/>
              <a:t>match_parent</a:t>
            </a:r>
            <a:r>
              <a:rPr lang="en-US" dirty="0"/>
              <a:t>"</a:t>
            </a:r>
          </a:p>
          <a:p>
            <a:pPr marL="457200" lvl="1" indent="0">
              <a:buNone/>
            </a:pPr>
            <a:r>
              <a:rPr lang="en-US" dirty="0"/>
              <a:t>        </a:t>
            </a:r>
            <a:r>
              <a:rPr lang="en-US" dirty="0" err="1"/>
              <a:t>android:layout_height</a:t>
            </a:r>
            <a:r>
              <a:rPr lang="en-US" dirty="0"/>
              <a:t>="</a:t>
            </a:r>
            <a:r>
              <a:rPr lang="en-US" dirty="0" err="1"/>
              <a:t>match_parent</a:t>
            </a:r>
            <a:r>
              <a:rPr lang="en-US" dirty="0"/>
              <a:t>"/&gt;</a:t>
            </a:r>
          </a:p>
          <a:p>
            <a:r>
              <a:rPr lang="en-US" dirty="0"/>
              <a:t>In your activity use the following code, (very similar to a </a:t>
            </a:r>
            <a:r>
              <a:rPr lang="en-US" dirty="0" err="1"/>
              <a:t>listview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binding.list.setLayoutManager</a:t>
            </a:r>
            <a:r>
              <a:rPr lang="en-US" dirty="0"/>
              <a:t>(new </a:t>
            </a:r>
            <a:r>
              <a:rPr lang="en-US" dirty="0" err="1"/>
              <a:t>LinearLayoutManager</a:t>
            </a:r>
            <a:r>
              <a:rPr lang="en-US" dirty="0"/>
              <a:t>(this));</a:t>
            </a:r>
          </a:p>
          <a:p>
            <a:pPr lvl="1"/>
            <a:r>
              <a:rPr lang="en-US" dirty="0" err="1"/>
              <a:t>binding.list.setItemAnimator</a:t>
            </a:r>
            <a:r>
              <a:rPr lang="en-US" dirty="0"/>
              <a:t>(new </a:t>
            </a:r>
            <a:r>
              <a:rPr lang="en-US" dirty="0" err="1"/>
              <a:t>DefaultItemAnimator</a:t>
            </a:r>
            <a:r>
              <a:rPr lang="en-US" dirty="0"/>
              <a:t>());</a:t>
            </a:r>
          </a:p>
          <a:p>
            <a:pPr lvl="2"/>
            <a:r>
              <a:rPr lang="en-US" dirty="0"/>
              <a:t>setup the adapter, which is </a:t>
            </a:r>
            <a:r>
              <a:rPr lang="en-US" dirty="0" err="1"/>
              <a:t>myAdapter</a:t>
            </a:r>
            <a:r>
              <a:rPr lang="en-US" dirty="0"/>
              <a:t>, see the next slide for code.</a:t>
            </a:r>
          </a:p>
          <a:p>
            <a:pPr lvl="3"/>
            <a:r>
              <a:rPr lang="en-US" dirty="0"/>
              <a:t>There is no simple adapter version, you need to extend it.</a:t>
            </a:r>
          </a:p>
          <a:p>
            <a:pPr lvl="1"/>
            <a:r>
              <a:rPr lang="en-US" dirty="0" err="1"/>
              <a:t>mAdapter</a:t>
            </a:r>
            <a:r>
              <a:rPr lang="en-US" dirty="0"/>
              <a:t> = new </a:t>
            </a:r>
            <a:r>
              <a:rPr lang="en-US" dirty="0" err="1"/>
              <a:t>myAdapter</a:t>
            </a:r>
            <a:r>
              <a:rPr lang="en-US" dirty="0"/>
              <a:t>(values, </a:t>
            </a:r>
            <a:r>
              <a:rPr lang="en-US" dirty="0" err="1"/>
              <a:t>R.layout.my_row</a:t>
            </a:r>
            <a:r>
              <a:rPr lang="en-US" dirty="0"/>
              <a:t>, this);</a:t>
            </a:r>
          </a:p>
          <a:p>
            <a:pPr lvl="1"/>
            <a:r>
              <a:rPr lang="en-US" dirty="0" err="1"/>
              <a:t>binding.list.setAdapter</a:t>
            </a:r>
            <a:r>
              <a:rPr lang="en-US" dirty="0"/>
              <a:t>(</a:t>
            </a:r>
            <a:r>
              <a:rPr lang="en-US" dirty="0" err="1"/>
              <a:t>mAdapter</a:t>
            </a:r>
            <a:r>
              <a:rPr lang="en-US" dirty="0"/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10521215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Recyclerview.Adapter</a:t>
            </a: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AC3F269-C14D-540C-1A08-70838A77C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671" y="1448464"/>
            <a:ext cx="11353800" cy="5262979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public class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myAdapter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extends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RecyclerView.Adapter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&lt;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myAdapter.ViewHolder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&gt; {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</a:b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  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private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List&lt;String&gt;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myList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    private int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rowLayout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    private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Context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mContext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</a:b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  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rial Unicode MS"/>
              </a:rPr>
              <a:t>//constructor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rial Unicode MS"/>
              </a:rPr>
              <a:t>   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public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Arial Unicode MS"/>
              </a:rPr>
              <a:t>myAdapter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(List&lt;String&gt;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myList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, int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rowLayout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,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Context context) {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      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this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.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myList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=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myList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       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this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.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rowLayout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=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rowLayout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       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this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.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mContext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= context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   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}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</a:b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  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rial Unicode MS"/>
              </a:rPr>
              <a:t>// Create new views (invoked by the layout manager)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rial Unicode MS"/>
              </a:rPr>
              <a:t>   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Arial Unicode MS"/>
              </a:rPr>
              <a:t>@Override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Arial Unicode MS"/>
              </a:rPr>
              <a:t>   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public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ViewHolder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Arial Unicode MS"/>
              </a:rPr>
              <a:t>onCreateViewHolder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ViewGroup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viewGroup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, int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i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) {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      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MyRowBinding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v =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MyRowBinding.</a:t>
            </a:r>
            <a:r>
              <a:rPr kumimoji="0" lang="en-US" altLang="en-US" sz="1600" b="0" i="1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inflate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LayoutInflater.</a:t>
            </a:r>
            <a:r>
              <a:rPr kumimoji="0" lang="en-US" altLang="en-US" sz="1600" b="0" i="1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from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mContext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)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,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viewGroup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, false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)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        return new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ViewHolder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(v)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   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}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</a:b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  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rial Unicode MS"/>
              </a:rPr>
              <a:t>// Return the size of your dataset (invoked by the layout manager)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rial Unicode MS"/>
              </a:rPr>
              <a:t>   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Arial Unicode MS"/>
              </a:rPr>
              <a:t>@Override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Arial Unicode MS"/>
              </a:rPr>
              <a:t>   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public int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Arial Unicode MS"/>
              </a:rPr>
              <a:t>getItemCount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() {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      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return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myList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==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null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?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Arial Unicode MS"/>
              </a:rPr>
              <a:t>0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: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myList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.size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()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   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}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E1D02B-0571-D101-AF00-4B3D97813781}"/>
              </a:ext>
            </a:extLst>
          </p:cNvPr>
          <p:cNvSpPr txBox="1"/>
          <p:nvPr/>
        </p:nvSpPr>
        <p:spPr>
          <a:xfrm>
            <a:off x="7848600" y="1676400"/>
            <a:ext cx="36336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The important </a:t>
            </a:r>
            <a:r>
              <a:rPr lang="en-US" dirty="0" err="1">
                <a:solidFill>
                  <a:schemeClr val="bg2"/>
                </a:solidFill>
              </a:rPr>
              <a:t>ViewHolder</a:t>
            </a:r>
            <a:r>
              <a:rPr lang="en-US" dirty="0">
                <a:solidFill>
                  <a:schemeClr val="bg2"/>
                </a:solidFill>
              </a:rPr>
              <a:t> is on the</a:t>
            </a:r>
          </a:p>
          <a:p>
            <a:r>
              <a:rPr lang="en-US" dirty="0">
                <a:solidFill>
                  <a:schemeClr val="bg2"/>
                </a:solidFill>
              </a:rPr>
              <a:t>Next slide. 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And </a:t>
            </a:r>
            <a:r>
              <a:rPr lang="en-US" dirty="0" err="1">
                <a:solidFill>
                  <a:schemeClr val="bg2"/>
                </a:solidFill>
              </a:rPr>
              <a:t>OnBindingViewHolder</a:t>
            </a:r>
            <a:r>
              <a:rPr lang="en-US" dirty="0">
                <a:solidFill>
                  <a:schemeClr val="bg2"/>
                </a:solidFill>
              </a:rPr>
              <a:t> after that</a:t>
            </a:r>
          </a:p>
        </p:txBody>
      </p:sp>
    </p:spTree>
    <p:extLst>
      <p:ext uri="{BB962C8B-B14F-4D97-AF65-F5344CB8AC3E}">
        <p14:creationId xmlns:p14="http://schemas.microsoft.com/office/powerpoint/2010/main" val="3368290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Recyclerview.Adapter</a:t>
            </a:r>
            <a:r>
              <a:rPr lang="en-US" dirty="0"/>
              <a:t> (2)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11D5788-094E-3D9A-A280-39CDCB8AD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302" y="1828800"/>
            <a:ext cx="11125200" cy="3539430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rial Unicode MS"/>
              </a:rPr>
              <a:t>//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808080"/>
                </a:solidFill>
                <a:effectLst/>
                <a:latin typeface="Arial Unicode MS"/>
              </a:rPr>
              <a:t>viewbinding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rial Unicode MS"/>
              </a:rPr>
              <a:t> provides the references now.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rial Unicode MS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public static class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ViewHolder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extends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RecyclerView.ViewHolder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{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 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public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MyRowBinding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viewBinding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    public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Arial Unicode MS"/>
              </a:rPr>
              <a:t>ViewHolder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MyRowBinding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viewBinding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) {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     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super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viewBinding.getRoot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())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       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this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.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viewBinding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=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viewBinding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  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}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}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310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C37382-3938-C6CF-3B11-0D1C7D6C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Spinners (Drop down list boxes)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CA5E50-25FF-806C-1F68-3AA984776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7927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My_row.xml and </a:t>
            </a:r>
            <a:r>
              <a:rPr lang="en-US" dirty="0" err="1"/>
              <a:t>cardView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3938" y="1382862"/>
            <a:ext cx="5187215" cy="5311069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&lt;?xml version="1.0" encoding="utf-8"?&gt;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3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androidx.cardview.widget.CardView</a:t>
            </a:r>
            <a:r>
              <a:rPr lang="en-US" sz="13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xmlns:android</a:t>
            </a:r>
            <a:r>
              <a:rPr lang="en-US" sz="13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="http://schemas.android.com/</a:t>
            </a:r>
            <a:r>
              <a:rPr lang="en-US" sz="13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apk</a:t>
            </a:r>
            <a:r>
              <a:rPr lang="en-US" sz="13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/res/android"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13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xmlns:card_view</a:t>
            </a:r>
            <a:r>
              <a:rPr lang="en-US" sz="13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="http://schemas.android.com/</a:t>
            </a:r>
            <a:r>
              <a:rPr lang="en-US" sz="13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apk</a:t>
            </a:r>
            <a:r>
              <a:rPr lang="en-US" sz="13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/res-auto"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13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android:layout_width</a:t>
            </a:r>
            <a:r>
              <a:rPr lang="en-US" sz="13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="</a:t>
            </a:r>
            <a:r>
              <a:rPr lang="en-US" sz="13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match_parent</a:t>
            </a:r>
            <a:r>
              <a:rPr lang="en-US" sz="13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13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android:layout_height</a:t>
            </a:r>
            <a:r>
              <a:rPr lang="en-US" sz="13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="</a:t>
            </a:r>
            <a:r>
              <a:rPr lang="en-US" sz="13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match_parent</a:t>
            </a:r>
            <a:r>
              <a:rPr lang="en-US" sz="13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13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android:layout_margin</a:t>
            </a:r>
            <a:r>
              <a:rPr lang="en-US" sz="13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="5dp"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13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card_view:cardCornerRadius</a:t>
            </a:r>
            <a:r>
              <a:rPr lang="en-US" sz="13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="5dp“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13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card_view:cardElevation</a:t>
            </a:r>
            <a:r>
              <a:rPr lang="en-US" sz="13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="5dp"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&gt;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&lt;</a:t>
            </a:r>
            <a:r>
              <a:rPr lang="en-US" sz="1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RelativeLayout</a:t>
            </a:r>
            <a:endParaRPr lang="en-US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1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android:layout_width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="</a:t>
            </a:r>
            <a:r>
              <a:rPr lang="en-US" sz="1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match_parent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1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android:layout_height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="</a:t>
            </a:r>
            <a:r>
              <a:rPr lang="en-US" sz="1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match_parent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"&gt;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&lt;</a:t>
            </a:r>
            <a:r>
              <a:rPr lang="en-US" sz="1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ImageView</a:t>
            </a:r>
            <a:endParaRPr lang="en-US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en-US" sz="1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android:id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="@+id/picture"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en-US" sz="1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android:layout_width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="</a:t>
            </a:r>
            <a:r>
              <a:rPr lang="en-US" sz="1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match_parent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en-US" sz="1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android:layout_height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="100dp"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en-US" sz="1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android:scaleType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="</a:t>
            </a:r>
            <a:r>
              <a:rPr lang="en-US" sz="1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centerCrop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en-US" sz="1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android:tint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="@color/</a:t>
            </a:r>
            <a:r>
              <a:rPr lang="en-US" sz="1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photo_tint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en-US" sz="13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android:layout_centerInParent</a:t>
            </a: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="true"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/&gt;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17681" y="1386038"/>
            <a:ext cx="6042259" cy="4938562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&lt;</a:t>
            </a:r>
            <a:r>
              <a:rPr lang="en-US" dirty="0" err="1"/>
              <a:t>TextView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        </a:t>
            </a:r>
            <a:r>
              <a:rPr lang="en-US" dirty="0" err="1"/>
              <a:t>android:id</a:t>
            </a:r>
            <a:r>
              <a:rPr lang="en-US" dirty="0"/>
              <a:t>="@+id/Name"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        </a:t>
            </a:r>
            <a:r>
              <a:rPr lang="en-US" dirty="0" err="1"/>
              <a:t>android:gravity</a:t>
            </a:r>
            <a:r>
              <a:rPr lang="en-US" dirty="0"/>
              <a:t>="center"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        </a:t>
            </a:r>
            <a:r>
              <a:rPr lang="en-US" dirty="0" err="1"/>
              <a:t>android:background</a:t>
            </a:r>
            <a:r>
              <a:rPr lang="en-US" dirty="0"/>
              <a:t>="?</a:t>
            </a:r>
            <a:r>
              <a:rPr lang="en-US" dirty="0" err="1"/>
              <a:t>android:selectableItemBackground</a:t>
            </a:r>
            <a:r>
              <a:rPr lang="en-US" dirty="0"/>
              <a:t>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        </a:t>
            </a:r>
            <a:r>
              <a:rPr lang="en-US" dirty="0" err="1"/>
              <a:t>android:focusable</a:t>
            </a:r>
            <a:r>
              <a:rPr lang="en-US" dirty="0"/>
              <a:t>="true"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        </a:t>
            </a:r>
            <a:r>
              <a:rPr lang="en-US" dirty="0" err="1"/>
              <a:t>android:clickable</a:t>
            </a:r>
            <a:r>
              <a:rPr lang="en-US" dirty="0"/>
              <a:t>="true"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        </a:t>
            </a:r>
            <a:r>
              <a:rPr lang="en-US" dirty="0" err="1"/>
              <a:t>android:layout_width</a:t>
            </a:r>
            <a:r>
              <a:rPr lang="en-US" dirty="0"/>
              <a:t>="</a:t>
            </a:r>
            <a:r>
              <a:rPr lang="en-US" dirty="0" err="1"/>
              <a:t>match_parent</a:t>
            </a:r>
            <a:r>
              <a:rPr lang="en-US" dirty="0"/>
              <a:t>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        </a:t>
            </a:r>
            <a:r>
              <a:rPr lang="en-US" dirty="0" err="1"/>
              <a:t>android:layout_height</a:t>
            </a:r>
            <a:r>
              <a:rPr lang="en-US" dirty="0"/>
              <a:t>="100dp"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        </a:t>
            </a:r>
            <a:r>
              <a:rPr lang="en-US" dirty="0" err="1"/>
              <a:t>android:textSize</a:t>
            </a:r>
            <a:r>
              <a:rPr lang="en-US" dirty="0"/>
              <a:t>="24sp"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        </a:t>
            </a:r>
            <a:r>
              <a:rPr lang="en-US" dirty="0" err="1"/>
              <a:t>android:layout_centerInParent</a:t>
            </a:r>
            <a:r>
              <a:rPr lang="en-US" dirty="0"/>
              <a:t>="true"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        </a:t>
            </a:r>
            <a:r>
              <a:rPr lang="en-US" dirty="0" err="1"/>
              <a:t>android:textColor</a:t>
            </a:r>
            <a:r>
              <a:rPr lang="en-US" dirty="0"/>
              <a:t>="@</a:t>
            </a:r>
            <a:r>
              <a:rPr lang="en-US" dirty="0" err="1"/>
              <a:t>android:color</a:t>
            </a:r>
            <a:r>
              <a:rPr lang="en-US" dirty="0"/>
              <a:t>/white"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        /&gt;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&lt;/</a:t>
            </a:r>
            <a:r>
              <a:rPr lang="en-US" dirty="0" err="1"/>
              <a:t>RelativeLayout</a:t>
            </a:r>
            <a:r>
              <a:rPr lang="en-US" dirty="0"/>
              <a:t>&gt;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&lt;/</a:t>
            </a:r>
            <a:r>
              <a:rPr lang="en-US" dirty="0" err="1">
                <a:solidFill>
                  <a:srgbClr val="FF0000"/>
                </a:solidFill>
              </a:rPr>
              <a:t>androidx.cardview.widget.CardView</a:t>
            </a:r>
            <a:r>
              <a:rPr lang="en-US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6324600"/>
            <a:ext cx="8347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Note, while I'm using a </a:t>
            </a:r>
            <a:r>
              <a:rPr lang="en-US" dirty="0" err="1"/>
              <a:t>cardview</a:t>
            </a:r>
            <a:r>
              <a:rPr lang="en-US" dirty="0"/>
              <a:t>, you don't have too.  It's just recommended by google.</a:t>
            </a:r>
          </a:p>
        </p:txBody>
      </p:sp>
    </p:spTree>
    <p:extLst>
      <p:ext uri="{BB962C8B-B14F-4D97-AF65-F5344CB8AC3E}">
        <p14:creationId xmlns:p14="http://schemas.microsoft.com/office/powerpoint/2010/main" val="20683144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Recyclerview.Adapter</a:t>
            </a:r>
            <a:r>
              <a:rPr lang="en-US" dirty="0"/>
              <a:t>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method is where we set the data into the </a:t>
            </a:r>
            <a:r>
              <a:rPr lang="en-US" dirty="0" err="1"/>
              <a:t>viewholder</a:t>
            </a:r>
            <a:r>
              <a:rPr lang="en-US" dirty="0"/>
              <a:t> declared before.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D88810A-8F9C-533D-D4FD-21BD3CE83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736437"/>
            <a:ext cx="10515600" cy="4093428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Arial Unicode MS"/>
              </a:rPr>
              <a:t>@Override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Arial Unicode MS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public void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Arial Unicode MS"/>
              </a:rPr>
              <a:t>onBindViewHolder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ViewHolder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viewHolder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, int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) {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   String entry =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myList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.get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   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viewHolder.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viewBinding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.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Name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.setText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(entry)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   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viewHolder.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viewBinding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.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Name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.setOnClickListener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new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View.OnClickListener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() {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      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Arial Unicode MS"/>
              </a:rPr>
              <a:t>@Override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Arial Unicode MS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BBB529"/>
                </a:solidFill>
                <a:effectLst/>
                <a:latin typeface="Arial Unicode MS"/>
              </a:rPr>
              <a:t>       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public void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Arial Unicode MS"/>
              </a:rPr>
              <a:t>onClick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(View v) {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          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TextView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tv = (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TextView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) v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           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Toast.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makeText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mContext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,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tv.getText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,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Toast.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LENGTH_SHORT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).show()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       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}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    })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   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viewHolder.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viewBinding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.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picture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.setImageResource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(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R.drawable.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9876AA"/>
                </a:solidFill>
                <a:effectLst/>
                <a:latin typeface="Arial Unicode MS"/>
              </a:rPr>
              <a:t>phone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  <a:t>;</a:t>
            </a:r>
            <a:b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Arial Unicode MS"/>
              </a:rPr>
            </a:b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Arial Unicode MS"/>
              </a:rPr>
              <a:t>}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332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like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1371600"/>
            <a:ext cx="2873127" cy="5107782"/>
          </a:xfrm>
        </p:spPr>
      </p:pic>
    </p:spTree>
    <p:extLst>
      <p:ext uri="{BB962C8B-B14F-4D97-AF65-F5344CB8AC3E}">
        <p14:creationId xmlns:p14="http://schemas.microsoft.com/office/powerpoint/2010/main" val="17093700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hlinkClick r:id="rId2"/>
              </a:rPr>
              <a:t>RecyclerView</a:t>
            </a:r>
            <a:endParaRPr lang="en-US" dirty="0">
              <a:hlinkClick r:id="rId2"/>
            </a:endParaRPr>
          </a:p>
          <a:p>
            <a:pPr lvl="1"/>
            <a:r>
              <a:rPr lang="en-US" dirty="0" err="1">
                <a:hlinkClick r:id="rId2"/>
              </a:rPr>
              <a:t>addOnItemTouchListener</a:t>
            </a:r>
            <a:r>
              <a:rPr lang="en-US" dirty="0"/>
              <a:t>(</a:t>
            </a:r>
            <a:r>
              <a:rPr lang="en-US" dirty="0" err="1">
                <a:hlinkClick r:id="rId3"/>
              </a:rPr>
              <a:t>RecyclerView.OnItemTouchListener</a:t>
            </a:r>
            <a:r>
              <a:rPr lang="en-US" dirty="0"/>
              <a:t> listener) </a:t>
            </a:r>
          </a:p>
          <a:p>
            <a:pPr lvl="2"/>
            <a:r>
              <a:rPr lang="en-US" dirty="0"/>
              <a:t>Add an </a:t>
            </a:r>
            <a:r>
              <a:rPr lang="en-US" dirty="0" err="1">
                <a:hlinkClick r:id="rId3"/>
              </a:rPr>
              <a:t>RecyclerView.OnItemTouchListener</a:t>
            </a:r>
            <a:r>
              <a:rPr lang="en-US" dirty="0"/>
              <a:t> to intercept touch events before they are dispatched to child views or this view's standard scrolling behavior. </a:t>
            </a:r>
          </a:p>
          <a:p>
            <a:r>
              <a:rPr lang="en-US" dirty="0"/>
              <a:t>Demos:</a:t>
            </a:r>
          </a:p>
          <a:p>
            <a:pPr lvl="1"/>
            <a:r>
              <a:rPr lang="en-US" dirty="0" err="1"/>
              <a:t>RecyclerViewDemo</a:t>
            </a:r>
            <a:r>
              <a:rPr lang="en-US" dirty="0"/>
              <a:t> is the code should here</a:t>
            </a:r>
          </a:p>
          <a:p>
            <a:pPr lvl="1"/>
            <a:r>
              <a:rPr lang="en-US" dirty="0"/>
              <a:t>RecyclerViewDemo2 uses the </a:t>
            </a:r>
            <a:r>
              <a:rPr lang="en-US" dirty="0" err="1"/>
              <a:t>phonelist</a:t>
            </a:r>
            <a:r>
              <a:rPr lang="en-US" dirty="0"/>
              <a:t> from the </a:t>
            </a:r>
            <a:r>
              <a:rPr lang="en-US" dirty="0" err="1"/>
              <a:t>listview</a:t>
            </a:r>
            <a:r>
              <a:rPr lang="en-US" dirty="0"/>
              <a:t> examples.</a:t>
            </a:r>
          </a:p>
          <a:p>
            <a:pPr lvl="1"/>
            <a:r>
              <a:rPr lang="en-US" dirty="0"/>
              <a:t>RecyclerViewDemo3 recreates all the </a:t>
            </a:r>
            <a:r>
              <a:rPr lang="en-US" dirty="0" err="1"/>
              <a:t>listview</a:t>
            </a:r>
            <a:r>
              <a:rPr lang="en-US" dirty="0"/>
              <a:t> demos with a </a:t>
            </a:r>
            <a:r>
              <a:rPr lang="en-US" dirty="0" err="1"/>
              <a:t>recyclerview</a:t>
            </a:r>
            <a:r>
              <a:rPr lang="en-US" dirty="0"/>
              <a:t>.  Most do not use a </a:t>
            </a:r>
            <a:r>
              <a:rPr lang="en-US" dirty="0" err="1"/>
              <a:t>cardview</a:t>
            </a:r>
            <a:r>
              <a:rPr lang="en-US" dirty="0"/>
              <a:t>, but instead use the same layout as the original examples.</a:t>
            </a:r>
          </a:p>
        </p:txBody>
      </p:sp>
    </p:spTree>
    <p:extLst>
      <p:ext uri="{BB962C8B-B14F-4D97-AF65-F5344CB8AC3E}">
        <p14:creationId xmlns:p14="http://schemas.microsoft.com/office/powerpoint/2010/main" val="14922255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Refresh and swipes.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Swipes down from the top allows a refresh</a:t>
            </a:r>
          </a:p>
          <a:p>
            <a:r>
              <a:rPr lang="en-US" dirty="0"/>
              <a:t>Swipe left or right can trigger other actions</a:t>
            </a:r>
          </a:p>
          <a:p>
            <a:pPr lvl="1"/>
            <a:r>
              <a:rPr lang="en-US" dirty="0"/>
              <a:t>In the case, swipe right deletes an item.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1676401"/>
            <a:ext cx="2771775" cy="4628595"/>
          </a:xfrm>
        </p:spPr>
      </p:pic>
    </p:spTree>
    <p:extLst>
      <p:ext uri="{BB962C8B-B14F-4D97-AF65-F5344CB8AC3E}">
        <p14:creationId xmlns:p14="http://schemas.microsoft.com/office/powerpoint/2010/main" val="14416696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Swipe Down/refresh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Uses the </a:t>
            </a:r>
            <a:r>
              <a:rPr lang="en-US" dirty="0" err="1"/>
              <a:t>SwipeRefreshLayout</a:t>
            </a:r>
            <a:r>
              <a:rPr lang="en-US" dirty="0"/>
              <a:t> wrapped around the </a:t>
            </a:r>
            <a:r>
              <a:rPr lang="en-US" dirty="0" err="1"/>
              <a:t>recyclerview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&lt;</a:t>
            </a:r>
            <a:r>
              <a:rPr lang="en-US" dirty="0" err="1"/>
              <a:t>androidx.swiperefreshlayout.widget.SwipeRefreshLayout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err="1"/>
              <a:t>android:id</a:t>
            </a:r>
            <a:r>
              <a:rPr lang="en-US" dirty="0"/>
              <a:t>="@+id/</a:t>
            </a:r>
            <a:r>
              <a:rPr lang="en-US" dirty="0" err="1"/>
              <a:t>activity_main_swipe_refresh_layout</a:t>
            </a:r>
            <a:r>
              <a:rPr lang="en-US" dirty="0"/>
              <a:t>"</a:t>
            </a:r>
          </a:p>
          <a:p>
            <a:pPr marL="0" indent="0">
              <a:buNone/>
            </a:pPr>
            <a:r>
              <a:rPr lang="en-US" dirty="0"/>
              <a:t>	… &gt;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&lt;</a:t>
            </a:r>
            <a:r>
              <a:rPr lang="en-US" dirty="0" err="1"/>
              <a:t>androidx.recyclerview.widget.RecyclerView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android:id</a:t>
            </a:r>
            <a:r>
              <a:rPr lang="en-US" dirty="0"/>
              <a:t>="@+id/list“</a:t>
            </a:r>
          </a:p>
          <a:p>
            <a:pPr marL="0" indent="0">
              <a:buNone/>
            </a:pPr>
            <a:r>
              <a:rPr lang="en-US" dirty="0"/>
              <a:t>	…</a:t>
            </a:r>
          </a:p>
          <a:p>
            <a:pPr marL="0" indent="0">
              <a:buNone/>
            </a:pPr>
            <a:r>
              <a:rPr lang="en-US" dirty="0"/>
              <a:t>    /&gt;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&lt;/</a:t>
            </a:r>
            <a:r>
              <a:rPr lang="en-US" dirty="0" err="1"/>
              <a:t>androidx.swiperefreshlayout.widget.SwipeRefreshLayout</a:t>
            </a:r>
            <a:r>
              <a:rPr lang="en-US" dirty="0"/>
              <a:t>&gt;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715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Swipe Down/refresh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Java code, then setups a listener for it.</a:t>
            </a:r>
          </a:p>
          <a:p>
            <a:pPr lvl="1"/>
            <a:r>
              <a:rPr lang="en-US" dirty="0"/>
              <a:t>And optionally set colors for the refresh loop.</a:t>
            </a:r>
          </a:p>
          <a:p>
            <a:pPr lvl="1"/>
            <a:r>
              <a:rPr lang="en-US" dirty="0"/>
              <a:t>setup some colors for the refresh circle.  Optional.</a:t>
            </a:r>
          </a:p>
          <a:p>
            <a:pPr marL="457200" lvl="1" indent="0">
              <a:buNone/>
            </a:pPr>
            <a:r>
              <a:rPr lang="en-US" dirty="0" err="1"/>
              <a:t>binding.mSwipeRefreshLayout.setColorSchemeResources</a:t>
            </a:r>
            <a:r>
              <a:rPr lang="en-US" dirty="0"/>
              <a:t>(</a:t>
            </a:r>
            <a:r>
              <a:rPr lang="en-US" dirty="0" err="1"/>
              <a:t>R.color.orange</a:t>
            </a:r>
            <a:r>
              <a:rPr lang="en-US" dirty="0"/>
              <a:t>, </a:t>
            </a:r>
            <a:r>
              <a:rPr lang="en-US" dirty="0" err="1"/>
              <a:t>R.color.green</a:t>
            </a:r>
            <a:r>
              <a:rPr lang="en-US" dirty="0"/>
              <a:t>, </a:t>
            </a:r>
            <a:r>
              <a:rPr lang="en-US" dirty="0" err="1"/>
              <a:t>R.color.blue</a:t>
            </a:r>
            <a:r>
              <a:rPr lang="en-US" dirty="0"/>
              <a:t>);</a:t>
            </a:r>
          </a:p>
          <a:p>
            <a:pPr lvl="1"/>
            <a:r>
              <a:rPr lang="en-US" dirty="0"/>
              <a:t>now setup the </a:t>
            </a:r>
            <a:r>
              <a:rPr lang="en-US" dirty="0" err="1"/>
              <a:t>swiperefrestlayout</a:t>
            </a:r>
            <a:r>
              <a:rPr lang="en-US" dirty="0"/>
              <a:t> listener where the main work is done.</a:t>
            </a:r>
          </a:p>
          <a:p>
            <a:pPr marL="457200" lvl="1" indent="0">
              <a:buNone/>
            </a:pPr>
            <a:r>
              <a:rPr lang="en-US" dirty="0" err="1"/>
              <a:t>binding.mSwipeRefreshLayout.setOnRefreshListener</a:t>
            </a:r>
            <a:r>
              <a:rPr lang="en-US" dirty="0"/>
              <a:t>(new </a:t>
            </a:r>
            <a:r>
              <a:rPr lang="en-US" dirty="0" err="1"/>
              <a:t>SwipeRefreshLayout.OnRefreshListener</a:t>
            </a:r>
            <a:r>
              <a:rPr lang="en-US" dirty="0"/>
              <a:t>() {</a:t>
            </a:r>
          </a:p>
          <a:p>
            <a:pPr marL="457200" lvl="1" indent="0">
              <a:buNone/>
            </a:pPr>
            <a:r>
              <a:rPr lang="en-US" dirty="0"/>
              <a:t>            @Override</a:t>
            </a:r>
          </a:p>
          <a:p>
            <a:pPr marL="457200" lvl="1" indent="0">
              <a:buNone/>
            </a:pPr>
            <a:r>
              <a:rPr lang="en-US" dirty="0"/>
              <a:t>            public void </a:t>
            </a:r>
            <a:r>
              <a:rPr lang="en-US" dirty="0" err="1"/>
              <a:t>onRefresh</a:t>
            </a:r>
            <a:r>
              <a:rPr lang="en-US" dirty="0"/>
              <a:t>() {</a:t>
            </a:r>
          </a:p>
          <a:p>
            <a:pPr lvl="2"/>
            <a:r>
              <a:rPr lang="en-US" dirty="0"/>
              <a:t>Do/Call refresh code here</a:t>
            </a:r>
          </a:p>
          <a:p>
            <a:pPr marL="914400" lvl="2" indent="0">
              <a:buNone/>
            </a:pPr>
            <a:r>
              <a:rPr lang="en-US" dirty="0"/>
              <a:t>     }</a:t>
            </a:r>
          </a:p>
          <a:p>
            <a:pPr marL="457200" lvl="1" indent="0">
              <a:buNone/>
            </a:pPr>
            <a:r>
              <a:rPr lang="en-US" dirty="0"/>
              <a:t>});</a:t>
            </a:r>
          </a:p>
          <a:p>
            <a:pPr marL="514350" indent="-457200"/>
            <a:r>
              <a:rPr lang="en-US" dirty="0"/>
              <a:t>When the refresh is done, make this call to turn off the refresh UI.</a:t>
            </a:r>
          </a:p>
          <a:p>
            <a:pPr marL="57150" indent="0">
              <a:buNone/>
            </a:pPr>
            <a:r>
              <a:rPr lang="en-US" dirty="0"/>
              <a:t> </a:t>
            </a:r>
            <a:r>
              <a:rPr lang="en-US" dirty="0" err="1"/>
              <a:t>binding.mSwipeRefreshLayout.setRefreshing</a:t>
            </a:r>
            <a:r>
              <a:rPr lang="en-US" dirty="0"/>
              <a:t>(false);  </a:t>
            </a:r>
          </a:p>
        </p:txBody>
      </p:sp>
    </p:spTree>
    <p:extLst>
      <p:ext uri="{BB962C8B-B14F-4D97-AF65-F5344CB8AC3E}">
        <p14:creationId xmlns:p14="http://schemas.microsoft.com/office/powerpoint/2010/main" val="3441606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Swipe left/right code.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 changes to the xml are necessary.  </a:t>
            </a:r>
          </a:p>
          <a:p>
            <a:pPr lvl="1"/>
            <a:r>
              <a:rPr lang="en-US" dirty="0"/>
              <a:t>Uses the </a:t>
            </a:r>
            <a:r>
              <a:rPr lang="en-US" dirty="0" err="1"/>
              <a:t>ItemTouchHelper</a:t>
            </a:r>
            <a:r>
              <a:rPr lang="en-US" dirty="0"/>
              <a:t> callbacks </a:t>
            </a:r>
          </a:p>
          <a:p>
            <a:pPr lvl="1"/>
            <a:endParaRPr lang="en-US" dirty="0"/>
          </a:p>
          <a:p>
            <a:r>
              <a:rPr lang="en-US" dirty="0"/>
              <a:t>First setup a </a:t>
            </a:r>
            <a:r>
              <a:rPr lang="en-US" dirty="0" err="1"/>
              <a:t>simplecallback</a:t>
            </a:r>
            <a:r>
              <a:rPr lang="en-US" dirty="0"/>
              <a:t> (next slide)</a:t>
            </a:r>
          </a:p>
          <a:p>
            <a:r>
              <a:rPr lang="en-US" dirty="0"/>
              <a:t>Then attach the </a:t>
            </a:r>
            <a:r>
              <a:rPr lang="en-US" dirty="0" err="1"/>
              <a:t>recyclerview</a:t>
            </a:r>
            <a:r>
              <a:rPr lang="en-US" dirty="0"/>
              <a:t> to it.</a:t>
            </a:r>
          </a:p>
          <a:p>
            <a:pPr marL="0" indent="0">
              <a:buNone/>
            </a:pPr>
            <a:r>
              <a:rPr lang="en-US" dirty="0" err="1"/>
              <a:t>ItemTouchHelper</a:t>
            </a:r>
            <a:r>
              <a:rPr lang="en-US" dirty="0"/>
              <a:t> </a:t>
            </a:r>
            <a:r>
              <a:rPr lang="en-US" dirty="0" err="1"/>
              <a:t>itemTouchHelper</a:t>
            </a:r>
            <a:r>
              <a:rPr lang="en-US" dirty="0"/>
              <a:t> = new </a:t>
            </a:r>
            <a:r>
              <a:rPr lang="en-US" dirty="0" err="1"/>
              <a:t>ItemTouchHelper</a:t>
            </a:r>
            <a:r>
              <a:rPr lang="en-US" dirty="0"/>
              <a:t>(</a:t>
            </a:r>
            <a:r>
              <a:rPr lang="en-US" dirty="0" err="1">
                <a:solidFill>
                  <a:srgbClr val="FF0000"/>
                </a:solidFill>
              </a:rPr>
              <a:t>simpleItemTouchCallback</a:t>
            </a:r>
            <a:r>
              <a:rPr lang="en-US" dirty="0"/>
              <a:t>);</a:t>
            </a:r>
          </a:p>
          <a:p>
            <a:pPr marL="0" indent="0">
              <a:buNone/>
            </a:pPr>
            <a:r>
              <a:rPr lang="en-US" dirty="0" err="1"/>
              <a:t>itemTouchHelper.attachToRecyclerView</a:t>
            </a:r>
            <a:r>
              <a:rPr lang="en-US" dirty="0"/>
              <a:t>(</a:t>
            </a:r>
            <a:r>
              <a:rPr lang="en-US" dirty="0" err="1"/>
              <a:t>binding.mRecyclerView</a:t>
            </a:r>
            <a:r>
              <a:rPr lang="en-US" dirty="0"/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29863856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ItemTouchHelper.SimpleCallback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Create the callback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err="1"/>
              <a:t>ItemTouchHelper.SimpleCallback</a:t>
            </a:r>
            <a:r>
              <a:rPr lang="en-US" dirty="0"/>
              <a:t> </a:t>
            </a:r>
            <a:r>
              <a:rPr lang="en-US" dirty="0" err="1"/>
              <a:t>simpleItemTouchCallback</a:t>
            </a:r>
            <a:r>
              <a:rPr lang="en-US" dirty="0"/>
              <a:t> = new </a:t>
            </a:r>
            <a:r>
              <a:rPr lang="en-US" dirty="0" err="1"/>
              <a:t>ItemTouchHelper.SimpleCallback</a:t>
            </a:r>
            <a:r>
              <a:rPr lang="en-US" dirty="0"/>
              <a:t>(0, </a:t>
            </a:r>
            <a:r>
              <a:rPr lang="en-US" dirty="0" err="1"/>
              <a:t>ItemTouchHelper.RIGHT</a:t>
            </a:r>
            <a:r>
              <a:rPr lang="en-US" dirty="0"/>
              <a:t>) {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For both Left and right use: </a:t>
            </a:r>
            <a:r>
              <a:rPr lang="en-US" dirty="0" err="1"/>
              <a:t>ItemTouchHelper.RIGHT</a:t>
            </a:r>
            <a:r>
              <a:rPr lang="en-US" dirty="0"/>
              <a:t> |</a:t>
            </a:r>
            <a:r>
              <a:rPr lang="en-US" dirty="0" err="1"/>
              <a:t>ItemTouchHelper.LEFT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        @Override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        public </a:t>
            </a:r>
            <a:r>
              <a:rPr lang="en-US" dirty="0" err="1"/>
              <a:t>boolean</a:t>
            </a:r>
            <a:r>
              <a:rPr lang="en-US" dirty="0"/>
              <a:t> </a:t>
            </a:r>
            <a:r>
              <a:rPr lang="en-US" dirty="0" err="1"/>
              <a:t>onMove</a:t>
            </a:r>
            <a:r>
              <a:rPr lang="en-US" dirty="0"/>
              <a:t>(</a:t>
            </a:r>
            <a:r>
              <a:rPr lang="en-US" dirty="0" err="1"/>
              <a:t>RecyclerView</a:t>
            </a:r>
            <a:r>
              <a:rPr lang="en-US" dirty="0"/>
              <a:t> </a:t>
            </a:r>
            <a:r>
              <a:rPr lang="en-US" dirty="0" err="1"/>
              <a:t>recyclerView</a:t>
            </a:r>
            <a:r>
              <a:rPr lang="en-US" dirty="0"/>
              <a:t>, </a:t>
            </a:r>
            <a:r>
              <a:rPr lang="en-US" dirty="0" err="1"/>
              <a:t>RecyclerView.ViewHolder</a:t>
            </a:r>
            <a:r>
              <a:rPr lang="en-US" dirty="0"/>
              <a:t> </a:t>
            </a:r>
            <a:r>
              <a:rPr lang="en-US" dirty="0" err="1"/>
              <a:t>viewHolder</a:t>
            </a:r>
            <a:r>
              <a:rPr lang="en-US" dirty="0"/>
              <a:t>, </a:t>
            </a:r>
            <a:r>
              <a:rPr lang="en-US" dirty="0" err="1"/>
              <a:t>RecyclerView.ViewHolder</a:t>
            </a:r>
            <a:r>
              <a:rPr lang="en-US" dirty="0"/>
              <a:t> target) 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            //likely allows to for animations?  or moving items in the view I think.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            return false;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        }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        @Override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        public void </a:t>
            </a:r>
            <a:r>
              <a:rPr lang="en-US" dirty="0" err="1"/>
              <a:t>onSwiped</a:t>
            </a:r>
            <a:r>
              <a:rPr lang="en-US" dirty="0"/>
              <a:t>(</a:t>
            </a:r>
            <a:r>
              <a:rPr lang="en-US" dirty="0" err="1"/>
              <a:t>RecyclerView.ViewHolder</a:t>
            </a:r>
            <a:r>
              <a:rPr lang="en-US" dirty="0"/>
              <a:t> </a:t>
            </a:r>
            <a:r>
              <a:rPr lang="en-US" dirty="0" err="1"/>
              <a:t>viewHolder</a:t>
            </a:r>
            <a:r>
              <a:rPr lang="en-US" dirty="0"/>
              <a:t>, </a:t>
            </a:r>
            <a:r>
              <a:rPr lang="en-US" dirty="0" err="1"/>
              <a:t>int</a:t>
            </a:r>
            <a:r>
              <a:rPr lang="en-US" dirty="0"/>
              <a:t> direction) 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	if (direction == </a:t>
            </a:r>
            <a:r>
              <a:rPr lang="en-US" dirty="0" err="1"/>
              <a:t>ItemTouchHelper.RIGHT</a:t>
            </a:r>
            <a:r>
              <a:rPr lang="en-US" dirty="0"/>
              <a:t>) 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		//Now remove the item from the list (likely in the adapter)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/>
              <a:t>	</a:t>
            </a:r>
            <a:r>
              <a:rPr lang="en-US" b="1" dirty="0" err="1"/>
              <a:t>int</a:t>
            </a:r>
            <a:r>
              <a:rPr lang="en-US" b="1" dirty="0"/>
              <a:t> </a:t>
            </a:r>
            <a:r>
              <a:rPr lang="en-US" dirty="0"/>
              <a:t>item =  </a:t>
            </a:r>
            <a:r>
              <a:rPr lang="en-US" dirty="0" err="1"/>
              <a:t>viewHolder.getAdapterPosition</a:t>
            </a:r>
            <a:r>
              <a:rPr lang="en-US" dirty="0"/>
              <a:t>(); </a:t>
            </a:r>
            <a:r>
              <a:rPr lang="en-US" i="1" dirty="0"/>
              <a:t>//Which item it is in the list.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		// don’t forget </a:t>
            </a:r>
            <a:r>
              <a:rPr lang="en-US" dirty="0" err="1"/>
              <a:t>notifyDataSetChanged</a:t>
            </a:r>
            <a:r>
              <a:rPr lang="en-US" dirty="0"/>
              <a:t>(); in the adapter as well.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		//you can combine this with a </a:t>
            </a:r>
            <a:r>
              <a:rPr lang="en-US" dirty="0" err="1"/>
              <a:t>snackbar</a:t>
            </a:r>
            <a:r>
              <a:rPr lang="en-US" dirty="0"/>
              <a:t> as simple, Do you really want to delete this.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	}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        }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        };</a:t>
            </a:r>
          </a:p>
        </p:txBody>
      </p:sp>
    </p:spTree>
    <p:extLst>
      <p:ext uri="{BB962C8B-B14F-4D97-AF65-F5344CB8AC3E}">
        <p14:creationId xmlns:p14="http://schemas.microsoft.com/office/powerpoint/2010/main" val="14610180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see all the demo code for the swipes</a:t>
            </a:r>
          </a:p>
          <a:p>
            <a:r>
              <a:rPr lang="en-US" dirty="0"/>
              <a:t>See the </a:t>
            </a:r>
            <a:r>
              <a:rPr lang="en-US" dirty="0" err="1"/>
              <a:t>RecyclerViewSwipeRefresh</a:t>
            </a:r>
            <a:r>
              <a:rPr lang="en-US" dirty="0"/>
              <a:t> example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11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E9F079-9EC9-C1B4-2613-0CD88E5DF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Spinner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C21E95-754E-0C04-4263-85E17B4486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Uses a spinner widget in the xml</a:t>
            </a:r>
          </a:p>
          <a:p>
            <a:pPr lvl="1"/>
            <a:r>
              <a:rPr lang="en-US" dirty="0"/>
              <a:t>An array of data is provided</a:t>
            </a:r>
          </a:p>
          <a:p>
            <a:pPr lvl="1"/>
            <a:r>
              <a:rPr lang="en-US" dirty="0"/>
              <a:t>Uses likely a </a:t>
            </a:r>
            <a:r>
              <a:rPr lang="en-US" dirty="0" err="1"/>
              <a:t>builtin</a:t>
            </a:r>
            <a:r>
              <a:rPr lang="en-US" dirty="0"/>
              <a:t> android adapter to display the data</a:t>
            </a:r>
          </a:p>
          <a:p>
            <a:pPr lvl="2"/>
            <a:r>
              <a:rPr lang="en-US" dirty="0" err="1"/>
              <a:t>ArrayAdapter</a:t>
            </a:r>
            <a:endParaRPr lang="en-US" dirty="0"/>
          </a:p>
          <a:p>
            <a:pPr lvl="2"/>
            <a:r>
              <a:rPr lang="en-US" dirty="0"/>
              <a:t>uses a simple layout, which can be one of the </a:t>
            </a:r>
            <a:r>
              <a:rPr lang="en-US" dirty="0" err="1"/>
              <a:t>android.R.layout.X</a:t>
            </a:r>
            <a:endParaRPr lang="en-US" dirty="0"/>
          </a:p>
          <a:p>
            <a:pPr lvl="2"/>
            <a:r>
              <a:rPr lang="en-US" dirty="0">
                <a:hlinkClick r:id="rId2"/>
              </a:rPr>
              <a:t>http://developer.android.com/intl/zh-CN/reference/android/R.layout.html</a:t>
            </a:r>
            <a:r>
              <a:rPr lang="en-US" dirty="0"/>
              <a:t>  for the full list </a:t>
            </a:r>
          </a:p>
          <a:p>
            <a:pPr lvl="2"/>
            <a:r>
              <a:rPr lang="en-US" dirty="0"/>
              <a:t> We can get very fancy, like </a:t>
            </a:r>
            <a:r>
              <a:rPr lang="en-US" dirty="0" err="1"/>
              <a:t>listview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8" name="Content Placeholder 7" descr="A screenshot of a game&#10;&#10;Description automatically generated">
            <a:extLst>
              <a:ext uri="{FF2B5EF4-FFF2-40B4-BE49-F238E27FC236}">
                <a16:creationId xmlns:a16="http://schemas.microsoft.com/office/drawing/2014/main" id="{D8B570C4-4EA4-EC1A-ABA5-710815450E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920" y="1825625"/>
            <a:ext cx="5040159" cy="4351338"/>
          </a:xfrm>
        </p:spPr>
      </p:pic>
    </p:spTree>
    <p:extLst>
      <p:ext uri="{BB962C8B-B14F-4D97-AF65-F5344CB8AC3E}">
        <p14:creationId xmlns:p14="http://schemas.microsoft.com/office/powerpoint/2010/main" val="1036981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15CD5-FDBA-2797-B205-7415EA791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RecyclerView</a:t>
            </a:r>
            <a:r>
              <a:rPr lang="en-US" dirty="0"/>
              <a:t> complexity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BCD4DD-D773-F099-203B-EF1C0B9BAA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layout and adapter are very similar to a fragment</a:t>
            </a:r>
          </a:p>
          <a:p>
            <a:r>
              <a:rPr lang="en-US" dirty="0"/>
              <a:t>Each spot can be as complex or simple as you need. </a:t>
            </a:r>
          </a:p>
          <a:p>
            <a:r>
              <a:rPr lang="en-US" dirty="0"/>
              <a:t>you write  the complexity into the adapter.</a:t>
            </a:r>
          </a:p>
          <a:p>
            <a:endParaRPr lang="en-US" dirty="0"/>
          </a:p>
          <a:p>
            <a:r>
              <a:rPr lang="en-US" dirty="0"/>
              <a:t>Lastly, I've shown them all vertical, but you can use horizontal.</a:t>
            </a:r>
          </a:p>
        </p:txBody>
      </p:sp>
      <p:pic>
        <p:nvPicPr>
          <p:cNvPr id="7" name="Content Placeholder 6" descr="A screenshot of a phone&#10;&#10;Description automatically generated">
            <a:extLst>
              <a:ext uri="{FF2B5EF4-FFF2-40B4-BE49-F238E27FC236}">
                <a16:creationId xmlns:a16="http://schemas.microsoft.com/office/drawing/2014/main" id="{5F003E07-79F7-908F-3B6B-529E1F9C5C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96" y="517884"/>
            <a:ext cx="2877954" cy="6235570"/>
          </a:xfrm>
        </p:spPr>
      </p:pic>
    </p:spTree>
    <p:extLst>
      <p:ext uri="{BB962C8B-B14F-4D97-AF65-F5344CB8AC3E}">
        <p14:creationId xmlns:p14="http://schemas.microsoft.com/office/powerpoint/2010/main" val="1497253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http://treyrobinson.net/blog/android-l-tutorials-part-3-recyclerview-and-cardview/</a:t>
            </a:r>
            <a:r>
              <a:rPr lang="en-US" dirty="0"/>
              <a:t> </a:t>
            </a:r>
          </a:p>
          <a:p>
            <a:r>
              <a:rPr lang="en-US" dirty="0">
                <a:hlinkClick r:id="rId3"/>
              </a:rPr>
              <a:t>https://developer.android.com/training/material/lists-cards.html</a:t>
            </a:r>
            <a:r>
              <a:rPr lang="en-US" dirty="0"/>
              <a:t> </a:t>
            </a:r>
          </a:p>
          <a:p>
            <a:r>
              <a:rPr lang="en-US" dirty="0">
                <a:hlinkClick r:id="rId4"/>
              </a:rPr>
              <a:t>https://github.com/shamanland/floating-action-button</a:t>
            </a:r>
            <a:r>
              <a:rPr lang="en-US" dirty="0"/>
              <a:t> </a:t>
            </a:r>
          </a:p>
          <a:p>
            <a:r>
              <a:rPr lang="en-US" dirty="0">
                <a:hlinkClick r:id="rId5"/>
              </a:rPr>
              <a:t>http://stackoverflow.com/questions/24459352/how-can-i-add-the-new-floating-action-button-between-two-widgets-layouts</a:t>
            </a:r>
            <a:r>
              <a:rPr lang="en-US" dirty="0"/>
              <a:t> </a:t>
            </a:r>
          </a:p>
          <a:p>
            <a:r>
              <a:rPr lang="en-US" i="1" dirty="0">
                <a:hlinkClick r:id="rId6"/>
              </a:rPr>
              <a:t>https://www.bignerdranch.com/blog/implementing-swipe-to-refresh/</a:t>
            </a:r>
            <a:r>
              <a:rPr lang="en-US" i="1" dirty="0"/>
              <a:t> </a:t>
            </a:r>
          </a:p>
          <a:p>
            <a:r>
              <a:rPr lang="en-US" dirty="0">
                <a:hlinkClick r:id="rId7"/>
              </a:rPr>
              <a:t>https://medium.com/@ipaulpro/drag-and-swipe-with-recyclerview-b9456d2b1aaf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5010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https://developer.android.com/training/material/theme.html</a:t>
            </a:r>
            <a:r>
              <a:rPr lang="en-US" dirty="0"/>
              <a:t> </a:t>
            </a:r>
            <a:endParaRPr lang="en-US" dirty="0">
              <a:hlinkClick r:id="rId3"/>
            </a:endParaRPr>
          </a:p>
          <a:p>
            <a:r>
              <a:rPr lang="en-US" dirty="0">
                <a:hlinkClick r:id="rId3"/>
              </a:rPr>
              <a:t>https://chris.banes.me/2014/10/17/appcompat-v21/</a:t>
            </a:r>
            <a:endParaRPr lang="en-US" dirty="0"/>
          </a:p>
          <a:p>
            <a:r>
              <a:rPr lang="en-US" dirty="0">
                <a:hlinkClick r:id="rId4"/>
              </a:rPr>
              <a:t>https://github.com/shamanland/floating-action-button</a:t>
            </a:r>
            <a:r>
              <a:rPr lang="en-US" dirty="0"/>
              <a:t> </a:t>
            </a:r>
          </a:p>
          <a:p>
            <a:r>
              <a:rPr lang="en-US" dirty="0">
                <a:hlinkClick r:id="rId5"/>
              </a:rPr>
              <a:t>http://stackoverflow.com/questions/24459352/how-can-i-add-the-new-floating-action-button-between-two-widgets-layouts</a:t>
            </a:r>
            <a:r>
              <a:rPr lang="en-US" dirty="0"/>
              <a:t> </a:t>
            </a:r>
          </a:p>
          <a:p>
            <a:r>
              <a:rPr lang="en-US" dirty="0">
                <a:hlinkClick r:id="rId6"/>
              </a:rPr>
              <a:t>http://treyrobinson.net/blog/android-l-tutorials-part-3-recyclerview-and-cardview/</a:t>
            </a:r>
            <a:r>
              <a:rPr lang="en-US" dirty="0"/>
              <a:t> </a:t>
            </a:r>
          </a:p>
          <a:p>
            <a:r>
              <a:rPr lang="en-US" dirty="0">
                <a:hlinkClick r:id="rId7"/>
              </a:rPr>
              <a:t>https://developer.android.com/training/material/lists-cards.html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77149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4243389" y="1676401"/>
            <a:ext cx="1735137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0" b="1">
                <a:latin typeface="Tahoma" pitchFamily="34" charset="0"/>
              </a:rPr>
              <a:t>Q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6054725" y="2044701"/>
            <a:ext cx="1735138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0" b="1">
                <a:latin typeface="Tahoma" pitchFamily="34" charset="0"/>
              </a:rPr>
              <a:t>A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5334000" y="2679701"/>
            <a:ext cx="1735138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0" b="1">
                <a:latin typeface="Tahoma" pitchFamily="34" charset="0"/>
              </a:rPr>
              <a:t>&amp;</a:t>
            </a:r>
            <a:endParaRPr lang="en-US" sz="15000" b="1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22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 autoUpdateAnimBg="0"/>
      <p:bldP spid="75779" grpId="0" autoUpdateAnimBg="0"/>
      <p:bldP spid="75780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spinner needs "items" to fill the drop down box.  This is done using an </a:t>
            </a:r>
            <a:r>
              <a:rPr lang="en-US" dirty="0" err="1"/>
              <a:t>ArrayAdapter</a:t>
            </a:r>
            <a:endParaRPr lang="en-US" dirty="0"/>
          </a:p>
          <a:p>
            <a:pPr lvl="1"/>
            <a:r>
              <a:rPr lang="en-US" dirty="0"/>
              <a:t>Using a string[] items, we can </a:t>
            </a:r>
          </a:p>
          <a:p>
            <a:pPr lvl="1"/>
            <a:r>
              <a:rPr lang="en-US" dirty="0" err="1"/>
              <a:t>ArrayAdapter</a:t>
            </a:r>
            <a:r>
              <a:rPr lang="en-US" dirty="0"/>
              <a:t>&lt;String&gt; adapter = new </a:t>
            </a:r>
            <a:r>
              <a:rPr lang="en-US" dirty="0" err="1"/>
              <a:t>ArrayAdapter</a:t>
            </a:r>
            <a:r>
              <a:rPr lang="en-US" dirty="0"/>
              <a:t>&lt;String&gt;(</a:t>
            </a:r>
            <a:r>
              <a:rPr lang="en-US" dirty="0" err="1"/>
              <a:t>this,android.R.layout.simple_spinner_item</a:t>
            </a:r>
            <a:r>
              <a:rPr lang="en-US" dirty="0"/>
              <a:t>, items</a:t>
            </a:r>
            <a:r>
              <a:rPr lang="en-US" i="1" dirty="0"/>
              <a:t>);</a:t>
            </a:r>
          </a:p>
          <a:p>
            <a:pPr lvl="1"/>
            <a:r>
              <a:rPr lang="en-US" dirty="0" err="1"/>
              <a:t>adapter.setDropDownViewResource</a:t>
            </a:r>
            <a:r>
              <a:rPr lang="en-US" dirty="0"/>
              <a:t>(</a:t>
            </a:r>
            <a:r>
              <a:rPr lang="en-US" dirty="0" err="1"/>
              <a:t>android.R.layout.simple_spinner_dropdown_item</a:t>
            </a:r>
            <a:r>
              <a:rPr lang="en-US" dirty="0"/>
              <a:t>);</a:t>
            </a:r>
          </a:p>
          <a:p>
            <a:pPr lvl="1"/>
            <a:r>
              <a:rPr lang="en-US" dirty="0"/>
              <a:t>Then use </a:t>
            </a:r>
            <a:r>
              <a:rPr lang="en-US" dirty="0" err="1"/>
              <a:t>setAdapter</a:t>
            </a:r>
            <a:r>
              <a:rPr lang="en-US" dirty="0"/>
              <a:t>(adapter); //fills the list</a:t>
            </a:r>
          </a:p>
          <a:p>
            <a:pPr lvl="1"/>
            <a:r>
              <a:rPr lang="en-US" dirty="0"/>
              <a:t>Add listener, </a:t>
            </a:r>
            <a:r>
              <a:rPr lang="en-US" dirty="0" err="1"/>
              <a:t>setOnItemSelectedListener</a:t>
            </a:r>
            <a:r>
              <a:rPr lang="en-US" dirty="0"/>
              <a:t>(this)</a:t>
            </a:r>
          </a:p>
          <a:p>
            <a:pPr lvl="2"/>
            <a:r>
              <a:rPr lang="en-US" dirty="0"/>
              <a:t>implement </a:t>
            </a:r>
            <a:r>
              <a:rPr lang="en-US" dirty="0" err="1"/>
              <a:t>AdapterView.OnItemSelectedListener</a:t>
            </a:r>
            <a:endParaRPr lang="en-US" dirty="0"/>
          </a:p>
          <a:p>
            <a:pPr lvl="3"/>
            <a:r>
              <a:rPr lang="en-US" dirty="0"/>
              <a:t>public  void </a:t>
            </a:r>
            <a:r>
              <a:rPr lang="en-US" dirty="0" err="1"/>
              <a:t>onItemSelected</a:t>
            </a:r>
            <a:r>
              <a:rPr lang="en-US" dirty="0"/>
              <a:t>(</a:t>
            </a:r>
            <a:r>
              <a:rPr lang="en-US" dirty="0" err="1"/>
              <a:t>AdapterView</a:t>
            </a:r>
            <a:r>
              <a:rPr lang="en-US" dirty="0"/>
              <a:t>&lt;?&gt;  parent, View  </a:t>
            </a:r>
            <a:r>
              <a:rPr lang="en-US" dirty="0" err="1"/>
              <a:t>view</a:t>
            </a:r>
            <a:r>
              <a:rPr lang="en-US" dirty="0"/>
              <a:t>, int </a:t>
            </a:r>
            <a:r>
              <a:rPr lang="en-US" dirty="0">
                <a:solidFill>
                  <a:srgbClr val="FF0000"/>
                </a:solidFill>
              </a:rPr>
              <a:t>position</a:t>
            </a:r>
            <a:r>
              <a:rPr lang="en-US" dirty="0"/>
              <a:t>, long id)</a:t>
            </a:r>
          </a:p>
          <a:p>
            <a:pPr lvl="4"/>
            <a:r>
              <a:rPr lang="en-US" dirty="0"/>
              <a:t>Where position is the </a:t>
            </a:r>
            <a:r>
              <a:rPr lang="en-US" dirty="0">
                <a:solidFill>
                  <a:srgbClr val="FF0000"/>
                </a:solidFill>
              </a:rPr>
              <a:t>position</a:t>
            </a:r>
            <a:r>
              <a:rPr lang="en-US" dirty="0"/>
              <a:t> in the array for the item selected.</a:t>
            </a:r>
          </a:p>
          <a:p>
            <a:pPr lvl="3"/>
            <a:r>
              <a:rPr lang="en-US" dirty="0"/>
              <a:t>public  void </a:t>
            </a:r>
            <a:r>
              <a:rPr lang="en-US" dirty="0" err="1"/>
              <a:t>onNothingSelected</a:t>
            </a:r>
            <a:r>
              <a:rPr lang="en-US" dirty="0"/>
              <a:t>(</a:t>
            </a:r>
            <a:r>
              <a:rPr lang="en-US" dirty="0" err="1"/>
              <a:t>AdapterView</a:t>
            </a:r>
            <a:r>
              <a:rPr lang="en-US" dirty="0"/>
              <a:t>&lt;?&gt;  parent)</a:t>
            </a:r>
          </a:p>
        </p:txBody>
      </p:sp>
    </p:spTree>
    <p:extLst>
      <p:ext uri="{BB962C8B-B14F-4D97-AF65-F5344CB8AC3E}">
        <p14:creationId xmlns:p14="http://schemas.microsoft.com/office/powerpoint/2010/main" val="3631480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F96E63-82AF-9674-F060-1BABD5ADB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ListView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5D3AB7-0E68-5F71-3FB5-294004E7D8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416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Listview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spinner shown before is a very similar to a list view</a:t>
            </a:r>
          </a:p>
          <a:p>
            <a:r>
              <a:rPr lang="en-US" dirty="0"/>
              <a:t>A </a:t>
            </a:r>
            <a:r>
              <a:rPr lang="en-US" dirty="0" err="1"/>
              <a:t>listView</a:t>
            </a:r>
            <a:r>
              <a:rPr lang="en-US" dirty="0"/>
              <a:t> can be the only widget on the screen (no layout is needed) and can get very complex with the adapter.</a:t>
            </a:r>
          </a:p>
          <a:p>
            <a:pPr lvl="1"/>
            <a:r>
              <a:rPr lang="en-US" dirty="0"/>
              <a:t>The items in the list are normally clickable.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Simple </a:t>
            </a:r>
            <a:r>
              <a:rPr lang="en-US" dirty="0" err="1"/>
              <a:t>listView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09800"/>
            <a:ext cx="4062122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825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Listview</a:t>
            </a:r>
            <a:r>
              <a:rPr lang="en-US" dirty="0"/>
              <a:t>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listView</a:t>
            </a:r>
            <a:r>
              <a:rPr lang="en-US" dirty="0"/>
              <a:t> can just be another widget in the layout as well.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Or a very complex, which multiple widgets in each item in the list</a:t>
            </a:r>
          </a:p>
          <a:p>
            <a:pPr lvl="1"/>
            <a:r>
              <a:rPr lang="en-US" dirty="0"/>
              <a:t>Also true for the spinner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19" y="3124201"/>
            <a:ext cx="2494046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505200"/>
            <a:ext cx="345913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751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Listview</a:t>
            </a:r>
            <a:r>
              <a:rPr lang="en-US" dirty="0"/>
              <a:t> and </a:t>
            </a:r>
            <a:r>
              <a:rPr lang="en-US" dirty="0" err="1"/>
              <a:t>listFragment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is a </a:t>
            </a:r>
            <a:r>
              <a:rPr lang="en-US" dirty="0" err="1"/>
              <a:t>listfragment</a:t>
            </a:r>
            <a:r>
              <a:rPr lang="en-US" dirty="0"/>
              <a:t> that can be used (also a </a:t>
            </a:r>
            <a:r>
              <a:rPr lang="en-US" dirty="0" err="1"/>
              <a:t>listactivity</a:t>
            </a:r>
            <a:r>
              <a:rPr lang="en-US" dirty="0"/>
              <a:t> too).   </a:t>
            </a:r>
          </a:p>
          <a:p>
            <a:pPr lvl="1"/>
            <a:r>
              <a:rPr lang="en-US" dirty="0"/>
              <a:t>It has a default layout which contains a </a:t>
            </a:r>
            <a:r>
              <a:rPr lang="en-US" dirty="0" err="1"/>
              <a:t>listview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You use the </a:t>
            </a:r>
            <a:r>
              <a:rPr lang="en-US" dirty="0" err="1"/>
              <a:t>setListAdapter</a:t>
            </a:r>
            <a:r>
              <a:rPr lang="en-US" dirty="0"/>
              <a:t>(adapter) method</a:t>
            </a:r>
          </a:p>
          <a:p>
            <a:pPr lvl="1"/>
            <a:r>
              <a:rPr lang="en-US" dirty="0"/>
              <a:t>And you override the </a:t>
            </a:r>
            <a:r>
              <a:rPr lang="en-US" dirty="0" err="1"/>
              <a:t>OnListItemClick</a:t>
            </a:r>
            <a:endParaRPr lang="en-US" dirty="0"/>
          </a:p>
          <a:p>
            <a:r>
              <a:rPr lang="en-US" dirty="0"/>
              <a:t>Or you can just use a fragment, create the layout with a </a:t>
            </a:r>
            <a:r>
              <a:rPr lang="en-US" dirty="0" err="1"/>
              <a:t>listview</a:t>
            </a:r>
            <a:r>
              <a:rPr lang="en-US" dirty="0"/>
              <a:t> (and other views/widgets)</a:t>
            </a:r>
          </a:p>
          <a:p>
            <a:pPr lvl="1"/>
            <a:r>
              <a:rPr lang="en-US" dirty="0"/>
              <a:t>And provide you own code to run the </a:t>
            </a:r>
            <a:r>
              <a:rPr lang="en-US" dirty="0" err="1"/>
              <a:t>listview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3960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3447</Words>
  <Application>Microsoft Office PowerPoint</Application>
  <PresentationFormat>Widescreen</PresentationFormat>
  <Paragraphs>333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Aptos</vt:lpstr>
      <vt:lpstr>Aptos Display</vt:lpstr>
      <vt:lpstr>Arial</vt:lpstr>
      <vt:lpstr>Arial Unicode MS</vt:lpstr>
      <vt:lpstr>Calibri</vt:lpstr>
      <vt:lpstr>Tahoma</vt:lpstr>
      <vt:lpstr>Office Theme</vt:lpstr>
      <vt:lpstr>COSC 5/4730</vt:lpstr>
      <vt:lpstr>Display lists of data</vt:lpstr>
      <vt:lpstr>Spinners (Drop down list boxes)</vt:lpstr>
      <vt:lpstr>Spinner</vt:lpstr>
      <vt:lpstr>Spinner</vt:lpstr>
      <vt:lpstr>ListView</vt:lpstr>
      <vt:lpstr>Listview</vt:lpstr>
      <vt:lpstr>Listview continued</vt:lpstr>
      <vt:lpstr>Listview and listFragment</vt:lpstr>
      <vt:lpstr>ListFragment</vt:lpstr>
      <vt:lpstr>Changing the layout</vt:lpstr>
      <vt:lpstr>rowlayout.xml</vt:lpstr>
      <vt:lpstr>More complex ListViews.</vt:lpstr>
      <vt:lpstr>ArrayAdapter</vt:lpstr>
      <vt:lpstr>ArrayAdapter (2)</vt:lpstr>
      <vt:lpstr>getView</vt:lpstr>
      <vt:lpstr>Custom ListViews</vt:lpstr>
      <vt:lpstr>Frag com with listview.</vt:lpstr>
      <vt:lpstr>Frag com with listview (2)</vt:lpstr>
      <vt:lpstr>ModelView and LiveData with listview (2)</vt:lpstr>
      <vt:lpstr>Listview References</vt:lpstr>
      <vt:lpstr>RecyclerViews</vt:lpstr>
      <vt:lpstr>RecyclerView</vt:lpstr>
      <vt:lpstr>RecyclerView (2)</vt:lpstr>
      <vt:lpstr>CardView</vt:lpstr>
      <vt:lpstr>Including</vt:lpstr>
      <vt:lpstr>RecyclerView</vt:lpstr>
      <vt:lpstr>Recyclerview.Adapter</vt:lpstr>
      <vt:lpstr>Recyclerview.Adapter (2)</vt:lpstr>
      <vt:lpstr>My_row.xml and cardView</vt:lpstr>
      <vt:lpstr>Recyclerview.Adapter (3)</vt:lpstr>
      <vt:lpstr>Looking like</vt:lpstr>
      <vt:lpstr>Addition info</vt:lpstr>
      <vt:lpstr>Refresh and swipes.</vt:lpstr>
      <vt:lpstr>Swipe Down/refresh</vt:lpstr>
      <vt:lpstr>Swipe Down/refresh (2)</vt:lpstr>
      <vt:lpstr>Swipe left/right code.</vt:lpstr>
      <vt:lpstr>ItemTouchHelper.SimpleCallback</vt:lpstr>
      <vt:lpstr>Demo code</vt:lpstr>
      <vt:lpstr>RecyclerView complexity</vt:lpstr>
      <vt:lpstr>References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 Ward</dc:creator>
  <cp:lastModifiedBy>Jim Ward</cp:lastModifiedBy>
  <cp:revision>3</cp:revision>
  <dcterms:created xsi:type="dcterms:W3CDTF">2024-08-23T14:52:53Z</dcterms:created>
  <dcterms:modified xsi:type="dcterms:W3CDTF">2024-08-23T15:40:32Z</dcterms:modified>
</cp:coreProperties>
</file>