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8" r:id="rId3"/>
    <p:sldId id="261" r:id="rId4"/>
    <p:sldId id="293" r:id="rId5"/>
    <p:sldId id="294" r:id="rId6"/>
    <p:sldId id="295" r:id="rId7"/>
    <p:sldId id="296" r:id="rId8"/>
    <p:sldId id="297" r:id="rId9"/>
    <p:sldId id="298" r:id="rId10"/>
    <p:sldId id="301" r:id="rId11"/>
    <p:sldId id="262" r:id="rId12"/>
    <p:sldId id="257" r:id="rId13"/>
    <p:sldId id="263" r:id="rId14"/>
    <p:sldId id="264" r:id="rId15"/>
    <p:sldId id="265" r:id="rId16"/>
    <p:sldId id="266" r:id="rId17"/>
    <p:sldId id="267" r:id="rId18"/>
    <p:sldId id="268" r:id="rId19"/>
    <p:sldId id="269" r:id="rId20"/>
    <p:sldId id="270" r:id="rId21"/>
    <p:sldId id="271" r:id="rId22"/>
    <p:sldId id="272" r:id="rId23"/>
    <p:sldId id="282" r:id="rId24"/>
    <p:sldId id="273" r:id="rId25"/>
    <p:sldId id="274" r:id="rId26"/>
    <p:sldId id="275" r:id="rId27"/>
    <p:sldId id="276" r:id="rId28"/>
    <p:sldId id="277" r:id="rId29"/>
    <p:sldId id="278" r:id="rId30"/>
    <p:sldId id="279" r:id="rId31"/>
    <p:sldId id="280" r:id="rId32"/>
    <p:sldId id="281" r:id="rId33"/>
    <p:sldId id="283" r:id="rId34"/>
    <p:sldId id="284" r:id="rId35"/>
    <p:sldId id="285" r:id="rId36"/>
    <p:sldId id="286" r:id="rId37"/>
    <p:sldId id="287" r:id="rId38"/>
    <p:sldId id="288" r:id="rId39"/>
    <p:sldId id="289" r:id="rId40"/>
    <p:sldId id="290" r:id="rId41"/>
    <p:sldId id="308" r:id="rId42"/>
    <p:sldId id="309" r:id="rId43"/>
    <p:sldId id="310" r:id="rId44"/>
    <p:sldId id="311" r:id="rId45"/>
    <p:sldId id="291" r:id="rId46"/>
    <p:sldId id="302" r:id="rId47"/>
    <p:sldId id="306" r:id="rId48"/>
    <p:sldId id="303" r:id="rId49"/>
    <p:sldId id="304" r:id="rId50"/>
    <p:sldId id="305" r:id="rId51"/>
    <p:sldId id="307" r:id="rId52"/>
    <p:sldId id="260" r:id="rId53"/>
    <p:sldId id="25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9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9A7CB-2FEA-4683-AF97-A57219181B94}" type="datetimeFigureOut">
              <a:rPr lang="en-US" smtClean="0"/>
              <a:t>9/18/2024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D9533-CD24-46F4-8177-CE91BD5B056E}" type="slidenum">
              <a:rPr lang="en-US" smtClean="0"/>
              <a:t>‹#›</a:t>
            </a:fld>
            <a:endParaRPr lang="en-US"/>
          </a:p>
        </p:txBody>
      </p:sp>
    </p:spTree>
    <p:extLst>
      <p:ext uri="{BB962C8B-B14F-4D97-AF65-F5344CB8AC3E}">
        <p14:creationId xmlns:p14="http://schemas.microsoft.com/office/powerpoint/2010/main" val="150880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eveloper.android.com/guide/topics/resources/menu-resourc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developer.android.com/reference/android/app/Fragment.html#onOptionsItemSelected%28android.view.MenuItem%29" TargetMode="External"/><Relationship Id="rId7" Type="http://schemas.openxmlformats.org/officeDocument/2006/relationships/hyperlink" Target="https://chris.banes.me/2014/10/17/appcompat-v21/" TargetMode="External"/><Relationship Id="rId2" Type="http://schemas.openxmlformats.org/officeDocument/2006/relationships/hyperlink" Target="http://developer.android.com/guide/topics/resources/menu-resource.html" TargetMode="External"/><Relationship Id="rId1" Type="http://schemas.openxmlformats.org/officeDocument/2006/relationships/slideLayout" Target="../slideLayouts/slideLayout2.xml"/><Relationship Id="rId6" Type="http://schemas.openxmlformats.org/officeDocument/2006/relationships/hyperlink" Target="http://blog.xamarin.com/android-tips-hello-toolbar-goodbye-action-bar/" TargetMode="External"/><Relationship Id="rId5" Type="http://schemas.openxmlformats.org/officeDocument/2006/relationships/hyperlink" Target="http://stackoverflow.com/questions/26491689/how-do-i-declare-an-extended-height-toolbar-action-bar-on-android-lollipop" TargetMode="External"/><Relationship Id="rId4" Type="http://schemas.openxmlformats.org/officeDocument/2006/relationships/hyperlink" Target="http://developer.android.com/guide/topics/ui/actionbar.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Cosc</a:t>
            </a:r>
            <a:r>
              <a:rPr lang="en-US" dirty="0"/>
              <a:t> 5/4730</a:t>
            </a:r>
          </a:p>
        </p:txBody>
      </p:sp>
      <p:sp>
        <p:nvSpPr>
          <p:cNvPr id="3" name="Subtitle 2"/>
          <p:cNvSpPr>
            <a:spLocks noGrp="1"/>
          </p:cNvSpPr>
          <p:nvPr>
            <p:ph type="subTitle" idx="1"/>
          </p:nvPr>
        </p:nvSpPr>
        <p:spPr/>
        <p:txBody>
          <a:bodyPr/>
          <a:lstStyle/>
          <a:p>
            <a:r>
              <a:rPr lang="en-US" dirty="0"/>
              <a:t>Android Navigation:</a:t>
            </a:r>
          </a:p>
          <a:p>
            <a:r>
              <a:rPr lang="en-US" dirty="0"/>
              <a:t>Menus, </a:t>
            </a:r>
            <a:r>
              <a:rPr lang="en-US" dirty="0" err="1"/>
              <a:t>ActionBar</a:t>
            </a:r>
            <a:r>
              <a:rPr lang="en-US" dirty="0"/>
              <a:t>/</a:t>
            </a:r>
            <a:r>
              <a:rPr lang="en-US" dirty="0" err="1"/>
              <a:t>ToolBar</a:t>
            </a:r>
            <a:r>
              <a:rPr lang="en-US" dirty="0"/>
              <a:t>, and Navigation Drawer</a:t>
            </a:r>
          </a:p>
        </p:txBody>
      </p:sp>
    </p:spTree>
    <p:extLst>
      <p:ext uri="{BB962C8B-B14F-4D97-AF65-F5344CB8AC3E}">
        <p14:creationId xmlns:p14="http://schemas.microsoft.com/office/powerpoint/2010/main" val="359036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We’ll come back to the navigation drawer and toolbar, but first</a:t>
            </a:r>
          </a:p>
          <a:p>
            <a:endParaRPr lang="en-US" dirty="0"/>
          </a:p>
        </p:txBody>
      </p:sp>
    </p:spTree>
    <p:extLst>
      <p:ext uri="{BB962C8B-B14F-4D97-AF65-F5344CB8AC3E}">
        <p14:creationId xmlns:p14="http://schemas.microsoft.com/office/powerpoint/2010/main" val="390868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Menus</a:t>
            </a:r>
          </a:p>
        </p:txBody>
      </p:sp>
      <p:sp>
        <p:nvSpPr>
          <p:cNvPr id="5" name="Text Placeholder 4"/>
          <p:cNvSpPr>
            <a:spLocks noGrp="1"/>
          </p:cNvSpPr>
          <p:nvPr>
            <p:ph type="body" idx="1"/>
          </p:nvPr>
        </p:nvSpPr>
        <p:spPr/>
        <p:txBody>
          <a:bodyPr/>
          <a:lstStyle/>
          <a:p>
            <a:r>
              <a:rPr lang="en-US" dirty="0"/>
              <a:t>Android</a:t>
            </a:r>
          </a:p>
        </p:txBody>
      </p:sp>
    </p:spTree>
    <p:extLst>
      <p:ext uri="{BB962C8B-B14F-4D97-AF65-F5344CB8AC3E}">
        <p14:creationId xmlns:p14="http://schemas.microsoft.com/office/powerpoint/2010/main" val="357296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Menus</a:t>
            </a:r>
          </a:p>
        </p:txBody>
      </p:sp>
      <p:sp>
        <p:nvSpPr>
          <p:cNvPr id="3" name="Content Placeholder 2"/>
          <p:cNvSpPr>
            <a:spLocks noGrp="1"/>
          </p:cNvSpPr>
          <p:nvPr>
            <p:ph idx="1"/>
          </p:nvPr>
        </p:nvSpPr>
        <p:spPr/>
        <p:txBody>
          <a:bodyPr>
            <a:normAutofit/>
          </a:bodyPr>
          <a:lstStyle/>
          <a:p>
            <a:r>
              <a:rPr lang="en-US" dirty="0"/>
              <a:t>Menus are created via an xml document</a:t>
            </a:r>
          </a:p>
          <a:p>
            <a:pPr lvl="1"/>
            <a:r>
              <a:rPr lang="en-US" dirty="0"/>
              <a:t>First create a menu xml (normally in res/menu) with menu as the type.</a:t>
            </a:r>
          </a:p>
          <a:p>
            <a:pPr lvl="2"/>
            <a:r>
              <a:rPr lang="en-US" dirty="0"/>
              <a:t>You can add items (and sub menus).  You can also group the items as well.</a:t>
            </a:r>
          </a:p>
          <a:p>
            <a:pPr lvl="2"/>
            <a:endParaRPr lang="en-US" dirty="0"/>
          </a:p>
          <a:p>
            <a:r>
              <a:rPr lang="en-US" dirty="0"/>
              <a:t>Menus are currently out of favor and most documents say to use a navigation drawer or bottom navigation.</a:t>
            </a:r>
          </a:p>
          <a:p>
            <a:endParaRPr lang="en-US" dirty="0"/>
          </a:p>
        </p:txBody>
      </p:sp>
      <p:sp>
        <p:nvSpPr>
          <p:cNvPr id="4" name="TextBox 3">
            <a:extLst>
              <a:ext uri="{FF2B5EF4-FFF2-40B4-BE49-F238E27FC236}">
                <a16:creationId xmlns:a16="http://schemas.microsoft.com/office/drawing/2014/main" id="{D222C131-C077-B12C-6C3B-BC16DB4499A9}"/>
              </a:ext>
            </a:extLst>
          </p:cNvPr>
          <p:cNvSpPr txBox="1"/>
          <p:nvPr/>
        </p:nvSpPr>
        <p:spPr>
          <a:xfrm>
            <a:off x="2667000" y="5939395"/>
            <a:ext cx="5292154" cy="369332"/>
          </a:xfrm>
          <a:prstGeom prst="rect">
            <a:avLst/>
          </a:prstGeom>
          <a:noFill/>
        </p:spPr>
        <p:txBody>
          <a:bodyPr wrap="none" rtlCol="0">
            <a:spAutoFit/>
          </a:bodyPr>
          <a:lstStyle/>
          <a:p>
            <a:r>
              <a:rPr lang="en-US" dirty="0"/>
              <a:t>Menu example code is  repo </a:t>
            </a:r>
            <a:r>
              <a:rPr lang="en-US" dirty="0" err="1"/>
              <a:t>ui</a:t>
            </a:r>
            <a:r>
              <a:rPr lang="en-US" dirty="0"/>
              <a:t>  in directory Navigation</a:t>
            </a:r>
          </a:p>
        </p:txBody>
      </p:sp>
    </p:spTree>
    <p:extLst>
      <p:ext uri="{BB962C8B-B14F-4D97-AF65-F5344CB8AC3E}">
        <p14:creationId xmlns:p14="http://schemas.microsoft.com/office/powerpoint/2010/main" val="37249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Menu.xml example:</a:t>
            </a:r>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a:t> &lt;group </a:t>
            </a:r>
            <a:r>
              <a:rPr lang="en-US" dirty="0" err="1"/>
              <a:t>android:id</a:t>
            </a:r>
            <a:r>
              <a:rPr lang="en-US" dirty="0"/>
              <a:t>=</a:t>
            </a:r>
            <a:r>
              <a:rPr lang="en-US" i="1" dirty="0"/>
              <a:t>"@+id/group1"&gt;</a:t>
            </a:r>
          </a:p>
          <a:p>
            <a:pPr marL="0" indent="0">
              <a:buNone/>
            </a:pPr>
            <a:r>
              <a:rPr lang="en-US" dirty="0"/>
              <a:t>       &lt;item </a:t>
            </a:r>
            <a:r>
              <a:rPr lang="en-US" dirty="0" err="1"/>
              <a:t>android:id</a:t>
            </a:r>
            <a:r>
              <a:rPr lang="en-US" dirty="0"/>
              <a:t>=</a:t>
            </a:r>
            <a:r>
              <a:rPr lang="en-US" i="1" dirty="0"/>
              <a:t>"@+id/item1"</a:t>
            </a:r>
          </a:p>
          <a:p>
            <a:pPr marL="0" indent="0">
              <a:buNone/>
            </a:pPr>
            <a:r>
              <a:rPr lang="en-US" dirty="0"/>
              <a:t>           </a:t>
            </a:r>
            <a:r>
              <a:rPr lang="en-US" dirty="0" err="1"/>
              <a:t>android:orderInCategory</a:t>
            </a:r>
            <a:r>
              <a:rPr lang="en-US" dirty="0"/>
              <a:t>=</a:t>
            </a:r>
            <a:r>
              <a:rPr lang="en-US" i="1" dirty="0"/>
              <a:t>"5"</a:t>
            </a:r>
          </a:p>
          <a:p>
            <a:pPr marL="0" indent="0">
              <a:buNone/>
            </a:pPr>
            <a:r>
              <a:rPr lang="en-US" dirty="0"/>
              <a:t>           </a:t>
            </a:r>
            <a:r>
              <a:rPr lang="en-US" dirty="0" err="1"/>
              <a:t>android:title</a:t>
            </a:r>
            <a:r>
              <a:rPr lang="en-US" dirty="0"/>
              <a:t>=</a:t>
            </a:r>
            <a:r>
              <a:rPr lang="en-US" i="1" dirty="0"/>
              <a:t>"item1"/&gt;    </a:t>
            </a:r>
          </a:p>
          <a:p>
            <a:pPr marL="0" indent="0">
              <a:buNone/>
            </a:pPr>
            <a:r>
              <a:rPr lang="en-US" dirty="0"/>
              <a:t>       &lt;item </a:t>
            </a:r>
            <a:r>
              <a:rPr lang="en-US" dirty="0" err="1"/>
              <a:t>android:id</a:t>
            </a:r>
            <a:r>
              <a:rPr lang="en-US" dirty="0"/>
              <a:t>=</a:t>
            </a:r>
            <a:r>
              <a:rPr lang="en-US" i="1" dirty="0"/>
              <a:t>"@+id/item2"</a:t>
            </a:r>
          </a:p>
          <a:p>
            <a:pPr marL="0" indent="0">
              <a:buNone/>
            </a:pPr>
            <a:r>
              <a:rPr lang="en-US" dirty="0"/>
              <a:t>           </a:t>
            </a:r>
            <a:r>
              <a:rPr lang="en-US" dirty="0" err="1"/>
              <a:t>android:orderInCategory</a:t>
            </a:r>
            <a:r>
              <a:rPr lang="en-US" dirty="0"/>
              <a:t>=</a:t>
            </a:r>
            <a:r>
              <a:rPr lang="en-US" i="1" dirty="0"/>
              <a:t>"10"</a:t>
            </a:r>
          </a:p>
          <a:p>
            <a:pPr marL="0" indent="0">
              <a:buNone/>
            </a:pPr>
            <a:r>
              <a:rPr lang="en-US" dirty="0"/>
              <a:t>           </a:t>
            </a:r>
            <a:r>
              <a:rPr lang="en-US" dirty="0" err="1"/>
              <a:t>android:title</a:t>
            </a:r>
            <a:r>
              <a:rPr lang="en-US" dirty="0"/>
              <a:t>=</a:t>
            </a:r>
            <a:r>
              <a:rPr lang="en-US" i="1" dirty="0"/>
              <a:t>"item2"/&gt;    </a:t>
            </a:r>
          </a:p>
          <a:p>
            <a:pPr marL="0" indent="0">
              <a:buNone/>
            </a:pPr>
            <a:r>
              <a:rPr lang="en-US" dirty="0"/>
              <a:t>       &lt;item </a:t>
            </a:r>
            <a:r>
              <a:rPr lang="en-US" dirty="0" err="1"/>
              <a:t>android:id</a:t>
            </a:r>
            <a:r>
              <a:rPr lang="en-US" dirty="0"/>
              <a:t>=</a:t>
            </a:r>
            <a:r>
              <a:rPr lang="en-US" i="1" dirty="0"/>
              <a:t>"@+id/item3"</a:t>
            </a:r>
          </a:p>
          <a:p>
            <a:pPr marL="0" indent="0">
              <a:buNone/>
            </a:pPr>
            <a:r>
              <a:rPr lang="en-US" dirty="0"/>
              <a:t>           </a:t>
            </a:r>
            <a:r>
              <a:rPr lang="en-US" dirty="0" err="1"/>
              <a:t>android:orderInCategory</a:t>
            </a:r>
            <a:r>
              <a:rPr lang="en-US" dirty="0"/>
              <a:t>=</a:t>
            </a:r>
            <a:r>
              <a:rPr lang="en-US" i="1" dirty="0"/>
              <a:t>"1"</a:t>
            </a:r>
          </a:p>
          <a:p>
            <a:pPr marL="0" indent="0">
              <a:buNone/>
            </a:pPr>
            <a:r>
              <a:rPr lang="en-US" dirty="0"/>
              <a:t>           </a:t>
            </a:r>
            <a:r>
              <a:rPr lang="en-US" dirty="0" err="1"/>
              <a:t>android:title</a:t>
            </a:r>
            <a:r>
              <a:rPr lang="en-US" dirty="0"/>
              <a:t>=</a:t>
            </a:r>
            <a:r>
              <a:rPr lang="en-US" i="1" dirty="0"/>
              <a:t>"item3"/&gt;    </a:t>
            </a:r>
          </a:p>
          <a:p>
            <a:pPr marL="0" indent="0">
              <a:buNone/>
            </a:pPr>
            <a:r>
              <a:rPr lang="en-US" dirty="0"/>
              <a:t>       &lt;item </a:t>
            </a:r>
            <a:r>
              <a:rPr lang="en-US" dirty="0" err="1"/>
              <a:t>android:id</a:t>
            </a:r>
            <a:r>
              <a:rPr lang="en-US" dirty="0"/>
              <a:t>=</a:t>
            </a:r>
            <a:r>
              <a:rPr lang="en-US" i="1" dirty="0"/>
              <a:t>"@+id/item4"</a:t>
            </a:r>
          </a:p>
          <a:p>
            <a:pPr marL="0" indent="0">
              <a:buNone/>
            </a:pPr>
            <a:r>
              <a:rPr lang="en-US" dirty="0"/>
              <a:t>           </a:t>
            </a:r>
            <a:r>
              <a:rPr lang="en-US" dirty="0" err="1"/>
              <a:t>android:orderInCategory</a:t>
            </a:r>
            <a:r>
              <a:rPr lang="en-US" dirty="0"/>
              <a:t>=</a:t>
            </a:r>
            <a:r>
              <a:rPr lang="en-US" i="1" dirty="0"/>
              <a:t>"3"</a:t>
            </a:r>
          </a:p>
          <a:p>
            <a:pPr marL="0" indent="0">
              <a:buNone/>
            </a:pPr>
            <a:r>
              <a:rPr lang="en-US" dirty="0"/>
              <a:t>           </a:t>
            </a:r>
            <a:r>
              <a:rPr lang="en-US" dirty="0" err="1"/>
              <a:t>android:title</a:t>
            </a:r>
            <a:r>
              <a:rPr lang="en-US" dirty="0"/>
              <a:t>=</a:t>
            </a:r>
            <a:r>
              <a:rPr lang="en-US" i="1" dirty="0"/>
              <a:t>"item4"/&gt;    </a:t>
            </a:r>
          </a:p>
          <a:p>
            <a:pPr marL="0" indent="0">
              <a:buNone/>
            </a:pPr>
            <a:r>
              <a:rPr lang="en-US" dirty="0"/>
              <a:t>       &lt;item </a:t>
            </a:r>
            <a:r>
              <a:rPr lang="en-US" dirty="0" err="1"/>
              <a:t>android:id</a:t>
            </a:r>
            <a:r>
              <a:rPr lang="en-US" dirty="0"/>
              <a:t>=</a:t>
            </a:r>
            <a:r>
              <a:rPr lang="en-US" i="1" dirty="0"/>
              <a:t>"@+id/item5"</a:t>
            </a:r>
          </a:p>
          <a:p>
            <a:pPr marL="0" indent="0">
              <a:buNone/>
            </a:pPr>
            <a:r>
              <a:rPr lang="en-US" dirty="0"/>
              <a:t>           </a:t>
            </a:r>
            <a:r>
              <a:rPr lang="en-US" dirty="0" err="1"/>
              <a:t>android:orderInCategory</a:t>
            </a:r>
            <a:r>
              <a:rPr lang="en-US" dirty="0"/>
              <a:t>=</a:t>
            </a:r>
            <a:r>
              <a:rPr lang="en-US" i="1" dirty="0"/>
              <a:t>"2"</a:t>
            </a:r>
          </a:p>
          <a:p>
            <a:pPr marL="0" indent="0">
              <a:buNone/>
            </a:pPr>
            <a:r>
              <a:rPr lang="en-US" dirty="0"/>
              <a:t>           </a:t>
            </a:r>
            <a:r>
              <a:rPr lang="en-US" dirty="0" err="1"/>
              <a:t>android:title</a:t>
            </a:r>
            <a:r>
              <a:rPr lang="en-US" dirty="0"/>
              <a:t>=</a:t>
            </a:r>
            <a:r>
              <a:rPr lang="en-US" i="1" dirty="0"/>
              <a:t>"item5"/&gt;    </a:t>
            </a:r>
          </a:p>
          <a:p>
            <a:pPr marL="0" indent="0">
              <a:buNone/>
            </a:pPr>
            <a:r>
              <a:rPr lang="en-US" dirty="0"/>
              <a:t>    &lt;/group&gt;</a:t>
            </a:r>
          </a:p>
        </p:txBody>
      </p:sp>
      <p:sp>
        <p:nvSpPr>
          <p:cNvPr id="5" name="Content Placeholder 4"/>
          <p:cNvSpPr>
            <a:spLocks noGrp="1"/>
          </p:cNvSpPr>
          <p:nvPr>
            <p:ph sz="half" idx="2"/>
          </p:nvPr>
        </p:nvSpPr>
        <p:spPr/>
        <p:txBody>
          <a:bodyPr>
            <a:noAutofit/>
          </a:bodyPr>
          <a:lstStyle/>
          <a:p>
            <a:r>
              <a:rPr lang="en-US" dirty="0"/>
              <a:t>Note the </a:t>
            </a:r>
            <a:r>
              <a:rPr lang="en-US" dirty="0" err="1"/>
              <a:t>orderInCategory</a:t>
            </a:r>
            <a:r>
              <a:rPr lang="en-US" dirty="0"/>
              <a:t> determines the order of display, so this will show:</a:t>
            </a:r>
          </a:p>
          <a:p>
            <a:pPr marL="0" indent="0">
              <a:buNone/>
            </a:pPr>
            <a:r>
              <a:rPr lang="en-US" dirty="0"/>
              <a:t>Item3</a:t>
            </a:r>
          </a:p>
          <a:p>
            <a:pPr marL="0" indent="0">
              <a:buNone/>
            </a:pPr>
            <a:r>
              <a:rPr lang="en-US" dirty="0"/>
              <a:t>Item5</a:t>
            </a:r>
          </a:p>
          <a:p>
            <a:pPr marL="0" indent="0">
              <a:buNone/>
            </a:pPr>
            <a:r>
              <a:rPr lang="en-US"/>
              <a:t>Item4</a:t>
            </a:r>
            <a:endParaRPr lang="en-US" dirty="0"/>
          </a:p>
          <a:p>
            <a:pPr marL="0" indent="0">
              <a:buNone/>
            </a:pPr>
            <a:r>
              <a:rPr lang="en-US" dirty="0"/>
              <a:t>Item1</a:t>
            </a:r>
          </a:p>
          <a:p>
            <a:pPr marL="0" indent="0">
              <a:buNone/>
            </a:pPr>
            <a:r>
              <a:rPr lang="en-US" dirty="0"/>
              <a:t>item2</a:t>
            </a:r>
          </a:p>
        </p:txBody>
      </p:sp>
    </p:spTree>
    <p:extLst>
      <p:ext uri="{BB962C8B-B14F-4D97-AF65-F5344CB8AC3E}">
        <p14:creationId xmlns:p14="http://schemas.microsoft.com/office/powerpoint/2010/main" val="5009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 menus in xml</a:t>
            </a:r>
          </a:p>
        </p:txBody>
      </p:sp>
      <p:sp>
        <p:nvSpPr>
          <p:cNvPr id="7" name="Content Placeholder 6"/>
          <p:cNvSpPr>
            <a:spLocks noGrp="1"/>
          </p:cNvSpPr>
          <p:nvPr>
            <p:ph sz="half" idx="1"/>
          </p:nvPr>
        </p:nvSpPr>
        <p:spPr/>
        <p:txBody>
          <a:bodyPr>
            <a:normAutofit lnSpcReduction="10000"/>
          </a:bodyPr>
          <a:lstStyle/>
          <a:p>
            <a:r>
              <a:rPr lang="en-US" dirty="0"/>
              <a:t>Create and item that will be the submenu heading</a:t>
            </a:r>
          </a:p>
          <a:p>
            <a:pPr lvl="1"/>
            <a:r>
              <a:rPr lang="en-US" dirty="0"/>
              <a:t>Then create a menu instead of the item tags.</a:t>
            </a:r>
          </a:p>
        </p:txBody>
      </p:sp>
      <p:sp>
        <p:nvSpPr>
          <p:cNvPr id="8" name="Content Placeholder 7"/>
          <p:cNvSpPr>
            <a:spLocks noGrp="1"/>
          </p:cNvSpPr>
          <p:nvPr>
            <p:ph sz="half" idx="2"/>
          </p:nvPr>
        </p:nvSpPr>
        <p:spPr/>
        <p:txBody>
          <a:bodyPr>
            <a:normAutofit lnSpcReduction="10000"/>
          </a:bodyPr>
          <a:lstStyle/>
          <a:p>
            <a:pPr marL="0" indent="0">
              <a:buNone/>
            </a:pPr>
            <a:r>
              <a:rPr lang="en-US" dirty="0"/>
              <a:t>&lt;menu&gt;</a:t>
            </a:r>
          </a:p>
          <a:p>
            <a:pPr marL="0" indent="0">
              <a:buNone/>
            </a:pPr>
            <a:r>
              <a:rPr lang="en-US" dirty="0"/>
              <a:t>  &lt;item&gt;</a:t>
            </a:r>
          </a:p>
          <a:p>
            <a:pPr marL="0" indent="0">
              <a:buNone/>
            </a:pPr>
            <a:r>
              <a:rPr lang="en-US" dirty="0"/>
              <a:t>    ...</a:t>
            </a:r>
          </a:p>
          <a:p>
            <a:pPr marL="0" indent="0">
              <a:buNone/>
            </a:pPr>
            <a:r>
              <a:rPr lang="en-US" dirty="0"/>
              <a:t>    &lt;menu&gt;</a:t>
            </a:r>
          </a:p>
          <a:p>
            <a:pPr marL="0" indent="0">
              <a:buNone/>
            </a:pPr>
            <a:r>
              <a:rPr lang="en-US" dirty="0"/>
              <a:t>      ...</a:t>
            </a:r>
          </a:p>
          <a:p>
            <a:pPr marL="0" indent="0">
              <a:buNone/>
            </a:pPr>
            <a:r>
              <a:rPr lang="en-US" dirty="0"/>
              <a:t>    &lt;/menu&gt;</a:t>
            </a:r>
          </a:p>
          <a:p>
            <a:pPr marL="0" indent="0">
              <a:buNone/>
            </a:pPr>
            <a:r>
              <a:rPr lang="en-US" dirty="0"/>
              <a:t>    ...</a:t>
            </a:r>
          </a:p>
          <a:p>
            <a:pPr marL="0" indent="0">
              <a:buNone/>
            </a:pPr>
            <a:r>
              <a:rPr lang="en-US" dirty="0"/>
              <a:t>  &lt;/item&gt;</a:t>
            </a:r>
          </a:p>
          <a:p>
            <a:pPr marL="0" indent="0">
              <a:buNone/>
            </a:pPr>
            <a:r>
              <a:rPr lang="en-US" dirty="0"/>
              <a:t>&lt;/menu&gt;</a:t>
            </a:r>
          </a:p>
          <a:p>
            <a:pPr marL="0" indent="0">
              <a:buNone/>
            </a:pPr>
            <a:endParaRPr lang="en-US" dirty="0"/>
          </a:p>
        </p:txBody>
      </p:sp>
    </p:spTree>
    <p:extLst>
      <p:ext uri="{BB962C8B-B14F-4D97-AF65-F5344CB8AC3E}">
        <p14:creationId xmlns:p14="http://schemas.microsoft.com/office/powerpoint/2010/main" val="2656003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Menu Java code</a:t>
            </a:r>
          </a:p>
        </p:txBody>
      </p:sp>
      <p:sp>
        <p:nvSpPr>
          <p:cNvPr id="6" name="Content Placeholder 5"/>
          <p:cNvSpPr>
            <a:spLocks noGrp="1"/>
          </p:cNvSpPr>
          <p:nvPr>
            <p:ph idx="1"/>
          </p:nvPr>
        </p:nvSpPr>
        <p:spPr/>
        <p:txBody>
          <a:bodyPr>
            <a:normAutofit fontScale="55000" lnSpcReduction="20000"/>
          </a:bodyPr>
          <a:lstStyle/>
          <a:p>
            <a:r>
              <a:rPr lang="en-US" dirty="0"/>
              <a:t>Use </a:t>
            </a:r>
            <a:r>
              <a:rPr lang="en-US" dirty="0" err="1"/>
              <a:t>onCreateOpensMenu</a:t>
            </a:r>
            <a:r>
              <a:rPr lang="en-US" dirty="0"/>
              <a:t> and </a:t>
            </a:r>
            <a:r>
              <a:rPr lang="en-US" dirty="0" err="1"/>
              <a:t>onOptionsItemSelected</a:t>
            </a:r>
            <a:endParaRPr lang="en-US" dirty="0"/>
          </a:p>
          <a:p>
            <a:pPr marL="742950" lvl="2" indent="-342900"/>
            <a:r>
              <a:rPr lang="en-US" dirty="0"/>
              <a:t>Which android studio creates for you by default</a:t>
            </a:r>
          </a:p>
          <a:p>
            <a:pPr marL="457200" lvl="1" indent="0">
              <a:buNone/>
            </a:pPr>
            <a:r>
              <a:rPr lang="en-US" sz="2900" dirty="0"/>
              <a:t>@Override</a:t>
            </a:r>
          </a:p>
          <a:p>
            <a:pPr marL="457200" lvl="1" indent="0">
              <a:buNone/>
            </a:pPr>
            <a:r>
              <a:rPr lang="en-US" sz="2900" dirty="0"/>
              <a:t>public </a:t>
            </a:r>
            <a:r>
              <a:rPr lang="en-US" sz="2900" dirty="0" err="1"/>
              <a:t>boolean</a:t>
            </a:r>
            <a:r>
              <a:rPr lang="en-US" sz="2900" dirty="0"/>
              <a:t> </a:t>
            </a:r>
            <a:r>
              <a:rPr lang="en-US" sz="2900" dirty="0" err="1"/>
              <a:t>onCreateOptionsMenu</a:t>
            </a:r>
            <a:r>
              <a:rPr lang="en-US" sz="2900" dirty="0"/>
              <a:t>(Menu menu) {</a:t>
            </a:r>
          </a:p>
          <a:p>
            <a:pPr marL="457200" lvl="1" indent="0">
              <a:buNone/>
            </a:pPr>
            <a:r>
              <a:rPr lang="en-US" sz="2900" dirty="0"/>
              <a:t>// Inflate the menu; this adds items to the action bar if it is present.</a:t>
            </a:r>
          </a:p>
          <a:p>
            <a:pPr marL="457200" lvl="1" indent="0">
              <a:buNone/>
            </a:pPr>
            <a:r>
              <a:rPr lang="en-US" sz="2900" dirty="0" err="1"/>
              <a:t>getMenuInflater</a:t>
            </a:r>
            <a:r>
              <a:rPr lang="en-US" sz="2900" dirty="0"/>
              <a:t>().inflate(</a:t>
            </a:r>
            <a:r>
              <a:rPr lang="en-US" sz="2900" dirty="0" err="1">
                <a:solidFill>
                  <a:srgbClr val="FF0000"/>
                </a:solidFill>
              </a:rPr>
              <a:t>R.menu.</a:t>
            </a:r>
            <a:r>
              <a:rPr lang="en-US" sz="2900" i="1" dirty="0" err="1">
                <a:solidFill>
                  <a:srgbClr val="FF0000"/>
                </a:solidFill>
              </a:rPr>
              <a:t>menu</a:t>
            </a:r>
            <a:r>
              <a:rPr lang="en-US" sz="2900" i="1" dirty="0"/>
              <a:t>, menu);</a:t>
            </a:r>
          </a:p>
          <a:p>
            <a:pPr marL="457200" lvl="1" indent="0">
              <a:buNone/>
            </a:pPr>
            <a:r>
              <a:rPr lang="en-US" sz="2900" dirty="0"/>
              <a:t>return true;</a:t>
            </a:r>
          </a:p>
          <a:p>
            <a:pPr marL="457200" lvl="1" indent="0">
              <a:buNone/>
            </a:pPr>
            <a:r>
              <a:rPr lang="en-US" sz="2900" dirty="0"/>
              <a:t>}</a:t>
            </a:r>
          </a:p>
          <a:p>
            <a:pPr marL="457200" lvl="1" indent="0">
              <a:buNone/>
            </a:pPr>
            <a:endParaRPr lang="en-US" sz="2900" dirty="0"/>
          </a:p>
          <a:p>
            <a:pPr marL="457200" lvl="1" indent="0">
              <a:buNone/>
            </a:pPr>
            <a:r>
              <a:rPr lang="en-US" sz="2900" dirty="0"/>
              <a:t>@Override</a:t>
            </a:r>
          </a:p>
          <a:p>
            <a:pPr marL="457200" lvl="1" indent="0">
              <a:buNone/>
            </a:pPr>
            <a:r>
              <a:rPr lang="en-US" sz="2900" dirty="0"/>
              <a:t>public </a:t>
            </a:r>
            <a:r>
              <a:rPr lang="en-US" sz="2900" dirty="0" err="1"/>
              <a:t>boolean</a:t>
            </a:r>
            <a:r>
              <a:rPr lang="en-US" sz="2900" dirty="0"/>
              <a:t> </a:t>
            </a:r>
            <a:r>
              <a:rPr lang="en-US" sz="2900" dirty="0" err="1"/>
              <a:t>onOptionsItemSelected</a:t>
            </a:r>
            <a:r>
              <a:rPr lang="en-US" sz="2900" dirty="0"/>
              <a:t>(</a:t>
            </a:r>
            <a:r>
              <a:rPr lang="en-US" sz="2900" dirty="0" err="1"/>
              <a:t>MenuItem</a:t>
            </a:r>
            <a:r>
              <a:rPr lang="en-US" sz="2900" dirty="0"/>
              <a:t> item) {</a:t>
            </a:r>
          </a:p>
          <a:p>
            <a:pPr marL="457200" lvl="1" indent="0">
              <a:buNone/>
            </a:pPr>
            <a:r>
              <a:rPr lang="en-US" sz="2900" dirty="0"/>
              <a:t>        // Handle action bar item clicks here. </a:t>
            </a:r>
          </a:p>
          <a:p>
            <a:pPr marL="457200" lvl="1" indent="0">
              <a:buNone/>
            </a:pPr>
            <a:r>
              <a:rPr lang="en-US" sz="2900" dirty="0"/>
              <a:t>     </a:t>
            </a:r>
            <a:r>
              <a:rPr lang="en-US" sz="2900" dirty="0" err="1"/>
              <a:t>int</a:t>
            </a:r>
            <a:r>
              <a:rPr lang="en-US" sz="2900" dirty="0"/>
              <a:t> id = </a:t>
            </a:r>
            <a:r>
              <a:rPr lang="en-US" sz="2900" dirty="0" err="1"/>
              <a:t>item.getItemId</a:t>
            </a:r>
            <a:r>
              <a:rPr lang="en-US" sz="2900" dirty="0"/>
              <a:t>();</a:t>
            </a:r>
          </a:p>
          <a:p>
            <a:pPr marL="457200" lvl="1" indent="0">
              <a:buNone/>
            </a:pPr>
            <a:r>
              <a:rPr lang="en-US" sz="2900" dirty="0"/>
              <a:t>    if (id == R.id. item1) {  //assuming previous xml document</a:t>
            </a:r>
          </a:p>
          <a:p>
            <a:pPr marL="457200" lvl="1" indent="0">
              <a:buNone/>
            </a:pPr>
            <a:r>
              <a:rPr lang="en-US" sz="2900" dirty="0"/>
              <a:t>            return true;  //do something here to handle the menu.</a:t>
            </a:r>
          </a:p>
          <a:p>
            <a:pPr marL="457200" lvl="1" indent="0">
              <a:buNone/>
            </a:pPr>
            <a:r>
              <a:rPr lang="en-US" sz="2900" dirty="0"/>
              <a:t>     } …  //handle the rest.</a:t>
            </a:r>
          </a:p>
          <a:p>
            <a:pPr marL="457200" lvl="1" indent="0">
              <a:buNone/>
            </a:pPr>
            <a:r>
              <a:rPr lang="en-US" sz="2900" dirty="0"/>
              <a:t>     return </a:t>
            </a:r>
            <a:r>
              <a:rPr lang="en-US" sz="2900" dirty="0" err="1"/>
              <a:t>super.onOptionsItemSelected</a:t>
            </a:r>
            <a:r>
              <a:rPr lang="en-US" sz="2900" dirty="0"/>
              <a:t>(item);</a:t>
            </a:r>
          </a:p>
          <a:p>
            <a:pPr marL="457200" lvl="1" indent="0">
              <a:buNone/>
            </a:pPr>
            <a:r>
              <a:rPr lang="en-US" sz="2900" dirty="0"/>
              <a:t>  }</a:t>
            </a:r>
          </a:p>
        </p:txBody>
      </p:sp>
    </p:spTree>
    <p:extLst>
      <p:ext uri="{BB962C8B-B14F-4D97-AF65-F5344CB8AC3E}">
        <p14:creationId xmlns:p14="http://schemas.microsoft.com/office/powerpoint/2010/main" val="152264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Popup menus.</a:t>
            </a:r>
          </a:p>
        </p:txBody>
      </p:sp>
      <p:sp>
        <p:nvSpPr>
          <p:cNvPr id="3" name="Content Placeholder 2"/>
          <p:cNvSpPr>
            <a:spLocks noGrp="1"/>
          </p:cNvSpPr>
          <p:nvPr>
            <p:ph idx="1"/>
          </p:nvPr>
        </p:nvSpPr>
        <p:spPr/>
        <p:txBody>
          <a:bodyPr/>
          <a:lstStyle/>
          <a:p>
            <a:r>
              <a:rPr lang="en-US" dirty="0"/>
              <a:t>Add a click listener (or </a:t>
            </a:r>
            <a:r>
              <a:rPr lang="en-US" dirty="0" err="1"/>
              <a:t>longtouch</a:t>
            </a:r>
            <a:r>
              <a:rPr lang="en-US" dirty="0"/>
              <a:t>, whatever) to anything.</a:t>
            </a:r>
          </a:p>
          <a:p>
            <a:pPr lvl="1"/>
            <a:r>
              <a:rPr lang="en-US" dirty="0"/>
              <a:t>We are using a </a:t>
            </a:r>
            <a:r>
              <a:rPr lang="en-US" dirty="0" err="1"/>
              <a:t>TextView</a:t>
            </a:r>
            <a:r>
              <a:rPr lang="en-US" dirty="0"/>
              <a:t>, so make sure it clickable</a:t>
            </a:r>
          </a:p>
          <a:p>
            <a:pPr lvl="1"/>
            <a:r>
              <a:rPr lang="en-US" dirty="0"/>
              <a:t>It will then call our code, called </a:t>
            </a:r>
            <a:r>
              <a:rPr lang="en-US" dirty="0" err="1"/>
              <a:t>showPopupMenu</a:t>
            </a:r>
            <a:r>
              <a:rPr lang="en-US" dirty="0"/>
              <a:t>(View v)  </a:t>
            </a:r>
          </a:p>
          <a:p>
            <a:pPr lvl="2"/>
            <a:r>
              <a:rPr lang="en-US" dirty="0"/>
              <a:t>Note this is not an override, just a method we are using</a:t>
            </a:r>
          </a:p>
          <a:p>
            <a:pPr marL="457200" lvl="1" indent="0">
              <a:buNone/>
            </a:pPr>
            <a:r>
              <a:rPr lang="en-US" dirty="0"/>
              <a:t>public void </a:t>
            </a:r>
            <a:r>
              <a:rPr lang="en-US" dirty="0" err="1"/>
              <a:t>onClick</a:t>
            </a:r>
            <a:r>
              <a:rPr lang="en-US" dirty="0"/>
              <a:t>(View v) {</a:t>
            </a:r>
          </a:p>
          <a:p>
            <a:pPr marL="914400" lvl="2" indent="0">
              <a:buNone/>
            </a:pPr>
            <a:r>
              <a:rPr lang="en-US" dirty="0" err="1"/>
              <a:t>showPopupMenu</a:t>
            </a:r>
            <a:r>
              <a:rPr lang="en-US" dirty="0"/>
              <a:t>(v);</a:t>
            </a:r>
          </a:p>
          <a:p>
            <a:pPr marL="514350" lvl="1" indent="0">
              <a:buNone/>
            </a:pPr>
            <a:r>
              <a:rPr lang="en-US" dirty="0"/>
              <a:t>}</a:t>
            </a:r>
          </a:p>
        </p:txBody>
      </p:sp>
    </p:spTree>
    <p:extLst>
      <p:ext uri="{BB962C8B-B14F-4D97-AF65-F5344CB8AC3E}">
        <p14:creationId xmlns:p14="http://schemas.microsoft.com/office/powerpoint/2010/main" val="251946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showPopupMenu</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private void </a:t>
            </a:r>
            <a:r>
              <a:rPr lang="en-US" dirty="0" err="1"/>
              <a:t>showPopupMenu</a:t>
            </a:r>
            <a:r>
              <a:rPr lang="en-US" dirty="0"/>
              <a:t>(View v){</a:t>
            </a:r>
          </a:p>
          <a:p>
            <a:pPr marL="0" indent="0">
              <a:buNone/>
            </a:pPr>
            <a:r>
              <a:rPr lang="en-US" dirty="0"/>
              <a:t>	</a:t>
            </a:r>
            <a:r>
              <a:rPr lang="en-US" dirty="0" err="1"/>
              <a:t>PopupMenu</a:t>
            </a:r>
            <a:r>
              <a:rPr lang="en-US" dirty="0"/>
              <a:t> </a:t>
            </a:r>
            <a:r>
              <a:rPr lang="en-US" dirty="0" err="1"/>
              <a:t>popupM</a:t>
            </a:r>
            <a:r>
              <a:rPr lang="en-US" dirty="0"/>
              <a:t> = new </a:t>
            </a:r>
            <a:r>
              <a:rPr lang="en-US" dirty="0" err="1"/>
              <a:t>PopupMenu</a:t>
            </a:r>
            <a:r>
              <a:rPr lang="en-US" dirty="0"/>
              <a:t>(this, v);</a:t>
            </a:r>
          </a:p>
          <a:p>
            <a:pPr marL="0" indent="0">
              <a:buNone/>
            </a:pPr>
            <a:r>
              <a:rPr lang="en-US" dirty="0"/>
              <a:t>	</a:t>
            </a:r>
            <a:r>
              <a:rPr lang="en-US" dirty="0" err="1"/>
              <a:t>popupM.inflate</a:t>
            </a:r>
            <a:r>
              <a:rPr lang="en-US" dirty="0"/>
              <a:t>(</a:t>
            </a:r>
            <a:r>
              <a:rPr lang="en-US" dirty="0" err="1"/>
              <a:t>R.menu.popup</a:t>
            </a:r>
            <a:r>
              <a:rPr lang="en-US" dirty="0"/>
              <a:t>);</a:t>
            </a:r>
          </a:p>
          <a:p>
            <a:pPr marL="0" indent="0">
              <a:buNone/>
            </a:pPr>
            <a:r>
              <a:rPr lang="en-US" dirty="0"/>
              <a:t>        	</a:t>
            </a:r>
            <a:r>
              <a:rPr lang="en-US" dirty="0" err="1"/>
              <a:t>popupM.setOnMenuItemClickListener</a:t>
            </a:r>
            <a:r>
              <a:rPr lang="en-US" dirty="0"/>
              <a:t>(new 	</a:t>
            </a:r>
            <a:r>
              <a:rPr lang="en-US" dirty="0" err="1"/>
              <a:t>PopupMenu.OnMenuItemClickListener</a:t>
            </a:r>
            <a:r>
              <a:rPr lang="en-US" dirty="0"/>
              <a:t>() {</a:t>
            </a:r>
          </a:p>
          <a:p>
            <a:pPr marL="0" indent="0">
              <a:buNone/>
            </a:pPr>
            <a:r>
              <a:rPr lang="en-US" dirty="0"/>
              <a:t>	   @Override</a:t>
            </a:r>
          </a:p>
          <a:p>
            <a:pPr marL="0" indent="0">
              <a:buNone/>
            </a:pPr>
            <a:r>
              <a:rPr lang="en-US" dirty="0"/>
              <a:t>	   public </a:t>
            </a:r>
            <a:r>
              <a:rPr lang="en-US" dirty="0" err="1"/>
              <a:t>boolean</a:t>
            </a:r>
            <a:r>
              <a:rPr lang="en-US" dirty="0"/>
              <a:t> </a:t>
            </a:r>
            <a:r>
              <a:rPr lang="en-US" dirty="0" err="1"/>
              <a:t>onMenuItemClick</a:t>
            </a:r>
            <a:r>
              <a:rPr lang="en-US" dirty="0"/>
              <a:t>(</a:t>
            </a:r>
            <a:r>
              <a:rPr lang="en-US" dirty="0" err="1"/>
              <a:t>MenuItem</a:t>
            </a:r>
            <a:r>
              <a:rPr lang="en-US" dirty="0"/>
              <a:t> item) {</a:t>
            </a:r>
          </a:p>
          <a:p>
            <a:pPr marL="0" indent="0">
              <a:buNone/>
            </a:pPr>
            <a:r>
              <a:rPr lang="en-US" dirty="0"/>
              <a:t>			//do something	</a:t>
            </a:r>
          </a:p>
          <a:p>
            <a:pPr marL="0" indent="0">
              <a:buNone/>
            </a:pPr>
            <a:r>
              <a:rPr lang="en-US" dirty="0"/>
              <a:t>		    return true;</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r>
              <a:rPr lang="en-US" dirty="0" err="1"/>
              <a:t>popupM.show</a:t>
            </a:r>
            <a:r>
              <a:rPr lang="en-US" dirty="0"/>
              <a:t>();</a:t>
            </a:r>
          </a:p>
          <a:p>
            <a:pPr marL="0" indent="0">
              <a:buNone/>
            </a:pPr>
            <a:r>
              <a:rPr lang="en-US"/>
              <a:t>  </a:t>
            </a:r>
            <a:r>
              <a:rPr lang="en-US" dirty="0"/>
              <a:t>}</a:t>
            </a:r>
          </a:p>
        </p:txBody>
      </p:sp>
    </p:spTree>
    <p:extLst>
      <p:ext uri="{BB962C8B-B14F-4D97-AF65-F5344CB8AC3E}">
        <p14:creationId xmlns:p14="http://schemas.microsoft.com/office/powerpoint/2010/main" val="404445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Popup Menus Visual</a:t>
            </a:r>
          </a:p>
        </p:txBody>
      </p:sp>
      <p:pic>
        <p:nvPicPr>
          <p:cNvPr id="5" name="Content Placeholder 4" descr="A screenshot of a phone&#10;&#10;Description automatically generated">
            <a:extLst>
              <a:ext uri="{FF2B5EF4-FFF2-40B4-BE49-F238E27FC236}">
                <a16:creationId xmlns:a16="http://schemas.microsoft.com/office/drawing/2014/main" id="{803307D5-8FD6-BA4A-82A2-683DD567CE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4387" y="1600200"/>
            <a:ext cx="5283225" cy="4525963"/>
          </a:xfrm>
        </p:spPr>
      </p:pic>
    </p:spTree>
    <p:extLst>
      <p:ext uri="{BB962C8B-B14F-4D97-AF65-F5344CB8AC3E}">
        <p14:creationId xmlns:p14="http://schemas.microsoft.com/office/powerpoint/2010/main" val="377783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Fragments and Menus</a:t>
            </a:r>
          </a:p>
        </p:txBody>
      </p:sp>
      <p:sp>
        <p:nvSpPr>
          <p:cNvPr id="3" name="Content Placeholder 2"/>
          <p:cNvSpPr>
            <a:spLocks noGrp="1"/>
          </p:cNvSpPr>
          <p:nvPr>
            <p:ph idx="1"/>
          </p:nvPr>
        </p:nvSpPr>
        <p:spPr/>
        <p:txBody>
          <a:bodyPr>
            <a:normAutofit/>
          </a:bodyPr>
          <a:lstStyle/>
          <a:p>
            <a:r>
              <a:rPr lang="en-US" dirty="0"/>
              <a:t>Fragments can contribute to the menu as well</a:t>
            </a:r>
          </a:p>
          <a:p>
            <a:pPr lvl="1"/>
            <a:r>
              <a:rPr lang="en-US" dirty="0"/>
              <a:t>Including if there is no menu.</a:t>
            </a:r>
          </a:p>
          <a:p>
            <a:pPr lvl="1"/>
            <a:r>
              <a:rPr lang="en-US" dirty="0"/>
              <a:t>In the </a:t>
            </a:r>
            <a:r>
              <a:rPr lang="en-US" dirty="0" err="1"/>
              <a:t>OnCreate</a:t>
            </a:r>
            <a:r>
              <a:rPr lang="en-US" dirty="0"/>
              <a:t>() method of the fragment, you must add</a:t>
            </a:r>
          </a:p>
          <a:p>
            <a:pPr lvl="2"/>
            <a:r>
              <a:rPr lang="en-US" dirty="0" err="1"/>
              <a:t>setHasOptionsMenu</a:t>
            </a:r>
            <a:r>
              <a:rPr lang="en-US" dirty="0"/>
              <a:t>(true);</a:t>
            </a:r>
          </a:p>
          <a:p>
            <a:pPr lvl="3"/>
            <a:r>
              <a:rPr lang="en-US" dirty="0"/>
              <a:t>Otherwise the menu methods will not be called.</a:t>
            </a:r>
          </a:p>
          <a:p>
            <a:r>
              <a:rPr lang="en-US" dirty="0"/>
              <a:t>A note, when the fragment is showing, the menu will be there and when the fragment is “removed”, then those menu items are removed as well.</a:t>
            </a:r>
          </a:p>
          <a:p>
            <a:pPr lvl="1"/>
            <a:r>
              <a:rPr lang="en-US" dirty="0"/>
              <a:t>Remember, fragments are nice, because of the encapsulation.</a:t>
            </a:r>
          </a:p>
        </p:txBody>
      </p:sp>
    </p:spTree>
    <p:extLst>
      <p:ext uri="{BB962C8B-B14F-4D97-AF65-F5344CB8AC3E}">
        <p14:creationId xmlns:p14="http://schemas.microsoft.com/office/powerpoint/2010/main" val="213495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5180" y="2286001"/>
            <a:ext cx="61722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Navigation visual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87420"/>
            <a:ext cx="4724400" cy="90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05161" y="1524000"/>
            <a:ext cx="1314078" cy="369332"/>
          </a:xfrm>
          <a:prstGeom prst="rect">
            <a:avLst/>
          </a:prstGeom>
          <a:noFill/>
        </p:spPr>
        <p:txBody>
          <a:bodyPr wrap="none" rtlCol="0">
            <a:spAutoFit/>
          </a:bodyPr>
          <a:lstStyle/>
          <a:p>
            <a:r>
              <a:rPr lang="en-US" dirty="0"/>
              <a:t>Back Button</a:t>
            </a:r>
          </a:p>
        </p:txBody>
      </p:sp>
      <p:cxnSp>
        <p:nvCxnSpPr>
          <p:cNvPr id="8" name="Straight Arrow Connector 7"/>
          <p:cNvCxnSpPr/>
          <p:nvPr/>
        </p:nvCxnSpPr>
        <p:spPr>
          <a:xfrm flipH="1">
            <a:off x="2133600" y="1893332"/>
            <a:ext cx="19050" cy="5450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28800" y="2165866"/>
            <a:ext cx="6705600" cy="805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81200" y="5105400"/>
            <a:ext cx="5257800" cy="987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67800" y="3810001"/>
            <a:ext cx="1194558" cy="646331"/>
          </a:xfrm>
          <a:prstGeom prst="rect">
            <a:avLst/>
          </a:prstGeom>
          <a:noFill/>
        </p:spPr>
        <p:txBody>
          <a:bodyPr wrap="none" rtlCol="0">
            <a:spAutoFit/>
          </a:bodyPr>
          <a:lstStyle/>
          <a:p>
            <a:r>
              <a:rPr lang="en-US" dirty="0" err="1"/>
              <a:t>ActionBar</a:t>
            </a:r>
            <a:r>
              <a:rPr lang="en-US" dirty="0"/>
              <a:t>/</a:t>
            </a:r>
          </a:p>
          <a:p>
            <a:r>
              <a:rPr lang="en-US" dirty="0" err="1"/>
              <a:t>ToolBar</a:t>
            </a:r>
            <a:endParaRPr lang="en-US" dirty="0"/>
          </a:p>
        </p:txBody>
      </p:sp>
      <p:cxnSp>
        <p:nvCxnSpPr>
          <p:cNvPr id="13" name="Straight Arrow Connector 12"/>
          <p:cNvCxnSpPr/>
          <p:nvPr/>
        </p:nvCxnSpPr>
        <p:spPr>
          <a:xfrm flipH="1" flipV="1">
            <a:off x="8534400" y="2971800"/>
            <a:ext cx="6858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315200" y="4456332"/>
            <a:ext cx="1752600" cy="8776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324600" y="5332570"/>
            <a:ext cx="457200" cy="53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0000" y="2302133"/>
            <a:ext cx="457200" cy="53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0" y="4271665"/>
            <a:ext cx="1198108" cy="369332"/>
          </a:xfrm>
          <a:prstGeom prst="rect">
            <a:avLst/>
          </a:prstGeom>
          <a:noFill/>
        </p:spPr>
        <p:txBody>
          <a:bodyPr wrap="square" rtlCol="0">
            <a:spAutoFit/>
          </a:bodyPr>
          <a:lstStyle/>
          <a:p>
            <a:r>
              <a:rPr lang="en-US" dirty="0"/>
              <a:t>Menu</a:t>
            </a:r>
          </a:p>
        </p:txBody>
      </p:sp>
      <p:cxnSp>
        <p:nvCxnSpPr>
          <p:cNvPr id="21" name="Straight Arrow Connector 20"/>
          <p:cNvCxnSpPr/>
          <p:nvPr/>
        </p:nvCxnSpPr>
        <p:spPr>
          <a:xfrm flipH="1">
            <a:off x="6629400" y="4640998"/>
            <a:ext cx="609600" cy="76920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315200" y="2835534"/>
            <a:ext cx="533400" cy="150786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33600" y="6400800"/>
            <a:ext cx="7924800" cy="369332"/>
          </a:xfrm>
          <a:prstGeom prst="rect">
            <a:avLst/>
          </a:prstGeom>
          <a:noFill/>
        </p:spPr>
        <p:txBody>
          <a:bodyPr wrap="square" rtlCol="0">
            <a:spAutoFit/>
          </a:bodyPr>
          <a:lstStyle/>
          <a:p>
            <a:r>
              <a:rPr lang="en-US" dirty="0"/>
              <a:t>Note: If there is physical menu button, then the menu does not show on the screen</a:t>
            </a:r>
          </a:p>
        </p:txBody>
      </p:sp>
      <p:sp>
        <p:nvSpPr>
          <p:cNvPr id="28" name="Oval 27"/>
          <p:cNvSpPr/>
          <p:nvPr/>
        </p:nvSpPr>
        <p:spPr>
          <a:xfrm>
            <a:off x="2206001" y="5373580"/>
            <a:ext cx="5715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816052" y="4441245"/>
            <a:ext cx="1922899" cy="369332"/>
          </a:xfrm>
          <a:prstGeom prst="rect">
            <a:avLst/>
          </a:prstGeom>
          <a:noFill/>
        </p:spPr>
        <p:txBody>
          <a:bodyPr wrap="none" rtlCol="0">
            <a:spAutoFit/>
          </a:bodyPr>
          <a:lstStyle/>
          <a:p>
            <a:r>
              <a:rPr lang="en-US" dirty="0"/>
              <a:t>Navigation Drawer</a:t>
            </a:r>
          </a:p>
        </p:txBody>
      </p:sp>
      <p:cxnSp>
        <p:nvCxnSpPr>
          <p:cNvPr id="31" name="Straight Arrow Connector 30"/>
          <p:cNvCxnSpPr>
            <a:stCxn id="29" idx="2"/>
          </p:cNvCxnSpPr>
          <p:nvPr/>
        </p:nvCxnSpPr>
        <p:spPr>
          <a:xfrm flipH="1">
            <a:off x="2638239" y="4810578"/>
            <a:ext cx="139262" cy="5630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 name="Oval 1023"/>
          <p:cNvSpPr/>
          <p:nvPr/>
        </p:nvSpPr>
        <p:spPr>
          <a:xfrm>
            <a:off x="5867400" y="2302133"/>
            <a:ext cx="17145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p:cNvSpPr txBox="1"/>
          <p:nvPr/>
        </p:nvSpPr>
        <p:spPr>
          <a:xfrm>
            <a:off x="6148921" y="1524000"/>
            <a:ext cx="1570558" cy="369332"/>
          </a:xfrm>
          <a:prstGeom prst="rect">
            <a:avLst/>
          </a:prstGeom>
          <a:noFill/>
        </p:spPr>
        <p:txBody>
          <a:bodyPr wrap="none" rtlCol="0">
            <a:spAutoFit/>
          </a:bodyPr>
          <a:lstStyle/>
          <a:p>
            <a:r>
              <a:rPr lang="en-US" dirty="0"/>
              <a:t>Action Buttons</a:t>
            </a:r>
          </a:p>
        </p:txBody>
      </p:sp>
      <p:cxnSp>
        <p:nvCxnSpPr>
          <p:cNvPr id="1028" name="Straight Arrow Connector 1027"/>
          <p:cNvCxnSpPr>
            <a:stCxn id="1025" idx="2"/>
          </p:cNvCxnSpPr>
          <p:nvPr/>
        </p:nvCxnSpPr>
        <p:spPr>
          <a:xfrm flipH="1">
            <a:off x="6858000" y="1893332"/>
            <a:ext cx="76200" cy="54506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31" name="Oval 1030"/>
          <p:cNvSpPr/>
          <p:nvPr/>
        </p:nvSpPr>
        <p:spPr>
          <a:xfrm>
            <a:off x="2057400" y="2438400"/>
            <a:ext cx="1905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24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Fragments and Menus (2)</a:t>
            </a:r>
          </a:p>
        </p:txBody>
      </p:sp>
      <p:sp>
        <p:nvSpPr>
          <p:cNvPr id="3" name="Content Placeholder 2"/>
          <p:cNvSpPr>
            <a:spLocks noGrp="1"/>
          </p:cNvSpPr>
          <p:nvPr>
            <p:ph idx="1"/>
          </p:nvPr>
        </p:nvSpPr>
        <p:spPr/>
        <p:txBody>
          <a:bodyPr>
            <a:normAutofit fontScale="55000" lnSpcReduction="20000"/>
          </a:bodyPr>
          <a:lstStyle/>
          <a:p>
            <a:r>
              <a:rPr lang="en-US" dirty="0"/>
              <a:t>Override the following, note the </a:t>
            </a:r>
            <a:r>
              <a:rPr lang="en-US" dirty="0" err="1"/>
              <a:t>onCreateOptionsMenu</a:t>
            </a:r>
            <a:r>
              <a:rPr lang="en-US" dirty="0"/>
              <a:t> is a little different</a:t>
            </a:r>
          </a:p>
          <a:p>
            <a:pPr marL="0" indent="0">
              <a:buNone/>
            </a:pPr>
            <a:r>
              <a:rPr lang="en-US" dirty="0"/>
              <a:t>@Override</a:t>
            </a:r>
          </a:p>
          <a:p>
            <a:pPr marL="0" indent="0">
              <a:buNone/>
            </a:pPr>
            <a:r>
              <a:rPr lang="en-US" dirty="0"/>
              <a:t>public void </a:t>
            </a:r>
            <a:r>
              <a:rPr lang="en-US" dirty="0" err="1"/>
              <a:t>onCreateOptionsMenu</a:t>
            </a:r>
            <a:r>
              <a:rPr lang="en-US" dirty="0"/>
              <a:t>(Menu </a:t>
            </a:r>
            <a:r>
              <a:rPr lang="en-US" dirty="0" err="1"/>
              <a:t>menu</a:t>
            </a:r>
            <a:r>
              <a:rPr lang="en-US" dirty="0"/>
              <a:t>, </a:t>
            </a:r>
            <a:r>
              <a:rPr lang="en-US" dirty="0" err="1">
                <a:solidFill>
                  <a:srgbClr val="FF0000"/>
                </a:solidFill>
              </a:rPr>
              <a:t>MenuInflater</a:t>
            </a:r>
            <a:r>
              <a:rPr lang="en-US" dirty="0">
                <a:solidFill>
                  <a:srgbClr val="FF0000"/>
                </a:solidFill>
              </a:rPr>
              <a:t> </a:t>
            </a:r>
            <a:r>
              <a:rPr lang="en-US" dirty="0" err="1">
                <a:solidFill>
                  <a:srgbClr val="FF0000"/>
                </a:solidFill>
              </a:rPr>
              <a:t>inflater</a:t>
            </a:r>
            <a:r>
              <a:rPr lang="en-US" dirty="0"/>
              <a:t>) {</a:t>
            </a:r>
          </a:p>
          <a:p>
            <a:pPr marL="0" indent="0">
              <a:buNone/>
            </a:pPr>
            <a:r>
              <a:rPr lang="en-US" dirty="0"/>
              <a:t>	</a:t>
            </a:r>
            <a:r>
              <a:rPr lang="en-US" dirty="0" err="1">
                <a:solidFill>
                  <a:srgbClr val="FF0000"/>
                </a:solidFill>
              </a:rPr>
              <a:t>super.onCreateOptionsMenu</a:t>
            </a:r>
            <a:r>
              <a:rPr lang="en-US" dirty="0">
                <a:solidFill>
                  <a:srgbClr val="FF0000"/>
                </a:solidFill>
              </a:rPr>
              <a:t>(menu, </a:t>
            </a:r>
            <a:r>
              <a:rPr lang="en-US" dirty="0" err="1">
                <a:solidFill>
                  <a:srgbClr val="FF0000"/>
                </a:solidFill>
              </a:rPr>
              <a:t>inflater</a:t>
            </a:r>
            <a:r>
              <a:rPr lang="en-US" dirty="0">
                <a:solidFill>
                  <a:srgbClr val="FF0000"/>
                </a:solidFill>
              </a:rPr>
              <a:t>);</a:t>
            </a:r>
          </a:p>
          <a:p>
            <a:pPr marL="0" indent="0">
              <a:buNone/>
            </a:pPr>
            <a:r>
              <a:rPr lang="en-US" dirty="0"/>
              <a:t>	  </a:t>
            </a:r>
            <a:r>
              <a:rPr lang="en-US" dirty="0" err="1">
                <a:solidFill>
                  <a:srgbClr val="FF0000"/>
                </a:solidFill>
              </a:rPr>
              <a:t>inflater</a:t>
            </a:r>
            <a:r>
              <a:rPr lang="en-US" dirty="0" err="1"/>
              <a:t>.inflate</a:t>
            </a:r>
            <a:r>
              <a:rPr lang="en-US" dirty="0"/>
              <a:t>(R.menu.frag2menu, menu);</a:t>
            </a:r>
          </a:p>
          <a:p>
            <a:pPr marL="0" indent="0">
              <a:buNone/>
            </a:pPr>
            <a:r>
              <a:rPr lang="en-US" dirty="0"/>
              <a:t>}</a:t>
            </a:r>
          </a:p>
          <a:p>
            <a:pPr marL="0" indent="0">
              <a:buNone/>
            </a:pPr>
            <a:r>
              <a:rPr lang="en-US" dirty="0"/>
              <a:t>@Override</a:t>
            </a:r>
          </a:p>
          <a:p>
            <a:pPr marL="0" indent="0">
              <a:buNone/>
            </a:pPr>
            <a:r>
              <a:rPr lang="en-US" dirty="0"/>
              <a:t>public </a:t>
            </a:r>
            <a:r>
              <a:rPr lang="en-US" dirty="0" err="1"/>
              <a:t>boolean</a:t>
            </a:r>
            <a:r>
              <a:rPr lang="en-US" dirty="0"/>
              <a:t> </a:t>
            </a:r>
            <a:r>
              <a:rPr lang="en-US" dirty="0" err="1"/>
              <a:t>onOptionsItemSelected</a:t>
            </a:r>
            <a:r>
              <a:rPr lang="en-US" dirty="0"/>
              <a:t>(</a:t>
            </a:r>
            <a:r>
              <a:rPr lang="en-US" dirty="0" err="1"/>
              <a:t>MenuItem</a:t>
            </a:r>
            <a:r>
              <a:rPr lang="en-US" dirty="0"/>
              <a:t> item) {</a:t>
            </a:r>
          </a:p>
          <a:p>
            <a:pPr marL="0" indent="0">
              <a:buNone/>
            </a:pPr>
            <a:r>
              <a:rPr lang="en-US" dirty="0"/>
              <a:t>  switch (</a:t>
            </a:r>
            <a:r>
              <a:rPr lang="en-US" dirty="0" err="1"/>
              <a:t>item.getItemId</a:t>
            </a:r>
            <a:r>
              <a:rPr lang="en-US" dirty="0"/>
              <a:t>()) {</a:t>
            </a:r>
          </a:p>
          <a:p>
            <a:pPr marL="0" indent="0">
              <a:buNone/>
            </a:pPr>
            <a:r>
              <a:rPr lang="en-US" dirty="0"/>
              <a:t>	case R.id.frag2item:</a:t>
            </a:r>
          </a:p>
          <a:p>
            <a:pPr marL="0" indent="0">
              <a:buNone/>
            </a:pPr>
            <a:r>
              <a:rPr lang="en-US" dirty="0"/>
              <a:t>		//do something.</a:t>
            </a:r>
          </a:p>
          <a:p>
            <a:pPr marL="0" indent="0">
              <a:buNone/>
            </a:pPr>
            <a:r>
              <a:rPr lang="en-US" dirty="0"/>
              <a:t>		return true;</a:t>
            </a:r>
          </a:p>
          <a:p>
            <a:pPr marL="0" indent="0">
              <a:buNone/>
            </a:pPr>
            <a:r>
              <a:rPr lang="en-US" dirty="0"/>
              <a:t>	}</a:t>
            </a:r>
          </a:p>
          <a:p>
            <a:pPr marL="0" indent="0">
              <a:buNone/>
            </a:pPr>
            <a:r>
              <a:rPr lang="en-US" dirty="0"/>
              <a:t>	return </a:t>
            </a:r>
            <a:r>
              <a:rPr lang="en-US" dirty="0" err="1"/>
              <a:t>super.onOptionsItemSelected</a:t>
            </a:r>
            <a:r>
              <a:rPr lang="en-US" dirty="0"/>
              <a:t>(item);</a:t>
            </a:r>
          </a:p>
          <a:p>
            <a:pPr marL="0" indent="0">
              <a:buNone/>
            </a:pPr>
            <a:r>
              <a:rPr lang="en-US" dirty="0"/>
              <a:t>}</a:t>
            </a:r>
          </a:p>
          <a:p>
            <a:endParaRPr lang="en-US" dirty="0"/>
          </a:p>
        </p:txBody>
      </p:sp>
    </p:spTree>
    <p:extLst>
      <p:ext uri="{BB962C8B-B14F-4D97-AF65-F5344CB8AC3E}">
        <p14:creationId xmlns:p14="http://schemas.microsoft.com/office/powerpoint/2010/main" val="31766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Example</a:t>
            </a:r>
          </a:p>
        </p:txBody>
      </p:sp>
      <p:sp>
        <p:nvSpPr>
          <p:cNvPr id="3" name="Content Placeholder 2"/>
          <p:cNvSpPr>
            <a:spLocks noGrp="1"/>
          </p:cNvSpPr>
          <p:nvPr>
            <p:ph idx="1"/>
          </p:nvPr>
        </p:nvSpPr>
        <p:spPr/>
        <p:txBody>
          <a:bodyPr>
            <a:normAutofit/>
          </a:bodyPr>
          <a:lstStyle/>
          <a:p>
            <a:r>
              <a:rPr lang="en-US" sz="2800" dirty="0"/>
              <a:t>The show Fragment X is menu from the activity.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961" y="2362201"/>
            <a:ext cx="4805362" cy="173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517" y="4800600"/>
            <a:ext cx="474880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14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 creation</a:t>
            </a:r>
          </a:p>
        </p:txBody>
      </p:sp>
      <p:sp>
        <p:nvSpPr>
          <p:cNvPr id="3" name="Content Placeholder 2"/>
          <p:cNvSpPr>
            <a:spLocks noGrp="1"/>
          </p:cNvSpPr>
          <p:nvPr>
            <p:ph idx="1"/>
          </p:nvPr>
        </p:nvSpPr>
        <p:spPr/>
        <p:txBody>
          <a:bodyPr/>
          <a:lstStyle/>
          <a:p>
            <a:r>
              <a:rPr lang="en-US" dirty="0"/>
              <a:t>Menu items can be changed later by</a:t>
            </a:r>
          </a:p>
          <a:p>
            <a:pPr lvl="1"/>
            <a:r>
              <a:rPr lang="en-US" dirty="0" err="1"/>
              <a:t>invalidateOptionsMenu</a:t>
            </a:r>
            <a:r>
              <a:rPr lang="en-US" dirty="0"/>
              <a:t>();</a:t>
            </a:r>
          </a:p>
          <a:p>
            <a:pPr lvl="1"/>
            <a:r>
              <a:rPr lang="en-US" dirty="0"/>
              <a:t>Which calls the </a:t>
            </a:r>
            <a:r>
              <a:rPr lang="en-US" dirty="0" err="1"/>
              <a:t>onCreateOptionsMenu</a:t>
            </a:r>
            <a:r>
              <a:rPr lang="en-US" dirty="0"/>
              <a:t>  method again.</a:t>
            </a:r>
          </a:p>
          <a:p>
            <a:pPr lvl="1"/>
            <a:r>
              <a:rPr lang="en-US" dirty="0"/>
              <a:t>So if you need to change, enable/disable menu items, you can do it pretty easily.</a:t>
            </a:r>
          </a:p>
        </p:txBody>
      </p:sp>
    </p:spTree>
    <p:extLst>
      <p:ext uri="{BB962C8B-B14F-4D97-AF65-F5344CB8AC3E}">
        <p14:creationId xmlns:p14="http://schemas.microsoft.com/office/powerpoint/2010/main" val="90666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ActionBAR</a:t>
            </a:r>
            <a:r>
              <a:rPr lang="en-US" dirty="0"/>
              <a:t> (but really a toolbar)</a:t>
            </a:r>
          </a:p>
        </p:txBody>
      </p:sp>
      <p:sp>
        <p:nvSpPr>
          <p:cNvPr id="5" name="Text Placeholder 4"/>
          <p:cNvSpPr>
            <a:spLocks noGrp="1"/>
          </p:cNvSpPr>
          <p:nvPr>
            <p:ph type="body" idx="1"/>
          </p:nvPr>
        </p:nvSpPr>
        <p:spPr/>
        <p:txBody>
          <a:bodyPr/>
          <a:lstStyle/>
          <a:p>
            <a:r>
              <a:rPr lang="en-US" dirty="0"/>
              <a:t>Android</a:t>
            </a:r>
          </a:p>
        </p:txBody>
      </p:sp>
    </p:spTree>
    <p:extLst>
      <p:ext uri="{BB962C8B-B14F-4D97-AF65-F5344CB8AC3E}">
        <p14:creationId xmlns:p14="http://schemas.microsoft.com/office/powerpoint/2010/main" val="372643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ActionBar</a:t>
            </a:r>
            <a:r>
              <a:rPr lang="en-US" dirty="0"/>
              <a:t>”</a:t>
            </a:r>
          </a:p>
        </p:txBody>
      </p:sp>
      <p:sp>
        <p:nvSpPr>
          <p:cNvPr id="3" name="Content Placeholder 2"/>
          <p:cNvSpPr>
            <a:spLocks noGrp="1"/>
          </p:cNvSpPr>
          <p:nvPr>
            <p:ph idx="1"/>
          </p:nvPr>
        </p:nvSpPr>
        <p:spPr/>
        <p:txBody>
          <a:bodyPr/>
          <a:lstStyle/>
          <a:p>
            <a:r>
              <a:rPr lang="en-US" dirty="0"/>
              <a:t>The </a:t>
            </a:r>
            <a:r>
              <a:rPr lang="en-US" dirty="0" err="1"/>
              <a:t>Actionbar</a:t>
            </a:r>
            <a:r>
              <a:rPr lang="en-US" dirty="0"/>
              <a:t> can provide a “Back” button to the parent Activity.</a:t>
            </a:r>
          </a:p>
          <a:p>
            <a:r>
              <a:rPr lang="en-US" dirty="0"/>
              <a:t>We can also add “buttons”, except they are menu items, via the xml</a:t>
            </a:r>
          </a:p>
          <a:p>
            <a:pPr lvl="1"/>
            <a:r>
              <a:rPr lang="en-US" dirty="0"/>
              <a:t>Note I’m using text, but it could just easily be an icon (or both!)</a:t>
            </a:r>
          </a:p>
          <a:p>
            <a:pPr lvl="1"/>
            <a:r>
              <a:rPr lang="en-US" dirty="0"/>
              <a:t>We can also add sub menu to the </a:t>
            </a:r>
            <a:r>
              <a:rPr lang="en-US" dirty="0" err="1"/>
              <a:t>ActionBar</a:t>
            </a:r>
            <a:r>
              <a:rPr lang="en-US" dirty="0"/>
              <a:t> that drop down when clicked.</a:t>
            </a:r>
          </a:p>
        </p:txBody>
      </p:sp>
    </p:spTree>
    <p:extLst>
      <p:ext uri="{BB962C8B-B14F-4D97-AF65-F5344CB8AC3E}">
        <p14:creationId xmlns:p14="http://schemas.microsoft.com/office/powerpoint/2010/main" val="338878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 code</a:t>
            </a:r>
          </a:p>
        </p:txBody>
      </p:sp>
      <p:sp>
        <p:nvSpPr>
          <p:cNvPr id="3" name="Content Placeholder 2"/>
          <p:cNvSpPr>
            <a:spLocks noGrp="1"/>
          </p:cNvSpPr>
          <p:nvPr>
            <p:ph idx="1"/>
          </p:nvPr>
        </p:nvSpPr>
        <p:spPr/>
        <p:txBody>
          <a:bodyPr>
            <a:normAutofit fontScale="62500" lnSpcReduction="20000"/>
          </a:bodyPr>
          <a:lstStyle/>
          <a:p>
            <a:r>
              <a:rPr lang="en-US" dirty="0"/>
              <a:t>From Googles page: </a:t>
            </a:r>
            <a:r>
              <a:rPr lang="en-US" dirty="0">
                <a:hlinkClick r:id="rId2"/>
              </a:rPr>
              <a:t>http://developer.android.com/guide/topics/resources/menu-resource.html</a:t>
            </a:r>
            <a:r>
              <a:rPr lang="en-US" dirty="0"/>
              <a:t> </a:t>
            </a:r>
          </a:p>
          <a:p>
            <a:pPr lvl="1"/>
            <a:r>
              <a:rPr lang="en-US" dirty="0"/>
              <a:t>Using the </a:t>
            </a:r>
            <a:r>
              <a:rPr lang="en-US" dirty="0" err="1"/>
              <a:t>xmlns:app</a:t>
            </a:r>
            <a:r>
              <a:rPr lang="en-US" dirty="0"/>
              <a:t>="http://schemas.android.com/</a:t>
            </a:r>
            <a:r>
              <a:rPr lang="en-US" dirty="0" err="1"/>
              <a:t>apk</a:t>
            </a:r>
            <a:r>
              <a:rPr lang="en-US" dirty="0"/>
              <a:t>/res-auto"</a:t>
            </a:r>
          </a:p>
          <a:p>
            <a:r>
              <a:rPr lang="en-US" dirty="0" err="1"/>
              <a:t>app:showAsAction</a:t>
            </a:r>
            <a:r>
              <a:rPr lang="en-US" dirty="0"/>
              <a:t>=</a:t>
            </a:r>
          </a:p>
          <a:p>
            <a:pPr lvl="1"/>
            <a:r>
              <a:rPr lang="en-US" dirty="0" err="1"/>
              <a:t>ifRoom</a:t>
            </a:r>
            <a:r>
              <a:rPr lang="en-US" dirty="0"/>
              <a:t>	</a:t>
            </a:r>
          </a:p>
          <a:p>
            <a:pPr lvl="2"/>
            <a:r>
              <a:rPr lang="en-US" dirty="0"/>
              <a:t>Only place this item in the Action Bar if there is room for it.</a:t>
            </a:r>
          </a:p>
          <a:p>
            <a:pPr lvl="1"/>
            <a:r>
              <a:rPr lang="en-US" dirty="0" err="1"/>
              <a:t>withText</a:t>
            </a:r>
            <a:r>
              <a:rPr lang="en-US" dirty="0"/>
              <a:t>	</a:t>
            </a:r>
          </a:p>
          <a:p>
            <a:pPr lvl="2"/>
            <a:r>
              <a:rPr lang="en-US" dirty="0"/>
              <a:t>Also include the title text (defined by </a:t>
            </a:r>
            <a:r>
              <a:rPr lang="en-US" dirty="0" err="1"/>
              <a:t>android:title</a:t>
            </a:r>
            <a:r>
              <a:rPr lang="en-US" dirty="0"/>
              <a:t>) with the action item. You can include this value along with one of the others as a flag set, by separating them with a pipe |.</a:t>
            </a:r>
          </a:p>
          <a:p>
            <a:pPr lvl="1"/>
            <a:r>
              <a:rPr lang="en-US" dirty="0"/>
              <a:t>never</a:t>
            </a:r>
          </a:p>
          <a:p>
            <a:pPr lvl="2"/>
            <a:r>
              <a:rPr lang="en-US" dirty="0"/>
              <a:t>Never place this item in the Action Bar.</a:t>
            </a:r>
          </a:p>
          <a:p>
            <a:pPr lvl="1"/>
            <a:r>
              <a:rPr lang="en-US" dirty="0"/>
              <a:t>always</a:t>
            </a:r>
          </a:p>
          <a:p>
            <a:pPr lvl="2"/>
            <a:r>
              <a:rPr lang="en-US" dirty="0"/>
              <a:t>Always place this item in the Action Bar. Avoid using this unless it's critical that the item always appear in the action bar. Setting multiple items to always appear as action items can result in them overlapping with other UI in the action bar.</a:t>
            </a:r>
          </a:p>
          <a:p>
            <a:pPr lvl="1"/>
            <a:r>
              <a:rPr lang="en-US" dirty="0" err="1"/>
              <a:t>collapseActionView</a:t>
            </a:r>
            <a:r>
              <a:rPr lang="en-US" dirty="0"/>
              <a:t>	</a:t>
            </a:r>
          </a:p>
          <a:p>
            <a:pPr lvl="2"/>
            <a:r>
              <a:rPr lang="en-US" dirty="0"/>
              <a:t>The action view associated with this action item (as declared by </a:t>
            </a:r>
            <a:r>
              <a:rPr lang="en-US" dirty="0" err="1"/>
              <a:t>android:actionLayout</a:t>
            </a:r>
            <a:r>
              <a:rPr lang="en-US" dirty="0"/>
              <a:t> or </a:t>
            </a:r>
            <a:r>
              <a:rPr lang="en-US" dirty="0" err="1"/>
              <a:t>android:actionViewClass</a:t>
            </a:r>
            <a:r>
              <a:rPr lang="en-US" dirty="0"/>
              <a:t>) is collapsible.</a:t>
            </a:r>
          </a:p>
          <a:p>
            <a:pPr lvl="3"/>
            <a:r>
              <a:rPr lang="en-US" dirty="0"/>
              <a:t>Introduced in API Level 14.</a:t>
            </a:r>
          </a:p>
        </p:txBody>
      </p:sp>
    </p:spTree>
    <p:extLst>
      <p:ext uri="{BB962C8B-B14F-4D97-AF65-F5344CB8AC3E}">
        <p14:creationId xmlns:p14="http://schemas.microsoft.com/office/powerpoint/2010/main" val="292792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 code example</a:t>
            </a:r>
          </a:p>
        </p:txBody>
      </p:sp>
      <p:sp>
        <p:nvSpPr>
          <p:cNvPr id="5" name="Content Placeholder 4"/>
          <p:cNvSpPr>
            <a:spLocks noGrp="1"/>
          </p:cNvSpPr>
          <p:nvPr>
            <p:ph idx="1"/>
          </p:nvPr>
        </p:nvSpPr>
        <p:spPr>
          <a:xfrm>
            <a:off x="1981200" y="1600201"/>
            <a:ext cx="5029200" cy="4525963"/>
          </a:xfrm>
        </p:spPr>
        <p:txBody>
          <a:bodyPr>
            <a:normAutofit fontScale="40000" lnSpcReduction="20000"/>
          </a:bodyPr>
          <a:lstStyle/>
          <a:p>
            <a:pPr marL="0" indent="0">
              <a:buNone/>
            </a:pPr>
            <a:r>
              <a:rPr lang="en-US" dirty="0"/>
              <a:t>&lt;menu … </a:t>
            </a:r>
            <a:r>
              <a:rPr lang="en-US" dirty="0" err="1">
                <a:solidFill>
                  <a:srgbClr val="FF0000"/>
                </a:solidFill>
              </a:rPr>
              <a:t>xmlns:app</a:t>
            </a:r>
            <a:r>
              <a:rPr lang="en-US" dirty="0">
                <a:solidFill>
                  <a:srgbClr val="FF0000"/>
                </a:solidFill>
              </a:rPr>
              <a:t>="http://schemas.android.com/</a:t>
            </a:r>
            <a:r>
              <a:rPr lang="en-US" dirty="0" err="1">
                <a:solidFill>
                  <a:srgbClr val="FF0000"/>
                </a:solidFill>
              </a:rPr>
              <a:t>apk</a:t>
            </a:r>
            <a:r>
              <a:rPr lang="en-US" dirty="0">
                <a:solidFill>
                  <a:srgbClr val="FF0000"/>
                </a:solidFill>
              </a:rPr>
              <a:t>/res-auto" </a:t>
            </a:r>
            <a:r>
              <a:rPr lang="en-US" dirty="0"/>
              <a:t>&gt;</a:t>
            </a:r>
          </a:p>
          <a:p>
            <a:pPr marL="0" indent="0">
              <a:buNone/>
            </a:pPr>
            <a:r>
              <a:rPr lang="en-US" dirty="0"/>
              <a:t>    &lt;item  </a:t>
            </a:r>
            <a:r>
              <a:rPr lang="en-US" dirty="0" err="1"/>
              <a:t>android:id</a:t>
            </a:r>
            <a:r>
              <a:rPr lang="en-US" dirty="0"/>
              <a:t>="@+id/</a:t>
            </a:r>
            <a:r>
              <a:rPr lang="en-US" dirty="0" err="1"/>
              <a:t>actionmenu_settings</a:t>
            </a:r>
            <a:r>
              <a:rPr lang="en-US" dirty="0"/>
              <a:t>"</a:t>
            </a:r>
          </a:p>
          <a:p>
            <a:pPr marL="0" indent="0">
              <a:buNone/>
            </a:pPr>
            <a:r>
              <a:rPr lang="en-US" dirty="0"/>
              <a:t>        </a:t>
            </a:r>
            <a:r>
              <a:rPr lang="en-US" dirty="0" err="1">
                <a:solidFill>
                  <a:srgbClr val="FF0000"/>
                </a:solidFill>
              </a:rPr>
              <a:t>app:showAsAction</a:t>
            </a:r>
            <a:r>
              <a:rPr lang="en-US" dirty="0">
                <a:solidFill>
                  <a:srgbClr val="FF0000"/>
                </a:solidFill>
              </a:rPr>
              <a:t>="</a:t>
            </a:r>
            <a:r>
              <a:rPr lang="en-US" dirty="0" err="1">
                <a:solidFill>
                  <a:srgbClr val="FF0000"/>
                </a:solidFill>
              </a:rPr>
              <a:t>ifRoom</a:t>
            </a:r>
            <a:r>
              <a:rPr lang="en-US" dirty="0">
                <a:solidFill>
                  <a:srgbClr val="FF0000"/>
                </a:solidFill>
              </a:rPr>
              <a:t>"</a:t>
            </a:r>
          </a:p>
          <a:p>
            <a:pPr marL="0" indent="0">
              <a:buNone/>
            </a:pPr>
            <a:r>
              <a:rPr lang="en-US" dirty="0"/>
              <a:t>        </a:t>
            </a:r>
            <a:r>
              <a:rPr lang="en-US" dirty="0" err="1"/>
              <a:t>android:title</a:t>
            </a:r>
            <a:r>
              <a:rPr lang="en-US" dirty="0"/>
              <a:t>="@string/</a:t>
            </a:r>
            <a:r>
              <a:rPr lang="en-US" dirty="0" err="1"/>
              <a:t>action_settings</a:t>
            </a:r>
            <a:r>
              <a:rPr lang="en-US" dirty="0"/>
              <a:t>"/&gt;</a:t>
            </a:r>
          </a:p>
          <a:p>
            <a:pPr marL="0" indent="0">
              <a:buNone/>
            </a:pPr>
            <a:endParaRPr lang="en-US" dirty="0"/>
          </a:p>
          <a:p>
            <a:pPr marL="0" indent="0">
              <a:buNone/>
            </a:pPr>
            <a:r>
              <a:rPr lang="en-US" dirty="0"/>
              <a:t>&lt;item </a:t>
            </a:r>
            <a:r>
              <a:rPr lang="en-US" dirty="0" err="1"/>
              <a:t>android:id</a:t>
            </a:r>
            <a:r>
              <a:rPr lang="en-US" dirty="0"/>
              <a:t>="@+id/submenu"</a:t>
            </a:r>
          </a:p>
          <a:p>
            <a:pPr marL="0" indent="0">
              <a:buNone/>
            </a:pPr>
            <a:r>
              <a:rPr lang="en-US" dirty="0"/>
              <a:t>              </a:t>
            </a:r>
            <a:r>
              <a:rPr lang="en-US" dirty="0" err="1"/>
              <a:t>android:title</a:t>
            </a:r>
            <a:r>
              <a:rPr lang="en-US" dirty="0"/>
              <a:t>="sub menu"  </a:t>
            </a:r>
          </a:p>
          <a:p>
            <a:pPr marL="0" indent="0">
              <a:buNone/>
            </a:pPr>
            <a:r>
              <a:rPr lang="en-US" dirty="0"/>
              <a:t>         </a:t>
            </a:r>
            <a:r>
              <a:rPr lang="en-US" dirty="0" err="1">
                <a:solidFill>
                  <a:srgbClr val="FF0000"/>
                </a:solidFill>
              </a:rPr>
              <a:t>app:showAsAction</a:t>
            </a:r>
            <a:r>
              <a:rPr lang="en-US" dirty="0">
                <a:solidFill>
                  <a:srgbClr val="FF0000"/>
                </a:solidFill>
              </a:rPr>
              <a:t>="always"</a:t>
            </a:r>
            <a:r>
              <a:rPr lang="en-US" dirty="0"/>
              <a:t> &gt;</a:t>
            </a:r>
          </a:p>
          <a:p>
            <a:pPr marL="0" indent="0">
              <a:buNone/>
            </a:pPr>
            <a:r>
              <a:rPr lang="en-US" dirty="0"/>
              <a:t>        &lt;menu&gt;</a:t>
            </a:r>
          </a:p>
          <a:p>
            <a:pPr marL="0" indent="0">
              <a:buNone/>
            </a:pPr>
            <a:r>
              <a:rPr lang="en-US" dirty="0"/>
              <a:t>           &lt;item </a:t>
            </a:r>
            <a:r>
              <a:rPr lang="en-US" dirty="0" err="1"/>
              <a:t>android:id</a:t>
            </a:r>
            <a:r>
              <a:rPr lang="en-US" dirty="0"/>
              <a:t>="@+id/asubitem1"</a:t>
            </a:r>
          </a:p>
          <a:p>
            <a:pPr marL="0" indent="0">
              <a:buNone/>
            </a:pPr>
            <a:r>
              <a:rPr lang="en-US" dirty="0"/>
              <a:t>             </a:t>
            </a:r>
            <a:r>
              <a:rPr lang="en-US" dirty="0" err="1"/>
              <a:t>android:orderInCategory</a:t>
            </a:r>
            <a:r>
              <a:rPr lang="en-US" dirty="0"/>
              <a:t>="1"</a:t>
            </a:r>
          </a:p>
          <a:p>
            <a:pPr marL="0" indent="0">
              <a:buNone/>
            </a:pPr>
            <a:r>
              <a:rPr lang="en-US" dirty="0"/>
              <a:t>             </a:t>
            </a:r>
            <a:r>
              <a:rPr lang="en-US" dirty="0" err="1"/>
              <a:t>android:title</a:t>
            </a:r>
            <a:r>
              <a:rPr lang="en-US" dirty="0"/>
              <a:t>="subitem1"/&gt;    </a:t>
            </a:r>
          </a:p>
          <a:p>
            <a:pPr marL="0" indent="0">
              <a:buNone/>
            </a:pPr>
            <a:r>
              <a:rPr lang="en-US" dirty="0"/>
              <a:t>       &lt;item </a:t>
            </a:r>
            <a:r>
              <a:rPr lang="en-US" dirty="0" err="1"/>
              <a:t>android:id</a:t>
            </a:r>
            <a:r>
              <a:rPr lang="en-US" dirty="0"/>
              <a:t>="@+id/asubitem2"</a:t>
            </a:r>
          </a:p>
          <a:p>
            <a:pPr marL="0" indent="0">
              <a:buNone/>
            </a:pPr>
            <a:r>
              <a:rPr lang="en-US" dirty="0"/>
              <a:t>              </a:t>
            </a:r>
            <a:r>
              <a:rPr lang="en-US" dirty="0" err="1"/>
              <a:t>android:orderInCategory</a:t>
            </a:r>
            <a:r>
              <a:rPr lang="en-US" dirty="0"/>
              <a:t>="2"</a:t>
            </a:r>
          </a:p>
          <a:p>
            <a:pPr marL="0" indent="0">
              <a:buNone/>
            </a:pPr>
            <a:r>
              <a:rPr lang="en-US" dirty="0"/>
              <a:t>              </a:t>
            </a:r>
            <a:r>
              <a:rPr lang="en-US" dirty="0" err="1"/>
              <a:t>android:title</a:t>
            </a:r>
            <a:r>
              <a:rPr lang="en-US" dirty="0"/>
              <a:t>="subitem2"/&gt;     </a:t>
            </a:r>
          </a:p>
          <a:p>
            <a:pPr marL="0" indent="0">
              <a:buNone/>
            </a:pPr>
            <a:r>
              <a:rPr lang="en-US" dirty="0"/>
              <a:t>        &lt;/menu&gt;</a:t>
            </a:r>
          </a:p>
          <a:p>
            <a:pPr marL="0" indent="0">
              <a:buNone/>
            </a:pPr>
            <a:r>
              <a:rPr lang="en-US" dirty="0"/>
              <a:t>    &lt;/item&gt;</a:t>
            </a:r>
          </a:p>
          <a:p>
            <a:pPr marL="0" indent="0">
              <a:buNone/>
            </a:pPr>
            <a:r>
              <a:rPr lang="en-US" dirty="0"/>
              <a:t> &lt;item </a:t>
            </a:r>
            <a:r>
              <a:rPr lang="en-US" dirty="0" err="1"/>
              <a:t>android:id</a:t>
            </a:r>
            <a:r>
              <a:rPr lang="en-US" dirty="0"/>
              <a:t>="@+id/amenuitem1"</a:t>
            </a:r>
          </a:p>
          <a:p>
            <a:pPr marL="0" indent="0">
              <a:buNone/>
            </a:pPr>
            <a:r>
              <a:rPr lang="en-US" dirty="0"/>
              <a:t>	</a:t>
            </a:r>
            <a:r>
              <a:rPr lang="en-US" dirty="0" err="1"/>
              <a:t>android:title</a:t>
            </a:r>
            <a:r>
              <a:rPr lang="en-US" dirty="0"/>
              <a:t>="item1"/&gt;    </a:t>
            </a:r>
          </a:p>
          <a:p>
            <a:pPr marL="0" indent="0">
              <a:buNone/>
            </a:pPr>
            <a:r>
              <a:rPr lang="en-US" dirty="0"/>
              <a:t>  &lt;item </a:t>
            </a:r>
            <a:r>
              <a:rPr lang="en-US" dirty="0" err="1"/>
              <a:t>android:id</a:t>
            </a:r>
            <a:r>
              <a:rPr lang="en-US" dirty="0"/>
              <a:t>="@+id/amenuitem2"</a:t>
            </a:r>
          </a:p>
          <a:p>
            <a:pPr marL="0" indent="0">
              <a:buNone/>
            </a:pPr>
            <a:r>
              <a:rPr lang="en-US" dirty="0"/>
              <a:t>	</a:t>
            </a:r>
            <a:r>
              <a:rPr lang="en-US" dirty="0" err="1"/>
              <a:t>android:title</a:t>
            </a:r>
            <a:r>
              <a:rPr lang="en-US" dirty="0"/>
              <a:t>="item2"/&gt; </a:t>
            </a:r>
          </a:p>
          <a:p>
            <a:pPr marL="0" indent="0">
              <a:buNone/>
            </a:pPr>
            <a:r>
              <a:rPr lang="en-US" dirty="0"/>
              <a:t>&lt;/menu&gt;</a:t>
            </a:r>
          </a:p>
          <a:p>
            <a:pPr marL="0" indent="0">
              <a:buNone/>
            </a:pPr>
            <a:endParaRPr lang="en-US" dirty="0"/>
          </a:p>
        </p:txBody>
      </p:sp>
      <p:sp>
        <p:nvSpPr>
          <p:cNvPr id="6" name="TextBox 5"/>
          <p:cNvSpPr txBox="1"/>
          <p:nvPr/>
        </p:nvSpPr>
        <p:spPr>
          <a:xfrm>
            <a:off x="6583397" y="1905001"/>
            <a:ext cx="3542252" cy="646331"/>
          </a:xfrm>
          <a:prstGeom prst="rect">
            <a:avLst/>
          </a:prstGeom>
          <a:noFill/>
        </p:spPr>
        <p:txBody>
          <a:bodyPr wrap="none" rtlCol="0">
            <a:spAutoFit/>
          </a:bodyPr>
          <a:lstStyle/>
          <a:p>
            <a:r>
              <a:rPr lang="en-US" dirty="0"/>
              <a:t>Show if room, if not show in normal</a:t>
            </a:r>
          </a:p>
          <a:p>
            <a:r>
              <a:rPr lang="en-US" dirty="0"/>
              <a:t> menu</a:t>
            </a:r>
          </a:p>
        </p:txBody>
      </p:sp>
      <p:sp>
        <p:nvSpPr>
          <p:cNvPr id="7" name="TextBox 6"/>
          <p:cNvSpPr txBox="1"/>
          <p:nvPr/>
        </p:nvSpPr>
        <p:spPr>
          <a:xfrm>
            <a:off x="6583397" y="2971800"/>
            <a:ext cx="3562514" cy="923330"/>
          </a:xfrm>
          <a:prstGeom prst="rect">
            <a:avLst/>
          </a:prstGeom>
          <a:noFill/>
        </p:spPr>
        <p:txBody>
          <a:bodyPr wrap="none" rtlCol="0">
            <a:spAutoFit/>
          </a:bodyPr>
          <a:lstStyle/>
          <a:p>
            <a:r>
              <a:rPr lang="en-US" dirty="0"/>
              <a:t>Always shows  and creates a </a:t>
            </a:r>
          </a:p>
          <a:p>
            <a:r>
              <a:rPr lang="en-US" dirty="0"/>
              <a:t>Drop menu (separate from standard</a:t>
            </a:r>
          </a:p>
          <a:p>
            <a:r>
              <a:rPr lang="en-US" dirty="0"/>
              <a:t>Menu)</a:t>
            </a:r>
          </a:p>
        </p:txBody>
      </p:sp>
      <p:sp>
        <p:nvSpPr>
          <p:cNvPr id="8" name="TextBox 7"/>
          <p:cNvSpPr txBox="1"/>
          <p:nvPr/>
        </p:nvSpPr>
        <p:spPr>
          <a:xfrm>
            <a:off x="6781800" y="5105400"/>
            <a:ext cx="2049664" cy="369332"/>
          </a:xfrm>
          <a:prstGeom prst="rect">
            <a:avLst/>
          </a:prstGeom>
          <a:noFill/>
        </p:spPr>
        <p:txBody>
          <a:bodyPr wrap="none" rtlCol="0">
            <a:spAutoFit/>
          </a:bodyPr>
          <a:lstStyle/>
          <a:p>
            <a:r>
              <a:rPr lang="en-US" dirty="0"/>
              <a:t>Normal menu items</a:t>
            </a:r>
          </a:p>
        </p:txBody>
      </p:sp>
      <p:cxnSp>
        <p:nvCxnSpPr>
          <p:cNvPr id="10" name="Straight Arrow Connector 9"/>
          <p:cNvCxnSpPr/>
          <p:nvPr/>
        </p:nvCxnSpPr>
        <p:spPr>
          <a:xfrm flipH="1">
            <a:off x="4800600" y="2133600"/>
            <a:ext cx="178279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4572000" y="3124200"/>
            <a:ext cx="2011398"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5257800" y="3581400"/>
            <a:ext cx="1325598"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p:cNvCxnSpPr>
          <p:nvPr/>
        </p:nvCxnSpPr>
        <p:spPr>
          <a:xfrm flipH="1">
            <a:off x="4953000" y="5290066"/>
            <a:ext cx="1828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Right Brace 17"/>
          <p:cNvSpPr/>
          <p:nvPr/>
        </p:nvSpPr>
        <p:spPr>
          <a:xfrm>
            <a:off x="4953000" y="3352800"/>
            <a:ext cx="152400" cy="12954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90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result</a:t>
            </a:r>
          </a:p>
        </p:txBody>
      </p:sp>
      <p:sp>
        <p:nvSpPr>
          <p:cNvPr id="3" name="Content Placeholder 2"/>
          <p:cNvSpPr>
            <a:spLocks noGrp="1"/>
          </p:cNvSpPr>
          <p:nvPr>
            <p:ph idx="1"/>
          </p:nvPr>
        </p:nvSpPr>
        <p:spPr/>
        <p:txBody>
          <a:bodyPr/>
          <a:lstStyle/>
          <a:p>
            <a:r>
              <a:rPr lang="en-US" dirty="0"/>
              <a:t>This shows how it can look</a:t>
            </a:r>
          </a:p>
          <a:p>
            <a:pPr lvl="1"/>
            <a:r>
              <a:rPr lang="en-US" dirty="0"/>
              <a:t>The sub menu item has been clicked to show the sub menu.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536" y="3429001"/>
            <a:ext cx="61722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138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Bar</a:t>
            </a:r>
          </a:p>
        </p:txBody>
      </p:sp>
      <p:sp>
        <p:nvSpPr>
          <p:cNvPr id="3" name="Content Placeholder 2"/>
          <p:cNvSpPr>
            <a:spLocks noGrp="1"/>
          </p:cNvSpPr>
          <p:nvPr>
            <p:ph idx="1"/>
          </p:nvPr>
        </p:nvSpPr>
        <p:spPr/>
        <p:txBody>
          <a:bodyPr>
            <a:normAutofit fontScale="85000" lnSpcReduction="20000"/>
          </a:bodyPr>
          <a:lstStyle/>
          <a:p>
            <a:r>
              <a:rPr lang="en-US" dirty="0"/>
              <a:t>We can also have “buttons” as well and change them as needed, programmatically.</a:t>
            </a:r>
          </a:p>
          <a:p>
            <a:pPr marL="0" indent="0">
              <a:buNone/>
            </a:pPr>
            <a:endParaRPr lang="en-US" dirty="0"/>
          </a:p>
          <a:p>
            <a:endParaRPr lang="en-US" dirty="0"/>
          </a:p>
          <a:p>
            <a:endParaRPr lang="en-US" dirty="0"/>
          </a:p>
          <a:p>
            <a:endParaRPr lang="en-US" dirty="0"/>
          </a:p>
          <a:p>
            <a:r>
              <a:rPr lang="en-US" dirty="0"/>
              <a:t>This example uses the ViewPager2 and fragment examples and adds buttons for Previous and Next </a:t>
            </a:r>
          </a:p>
          <a:p>
            <a:pPr lvl="1"/>
            <a:r>
              <a:rPr lang="en-US" dirty="0"/>
              <a:t>also finish, but that doesn’t do anything</a:t>
            </a:r>
          </a:p>
          <a:p>
            <a:r>
              <a:rPr lang="en-US" dirty="0"/>
              <a:t>The buttons may show at the bottom of the screen if there is not enough space on the </a:t>
            </a:r>
            <a:r>
              <a:rPr lang="en-US" dirty="0" err="1"/>
              <a:t>actionbar</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210" y="2692112"/>
            <a:ext cx="60483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08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code</a:t>
            </a:r>
          </a:p>
        </p:txBody>
      </p:sp>
      <p:sp>
        <p:nvSpPr>
          <p:cNvPr id="3" name="Content Placeholder 2"/>
          <p:cNvSpPr>
            <a:spLocks noGrp="1"/>
          </p:cNvSpPr>
          <p:nvPr>
            <p:ph idx="1"/>
          </p:nvPr>
        </p:nvSpPr>
        <p:spPr/>
        <p:txBody>
          <a:bodyPr/>
          <a:lstStyle/>
          <a:p>
            <a:r>
              <a:rPr lang="en-US" dirty="0"/>
              <a:t>We need to use the </a:t>
            </a:r>
            <a:r>
              <a:rPr lang="en-US" dirty="0" err="1"/>
              <a:t>invalidateOptionsMenu</a:t>
            </a:r>
            <a:r>
              <a:rPr lang="en-US" dirty="0"/>
              <a:t>(); every time the page is changed, so</a:t>
            </a:r>
          </a:p>
          <a:p>
            <a:pPr lvl="1"/>
            <a:r>
              <a:rPr lang="en-US" dirty="0"/>
              <a:t>Using the ViewPager2. </a:t>
            </a:r>
            <a:r>
              <a:rPr lang="en-US" dirty="0" err="1"/>
              <a:t>registerOnPageChangeCallback</a:t>
            </a:r>
            <a:r>
              <a:rPr lang="en-US" dirty="0"/>
              <a:t>(…)</a:t>
            </a:r>
          </a:p>
          <a:p>
            <a:r>
              <a:rPr lang="en-US" dirty="0"/>
              <a:t>Otherwise, the main work is in the </a:t>
            </a:r>
            <a:r>
              <a:rPr lang="en-US" dirty="0" err="1"/>
              <a:t>onCreateOptionsMenu</a:t>
            </a:r>
            <a:r>
              <a:rPr lang="en-US" dirty="0"/>
              <a:t>(Menu menu)</a:t>
            </a:r>
          </a:p>
        </p:txBody>
      </p:sp>
    </p:spTree>
    <p:extLst>
      <p:ext uri="{BB962C8B-B14F-4D97-AF65-F5344CB8AC3E}">
        <p14:creationId xmlns:p14="http://schemas.microsoft.com/office/powerpoint/2010/main" val="209061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ActionBar</a:t>
            </a:r>
            <a:r>
              <a:rPr lang="en-US" dirty="0"/>
              <a:t>/toolbar and Menus</a:t>
            </a:r>
          </a:p>
        </p:txBody>
      </p:sp>
      <p:sp>
        <p:nvSpPr>
          <p:cNvPr id="3" name="Content Placeholder 2"/>
          <p:cNvSpPr>
            <a:spLocks noGrp="1"/>
          </p:cNvSpPr>
          <p:nvPr>
            <p:ph idx="1"/>
          </p:nvPr>
        </p:nvSpPr>
        <p:spPr/>
        <p:txBody>
          <a:bodyPr>
            <a:normAutofit fontScale="92500"/>
          </a:bodyPr>
          <a:lstStyle/>
          <a:p>
            <a:r>
              <a:rPr lang="en-US" dirty="0"/>
              <a:t>The default activity in </a:t>
            </a:r>
            <a:r>
              <a:rPr lang="en-US" dirty="0" err="1"/>
              <a:t>Andriod</a:t>
            </a:r>
            <a:r>
              <a:rPr lang="en-US" dirty="0"/>
              <a:t> Studio is an </a:t>
            </a:r>
            <a:r>
              <a:rPr lang="en-US" dirty="0" err="1"/>
              <a:t>AppCompatActivity</a:t>
            </a:r>
            <a:r>
              <a:rPr lang="en-US" dirty="0"/>
              <a:t> (via </a:t>
            </a:r>
            <a:r>
              <a:rPr lang="en-US" dirty="0" err="1"/>
              <a:t>androidx.appcompat:appcompat</a:t>
            </a:r>
            <a:r>
              <a:rPr lang="en-US" dirty="0"/>
              <a:t>)</a:t>
            </a:r>
          </a:p>
          <a:p>
            <a:pPr lvl="1"/>
            <a:r>
              <a:rPr lang="en-US" dirty="0"/>
              <a:t>This provides an </a:t>
            </a:r>
            <a:r>
              <a:rPr lang="en-US" dirty="0" err="1"/>
              <a:t>ActionBar</a:t>
            </a:r>
            <a:r>
              <a:rPr lang="en-US" dirty="0"/>
              <a:t> and menu</a:t>
            </a:r>
          </a:p>
          <a:p>
            <a:pPr lvl="1"/>
            <a:r>
              <a:rPr lang="en-US" dirty="0"/>
              <a:t>For the purpose of this lecture, that is what I’m going to use.  We have full support for fragments, </a:t>
            </a:r>
            <a:r>
              <a:rPr lang="en-US" dirty="0" err="1"/>
              <a:t>ActionBar</a:t>
            </a:r>
            <a:r>
              <a:rPr lang="en-US" dirty="0"/>
              <a:t>, and menus</a:t>
            </a:r>
          </a:p>
          <a:p>
            <a:pPr lvl="2"/>
            <a:r>
              <a:rPr lang="en-US" dirty="0"/>
              <a:t>There is an older menu system from </a:t>
            </a:r>
            <a:r>
              <a:rPr lang="en-US" dirty="0" err="1"/>
              <a:t>api</a:t>
            </a:r>
            <a:r>
              <a:rPr lang="en-US" dirty="0"/>
              <a:t> 1, that still works, but I’m not covering it.</a:t>
            </a:r>
          </a:p>
          <a:p>
            <a:pPr lvl="1"/>
            <a:r>
              <a:rPr lang="en-US" dirty="0"/>
              <a:t>Note, Android prefers you to use the new </a:t>
            </a:r>
            <a:r>
              <a:rPr lang="en-US" dirty="0" err="1"/>
              <a:t>ToolBar</a:t>
            </a:r>
            <a:r>
              <a:rPr lang="en-US" dirty="0"/>
              <a:t> (</a:t>
            </a:r>
            <a:r>
              <a:rPr lang="en-US" dirty="0" err="1"/>
              <a:t>androidx.appcompat</a:t>
            </a:r>
            <a:r>
              <a:rPr lang="en-US" dirty="0"/>
              <a:t>) which  replaces the </a:t>
            </a:r>
            <a:r>
              <a:rPr lang="en-US" dirty="0" err="1"/>
              <a:t>ActionBar</a:t>
            </a:r>
            <a:r>
              <a:rPr lang="en-US" dirty="0"/>
              <a:t>.</a:t>
            </a:r>
          </a:p>
          <a:p>
            <a:pPr lvl="2"/>
            <a:r>
              <a:rPr lang="en-US" dirty="0"/>
              <a:t>The toolbar is functionally the same as an </a:t>
            </a:r>
            <a:r>
              <a:rPr lang="en-US" dirty="0" err="1"/>
              <a:t>ActionBar</a:t>
            </a:r>
            <a:r>
              <a:rPr lang="en-US" dirty="0"/>
              <a:t>.</a:t>
            </a:r>
          </a:p>
          <a:p>
            <a:pPr lvl="2"/>
            <a:r>
              <a:rPr lang="en-US" dirty="0"/>
              <a:t>The toolbar supports Material Design elements that the </a:t>
            </a:r>
            <a:r>
              <a:rPr lang="en-US" dirty="0" err="1"/>
              <a:t>actionBar</a:t>
            </a:r>
            <a:r>
              <a:rPr lang="en-US" dirty="0"/>
              <a:t> can not.</a:t>
            </a:r>
          </a:p>
        </p:txBody>
      </p:sp>
    </p:spTree>
    <p:extLst>
      <p:ext uri="{BB962C8B-B14F-4D97-AF65-F5344CB8AC3E}">
        <p14:creationId xmlns:p14="http://schemas.microsoft.com/office/powerpoint/2010/main" val="3055253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OnCreateOptionsMenu</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public </a:t>
            </a:r>
            <a:r>
              <a:rPr lang="en-US" dirty="0" err="1"/>
              <a:t>boolean</a:t>
            </a:r>
            <a:r>
              <a:rPr lang="en-US" dirty="0"/>
              <a:t> </a:t>
            </a:r>
            <a:r>
              <a:rPr lang="en-US" dirty="0" err="1"/>
              <a:t>onCreateOptionsMenu</a:t>
            </a:r>
            <a:r>
              <a:rPr lang="en-US" dirty="0"/>
              <a:t>(Menu menu) {</a:t>
            </a:r>
          </a:p>
          <a:p>
            <a:pPr marL="0" indent="0">
              <a:buNone/>
            </a:pPr>
            <a:r>
              <a:rPr lang="en-US" dirty="0"/>
              <a:t>        </a:t>
            </a:r>
            <a:r>
              <a:rPr lang="en-US" dirty="0" err="1"/>
              <a:t>super.onCreateOptionsMenu</a:t>
            </a:r>
            <a:r>
              <a:rPr lang="en-US" dirty="0"/>
              <a:t>(menu);</a:t>
            </a:r>
          </a:p>
          <a:p>
            <a:pPr marL="0" indent="0">
              <a:buNone/>
            </a:pPr>
            <a:r>
              <a:rPr lang="en-US" dirty="0"/>
              <a:t>        </a:t>
            </a:r>
            <a:r>
              <a:rPr lang="en-US" dirty="0" err="1"/>
              <a:t>getMenuInflater</a:t>
            </a:r>
            <a:r>
              <a:rPr lang="en-US" dirty="0"/>
              <a:t>().inflate(</a:t>
            </a:r>
            <a:r>
              <a:rPr lang="en-US" dirty="0" err="1"/>
              <a:t>R.menu.activity_screen_slide</a:t>
            </a:r>
            <a:r>
              <a:rPr lang="en-US" dirty="0"/>
              <a:t>, menu);</a:t>
            </a:r>
          </a:p>
          <a:p>
            <a:r>
              <a:rPr lang="en-US" dirty="0"/>
              <a:t>Enable the previous menu item, if we are not on the first page (xml).  </a:t>
            </a:r>
          </a:p>
          <a:p>
            <a:r>
              <a:rPr lang="en-US" dirty="0" err="1"/>
              <a:t>menu.findItem</a:t>
            </a:r>
            <a:r>
              <a:rPr lang="en-US" dirty="0"/>
              <a:t>(</a:t>
            </a:r>
            <a:r>
              <a:rPr lang="en-US" dirty="0" err="1"/>
              <a:t>R.id.action_previous</a:t>
            </a:r>
            <a:r>
              <a:rPr lang="en-US" dirty="0"/>
              <a:t>).</a:t>
            </a:r>
            <a:r>
              <a:rPr lang="en-US" dirty="0" err="1"/>
              <a:t>setEnabled</a:t>
            </a:r>
            <a:r>
              <a:rPr lang="en-US" dirty="0"/>
              <a:t>(</a:t>
            </a:r>
            <a:r>
              <a:rPr lang="en-US" dirty="0" err="1"/>
              <a:t>viewPager.getCurrentItem</a:t>
            </a:r>
            <a:r>
              <a:rPr lang="en-US" dirty="0"/>
              <a:t>() &gt; 0);</a:t>
            </a:r>
          </a:p>
          <a:p>
            <a:pPr marL="0" indent="0">
              <a:buNone/>
            </a:pPr>
            <a:endParaRPr lang="en-US" dirty="0"/>
          </a:p>
          <a:p>
            <a:r>
              <a:rPr lang="en-US" dirty="0"/>
              <a:t>Add either a "next" or "finish" button to the action bar, depending on which page is currently selected.  Done programmatically.</a:t>
            </a:r>
          </a:p>
          <a:p>
            <a:pPr marL="0" indent="0">
              <a:buNone/>
            </a:pPr>
            <a:r>
              <a:rPr lang="en-US" dirty="0"/>
              <a:t>        </a:t>
            </a:r>
            <a:r>
              <a:rPr lang="en-US" dirty="0" err="1"/>
              <a:t>MenuItem</a:t>
            </a:r>
            <a:r>
              <a:rPr lang="en-US" dirty="0"/>
              <a:t> item = </a:t>
            </a:r>
            <a:r>
              <a:rPr lang="en-US" dirty="0" err="1"/>
              <a:t>menu.add</a:t>
            </a:r>
            <a:r>
              <a:rPr lang="en-US" dirty="0"/>
              <a:t>(</a:t>
            </a:r>
            <a:r>
              <a:rPr lang="en-US" dirty="0" err="1"/>
              <a:t>Menu.NONE</a:t>
            </a:r>
            <a:r>
              <a:rPr lang="en-US" dirty="0"/>
              <a:t>, </a:t>
            </a:r>
            <a:r>
              <a:rPr lang="en-US" dirty="0" err="1"/>
              <a:t>R.id.action_next</a:t>
            </a:r>
            <a:r>
              <a:rPr lang="en-US" dirty="0"/>
              <a:t>, </a:t>
            </a:r>
            <a:r>
              <a:rPr lang="en-US" dirty="0" err="1"/>
              <a:t>Menu.NONE</a:t>
            </a:r>
            <a:r>
              <a:rPr lang="en-US" dirty="0"/>
              <a:t>,</a:t>
            </a:r>
          </a:p>
          <a:p>
            <a:pPr marL="0" indent="0">
              <a:buNone/>
            </a:pPr>
            <a:r>
              <a:rPr lang="en-US" dirty="0"/>
              <a:t>	(</a:t>
            </a:r>
            <a:r>
              <a:rPr lang="en-US" dirty="0" err="1"/>
              <a:t>viewPager.getCurrentItem</a:t>
            </a:r>
            <a:r>
              <a:rPr lang="en-US" dirty="0"/>
              <a:t>() == </a:t>
            </a:r>
            <a:r>
              <a:rPr lang="en-US" dirty="0" err="1"/>
              <a:t>mPagerAdapter.getCount</a:t>
            </a:r>
            <a:r>
              <a:rPr lang="en-US" dirty="0"/>
              <a:t>() - 1)</a:t>
            </a:r>
          </a:p>
          <a:p>
            <a:pPr marL="0" indent="0">
              <a:buNone/>
            </a:pPr>
            <a:r>
              <a:rPr lang="en-US" dirty="0"/>
              <a:t>	                        ? </a:t>
            </a:r>
            <a:r>
              <a:rPr lang="en-US" dirty="0" err="1"/>
              <a:t>R.string.action_finish</a:t>
            </a:r>
            <a:endParaRPr lang="en-US" dirty="0"/>
          </a:p>
          <a:p>
            <a:pPr marL="0" indent="0">
              <a:buNone/>
            </a:pPr>
            <a:r>
              <a:rPr lang="en-US" dirty="0"/>
              <a:t>	                        : </a:t>
            </a:r>
            <a:r>
              <a:rPr lang="en-US" dirty="0" err="1"/>
              <a:t>R.string.action_next</a:t>
            </a:r>
            <a:r>
              <a:rPr lang="en-US" dirty="0"/>
              <a:t>);</a:t>
            </a:r>
          </a:p>
          <a:p>
            <a:pPr marL="0" indent="0">
              <a:buNone/>
            </a:pPr>
            <a:r>
              <a:rPr lang="en-US" dirty="0"/>
              <a:t>	</a:t>
            </a:r>
            <a:r>
              <a:rPr lang="en-US" dirty="0" err="1"/>
              <a:t>item.setShowAsAction</a:t>
            </a:r>
            <a:r>
              <a:rPr lang="en-US" dirty="0"/>
              <a:t>(</a:t>
            </a:r>
            <a:r>
              <a:rPr lang="en-US" dirty="0" err="1"/>
              <a:t>MenuItem.SHOW_AS_ACTION_IF_ROOM</a:t>
            </a:r>
            <a:r>
              <a:rPr lang="en-US" dirty="0"/>
              <a:t> | </a:t>
            </a:r>
            <a:r>
              <a:rPr lang="en-US" dirty="0" err="1"/>
              <a:t>MenuItem.SHOW_AS_ACTION_WITH_TEXT</a:t>
            </a:r>
            <a:r>
              <a:rPr lang="en-US" dirty="0"/>
              <a:t>);</a:t>
            </a:r>
          </a:p>
          <a:p>
            <a:pPr marL="0" indent="0">
              <a:buNone/>
            </a:pPr>
            <a:r>
              <a:rPr lang="en-US" dirty="0"/>
              <a:t>       return true;</a:t>
            </a:r>
          </a:p>
          <a:p>
            <a:pPr marL="0" indent="0">
              <a:buNone/>
            </a:pPr>
            <a:r>
              <a:rPr lang="en-US" dirty="0"/>
              <a:t>}</a:t>
            </a:r>
          </a:p>
        </p:txBody>
      </p:sp>
    </p:spTree>
    <p:extLst>
      <p:ext uri="{BB962C8B-B14F-4D97-AF65-F5344CB8AC3E}">
        <p14:creationId xmlns:p14="http://schemas.microsoft.com/office/powerpoint/2010/main" val="93376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result looks like</a:t>
            </a:r>
          </a:p>
        </p:txBody>
      </p:sp>
      <p:pic>
        <p:nvPicPr>
          <p:cNvPr id="7" name="Content Placeholder 6" descr="A screenshot of a computer&#10;&#10;Description automatically generated">
            <a:extLst>
              <a:ext uri="{FF2B5EF4-FFF2-40B4-BE49-F238E27FC236}">
                <a16:creationId xmlns:a16="http://schemas.microsoft.com/office/drawing/2014/main" id="{EC7299D7-B5B2-7AE3-9492-787E69AE60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2543969"/>
            <a:ext cx="5715000" cy="2638425"/>
          </a:xfrm>
        </p:spPr>
      </p:pic>
    </p:spTree>
    <p:extLst>
      <p:ext uri="{BB962C8B-B14F-4D97-AF65-F5344CB8AC3E}">
        <p14:creationId xmlns:p14="http://schemas.microsoft.com/office/powerpoint/2010/main" val="64644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xml .</a:t>
            </a:r>
          </a:p>
        </p:txBody>
      </p:sp>
      <p:sp>
        <p:nvSpPr>
          <p:cNvPr id="3" name="Content Placeholder 2"/>
          <p:cNvSpPr>
            <a:spLocks noGrp="1"/>
          </p:cNvSpPr>
          <p:nvPr>
            <p:ph idx="1"/>
          </p:nvPr>
        </p:nvSpPr>
        <p:spPr/>
        <p:txBody>
          <a:bodyPr>
            <a:normAutofit fontScale="85000" lnSpcReduction="20000"/>
          </a:bodyPr>
          <a:lstStyle/>
          <a:p>
            <a:r>
              <a:rPr lang="en-US" dirty="0" err="1"/>
              <a:t>android:titleCondensed</a:t>
            </a:r>
            <a:r>
              <a:rPr lang="en-US" dirty="0"/>
              <a:t>="string“</a:t>
            </a:r>
          </a:p>
          <a:p>
            <a:r>
              <a:rPr lang="en-US" dirty="0" err="1"/>
              <a:t>android:icon</a:t>
            </a:r>
            <a:r>
              <a:rPr lang="en-US" dirty="0"/>
              <a:t>="@[package:]</a:t>
            </a:r>
            <a:r>
              <a:rPr lang="en-US" dirty="0" err="1"/>
              <a:t>drawable</a:t>
            </a:r>
            <a:r>
              <a:rPr lang="en-US" dirty="0"/>
              <a:t>/</a:t>
            </a:r>
            <a:r>
              <a:rPr lang="en-US" dirty="0" err="1"/>
              <a:t>drawable_resource_name</a:t>
            </a:r>
            <a:r>
              <a:rPr lang="en-US" dirty="0"/>
              <a:t>“</a:t>
            </a:r>
          </a:p>
          <a:p>
            <a:r>
              <a:rPr lang="en-US" dirty="0" err="1"/>
              <a:t>android:onClick</a:t>
            </a:r>
            <a:r>
              <a:rPr lang="en-US" dirty="0"/>
              <a:t>="method name“</a:t>
            </a:r>
          </a:p>
          <a:p>
            <a:r>
              <a:rPr lang="en-US" dirty="0" err="1"/>
              <a:t>android:actionLayout</a:t>
            </a:r>
            <a:r>
              <a:rPr lang="en-US" dirty="0"/>
              <a:t>="@[package:]layout/</a:t>
            </a:r>
            <a:r>
              <a:rPr lang="en-US" dirty="0" err="1"/>
              <a:t>layout_resource_name</a:t>
            </a:r>
            <a:r>
              <a:rPr lang="en-US" dirty="0"/>
              <a:t>"</a:t>
            </a:r>
          </a:p>
          <a:p>
            <a:r>
              <a:rPr lang="en-US" dirty="0" err="1"/>
              <a:t>android:actionViewClass</a:t>
            </a:r>
            <a:r>
              <a:rPr lang="en-US" dirty="0"/>
              <a:t>="class name"</a:t>
            </a:r>
          </a:p>
          <a:p>
            <a:r>
              <a:rPr lang="en-US" dirty="0" err="1"/>
              <a:t>android:actionProviderClass</a:t>
            </a:r>
            <a:r>
              <a:rPr lang="en-US" dirty="0"/>
              <a:t>="class name"</a:t>
            </a:r>
          </a:p>
          <a:p>
            <a:r>
              <a:rPr lang="en-US" dirty="0" err="1"/>
              <a:t>android:alphabeticShortcut</a:t>
            </a:r>
            <a:r>
              <a:rPr lang="en-US" dirty="0"/>
              <a:t>="string"</a:t>
            </a:r>
          </a:p>
          <a:p>
            <a:r>
              <a:rPr lang="en-US" dirty="0" err="1"/>
              <a:t>android:numericShortcut</a:t>
            </a:r>
            <a:r>
              <a:rPr lang="en-US" dirty="0"/>
              <a:t>="string"</a:t>
            </a:r>
          </a:p>
          <a:p>
            <a:r>
              <a:rPr lang="en-US" dirty="0" err="1"/>
              <a:t>android:checkable</a:t>
            </a:r>
            <a:r>
              <a:rPr lang="en-US" dirty="0"/>
              <a:t>=["true" | "false"]</a:t>
            </a:r>
          </a:p>
          <a:p>
            <a:r>
              <a:rPr lang="en-US" dirty="0"/>
              <a:t>The layout allows you to add say a search bar to the top.</a:t>
            </a:r>
            <a:br>
              <a:rPr lang="en-US" dirty="0"/>
            </a:br>
            <a:endParaRPr lang="en-US" dirty="0"/>
          </a:p>
        </p:txBody>
      </p:sp>
      <p:pic>
        <p:nvPicPr>
          <p:cNvPr id="7170" name="Picture 2" descr="http://developer.android.com/images/ui/actionbar-search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678488"/>
            <a:ext cx="2857500"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7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Navigation Drawer</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90376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Drawer</a:t>
            </a:r>
          </a:p>
        </p:txBody>
      </p:sp>
      <p:sp>
        <p:nvSpPr>
          <p:cNvPr id="3" name="Content Placeholder 2"/>
          <p:cNvSpPr>
            <a:spLocks noGrp="1"/>
          </p:cNvSpPr>
          <p:nvPr>
            <p:ph idx="1"/>
          </p:nvPr>
        </p:nvSpPr>
        <p:spPr/>
        <p:txBody>
          <a:bodyPr/>
          <a:lstStyle/>
          <a:p>
            <a:r>
              <a:rPr lang="en-US" dirty="0"/>
              <a:t>Provides a slider window that allows you have navigation, like a </a:t>
            </a:r>
            <a:r>
              <a:rPr lang="en-US" dirty="0" err="1"/>
              <a:t>listview</a:t>
            </a:r>
            <a:r>
              <a:rPr lang="en-US" dirty="0"/>
              <a:t>, but not always on screen.</a:t>
            </a:r>
          </a:p>
          <a:p>
            <a:pPr marL="0" indent="0">
              <a:buNone/>
            </a:pPr>
            <a:r>
              <a:rPr lang="en-US" dirty="0"/>
              <a:t>Closed		</a:t>
            </a:r>
            <a:r>
              <a:rPr lang="en-US" sz="2000" dirty="0"/>
              <a:t>(</a:t>
            </a:r>
            <a:r>
              <a:rPr lang="en-US" sz="2000" dirty="0" err="1"/>
              <a:t>actionbar</a:t>
            </a:r>
            <a:r>
              <a:rPr lang="en-US" sz="2000" dirty="0"/>
              <a:t>)</a:t>
            </a:r>
            <a:r>
              <a:rPr lang="en-US" dirty="0"/>
              <a:t>		Opened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21064"/>
            <a:ext cx="37632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36812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952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Drawer</a:t>
            </a:r>
          </a:p>
        </p:txBody>
      </p:sp>
      <p:sp>
        <p:nvSpPr>
          <p:cNvPr id="3" name="Content Placeholder 2"/>
          <p:cNvSpPr>
            <a:spLocks noGrp="1"/>
          </p:cNvSpPr>
          <p:nvPr>
            <p:ph idx="1"/>
          </p:nvPr>
        </p:nvSpPr>
        <p:spPr/>
        <p:txBody>
          <a:bodyPr/>
          <a:lstStyle/>
          <a:p>
            <a:r>
              <a:rPr lang="en-US" dirty="0"/>
              <a:t>It uses a Drawer layout that takes two “views”</a:t>
            </a:r>
          </a:p>
          <a:p>
            <a:pPr lvl="1"/>
            <a:r>
              <a:rPr lang="en-US" dirty="0"/>
              <a:t>Both views are likely layouts or fragments</a:t>
            </a:r>
          </a:p>
          <a:p>
            <a:pPr lvl="1"/>
            <a:r>
              <a:rPr lang="en-US" dirty="0"/>
              <a:t>View/layout 1 is the main content.  </a:t>
            </a:r>
          </a:p>
          <a:p>
            <a:pPr lvl="3"/>
            <a:r>
              <a:rPr lang="en-US" dirty="0"/>
              <a:t>The one that shows when the drawer is closed.</a:t>
            </a:r>
          </a:p>
          <a:p>
            <a:pPr lvl="1"/>
            <a:r>
              <a:rPr lang="en-US" dirty="0"/>
              <a:t>View/layout 2 is the drawer content.</a:t>
            </a:r>
          </a:p>
          <a:p>
            <a:pPr lvl="3"/>
            <a:r>
              <a:rPr lang="en-US" dirty="0"/>
              <a:t>What shows when the drawer is open.</a:t>
            </a:r>
          </a:p>
          <a:p>
            <a:pPr lvl="4"/>
            <a:r>
              <a:rPr lang="en-US" dirty="0"/>
              <a:t>Mostly like has a </a:t>
            </a:r>
            <a:r>
              <a:rPr lang="en-US" dirty="0" err="1"/>
              <a:t>listview</a:t>
            </a:r>
            <a:r>
              <a:rPr lang="en-US" dirty="0"/>
              <a:t> as well.</a:t>
            </a:r>
          </a:p>
        </p:txBody>
      </p:sp>
    </p:spTree>
    <p:extLst>
      <p:ext uri="{BB962C8B-B14F-4D97-AF65-F5344CB8AC3E}">
        <p14:creationId xmlns:p14="http://schemas.microsoft.com/office/powerpoint/2010/main" val="38082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Drawer xml code</a:t>
            </a:r>
          </a:p>
        </p:txBody>
      </p:sp>
      <p:sp>
        <p:nvSpPr>
          <p:cNvPr id="3" name="Content Placeholder 2"/>
          <p:cNvSpPr>
            <a:spLocks noGrp="1"/>
          </p:cNvSpPr>
          <p:nvPr>
            <p:ph idx="1"/>
          </p:nvPr>
        </p:nvSpPr>
        <p:spPr/>
        <p:txBody>
          <a:bodyPr>
            <a:normAutofit fontScale="92500" lnSpcReduction="20000"/>
          </a:bodyPr>
          <a:lstStyle/>
          <a:p>
            <a:pPr marL="0" indent="0">
              <a:buNone/>
            </a:pPr>
            <a:r>
              <a:rPr lang="en-US" sz="1800" dirty="0"/>
              <a:t>&lt;</a:t>
            </a:r>
            <a:r>
              <a:rPr lang="en-US" sz="1800" dirty="0" err="1"/>
              <a:t>androidx.drawerlayout.widget.DrawerLayout</a:t>
            </a:r>
            <a:r>
              <a:rPr lang="en-US" sz="1800" dirty="0"/>
              <a:t>  …  </a:t>
            </a:r>
            <a:r>
              <a:rPr lang="en-US" sz="1800" dirty="0" err="1"/>
              <a:t>android:id</a:t>
            </a:r>
            <a:r>
              <a:rPr lang="en-US" sz="1800" dirty="0"/>
              <a:t>="@+id/</a:t>
            </a:r>
            <a:r>
              <a:rPr lang="en-US" sz="1800" dirty="0" err="1"/>
              <a:t>drawer_layout</a:t>
            </a:r>
            <a:r>
              <a:rPr lang="en-US" sz="1800" dirty="0"/>
              <a:t>"</a:t>
            </a:r>
          </a:p>
          <a:p>
            <a:pPr marL="0" indent="0">
              <a:buNone/>
            </a:pPr>
            <a:r>
              <a:rPr lang="en-US" sz="1800" dirty="0" err="1"/>
              <a:t>android:layout_width</a:t>
            </a:r>
            <a:r>
              <a:rPr lang="en-US" sz="1800" dirty="0"/>
              <a:t>="</a:t>
            </a:r>
            <a:r>
              <a:rPr lang="en-US" sz="1800" dirty="0" err="1"/>
              <a:t>match_parent</a:t>
            </a:r>
            <a:r>
              <a:rPr lang="en-US" sz="1800" dirty="0"/>
              <a:t>"    </a:t>
            </a:r>
            <a:r>
              <a:rPr lang="en-US" sz="1800" dirty="0" err="1"/>
              <a:t>android:layout_height</a:t>
            </a:r>
            <a:r>
              <a:rPr lang="en-US" sz="1800" dirty="0"/>
              <a:t>="</a:t>
            </a:r>
            <a:r>
              <a:rPr lang="en-US" sz="1800" dirty="0" err="1"/>
              <a:t>match_parent</a:t>
            </a:r>
            <a:r>
              <a:rPr lang="en-US" sz="1800" dirty="0"/>
              <a:t>"&gt;</a:t>
            </a:r>
          </a:p>
          <a:p>
            <a:pPr marL="0" indent="0">
              <a:buNone/>
            </a:pPr>
            <a:endParaRPr lang="en-US" sz="1800" dirty="0"/>
          </a:p>
          <a:p>
            <a:pPr marL="0" indent="0">
              <a:buNone/>
            </a:pPr>
            <a:r>
              <a:rPr lang="en-US" sz="1800" dirty="0"/>
              <a:t>    &lt;!-- As the main content view --&gt;</a:t>
            </a:r>
          </a:p>
          <a:p>
            <a:pPr marL="0" indent="0">
              <a:buNone/>
            </a:pPr>
            <a:r>
              <a:rPr lang="en-US" sz="1800" dirty="0"/>
              <a:t>    &lt;…Layout</a:t>
            </a:r>
          </a:p>
          <a:p>
            <a:pPr marL="0" indent="0">
              <a:buNone/>
            </a:pPr>
            <a:r>
              <a:rPr lang="en-US" sz="1800" dirty="0"/>
              <a:t>        </a:t>
            </a:r>
            <a:r>
              <a:rPr lang="en-US" sz="1800" dirty="0" err="1"/>
              <a:t>android:layout_width</a:t>
            </a:r>
            <a:r>
              <a:rPr lang="en-US" sz="1800" dirty="0"/>
              <a:t>="</a:t>
            </a:r>
            <a:r>
              <a:rPr lang="en-US" sz="1800" dirty="0" err="1"/>
              <a:t>match_parent</a:t>
            </a:r>
            <a:r>
              <a:rPr lang="en-US" sz="1800" dirty="0"/>
              <a:t>"</a:t>
            </a:r>
          </a:p>
          <a:p>
            <a:pPr marL="0" indent="0">
              <a:buNone/>
            </a:pPr>
            <a:r>
              <a:rPr lang="en-US" sz="1800" dirty="0"/>
              <a:t>        </a:t>
            </a:r>
            <a:r>
              <a:rPr lang="en-US" sz="1800" dirty="0" err="1"/>
              <a:t>android:layout_height</a:t>
            </a:r>
            <a:r>
              <a:rPr lang="en-US" sz="1800" dirty="0"/>
              <a:t>="</a:t>
            </a:r>
            <a:r>
              <a:rPr lang="en-US" sz="1800" dirty="0" err="1"/>
              <a:t>match_parent</a:t>
            </a:r>
            <a:r>
              <a:rPr lang="en-US" sz="1800" dirty="0"/>
              <a:t>"&gt;</a:t>
            </a:r>
          </a:p>
          <a:p>
            <a:pPr marL="0" indent="0">
              <a:buNone/>
            </a:pPr>
            <a:r>
              <a:rPr lang="en-US" sz="1800" dirty="0"/>
              <a:t>      &lt;!--  whatever views/widgets needed </a:t>
            </a:r>
            <a:r>
              <a:rPr lang="en-US" sz="1800" dirty="0">
                <a:sym typeface="Wingdings" panose="05000000000000000000" pitchFamily="2" charset="2"/>
              </a:rPr>
              <a:t>--&gt;</a:t>
            </a:r>
            <a:endParaRPr lang="en-US" sz="1800" dirty="0"/>
          </a:p>
          <a:p>
            <a:pPr marL="0" indent="0">
              <a:buNone/>
            </a:pPr>
            <a:r>
              <a:rPr lang="en-US" sz="1800" dirty="0"/>
              <a:t>     &lt;/…Layout&gt;</a:t>
            </a:r>
          </a:p>
          <a:p>
            <a:pPr marL="0" indent="0">
              <a:buNone/>
            </a:pPr>
            <a:endParaRPr lang="en-US" sz="1800" dirty="0"/>
          </a:p>
          <a:p>
            <a:pPr marL="0" indent="0">
              <a:buNone/>
            </a:pPr>
            <a:r>
              <a:rPr lang="en-US" sz="1800" dirty="0"/>
              <a:t>    &lt;!– drawer content view </a:t>
            </a:r>
            <a:r>
              <a:rPr lang="en-US" sz="1800" dirty="0">
                <a:sym typeface="Wingdings" panose="05000000000000000000" pitchFamily="2" charset="2"/>
              </a:rPr>
              <a:t>--&gt;</a:t>
            </a:r>
          </a:p>
          <a:p>
            <a:pPr marL="0" indent="0">
              <a:buNone/>
            </a:pPr>
            <a:r>
              <a:rPr lang="en-US" sz="1800" dirty="0"/>
              <a:t>    &lt;</a:t>
            </a:r>
            <a:r>
              <a:rPr lang="en-US" sz="1800" dirty="0" err="1"/>
              <a:t>ListView</a:t>
            </a:r>
            <a:r>
              <a:rPr lang="en-US" sz="1800" dirty="0"/>
              <a:t>  </a:t>
            </a:r>
            <a:r>
              <a:rPr lang="en-US" sz="1800" dirty="0" err="1"/>
              <a:t>android:id</a:t>
            </a:r>
            <a:r>
              <a:rPr lang="en-US" sz="1800" dirty="0"/>
              <a:t>="@+id/</a:t>
            </a:r>
            <a:r>
              <a:rPr lang="en-US" sz="1800" dirty="0" err="1"/>
              <a:t>left_drawer</a:t>
            </a:r>
            <a:r>
              <a:rPr lang="en-US" sz="1800" dirty="0"/>
              <a:t>"</a:t>
            </a:r>
          </a:p>
          <a:p>
            <a:pPr marL="0" indent="0">
              <a:buNone/>
            </a:pPr>
            <a:r>
              <a:rPr lang="en-US" sz="1800" dirty="0"/>
              <a:t>       </a:t>
            </a:r>
            <a:r>
              <a:rPr lang="en-US" sz="1800" dirty="0" err="1"/>
              <a:t>android:layout_gravity</a:t>
            </a:r>
            <a:r>
              <a:rPr lang="en-US" sz="1800" dirty="0"/>
              <a:t>="start"    //default left to right and switch for right to left languages.</a:t>
            </a:r>
          </a:p>
          <a:p>
            <a:pPr marL="0" indent="0">
              <a:buNone/>
            </a:pPr>
            <a:r>
              <a:rPr lang="en-US" sz="1800" dirty="0"/>
              <a:t>        </a:t>
            </a:r>
            <a:r>
              <a:rPr lang="en-US" sz="1800" dirty="0" err="1"/>
              <a:t>android:choiceMode</a:t>
            </a:r>
            <a:r>
              <a:rPr lang="en-US" sz="1800" dirty="0"/>
              <a:t>="</a:t>
            </a:r>
            <a:r>
              <a:rPr lang="en-US" sz="1800" dirty="0" err="1"/>
              <a:t>singleChoice</a:t>
            </a:r>
            <a:r>
              <a:rPr lang="en-US" sz="1800" dirty="0"/>
              <a:t>"/&gt;</a:t>
            </a:r>
          </a:p>
          <a:p>
            <a:pPr marL="0" indent="0">
              <a:buNone/>
            </a:pPr>
            <a:endParaRPr lang="en-US" sz="1800" dirty="0"/>
          </a:p>
          <a:p>
            <a:pPr marL="0" indent="0">
              <a:buNone/>
            </a:pPr>
            <a:r>
              <a:rPr lang="en-US" sz="1800" dirty="0"/>
              <a:t>&lt;/</a:t>
            </a:r>
            <a:r>
              <a:rPr lang="en-US" sz="1800" dirty="0" err="1"/>
              <a:t>androidx.drawerlayout.widget.DrawerLayout</a:t>
            </a:r>
            <a:r>
              <a:rPr lang="en-US" sz="1800" dirty="0"/>
              <a:t>&gt;</a:t>
            </a:r>
          </a:p>
        </p:txBody>
      </p:sp>
    </p:spTree>
    <p:extLst>
      <p:ext uri="{BB962C8B-B14F-4D97-AF65-F5344CB8AC3E}">
        <p14:creationId xmlns:p14="http://schemas.microsoft.com/office/powerpoint/2010/main" val="69718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DrawerLayout</a:t>
            </a:r>
            <a:r>
              <a:rPr lang="en-US" dirty="0"/>
              <a:t> Java</a:t>
            </a:r>
          </a:p>
        </p:txBody>
      </p:sp>
      <p:sp>
        <p:nvSpPr>
          <p:cNvPr id="3" name="Content Placeholder 2"/>
          <p:cNvSpPr>
            <a:spLocks noGrp="1"/>
          </p:cNvSpPr>
          <p:nvPr>
            <p:ph idx="1"/>
          </p:nvPr>
        </p:nvSpPr>
        <p:spPr/>
        <p:txBody>
          <a:bodyPr>
            <a:normAutofit/>
          </a:bodyPr>
          <a:lstStyle/>
          <a:p>
            <a:r>
              <a:rPr lang="en-US" dirty="0"/>
              <a:t>The </a:t>
            </a:r>
            <a:r>
              <a:rPr lang="en-US" dirty="0" err="1"/>
              <a:t>listview</a:t>
            </a:r>
            <a:r>
              <a:rPr lang="en-US" dirty="0"/>
              <a:t> is setup like normal</a:t>
            </a:r>
          </a:p>
          <a:p>
            <a:pPr lvl="1"/>
            <a:r>
              <a:rPr lang="en-US" dirty="0"/>
              <a:t>Except on a selection, we also close the drawer.</a:t>
            </a:r>
          </a:p>
          <a:p>
            <a:pPr marL="457200" lvl="1" indent="0">
              <a:buNone/>
            </a:pPr>
            <a:r>
              <a:rPr lang="en-US" sz="1800" dirty="0" err="1"/>
              <a:t>mDrawerLayout</a:t>
            </a:r>
            <a:r>
              <a:rPr lang="en-US" sz="1800" dirty="0"/>
              <a:t> = (</a:t>
            </a:r>
            <a:r>
              <a:rPr lang="en-US" sz="1800" dirty="0" err="1"/>
              <a:t>DrawerLayout</a:t>
            </a:r>
            <a:r>
              <a:rPr lang="en-US" sz="1800" dirty="0"/>
              <a:t>) </a:t>
            </a:r>
            <a:r>
              <a:rPr lang="en-US" sz="1800" dirty="0" err="1"/>
              <a:t>findViewById</a:t>
            </a:r>
            <a:r>
              <a:rPr lang="en-US" sz="1800" dirty="0"/>
              <a:t>(</a:t>
            </a:r>
            <a:r>
              <a:rPr lang="en-US" sz="1800" dirty="0" err="1"/>
              <a:t>R.id.drawer_layout</a:t>
            </a:r>
            <a:r>
              <a:rPr lang="en-US" sz="1800" dirty="0"/>
              <a:t>);</a:t>
            </a:r>
          </a:p>
          <a:p>
            <a:pPr marL="457200" lvl="1" indent="0">
              <a:buNone/>
            </a:pPr>
            <a:r>
              <a:rPr lang="en-US" sz="1800" dirty="0"/>
              <a:t>In the </a:t>
            </a:r>
            <a:r>
              <a:rPr lang="en-US" sz="1800" dirty="0" err="1"/>
              <a:t>setOnItemClickListener</a:t>
            </a:r>
            <a:r>
              <a:rPr lang="en-US" sz="1800" dirty="0"/>
              <a:t> use </a:t>
            </a:r>
            <a:r>
              <a:rPr lang="en-US" sz="1800" dirty="0" err="1"/>
              <a:t>mDrawerLayout.closeDrawers</a:t>
            </a:r>
            <a:r>
              <a:rPr lang="en-US" sz="1800" dirty="0"/>
              <a:t>();</a:t>
            </a:r>
          </a:p>
          <a:p>
            <a:r>
              <a:rPr lang="en-US" dirty="0"/>
              <a:t>We need to tie the drawer to the </a:t>
            </a:r>
            <a:r>
              <a:rPr lang="en-US" dirty="0" err="1"/>
              <a:t>actionbar</a:t>
            </a:r>
            <a:r>
              <a:rPr lang="en-US" dirty="0"/>
              <a:t>, so the icons show, uses the </a:t>
            </a:r>
            <a:r>
              <a:rPr lang="en-US" dirty="0" err="1"/>
              <a:t>ActionBarDrawerToggle</a:t>
            </a:r>
            <a:r>
              <a:rPr lang="en-US" dirty="0"/>
              <a:t>.</a:t>
            </a:r>
          </a:p>
        </p:txBody>
      </p:sp>
    </p:spTree>
    <p:extLst>
      <p:ext uri="{BB962C8B-B14F-4D97-AF65-F5344CB8AC3E}">
        <p14:creationId xmlns:p14="http://schemas.microsoft.com/office/powerpoint/2010/main" val="2693620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DrawerLayout Java (2)</a:t>
            </a:r>
            <a:endParaRPr lang="en-US" dirty="0"/>
          </a:p>
        </p:txBody>
      </p:sp>
      <p:sp>
        <p:nvSpPr>
          <p:cNvPr id="3" name="Content Placeholder 2"/>
          <p:cNvSpPr>
            <a:spLocks noGrp="1"/>
          </p:cNvSpPr>
          <p:nvPr>
            <p:ph idx="1"/>
          </p:nvPr>
        </p:nvSpPr>
        <p:spPr>
          <a:xfrm>
            <a:off x="381000" y="1371600"/>
            <a:ext cx="11125200" cy="5029200"/>
          </a:xfrm>
        </p:spPr>
        <p:txBody>
          <a:bodyPr>
            <a:noAutofit/>
          </a:bodyPr>
          <a:lstStyle/>
          <a:p>
            <a:r>
              <a:rPr lang="en-US" sz="1500" dirty="0"/>
              <a:t>enable </a:t>
            </a:r>
            <a:r>
              <a:rPr lang="en-US" sz="1500" dirty="0" err="1"/>
              <a:t>ActionBar</a:t>
            </a:r>
            <a:r>
              <a:rPr lang="en-US" sz="1500" dirty="0"/>
              <a:t> app icon to behave as action to toggle </a:t>
            </a:r>
            <a:r>
              <a:rPr lang="en-US" sz="1500" dirty="0" err="1"/>
              <a:t>nav</a:t>
            </a:r>
            <a:r>
              <a:rPr lang="en-US" sz="1500" dirty="0"/>
              <a:t> drawer</a:t>
            </a:r>
          </a:p>
          <a:p>
            <a:pPr marL="0" indent="0">
              <a:buNone/>
            </a:pPr>
            <a:r>
              <a:rPr lang="en-US" sz="1500" dirty="0" err="1"/>
              <a:t>getSupportActionBar</a:t>
            </a:r>
            <a:r>
              <a:rPr lang="en-US" sz="1500" dirty="0"/>
              <a:t>().</a:t>
            </a:r>
            <a:r>
              <a:rPr lang="en-US" sz="1500" dirty="0" err="1"/>
              <a:t>setDisplayHomeAsUpEnabled</a:t>
            </a:r>
            <a:r>
              <a:rPr lang="en-US" sz="1500" dirty="0"/>
              <a:t>(true);</a:t>
            </a:r>
          </a:p>
          <a:p>
            <a:pPr marL="0" indent="0">
              <a:buNone/>
            </a:pPr>
            <a:r>
              <a:rPr lang="en-US" sz="1500" dirty="0" err="1"/>
              <a:t>getSupportActionBar</a:t>
            </a:r>
            <a:r>
              <a:rPr lang="en-US" sz="1500" dirty="0"/>
              <a:t>().</a:t>
            </a:r>
            <a:r>
              <a:rPr lang="en-US" sz="1500" dirty="0" err="1"/>
              <a:t>setHomeButtonEnabled</a:t>
            </a:r>
            <a:r>
              <a:rPr lang="en-US" sz="1500" dirty="0"/>
              <a:t>(true);</a:t>
            </a:r>
          </a:p>
          <a:p>
            <a:r>
              <a:rPr lang="en-US" sz="1500" dirty="0" err="1"/>
              <a:t>ActionBarDrawerToggle</a:t>
            </a:r>
            <a:r>
              <a:rPr lang="en-US" sz="1500" dirty="0"/>
              <a:t> ties together the proper interactions between the sliding drawer and the action bar app icon</a:t>
            </a:r>
          </a:p>
          <a:p>
            <a:pPr marL="0" indent="0">
              <a:buNone/>
            </a:pPr>
            <a:r>
              <a:rPr lang="en-US" sz="1500" dirty="0" err="1"/>
              <a:t>mDrawerToggle</a:t>
            </a:r>
            <a:r>
              <a:rPr lang="en-US" sz="1500" dirty="0"/>
              <a:t> = new </a:t>
            </a:r>
            <a:r>
              <a:rPr lang="en-US" sz="1500" dirty="0" err="1"/>
              <a:t>ActionBarDrawerToggle</a:t>
            </a:r>
            <a:r>
              <a:rPr lang="en-US" sz="1500" dirty="0"/>
              <a:t>(this, /* host Activity */</a:t>
            </a:r>
          </a:p>
          <a:p>
            <a:pPr marL="0" indent="0">
              <a:buNone/>
            </a:pPr>
            <a:r>
              <a:rPr lang="en-US" sz="1500" dirty="0"/>
              <a:t>                </a:t>
            </a:r>
            <a:r>
              <a:rPr lang="en-US" sz="1500" dirty="0" err="1"/>
              <a:t>mDrawerLayout</a:t>
            </a:r>
            <a:r>
              <a:rPr lang="en-US" sz="1500" dirty="0"/>
              <a:t>, /* </a:t>
            </a:r>
            <a:r>
              <a:rPr lang="en-US" sz="1500" dirty="0" err="1"/>
              <a:t>DrawerLayout</a:t>
            </a:r>
            <a:r>
              <a:rPr lang="en-US" sz="1500" dirty="0"/>
              <a:t> object */</a:t>
            </a:r>
          </a:p>
          <a:p>
            <a:pPr marL="0" indent="0">
              <a:buNone/>
            </a:pPr>
            <a:r>
              <a:rPr lang="en-US" sz="1500" dirty="0"/>
              <a:t>                </a:t>
            </a:r>
            <a:r>
              <a:rPr lang="en-US" sz="1500" dirty="0" err="1"/>
              <a:t>R.string.drawer_open</a:t>
            </a:r>
            <a:r>
              <a:rPr lang="en-US" sz="1500" dirty="0"/>
              <a:t>, /* "open drawer" description for accessibility */</a:t>
            </a:r>
          </a:p>
          <a:p>
            <a:pPr marL="0" indent="0">
              <a:buNone/>
            </a:pPr>
            <a:r>
              <a:rPr lang="en-US" sz="1500" dirty="0"/>
              <a:t>                </a:t>
            </a:r>
            <a:r>
              <a:rPr lang="en-US" sz="1500" dirty="0" err="1"/>
              <a:t>R.string.drawer_close</a:t>
            </a:r>
            <a:r>
              <a:rPr lang="en-US" sz="1500" dirty="0"/>
              <a:t> /* "close drawer" description for accessibility */</a:t>
            </a:r>
          </a:p>
          <a:p>
            <a:pPr marL="0" indent="0">
              <a:buNone/>
            </a:pPr>
            <a:r>
              <a:rPr lang="en-US" sz="1500" dirty="0"/>
              <a:t>        ) {</a:t>
            </a:r>
          </a:p>
          <a:p>
            <a:pPr marL="0" indent="0">
              <a:buNone/>
            </a:pPr>
            <a:r>
              <a:rPr lang="en-US" sz="1500" dirty="0"/>
              <a:t>            public void </a:t>
            </a:r>
            <a:r>
              <a:rPr lang="en-US" sz="1500" dirty="0" err="1"/>
              <a:t>onDrawerClosed</a:t>
            </a:r>
            <a:r>
              <a:rPr lang="en-US" sz="1500" dirty="0"/>
              <a:t>(View view) {</a:t>
            </a:r>
          </a:p>
          <a:p>
            <a:pPr marL="0" indent="0">
              <a:buNone/>
            </a:pPr>
            <a:r>
              <a:rPr lang="en-US" sz="1500" dirty="0"/>
              <a:t>                </a:t>
            </a:r>
            <a:r>
              <a:rPr lang="en-US" sz="1500" dirty="0" err="1"/>
              <a:t>getSupportActionBar</a:t>
            </a:r>
            <a:r>
              <a:rPr lang="en-US" sz="1500" dirty="0"/>
              <a:t>().</a:t>
            </a:r>
            <a:r>
              <a:rPr lang="en-US" sz="1500" dirty="0" err="1"/>
              <a:t>setTitle</a:t>
            </a:r>
            <a:r>
              <a:rPr lang="en-US" sz="1500" dirty="0"/>
              <a:t>(</a:t>
            </a:r>
            <a:r>
              <a:rPr lang="en-US" sz="1500" dirty="0" err="1"/>
              <a:t>R.string.app_name</a:t>
            </a:r>
            <a:r>
              <a:rPr lang="en-US" sz="1500" dirty="0"/>
              <a:t>);  //change the title back , when closed.</a:t>
            </a:r>
          </a:p>
          <a:p>
            <a:pPr marL="0" indent="0">
              <a:buNone/>
            </a:pPr>
            <a:r>
              <a:rPr lang="en-US" sz="1500" dirty="0"/>
              <a:t>                </a:t>
            </a:r>
            <a:r>
              <a:rPr lang="en-US" sz="1500" dirty="0" err="1"/>
              <a:t>invalidateOptionsMenu</a:t>
            </a:r>
            <a:r>
              <a:rPr lang="en-US" sz="1500" dirty="0"/>
              <a:t>(); // creates call to </a:t>
            </a:r>
            <a:r>
              <a:rPr lang="en-US" sz="1500" dirty="0" err="1"/>
              <a:t>onPrepareOptionsMenu</a:t>
            </a:r>
            <a:r>
              <a:rPr lang="en-US" sz="1500" dirty="0"/>
              <a:t>()</a:t>
            </a:r>
          </a:p>
          <a:p>
            <a:pPr marL="0" indent="0">
              <a:buNone/>
            </a:pPr>
            <a:r>
              <a:rPr lang="en-US" sz="1500" dirty="0"/>
              <a:t>            }</a:t>
            </a:r>
          </a:p>
          <a:p>
            <a:pPr marL="0" indent="0">
              <a:buNone/>
            </a:pPr>
            <a:r>
              <a:rPr lang="en-US" sz="1500" dirty="0"/>
              <a:t>            public void </a:t>
            </a:r>
            <a:r>
              <a:rPr lang="en-US" sz="1500" dirty="0" err="1"/>
              <a:t>onDrawerOpened</a:t>
            </a:r>
            <a:r>
              <a:rPr lang="en-US" sz="1500" dirty="0"/>
              <a:t>(View </a:t>
            </a:r>
            <a:r>
              <a:rPr lang="en-US" sz="1500" dirty="0" err="1"/>
              <a:t>drawerView</a:t>
            </a:r>
            <a:r>
              <a:rPr lang="en-US" sz="1500" dirty="0"/>
              <a:t>) {</a:t>
            </a:r>
          </a:p>
          <a:p>
            <a:pPr marL="0" indent="0">
              <a:buNone/>
            </a:pPr>
            <a:r>
              <a:rPr lang="en-US" sz="1500" dirty="0"/>
              <a:t>                </a:t>
            </a:r>
            <a:r>
              <a:rPr lang="en-US" sz="1500" dirty="0" err="1"/>
              <a:t>getSupportActionBar</a:t>
            </a:r>
            <a:r>
              <a:rPr lang="en-US" sz="1500" dirty="0"/>
              <a:t>().</a:t>
            </a:r>
            <a:r>
              <a:rPr lang="en-US" sz="1500" dirty="0" err="1"/>
              <a:t>setTitle</a:t>
            </a:r>
            <a:r>
              <a:rPr lang="en-US" sz="1500" dirty="0"/>
              <a:t>("Categories"); //change the name, when opened.</a:t>
            </a:r>
          </a:p>
          <a:p>
            <a:pPr marL="0" indent="0">
              <a:buNone/>
            </a:pPr>
            <a:r>
              <a:rPr lang="en-US" sz="1500" dirty="0"/>
              <a:t>                </a:t>
            </a:r>
            <a:r>
              <a:rPr lang="en-US" sz="1500" dirty="0" err="1"/>
              <a:t>invalidateOptionsMenu</a:t>
            </a:r>
            <a:r>
              <a:rPr lang="en-US" sz="1500" dirty="0"/>
              <a:t>(); // creates call to </a:t>
            </a:r>
            <a:r>
              <a:rPr lang="en-US" sz="1500" dirty="0" err="1"/>
              <a:t>onPrepareOptionsMenu</a:t>
            </a:r>
            <a:r>
              <a:rPr lang="en-US" sz="1500" dirty="0"/>
              <a:t>()</a:t>
            </a:r>
          </a:p>
          <a:p>
            <a:pPr marL="0" indent="0">
              <a:buNone/>
            </a:pPr>
            <a:r>
              <a:rPr lang="en-US" sz="1500" dirty="0"/>
              <a:t>            }        };</a:t>
            </a:r>
          </a:p>
          <a:p>
            <a:pPr marL="0" indent="0">
              <a:buNone/>
            </a:pPr>
            <a:r>
              <a:rPr lang="en-US" sz="1500" dirty="0" err="1"/>
              <a:t>mDrawerLayout.setDrawerListener</a:t>
            </a:r>
            <a:r>
              <a:rPr lang="en-US" sz="1500" dirty="0"/>
              <a:t>(</a:t>
            </a:r>
            <a:r>
              <a:rPr lang="en-US" sz="1500" dirty="0" err="1"/>
              <a:t>mDrawerToggle</a:t>
            </a:r>
            <a:r>
              <a:rPr lang="en-US" sz="1500" dirty="0"/>
              <a:t>);</a:t>
            </a:r>
          </a:p>
        </p:txBody>
      </p:sp>
    </p:spTree>
    <p:extLst>
      <p:ext uri="{BB962C8B-B14F-4D97-AF65-F5344CB8AC3E}">
        <p14:creationId xmlns:p14="http://schemas.microsoft.com/office/powerpoint/2010/main" val="2715430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DrawerLayout</a:t>
            </a:r>
            <a:r>
              <a:rPr lang="en-US" dirty="0"/>
              <a:t> Java (3)</a:t>
            </a:r>
          </a:p>
        </p:txBody>
      </p:sp>
      <p:sp>
        <p:nvSpPr>
          <p:cNvPr id="3" name="Content Placeholder 2"/>
          <p:cNvSpPr>
            <a:spLocks noGrp="1"/>
          </p:cNvSpPr>
          <p:nvPr>
            <p:ph idx="1"/>
          </p:nvPr>
        </p:nvSpPr>
        <p:spPr/>
        <p:txBody>
          <a:bodyPr>
            <a:normAutofit fontScale="47500" lnSpcReduction="20000"/>
          </a:bodyPr>
          <a:lstStyle/>
          <a:p>
            <a:r>
              <a:rPr lang="en-US" dirty="0"/>
              <a:t>Lastly, these two or it doesn’t drawer correctly in the </a:t>
            </a:r>
            <a:r>
              <a:rPr lang="en-US" dirty="0" err="1"/>
              <a:t>actionbar</a:t>
            </a:r>
            <a:r>
              <a:rPr lang="en-US" dirty="0"/>
              <a:t>/toolbar.</a:t>
            </a:r>
          </a:p>
          <a:p>
            <a:pPr marL="0" indent="0">
              <a:buNone/>
            </a:pPr>
            <a:r>
              <a:rPr lang="en-US" dirty="0"/>
              <a:t> /**</a:t>
            </a:r>
          </a:p>
          <a:p>
            <a:pPr marL="0" indent="0">
              <a:buNone/>
            </a:pPr>
            <a:r>
              <a:rPr lang="en-US" dirty="0"/>
              <a:t>     * When using the </a:t>
            </a:r>
            <a:r>
              <a:rPr lang="en-US" dirty="0" err="1"/>
              <a:t>ActionBarDrawerToggle</a:t>
            </a:r>
            <a:r>
              <a:rPr lang="en-US" dirty="0"/>
              <a:t>, you must call it during</a:t>
            </a:r>
          </a:p>
          <a:p>
            <a:pPr marL="0" indent="0">
              <a:buNone/>
            </a:pPr>
            <a:r>
              <a:rPr lang="en-US" dirty="0"/>
              <a:t>     * </a:t>
            </a:r>
            <a:r>
              <a:rPr lang="en-US" dirty="0" err="1"/>
              <a:t>onPostCreate</a:t>
            </a:r>
            <a:r>
              <a:rPr lang="en-US" dirty="0"/>
              <a:t>() and </a:t>
            </a:r>
            <a:r>
              <a:rPr lang="en-US" dirty="0" err="1"/>
              <a:t>onConfigurationChanged</a:t>
            </a:r>
            <a:r>
              <a:rPr lang="en-US" dirty="0"/>
              <a:t>()...</a:t>
            </a:r>
          </a:p>
          <a:p>
            <a:pPr marL="0" indent="0">
              <a:buNone/>
            </a:pPr>
            <a:r>
              <a:rPr lang="en-US" dirty="0"/>
              <a:t>     */</a:t>
            </a:r>
          </a:p>
          <a:p>
            <a:pPr marL="0" indent="0">
              <a:buNone/>
            </a:pPr>
            <a:endParaRPr lang="en-US" dirty="0"/>
          </a:p>
          <a:p>
            <a:pPr marL="0" indent="0">
              <a:buNone/>
            </a:pPr>
            <a:r>
              <a:rPr lang="en-US" dirty="0"/>
              <a:t>    @Override</a:t>
            </a:r>
          </a:p>
          <a:p>
            <a:pPr marL="0" indent="0">
              <a:buNone/>
            </a:pPr>
            <a:r>
              <a:rPr lang="en-US" dirty="0"/>
              <a:t>    protected void </a:t>
            </a:r>
            <a:r>
              <a:rPr lang="en-US" dirty="0" err="1"/>
              <a:t>onPostCreate</a:t>
            </a:r>
            <a:r>
              <a:rPr lang="en-US" dirty="0"/>
              <a:t>(Bundle </a:t>
            </a:r>
            <a:r>
              <a:rPr lang="en-US" dirty="0" err="1"/>
              <a:t>savedInstanceState</a:t>
            </a:r>
            <a:r>
              <a:rPr lang="en-US" dirty="0"/>
              <a:t>) {</a:t>
            </a:r>
          </a:p>
          <a:p>
            <a:pPr marL="0" indent="0">
              <a:buNone/>
            </a:pPr>
            <a:r>
              <a:rPr lang="en-US" dirty="0"/>
              <a:t>        </a:t>
            </a:r>
            <a:r>
              <a:rPr lang="en-US" dirty="0" err="1"/>
              <a:t>super.onPostCreate</a:t>
            </a:r>
            <a:r>
              <a:rPr lang="en-US" dirty="0"/>
              <a:t>(</a:t>
            </a:r>
            <a:r>
              <a:rPr lang="en-US" dirty="0" err="1"/>
              <a:t>savedInstanceState</a:t>
            </a:r>
            <a:r>
              <a:rPr lang="en-US" dirty="0"/>
              <a:t>);</a:t>
            </a:r>
          </a:p>
          <a:p>
            <a:pPr marL="0" indent="0">
              <a:buNone/>
            </a:pPr>
            <a:r>
              <a:rPr lang="en-US" dirty="0"/>
              <a:t>        // Sync the toggle state after </a:t>
            </a:r>
            <a:r>
              <a:rPr lang="en-US" dirty="0" err="1"/>
              <a:t>onRestoreInstanceState</a:t>
            </a:r>
            <a:r>
              <a:rPr lang="en-US" dirty="0"/>
              <a:t> has occurred.</a:t>
            </a:r>
          </a:p>
          <a:p>
            <a:pPr marL="0" indent="0">
              <a:buNone/>
            </a:pPr>
            <a:r>
              <a:rPr lang="en-US" dirty="0"/>
              <a:t>        </a:t>
            </a:r>
            <a:r>
              <a:rPr lang="en-US" dirty="0" err="1"/>
              <a:t>mDrawerToggle.syncState</a:t>
            </a:r>
            <a:r>
              <a:rPr lang="en-US" dirty="0"/>
              <a:t>();</a:t>
            </a:r>
          </a:p>
          <a:p>
            <a:pPr marL="0" indent="0">
              <a:buNone/>
            </a:pPr>
            <a:r>
              <a:rPr lang="en-US" dirty="0"/>
              <a:t>    }</a:t>
            </a:r>
          </a:p>
          <a:p>
            <a:pPr marL="0" indent="0">
              <a:buNone/>
            </a:pPr>
            <a:endParaRPr lang="en-US" dirty="0"/>
          </a:p>
          <a:p>
            <a:pPr marL="0" indent="0">
              <a:buNone/>
            </a:pPr>
            <a:r>
              <a:rPr lang="en-US" dirty="0"/>
              <a:t>    @Override</a:t>
            </a:r>
          </a:p>
          <a:p>
            <a:pPr marL="0" indent="0">
              <a:buNone/>
            </a:pPr>
            <a:r>
              <a:rPr lang="en-US" dirty="0"/>
              <a:t>    public void </a:t>
            </a:r>
            <a:r>
              <a:rPr lang="en-US" dirty="0" err="1"/>
              <a:t>onConfigurationChanged</a:t>
            </a:r>
            <a:r>
              <a:rPr lang="en-US" dirty="0"/>
              <a:t>(Configuration </a:t>
            </a:r>
            <a:r>
              <a:rPr lang="en-US" dirty="0" err="1"/>
              <a:t>newConfig</a:t>
            </a:r>
            <a:r>
              <a:rPr lang="en-US" dirty="0"/>
              <a:t>) {</a:t>
            </a:r>
          </a:p>
          <a:p>
            <a:pPr marL="0" indent="0">
              <a:buNone/>
            </a:pPr>
            <a:r>
              <a:rPr lang="en-US" dirty="0"/>
              <a:t>        </a:t>
            </a:r>
            <a:r>
              <a:rPr lang="en-US" dirty="0" err="1"/>
              <a:t>super.onConfigurationChanged</a:t>
            </a:r>
            <a:r>
              <a:rPr lang="en-US" dirty="0"/>
              <a:t>(</a:t>
            </a:r>
            <a:r>
              <a:rPr lang="en-US" dirty="0" err="1"/>
              <a:t>newConfig</a:t>
            </a:r>
            <a:r>
              <a:rPr lang="en-US" dirty="0"/>
              <a:t>);</a:t>
            </a:r>
          </a:p>
          <a:p>
            <a:pPr marL="0" indent="0">
              <a:buNone/>
            </a:pPr>
            <a:r>
              <a:rPr lang="en-US" dirty="0"/>
              <a:t>        // Pass any configuration change to the drawer </a:t>
            </a:r>
            <a:r>
              <a:rPr lang="en-US" dirty="0" err="1"/>
              <a:t>toggls</a:t>
            </a:r>
            <a:endParaRPr lang="en-US" dirty="0"/>
          </a:p>
          <a:p>
            <a:pPr marL="0" indent="0">
              <a:buNone/>
            </a:pPr>
            <a:r>
              <a:rPr lang="en-US" dirty="0"/>
              <a:t>        </a:t>
            </a:r>
            <a:r>
              <a:rPr lang="en-US" dirty="0" err="1"/>
              <a:t>mDrawerToggle.onConfigurationChanged</a:t>
            </a:r>
            <a:r>
              <a:rPr lang="en-US" dirty="0"/>
              <a:t>(</a:t>
            </a:r>
            <a:r>
              <a:rPr lang="en-US" dirty="0" err="1"/>
              <a:t>newConfig</a:t>
            </a:r>
            <a:r>
              <a:rPr lang="en-US" dirty="0"/>
              <a:t>);</a:t>
            </a:r>
          </a:p>
          <a:p>
            <a:pPr marL="0" indent="0">
              <a:buNone/>
            </a:pPr>
            <a:r>
              <a:rPr lang="en-US" dirty="0"/>
              <a:t>    }</a:t>
            </a:r>
          </a:p>
        </p:txBody>
      </p:sp>
    </p:spTree>
    <p:extLst>
      <p:ext uri="{BB962C8B-B14F-4D97-AF65-F5344CB8AC3E}">
        <p14:creationId xmlns:p14="http://schemas.microsoft.com/office/powerpoint/2010/main" val="6739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toolbar</a:t>
            </a:r>
          </a:p>
        </p:txBody>
      </p:sp>
      <p:sp>
        <p:nvSpPr>
          <p:cNvPr id="3" name="Content Placeholder 2"/>
          <p:cNvSpPr>
            <a:spLocks noGrp="1"/>
          </p:cNvSpPr>
          <p:nvPr>
            <p:ph idx="1"/>
          </p:nvPr>
        </p:nvSpPr>
        <p:spPr/>
        <p:txBody>
          <a:bodyPr>
            <a:normAutofit lnSpcReduction="10000"/>
          </a:bodyPr>
          <a:lstStyle/>
          <a:p>
            <a:r>
              <a:rPr lang="en-US" dirty="0"/>
              <a:t>The </a:t>
            </a:r>
            <a:r>
              <a:rPr lang="en-US" dirty="0" err="1"/>
              <a:t>ActionBar</a:t>
            </a:r>
            <a:r>
              <a:rPr lang="en-US" dirty="0"/>
              <a:t> has been basically replaced in lollipop with the </a:t>
            </a:r>
            <a:r>
              <a:rPr lang="en-US" dirty="0" err="1"/>
              <a:t>ToolBar</a:t>
            </a:r>
            <a:r>
              <a:rPr lang="en-US" dirty="0"/>
              <a:t>.</a:t>
            </a:r>
          </a:p>
          <a:p>
            <a:pPr lvl="1"/>
            <a:r>
              <a:rPr lang="en-US" dirty="0"/>
              <a:t>Allows you to move the “</a:t>
            </a:r>
            <a:r>
              <a:rPr lang="en-US" dirty="0" err="1"/>
              <a:t>ActionBar</a:t>
            </a:r>
            <a:r>
              <a:rPr lang="en-US" dirty="0"/>
              <a:t>” and change it size too.</a:t>
            </a:r>
          </a:p>
          <a:p>
            <a:pPr lvl="1"/>
            <a:r>
              <a:rPr lang="en-US" dirty="0"/>
              <a:t>One thing is you can now have more then one toolbar as well.</a:t>
            </a:r>
          </a:p>
          <a:p>
            <a:r>
              <a:rPr lang="en-US" dirty="0"/>
              <a:t>Requires a style change.</a:t>
            </a:r>
          </a:p>
          <a:p>
            <a:pPr lvl="2"/>
            <a:r>
              <a:rPr lang="en-US" dirty="0"/>
              <a:t>&lt;style name="</a:t>
            </a:r>
            <a:r>
              <a:rPr lang="en-US" dirty="0" err="1"/>
              <a:t>AppTheme.Base</a:t>
            </a:r>
            <a:r>
              <a:rPr lang="en-US" dirty="0"/>
              <a:t>" parent= "</a:t>
            </a:r>
            <a:r>
              <a:rPr lang="en-US" dirty="0" err="1"/>
              <a:t>Theme.AppCompat.DayNight</a:t>
            </a:r>
            <a:r>
              <a:rPr lang="en-US" dirty="0" err="1">
                <a:solidFill>
                  <a:srgbClr val="FF0000"/>
                </a:solidFill>
              </a:rPr>
              <a:t>.NoActionBar</a:t>
            </a:r>
            <a:r>
              <a:rPr lang="en-US" dirty="0"/>
              <a:t>"&gt;</a:t>
            </a:r>
          </a:p>
          <a:p>
            <a:pPr lvl="1"/>
            <a:r>
              <a:rPr lang="en-US" dirty="0"/>
              <a:t>OR</a:t>
            </a:r>
          </a:p>
          <a:p>
            <a:pPr lvl="2"/>
            <a:r>
              <a:rPr lang="en-US" dirty="0"/>
              <a:t>&lt;style name="</a:t>
            </a:r>
            <a:r>
              <a:rPr lang="en-US" dirty="0" err="1"/>
              <a:t>AppTheme.Base</a:t>
            </a:r>
            <a:r>
              <a:rPr lang="en-US" dirty="0"/>
              <a:t>" parent= "</a:t>
            </a:r>
            <a:r>
              <a:rPr lang="en-US" dirty="0" err="1"/>
              <a:t>Theme.MaterialComponents.DayNight.</a:t>
            </a:r>
            <a:r>
              <a:rPr lang="en-US" dirty="0" err="1">
                <a:solidFill>
                  <a:srgbClr val="FF0000"/>
                </a:solidFill>
              </a:rPr>
              <a:t>NoActionBar</a:t>
            </a:r>
            <a:r>
              <a:rPr lang="en-US" dirty="0"/>
              <a:t>"&gt;  </a:t>
            </a:r>
          </a:p>
        </p:txBody>
      </p:sp>
    </p:spTree>
    <p:extLst>
      <p:ext uri="{BB962C8B-B14F-4D97-AF65-F5344CB8AC3E}">
        <p14:creationId xmlns:p14="http://schemas.microsoft.com/office/powerpoint/2010/main" val="2387288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DrawerLayout</a:t>
            </a:r>
            <a:r>
              <a:rPr lang="en-US" dirty="0"/>
              <a:t> Java (4)</a:t>
            </a:r>
          </a:p>
        </p:txBody>
      </p:sp>
      <p:sp>
        <p:nvSpPr>
          <p:cNvPr id="3" name="Content Placeholder 2"/>
          <p:cNvSpPr>
            <a:spLocks noGrp="1"/>
          </p:cNvSpPr>
          <p:nvPr>
            <p:ph idx="1"/>
          </p:nvPr>
        </p:nvSpPr>
        <p:spPr/>
        <p:txBody>
          <a:bodyPr>
            <a:normAutofit fontScale="92500" lnSpcReduction="10000"/>
          </a:bodyPr>
          <a:lstStyle/>
          <a:p>
            <a:r>
              <a:rPr lang="en-US" dirty="0"/>
              <a:t>Lastly, a fix to the menu as well.</a:t>
            </a:r>
          </a:p>
          <a:p>
            <a:pPr marL="0" indent="0">
              <a:buNone/>
            </a:pPr>
            <a:r>
              <a:rPr lang="en-US" dirty="0"/>
              <a:t> public </a:t>
            </a:r>
            <a:r>
              <a:rPr lang="en-US" dirty="0" err="1"/>
              <a:t>boolean</a:t>
            </a:r>
            <a:r>
              <a:rPr lang="en-US" dirty="0"/>
              <a:t> </a:t>
            </a:r>
            <a:r>
              <a:rPr lang="en-US" dirty="0" err="1"/>
              <a:t>onOptionsItemSelected</a:t>
            </a:r>
            <a:r>
              <a:rPr lang="en-US" dirty="0"/>
              <a:t>(</a:t>
            </a:r>
            <a:r>
              <a:rPr lang="en-US" dirty="0" err="1"/>
              <a:t>MenuItem</a:t>
            </a:r>
            <a:r>
              <a:rPr lang="en-US" dirty="0"/>
              <a:t> item) {</a:t>
            </a:r>
          </a:p>
          <a:p>
            <a:pPr marL="0" indent="0">
              <a:buNone/>
            </a:pPr>
            <a:r>
              <a:rPr lang="en-US" dirty="0"/>
              <a:t>        // The action bar home/up action should open or close the drawer.</a:t>
            </a:r>
          </a:p>
          <a:p>
            <a:pPr marL="0" indent="0">
              <a:buNone/>
            </a:pPr>
            <a:r>
              <a:rPr lang="en-US" dirty="0"/>
              <a:t>        // </a:t>
            </a:r>
            <a:r>
              <a:rPr lang="en-US" dirty="0" err="1"/>
              <a:t>ActionBarDrawerToggle</a:t>
            </a:r>
            <a:r>
              <a:rPr lang="en-US" dirty="0"/>
              <a:t> will take care of this.</a:t>
            </a:r>
          </a:p>
          <a:p>
            <a:pPr marL="0" indent="0">
              <a:buNone/>
            </a:pPr>
            <a:r>
              <a:rPr lang="en-US" dirty="0"/>
              <a:t>        if (</a:t>
            </a:r>
            <a:r>
              <a:rPr lang="en-US" dirty="0" err="1"/>
              <a:t>mDrawerToggle.onOptionsItemSelected</a:t>
            </a:r>
            <a:r>
              <a:rPr lang="en-US" dirty="0"/>
              <a:t>(item)) {</a:t>
            </a:r>
          </a:p>
          <a:p>
            <a:pPr marL="0" indent="0">
              <a:buNone/>
            </a:pPr>
            <a:r>
              <a:rPr lang="en-US" dirty="0"/>
              <a:t>            return true;</a:t>
            </a:r>
          </a:p>
          <a:p>
            <a:pPr marL="0" indent="0">
              <a:buNone/>
            </a:pPr>
            <a:r>
              <a:rPr lang="en-US" dirty="0"/>
              <a:t>        }</a:t>
            </a:r>
            <a:br>
              <a:rPr lang="en-US" dirty="0"/>
            </a:br>
            <a:r>
              <a:rPr lang="en-US" dirty="0"/>
              <a:t>     …</a:t>
            </a:r>
          </a:p>
        </p:txBody>
      </p:sp>
    </p:spTree>
    <p:extLst>
      <p:ext uri="{BB962C8B-B14F-4D97-AF65-F5344CB8AC3E}">
        <p14:creationId xmlns:p14="http://schemas.microsoft.com/office/powerpoint/2010/main" val="1618826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NavigationView</a:t>
            </a:r>
            <a:endParaRPr lang="en-US" dirty="0"/>
          </a:p>
        </p:txBody>
      </p:sp>
      <p:sp>
        <p:nvSpPr>
          <p:cNvPr id="3" name="Content Placeholder 2"/>
          <p:cNvSpPr>
            <a:spLocks noGrp="1"/>
          </p:cNvSpPr>
          <p:nvPr>
            <p:ph sz="half" idx="1"/>
          </p:nvPr>
        </p:nvSpPr>
        <p:spPr>
          <a:xfrm>
            <a:off x="1981200" y="1600203"/>
            <a:ext cx="4648200" cy="4525963"/>
          </a:xfrm>
        </p:spPr>
        <p:txBody>
          <a:bodyPr>
            <a:normAutofit lnSpcReduction="10000"/>
          </a:bodyPr>
          <a:lstStyle/>
          <a:p>
            <a:r>
              <a:rPr lang="en-US" dirty="0"/>
              <a:t>The support </a:t>
            </a:r>
            <a:r>
              <a:rPr lang="en-US" dirty="0" err="1"/>
              <a:t>NavigationView</a:t>
            </a:r>
            <a:r>
              <a:rPr lang="en-US" dirty="0"/>
              <a:t> is newer and is to make coding easier.</a:t>
            </a:r>
          </a:p>
          <a:p>
            <a:pPr lvl="1"/>
            <a:r>
              <a:rPr lang="en-US" dirty="0"/>
              <a:t>It takes a drawer header layout</a:t>
            </a:r>
          </a:p>
          <a:p>
            <a:pPr lvl="1"/>
            <a:r>
              <a:rPr lang="en-US" dirty="0"/>
              <a:t>And a xml menu file for the list</a:t>
            </a:r>
          </a:p>
          <a:p>
            <a:endParaRPr lang="en-US" dirty="0"/>
          </a:p>
          <a:p>
            <a:r>
              <a:rPr lang="en-US" dirty="0"/>
              <a:t>When a user clicks on a item, it can be handled similar to menus</a:t>
            </a:r>
          </a:p>
          <a:p>
            <a:pPr lvl="1"/>
            <a:endParaRPr lang="en-US" dirty="0"/>
          </a:p>
        </p:txBody>
      </p:sp>
      <p:cxnSp>
        <p:nvCxnSpPr>
          <p:cNvPr id="6" name="Straight Arrow Connector 5"/>
          <p:cNvCxnSpPr/>
          <p:nvPr/>
        </p:nvCxnSpPr>
        <p:spPr>
          <a:xfrm flipV="1">
            <a:off x="5943600" y="2438400"/>
            <a:ext cx="13716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 name="Picture 2" descr="C:\Users\seker\AndroidStudioProjects\program3ui\device-2016-01-05-161911.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67603" y="1550910"/>
            <a:ext cx="2543817" cy="4518185"/>
          </a:xfrm>
          <a:prstGeom prst="rect">
            <a:avLst/>
          </a:prstGeom>
          <a:noFill/>
          <a:extLst>
            <a:ext uri="{909E8E84-426E-40DD-AFC4-6F175D3DCCD1}">
              <a14:hiddenFill xmlns:a14="http://schemas.microsoft.com/office/drawing/2010/main">
                <a:solidFill>
                  <a:srgbClr val="FFFFFF"/>
                </a:solidFill>
              </a14:hiddenFill>
            </a:ext>
          </a:extLst>
        </p:spPr>
      </p:pic>
      <p:sp>
        <p:nvSpPr>
          <p:cNvPr id="12" name="Left Brace 11"/>
          <p:cNvSpPr/>
          <p:nvPr/>
        </p:nvSpPr>
        <p:spPr>
          <a:xfrm>
            <a:off x="6477003" y="3048000"/>
            <a:ext cx="883919" cy="2667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5791200" y="3962400"/>
            <a:ext cx="685800" cy="4191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19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NavigationView</a:t>
            </a:r>
            <a:r>
              <a:rPr lang="en-US" dirty="0"/>
              <a:t> xml</a:t>
            </a:r>
          </a:p>
        </p:txBody>
      </p:sp>
      <p:sp>
        <p:nvSpPr>
          <p:cNvPr id="6" name="Content Placeholder 5"/>
          <p:cNvSpPr>
            <a:spLocks noGrp="1"/>
          </p:cNvSpPr>
          <p:nvPr>
            <p:ph idx="1"/>
          </p:nvPr>
        </p:nvSpPr>
        <p:spPr/>
        <p:txBody>
          <a:bodyPr>
            <a:normAutofit fontScale="92500" lnSpcReduction="10000"/>
          </a:bodyPr>
          <a:lstStyle/>
          <a:p>
            <a:r>
              <a:rPr lang="en-US" dirty="0"/>
              <a:t> Example of the code</a:t>
            </a:r>
          </a:p>
          <a:p>
            <a:pPr lvl="1"/>
            <a:r>
              <a:rPr lang="en-US" dirty="0"/>
              <a:t>Note  implementation 'com.google.android.material:material:1.2.1'+ </a:t>
            </a:r>
          </a:p>
          <a:p>
            <a:pPr marL="0" indent="0">
              <a:buNone/>
            </a:pPr>
            <a:r>
              <a:rPr lang="en-US" dirty="0"/>
              <a:t>    &lt;</a:t>
            </a:r>
            <a:r>
              <a:rPr lang="en-US" dirty="0" err="1"/>
              <a:t>com.google.android.material.navigation.NavigationView</a:t>
            </a:r>
            <a:endParaRPr lang="en-US" dirty="0"/>
          </a:p>
          <a:p>
            <a:pPr marL="0" indent="0">
              <a:buNone/>
            </a:pPr>
            <a:r>
              <a:rPr lang="en-US" dirty="0"/>
              <a:t>        </a:t>
            </a:r>
            <a:r>
              <a:rPr lang="en-US" dirty="0" err="1"/>
              <a:t>android:id</a:t>
            </a:r>
            <a:r>
              <a:rPr lang="en-US" dirty="0"/>
              <a:t>="@+id/</a:t>
            </a:r>
            <a:r>
              <a:rPr lang="en-US" dirty="0" err="1"/>
              <a:t>navview</a:t>
            </a:r>
            <a:r>
              <a:rPr lang="en-US" dirty="0"/>
              <a:t>"</a:t>
            </a:r>
          </a:p>
          <a:p>
            <a:pPr marL="0" indent="0">
              <a:buNone/>
            </a:pPr>
            <a:r>
              <a:rPr lang="en-US" dirty="0"/>
              <a:t>        </a:t>
            </a:r>
            <a:r>
              <a:rPr lang="en-US" dirty="0" err="1"/>
              <a:t>android:layout_width</a:t>
            </a:r>
            <a:r>
              <a:rPr lang="en-US" dirty="0"/>
              <a:t>="</a:t>
            </a:r>
            <a:r>
              <a:rPr lang="en-US" dirty="0" err="1"/>
              <a:t>wrap_content</a:t>
            </a:r>
            <a:r>
              <a:rPr lang="en-US" dirty="0"/>
              <a:t>"</a:t>
            </a:r>
          </a:p>
          <a:p>
            <a:pPr marL="0" indent="0">
              <a:buNone/>
            </a:pPr>
            <a:r>
              <a:rPr lang="en-US" dirty="0"/>
              <a:t>        </a:t>
            </a:r>
            <a:r>
              <a:rPr lang="en-US" dirty="0" err="1"/>
              <a:t>android:layout_height</a:t>
            </a:r>
            <a:r>
              <a:rPr lang="en-US" dirty="0"/>
              <a:t>="</a:t>
            </a:r>
            <a:r>
              <a:rPr lang="en-US" dirty="0" err="1"/>
              <a:t>match_parent</a:t>
            </a:r>
            <a:r>
              <a:rPr lang="en-US" dirty="0"/>
              <a:t>"</a:t>
            </a:r>
          </a:p>
          <a:p>
            <a:pPr marL="0" indent="0">
              <a:buNone/>
            </a:pPr>
            <a:r>
              <a:rPr lang="en-US" dirty="0"/>
              <a:t>        </a:t>
            </a:r>
            <a:r>
              <a:rPr lang="en-US" dirty="0" err="1"/>
              <a:t>android:layout_gravity</a:t>
            </a:r>
            <a:r>
              <a:rPr lang="en-US" dirty="0"/>
              <a:t>="start"</a:t>
            </a:r>
          </a:p>
          <a:p>
            <a:pPr marL="0" indent="0">
              <a:buNone/>
            </a:pPr>
            <a:r>
              <a:rPr lang="en-US" dirty="0"/>
              <a:t>        </a:t>
            </a:r>
            <a:r>
              <a:rPr lang="en-US" dirty="0" err="1"/>
              <a:t>app:headerLayout</a:t>
            </a:r>
            <a:r>
              <a:rPr lang="en-US" dirty="0"/>
              <a:t>="@layout/</a:t>
            </a:r>
            <a:r>
              <a:rPr lang="en-US" dirty="0" err="1">
                <a:solidFill>
                  <a:srgbClr val="FF0000"/>
                </a:solidFill>
              </a:rPr>
              <a:t>drawer_header</a:t>
            </a:r>
            <a:r>
              <a:rPr lang="en-US" dirty="0"/>
              <a:t>"  //header xml.</a:t>
            </a:r>
          </a:p>
          <a:p>
            <a:pPr marL="0" indent="0">
              <a:buNone/>
            </a:pPr>
            <a:r>
              <a:rPr lang="en-US" dirty="0"/>
              <a:t>        </a:t>
            </a:r>
            <a:r>
              <a:rPr lang="en-US" dirty="0" err="1"/>
              <a:t>app:menu</a:t>
            </a:r>
            <a:r>
              <a:rPr lang="en-US" dirty="0"/>
              <a:t>="@menu/</a:t>
            </a:r>
            <a:r>
              <a:rPr lang="en-US" dirty="0">
                <a:solidFill>
                  <a:srgbClr val="FF0000"/>
                </a:solidFill>
              </a:rPr>
              <a:t>drawer</a:t>
            </a:r>
            <a:r>
              <a:rPr lang="en-US" dirty="0"/>
              <a:t>" /&gt;  //items to display.</a:t>
            </a:r>
          </a:p>
        </p:txBody>
      </p:sp>
    </p:spTree>
    <p:extLst>
      <p:ext uri="{BB962C8B-B14F-4D97-AF65-F5344CB8AC3E}">
        <p14:creationId xmlns:p14="http://schemas.microsoft.com/office/powerpoint/2010/main" val="2466506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NavigationView</a:t>
            </a:r>
            <a:r>
              <a:rPr lang="en-US" dirty="0"/>
              <a:t> xml (2)</a:t>
            </a:r>
          </a:p>
        </p:txBody>
      </p:sp>
      <p:sp>
        <p:nvSpPr>
          <p:cNvPr id="5" name="Content Placeholder 4"/>
          <p:cNvSpPr>
            <a:spLocks noGrp="1"/>
          </p:cNvSpPr>
          <p:nvPr>
            <p:ph sz="half" idx="1"/>
          </p:nvPr>
        </p:nvSpPr>
        <p:spPr/>
        <p:txBody>
          <a:bodyPr>
            <a:normAutofit fontScale="47500" lnSpcReduction="20000"/>
          </a:bodyPr>
          <a:lstStyle/>
          <a:p>
            <a:r>
              <a:rPr lang="en-US" dirty="0"/>
              <a:t>@layout/</a:t>
            </a:r>
            <a:r>
              <a:rPr lang="en-US" dirty="0" err="1">
                <a:solidFill>
                  <a:srgbClr val="FF0000"/>
                </a:solidFill>
              </a:rPr>
              <a:t>drawer_header</a:t>
            </a:r>
            <a:endParaRPr lang="en-US" dirty="0">
              <a:solidFill>
                <a:srgbClr val="FF0000"/>
              </a:solidFill>
            </a:endParaRPr>
          </a:p>
          <a:p>
            <a:pPr marL="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0" indent="0">
              <a:buNone/>
            </a:pPr>
            <a:r>
              <a:rPr lang="en-US" dirty="0"/>
              <a:t>    </a:t>
            </a:r>
            <a:r>
              <a:rPr lang="en-US" dirty="0" err="1"/>
              <a:t>android:orientation</a:t>
            </a:r>
            <a:r>
              <a:rPr lang="en-US" dirty="0"/>
              <a:t>="vertical" </a:t>
            </a:r>
            <a:r>
              <a:rPr lang="en-US" dirty="0" err="1"/>
              <a:t>android:layout_width</a:t>
            </a:r>
            <a:r>
              <a:rPr lang="en-US" dirty="0"/>
              <a:t>="</a:t>
            </a:r>
            <a:r>
              <a:rPr lang="en-US" dirty="0" err="1"/>
              <a:t>match_parent</a:t>
            </a:r>
            <a:r>
              <a:rPr lang="en-US" dirty="0"/>
              <a:t>"</a:t>
            </a:r>
          </a:p>
          <a:p>
            <a:pPr marL="0" indent="0">
              <a:buNone/>
            </a:pPr>
            <a:r>
              <a:rPr lang="en-US" dirty="0"/>
              <a:t>    </a:t>
            </a:r>
            <a:r>
              <a:rPr lang="en-US" dirty="0" err="1"/>
              <a:t>android:layout_height</a:t>
            </a:r>
            <a:r>
              <a:rPr lang="en-US" dirty="0"/>
              <a:t>="</a:t>
            </a:r>
            <a:r>
              <a:rPr lang="en-US" dirty="0" err="1"/>
              <a:t>match_parent</a:t>
            </a:r>
            <a:r>
              <a:rPr lang="en-US" dirty="0"/>
              <a:t>"&gt;</a:t>
            </a:r>
          </a:p>
          <a:p>
            <a:pPr marL="0" indent="0">
              <a:buNone/>
            </a:pPr>
            <a:endParaRPr lang="en-US" dirty="0"/>
          </a:p>
          <a:p>
            <a:pPr marL="0" indent="0">
              <a:buNone/>
            </a:pPr>
            <a:r>
              <a:rPr lang="en-US" dirty="0"/>
              <a:t>    &lt;</a:t>
            </a:r>
            <a:r>
              <a:rPr lang="en-US" dirty="0" err="1"/>
              <a:t>TextView</a:t>
            </a:r>
            <a:endParaRPr lang="en-US" dirty="0"/>
          </a:p>
          <a:p>
            <a:pPr marL="0" indent="0">
              <a:buNone/>
            </a:pPr>
            <a:r>
              <a:rPr lang="en-US" dirty="0"/>
              <a:t>        </a:t>
            </a:r>
            <a:r>
              <a:rPr lang="en-US" dirty="0" err="1"/>
              <a:t>android:layout_width</a:t>
            </a:r>
            <a:r>
              <a:rPr lang="en-US" dirty="0"/>
              <a:t>="</a:t>
            </a:r>
            <a:r>
              <a:rPr lang="en-US" dirty="0" err="1"/>
              <a:t>wrap_content</a:t>
            </a:r>
            <a:r>
              <a:rPr lang="en-US" dirty="0"/>
              <a:t>"</a:t>
            </a:r>
          </a:p>
          <a:p>
            <a:pPr marL="0" indent="0">
              <a:buNone/>
            </a:pPr>
            <a:r>
              <a:rPr lang="en-US" dirty="0"/>
              <a:t>        </a:t>
            </a:r>
            <a:r>
              <a:rPr lang="en-US" dirty="0" err="1"/>
              <a:t>android:layout_height</a:t>
            </a:r>
            <a:r>
              <a:rPr lang="en-US" dirty="0"/>
              <a:t>="</a:t>
            </a:r>
            <a:r>
              <a:rPr lang="en-US" dirty="0" err="1"/>
              <a:t>wrap_content</a:t>
            </a:r>
            <a:r>
              <a:rPr lang="en-US" dirty="0"/>
              <a:t>"</a:t>
            </a:r>
          </a:p>
          <a:p>
            <a:pPr marL="0" indent="0">
              <a:buNone/>
            </a:pPr>
            <a:r>
              <a:rPr lang="en-US" dirty="0"/>
              <a:t>        </a:t>
            </a:r>
            <a:r>
              <a:rPr lang="en-US" dirty="0" err="1"/>
              <a:t>android:text</a:t>
            </a:r>
            <a:r>
              <a:rPr lang="en-US" dirty="0"/>
              <a:t>="New Text"</a:t>
            </a:r>
          </a:p>
          <a:p>
            <a:pPr marL="0" indent="0">
              <a:buNone/>
            </a:pPr>
            <a:r>
              <a:rPr lang="en-US" dirty="0"/>
              <a:t>        </a:t>
            </a:r>
            <a:r>
              <a:rPr lang="en-US" dirty="0" err="1"/>
              <a:t>android:id</a:t>
            </a:r>
            <a:r>
              <a:rPr lang="en-US" dirty="0"/>
              <a:t>="@+id/textView2"</a:t>
            </a:r>
          </a:p>
          <a:p>
            <a:pPr marL="0" indent="0">
              <a:buNone/>
            </a:pPr>
            <a:r>
              <a:rPr lang="en-US" dirty="0"/>
              <a:t>        </a:t>
            </a:r>
            <a:r>
              <a:rPr lang="en-US" dirty="0" err="1"/>
              <a:t>android:layout_gravity</a:t>
            </a:r>
            <a:r>
              <a:rPr lang="en-US" dirty="0"/>
              <a:t>="</a:t>
            </a:r>
            <a:r>
              <a:rPr lang="en-US" dirty="0" err="1"/>
              <a:t>center_horizontal</a:t>
            </a:r>
            <a:r>
              <a:rPr lang="en-US" dirty="0"/>
              <a:t>" /&gt;</a:t>
            </a:r>
          </a:p>
          <a:p>
            <a:pPr marL="0" indent="0">
              <a:buNone/>
            </a:pPr>
            <a:r>
              <a:rPr lang="en-US" dirty="0"/>
              <a:t>&lt;/</a:t>
            </a:r>
            <a:r>
              <a:rPr lang="en-US" dirty="0" err="1"/>
              <a:t>LinearLayout</a:t>
            </a:r>
            <a:r>
              <a:rPr lang="en-US" dirty="0"/>
              <a:t>&gt;</a:t>
            </a:r>
          </a:p>
        </p:txBody>
      </p:sp>
      <p:sp>
        <p:nvSpPr>
          <p:cNvPr id="6" name="Content Placeholder 5"/>
          <p:cNvSpPr>
            <a:spLocks noGrp="1"/>
          </p:cNvSpPr>
          <p:nvPr>
            <p:ph sz="half" idx="2"/>
          </p:nvPr>
        </p:nvSpPr>
        <p:spPr/>
        <p:txBody>
          <a:bodyPr>
            <a:normAutofit fontScale="47500" lnSpcReduction="20000"/>
          </a:bodyPr>
          <a:lstStyle/>
          <a:p>
            <a:r>
              <a:rPr lang="en-US" dirty="0"/>
              <a:t>@menu/</a:t>
            </a:r>
            <a:r>
              <a:rPr lang="en-US" dirty="0">
                <a:solidFill>
                  <a:srgbClr val="FF0000"/>
                </a:solidFill>
              </a:rPr>
              <a:t>drawer</a:t>
            </a:r>
          </a:p>
          <a:p>
            <a:pPr marL="0" indent="0">
              <a:buNone/>
            </a:pPr>
            <a:r>
              <a:rPr lang="en-US" dirty="0"/>
              <a:t>&lt;menu </a:t>
            </a:r>
            <a:r>
              <a:rPr lang="en-US" dirty="0" err="1"/>
              <a:t>xmlns:android</a:t>
            </a:r>
            <a:r>
              <a:rPr lang="en-US" dirty="0"/>
              <a:t>="http://schemas.android.com/</a:t>
            </a:r>
            <a:r>
              <a:rPr lang="en-US" dirty="0" err="1"/>
              <a:t>apk</a:t>
            </a:r>
            <a:r>
              <a:rPr lang="en-US" dirty="0"/>
              <a:t>/res/android"&gt;</a:t>
            </a:r>
          </a:p>
          <a:p>
            <a:pPr marL="0" indent="0">
              <a:buNone/>
            </a:pPr>
            <a:r>
              <a:rPr lang="en-US" dirty="0"/>
              <a:t>    &lt;group </a:t>
            </a:r>
            <a:r>
              <a:rPr lang="en-US" dirty="0" err="1"/>
              <a:t>android:checkableBehavior</a:t>
            </a:r>
            <a:r>
              <a:rPr lang="en-US" dirty="0"/>
              <a:t>="single"&gt;</a:t>
            </a:r>
          </a:p>
          <a:p>
            <a:pPr marL="0" indent="0">
              <a:buNone/>
            </a:pPr>
            <a:r>
              <a:rPr lang="en-US" dirty="0"/>
              <a:t>        &lt;item</a:t>
            </a:r>
          </a:p>
          <a:p>
            <a:pPr marL="0" indent="0">
              <a:buNone/>
            </a:pPr>
            <a:r>
              <a:rPr lang="en-US" dirty="0"/>
              <a:t>            </a:t>
            </a:r>
            <a:r>
              <a:rPr lang="en-US" dirty="0" err="1"/>
              <a:t>android:id</a:t>
            </a:r>
            <a:r>
              <a:rPr lang="en-US" dirty="0"/>
              <a:t>="@+id/navigation_item_1"</a:t>
            </a:r>
          </a:p>
          <a:p>
            <a:pPr marL="0" indent="0">
              <a:buNone/>
            </a:pPr>
            <a:r>
              <a:rPr lang="en-US" dirty="0"/>
              <a:t>            </a:t>
            </a:r>
            <a:r>
              <a:rPr lang="en-US" dirty="0" err="1"/>
              <a:t>android:checked</a:t>
            </a:r>
            <a:r>
              <a:rPr lang="en-US" dirty="0"/>
              <a:t>="true"</a:t>
            </a:r>
          </a:p>
          <a:p>
            <a:pPr marL="0" indent="0">
              <a:buNone/>
            </a:pPr>
            <a:r>
              <a:rPr lang="en-US" dirty="0"/>
              <a:t>            </a:t>
            </a:r>
            <a:r>
              <a:rPr lang="en-US" dirty="0" err="1"/>
              <a:t>android:icon</a:t>
            </a:r>
            <a:r>
              <a:rPr lang="en-US" dirty="0"/>
              <a:t>="@</a:t>
            </a:r>
            <a:r>
              <a:rPr lang="en-US" dirty="0" err="1"/>
              <a:t>mipmap</a:t>
            </a:r>
            <a:r>
              <a:rPr lang="en-US" dirty="0"/>
              <a:t>/</a:t>
            </a:r>
            <a:r>
              <a:rPr lang="en-US" dirty="0" err="1"/>
              <a:t>ic_launcher</a:t>
            </a:r>
            <a:r>
              <a:rPr lang="en-US" dirty="0"/>
              <a:t>"</a:t>
            </a:r>
          </a:p>
          <a:p>
            <a:pPr marL="0" indent="0">
              <a:buNone/>
            </a:pPr>
            <a:r>
              <a:rPr lang="en-US" dirty="0"/>
              <a:t>            </a:t>
            </a:r>
            <a:r>
              <a:rPr lang="en-US" dirty="0" err="1"/>
              <a:t>android:title</a:t>
            </a:r>
            <a:r>
              <a:rPr lang="en-US" dirty="0"/>
              <a:t>="@string/navigation_item_1"/&gt;</a:t>
            </a:r>
          </a:p>
          <a:p>
            <a:pPr marL="0" indent="0">
              <a:buNone/>
            </a:pPr>
            <a:r>
              <a:rPr lang="en-US" dirty="0"/>
              <a:t>        &lt;item</a:t>
            </a:r>
          </a:p>
          <a:p>
            <a:pPr marL="0" indent="0">
              <a:buNone/>
            </a:pPr>
            <a:r>
              <a:rPr lang="en-US" dirty="0"/>
              <a:t>            </a:t>
            </a:r>
            <a:r>
              <a:rPr lang="en-US" dirty="0" err="1"/>
              <a:t>android:id</a:t>
            </a:r>
            <a:r>
              <a:rPr lang="en-US" dirty="0"/>
              <a:t>="@+id/navigation_item_2"</a:t>
            </a:r>
          </a:p>
          <a:p>
            <a:pPr marL="0" indent="0">
              <a:buNone/>
            </a:pPr>
            <a:r>
              <a:rPr lang="en-US" dirty="0"/>
              <a:t>            </a:t>
            </a:r>
            <a:r>
              <a:rPr lang="en-US" dirty="0" err="1"/>
              <a:t>android:icon</a:t>
            </a:r>
            <a:r>
              <a:rPr lang="en-US" dirty="0"/>
              <a:t>="@</a:t>
            </a:r>
            <a:r>
              <a:rPr lang="en-US" dirty="0" err="1"/>
              <a:t>mipmap</a:t>
            </a:r>
            <a:r>
              <a:rPr lang="en-US" dirty="0"/>
              <a:t>/</a:t>
            </a:r>
            <a:r>
              <a:rPr lang="en-US" dirty="0" err="1"/>
              <a:t>ic_launcher</a:t>
            </a:r>
            <a:r>
              <a:rPr lang="en-US" dirty="0"/>
              <a:t>"</a:t>
            </a:r>
          </a:p>
          <a:p>
            <a:pPr marL="0" indent="0">
              <a:buNone/>
            </a:pPr>
            <a:r>
              <a:rPr lang="en-US" dirty="0"/>
              <a:t>            </a:t>
            </a:r>
            <a:r>
              <a:rPr lang="en-US" dirty="0" err="1"/>
              <a:t>android:title</a:t>
            </a:r>
            <a:r>
              <a:rPr lang="en-US" dirty="0"/>
              <a:t>="@string/navigation_item_2"/&gt;</a:t>
            </a:r>
          </a:p>
          <a:p>
            <a:pPr marL="0" indent="0">
              <a:buNone/>
            </a:pPr>
            <a:r>
              <a:rPr lang="en-US" dirty="0"/>
              <a:t>        &lt;item</a:t>
            </a:r>
          </a:p>
          <a:p>
            <a:pPr marL="0" indent="0">
              <a:buNone/>
            </a:pPr>
            <a:r>
              <a:rPr lang="en-US" dirty="0"/>
              <a:t>            </a:t>
            </a:r>
            <a:r>
              <a:rPr lang="en-US" dirty="0" err="1"/>
              <a:t>android:id</a:t>
            </a:r>
            <a:r>
              <a:rPr lang="en-US" dirty="0"/>
              <a:t>="@+id/navigation_item_3"</a:t>
            </a:r>
          </a:p>
          <a:p>
            <a:pPr marL="0" indent="0">
              <a:buNone/>
            </a:pPr>
            <a:r>
              <a:rPr lang="en-US" dirty="0"/>
              <a:t>            </a:t>
            </a:r>
            <a:r>
              <a:rPr lang="en-US" dirty="0" err="1"/>
              <a:t>android:icon</a:t>
            </a:r>
            <a:r>
              <a:rPr lang="en-US" dirty="0"/>
              <a:t>="@</a:t>
            </a:r>
            <a:r>
              <a:rPr lang="en-US" dirty="0" err="1"/>
              <a:t>mipmap</a:t>
            </a:r>
            <a:r>
              <a:rPr lang="en-US" dirty="0"/>
              <a:t>/</a:t>
            </a:r>
            <a:r>
              <a:rPr lang="en-US" dirty="0" err="1"/>
              <a:t>ic_launcher</a:t>
            </a:r>
            <a:r>
              <a:rPr lang="en-US" dirty="0"/>
              <a:t>"</a:t>
            </a:r>
          </a:p>
          <a:p>
            <a:pPr marL="0" indent="0">
              <a:buNone/>
            </a:pPr>
            <a:r>
              <a:rPr lang="en-US" dirty="0"/>
              <a:t>            </a:t>
            </a:r>
            <a:r>
              <a:rPr lang="en-US" dirty="0" err="1"/>
              <a:t>android:title</a:t>
            </a:r>
            <a:r>
              <a:rPr lang="en-US" dirty="0"/>
              <a:t>="@string/navigation_item_3"/&gt;</a:t>
            </a:r>
          </a:p>
          <a:p>
            <a:pPr marL="0" indent="0">
              <a:buNone/>
            </a:pPr>
            <a:r>
              <a:rPr lang="en-US" dirty="0"/>
              <a:t>        &lt;item</a:t>
            </a:r>
          </a:p>
          <a:p>
            <a:pPr marL="0" indent="0">
              <a:buNone/>
            </a:pPr>
            <a:r>
              <a:rPr lang="en-US" dirty="0"/>
              <a:t>            </a:t>
            </a:r>
            <a:r>
              <a:rPr lang="en-US" dirty="0" err="1"/>
              <a:t>android:id</a:t>
            </a:r>
            <a:r>
              <a:rPr lang="en-US" dirty="0"/>
              <a:t>="@+id/navigation_item_4"</a:t>
            </a:r>
          </a:p>
          <a:p>
            <a:pPr marL="0" indent="0">
              <a:buNone/>
            </a:pPr>
            <a:r>
              <a:rPr lang="en-US" dirty="0"/>
              <a:t>            </a:t>
            </a:r>
            <a:r>
              <a:rPr lang="en-US" dirty="0" err="1"/>
              <a:t>android:icon</a:t>
            </a:r>
            <a:r>
              <a:rPr lang="en-US" dirty="0"/>
              <a:t>="@</a:t>
            </a:r>
            <a:r>
              <a:rPr lang="en-US" dirty="0" err="1"/>
              <a:t>mipmap</a:t>
            </a:r>
            <a:r>
              <a:rPr lang="en-US" dirty="0"/>
              <a:t>/</a:t>
            </a:r>
            <a:r>
              <a:rPr lang="en-US" dirty="0" err="1"/>
              <a:t>ic_launcher</a:t>
            </a:r>
            <a:r>
              <a:rPr lang="en-US" dirty="0"/>
              <a:t>"</a:t>
            </a:r>
          </a:p>
          <a:p>
            <a:pPr marL="0" indent="0">
              <a:buNone/>
            </a:pPr>
            <a:r>
              <a:rPr lang="en-US" dirty="0"/>
              <a:t>            </a:t>
            </a:r>
            <a:r>
              <a:rPr lang="en-US" dirty="0" err="1"/>
              <a:t>android:title</a:t>
            </a:r>
            <a:r>
              <a:rPr lang="en-US" dirty="0"/>
              <a:t>="@string/navigation_item_4"/&gt;</a:t>
            </a:r>
          </a:p>
          <a:p>
            <a:pPr marL="0" indent="0">
              <a:buNone/>
            </a:pPr>
            <a:r>
              <a:rPr lang="en-US" dirty="0"/>
              <a:t>    &lt;/group&gt;</a:t>
            </a:r>
          </a:p>
          <a:p>
            <a:pPr marL="0" indent="0">
              <a:buNone/>
            </a:pPr>
            <a:r>
              <a:rPr lang="en-US" dirty="0"/>
              <a:t>&lt;/menu&gt;</a:t>
            </a:r>
          </a:p>
        </p:txBody>
      </p:sp>
      <p:pic>
        <p:nvPicPr>
          <p:cNvPr id="7" name="Picture 6"/>
          <p:cNvPicPr>
            <a:picLocks noChangeAspect="1"/>
          </p:cNvPicPr>
          <p:nvPr/>
        </p:nvPicPr>
        <p:blipFill>
          <a:blip r:embed="rId2"/>
          <a:stretch>
            <a:fillRect/>
          </a:stretch>
        </p:blipFill>
        <p:spPr>
          <a:xfrm>
            <a:off x="2057400" y="4419600"/>
            <a:ext cx="3518848" cy="2094942"/>
          </a:xfrm>
          <a:prstGeom prst="rect">
            <a:avLst/>
          </a:prstGeom>
        </p:spPr>
      </p:pic>
    </p:spTree>
    <p:extLst>
      <p:ext uri="{BB962C8B-B14F-4D97-AF65-F5344CB8AC3E}">
        <p14:creationId xmlns:p14="http://schemas.microsoft.com/office/powerpoint/2010/main" val="3947346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NavigationView</a:t>
            </a:r>
            <a:r>
              <a:rPr lang="en-US" dirty="0"/>
              <a:t> (java)</a:t>
            </a:r>
          </a:p>
        </p:txBody>
      </p:sp>
      <p:sp>
        <p:nvSpPr>
          <p:cNvPr id="5" name="Content Placeholder 4"/>
          <p:cNvSpPr>
            <a:spLocks noGrp="1"/>
          </p:cNvSpPr>
          <p:nvPr>
            <p:ph idx="1"/>
          </p:nvPr>
        </p:nvSpPr>
        <p:spPr/>
        <p:txBody>
          <a:bodyPr>
            <a:normAutofit fontScale="70000" lnSpcReduction="20000"/>
          </a:bodyPr>
          <a:lstStyle/>
          <a:p>
            <a:pPr marL="0" indent="0">
              <a:buNone/>
            </a:pPr>
            <a:r>
              <a:rPr lang="en-US" dirty="0"/>
              <a:t> </a:t>
            </a:r>
            <a:r>
              <a:rPr lang="en-US" dirty="0" err="1"/>
              <a:t>mNavigationView</a:t>
            </a:r>
            <a:r>
              <a:rPr lang="en-US" dirty="0"/>
              <a:t> = </a:t>
            </a:r>
            <a:r>
              <a:rPr lang="en-US" dirty="0" err="1"/>
              <a:t>findViewById</a:t>
            </a:r>
            <a:r>
              <a:rPr lang="en-US" dirty="0"/>
              <a:t>(</a:t>
            </a:r>
            <a:r>
              <a:rPr lang="en-US" dirty="0" err="1"/>
              <a:t>R.id.nav_view</a:t>
            </a:r>
            <a:r>
              <a:rPr lang="en-US" dirty="0"/>
              <a:t>);</a:t>
            </a:r>
          </a:p>
          <a:p>
            <a:pPr marL="0" indent="0">
              <a:buNone/>
            </a:pPr>
            <a:r>
              <a:rPr lang="en-US" dirty="0"/>
              <a:t> </a:t>
            </a:r>
            <a:r>
              <a:rPr lang="en-US" dirty="0" err="1"/>
              <a:t>mNavigationView.setNavigationItemSelectedListener</a:t>
            </a:r>
            <a:r>
              <a:rPr lang="en-US" dirty="0"/>
              <a:t>(new </a:t>
            </a:r>
            <a:r>
              <a:rPr lang="en-US" dirty="0" err="1"/>
              <a:t>NavigationView.OnNavigationItemSelectedListener</a:t>
            </a:r>
            <a:r>
              <a:rPr lang="en-US" dirty="0"/>
              <a:t>() {</a:t>
            </a:r>
          </a:p>
          <a:p>
            <a:pPr marL="0" indent="0">
              <a:buNone/>
            </a:pPr>
            <a:r>
              <a:rPr lang="en-US" dirty="0"/>
              <a:t>            @Override</a:t>
            </a:r>
          </a:p>
          <a:p>
            <a:pPr marL="0" indent="0">
              <a:buNone/>
            </a:pPr>
            <a:r>
              <a:rPr lang="en-US" dirty="0"/>
              <a:t>            public </a:t>
            </a:r>
            <a:r>
              <a:rPr lang="en-US" dirty="0" err="1"/>
              <a:t>boolean</a:t>
            </a:r>
            <a:r>
              <a:rPr lang="en-US" dirty="0"/>
              <a:t> </a:t>
            </a:r>
            <a:r>
              <a:rPr lang="en-US" dirty="0" err="1"/>
              <a:t>onNavigationItemSelected</a:t>
            </a:r>
            <a:r>
              <a:rPr lang="en-US" dirty="0"/>
              <a:t>(@</a:t>
            </a:r>
            <a:r>
              <a:rPr lang="en-US" dirty="0" err="1"/>
              <a:t>NonNull</a:t>
            </a:r>
            <a:r>
              <a:rPr lang="en-US" dirty="0"/>
              <a:t> </a:t>
            </a:r>
            <a:r>
              <a:rPr lang="en-US" dirty="0" err="1"/>
              <a:t>MenuItem</a:t>
            </a:r>
            <a:r>
              <a:rPr lang="en-US" dirty="0"/>
              <a:t> </a:t>
            </a:r>
            <a:r>
              <a:rPr lang="en-US" dirty="0" err="1"/>
              <a:t>menuItem</a:t>
            </a:r>
            <a:r>
              <a:rPr lang="en-US" dirty="0"/>
              <a:t>) {</a:t>
            </a:r>
          </a:p>
          <a:p>
            <a:pPr lvl="2"/>
            <a:r>
              <a:rPr lang="en-US" dirty="0"/>
              <a:t>we could just as easily call </a:t>
            </a:r>
            <a:r>
              <a:rPr lang="en-US" dirty="0" err="1"/>
              <a:t>onOptionsItemSelected</a:t>
            </a:r>
            <a:r>
              <a:rPr lang="en-US" dirty="0"/>
              <a:t>(</a:t>
            </a:r>
            <a:r>
              <a:rPr lang="en-US" dirty="0" err="1"/>
              <a:t>menuItem</a:t>
            </a:r>
            <a:r>
              <a:rPr lang="en-US" dirty="0"/>
              <a:t>) and how it deal with it.  this is just menu items.</a:t>
            </a:r>
          </a:p>
          <a:p>
            <a:pPr marL="0" indent="0">
              <a:buNone/>
            </a:pPr>
            <a:r>
              <a:rPr lang="en-US" dirty="0"/>
              <a:t>                </a:t>
            </a:r>
            <a:r>
              <a:rPr lang="en-US" dirty="0" err="1"/>
              <a:t>int</a:t>
            </a:r>
            <a:r>
              <a:rPr lang="en-US" dirty="0"/>
              <a:t> id = </a:t>
            </a:r>
            <a:r>
              <a:rPr lang="en-US" dirty="0" err="1"/>
              <a:t>menuItem.getItemId</a:t>
            </a:r>
            <a:r>
              <a:rPr lang="en-US" dirty="0"/>
              <a:t>();</a:t>
            </a:r>
          </a:p>
          <a:p>
            <a:pPr marL="0" indent="0">
              <a:buNone/>
            </a:pPr>
            <a:r>
              <a:rPr lang="en-US" dirty="0"/>
              <a:t>                if (id == R.id.navigation_item_1) { …; return true; //handled} </a:t>
            </a:r>
          </a:p>
          <a:p>
            <a:pPr marL="0" indent="0">
              <a:buNone/>
            </a:pPr>
            <a:r>
              <a:rPr lang="en-US" dirty="0"/>
              <a:t>                else if (id == R.id.navigation_item_2) { … ; return true; //handled}</a:t>
            </a:r>
          </a:p>
          <a:p>
            <a:pPr marL="0" indent="0">
              <a:buNone/>
            </a:pPr>
            <a:r>
              <a:rPr lang="en-US" dirty="0"/>
              <a:t> 	 …</a:t>
            </a:r>
          </a:p>
          <a:p>
            <a:pPr marL="0" indent="0">
              <a:buNone/>
            </a:pPr>
            <a:r>
              <a:rPr lang="en-US" dirty="0"/>
              <a:t>               return false;  //we didn't handle the click.</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961562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Demos</a:t>
            </a:r>
          </a:p>
        </p:txBody>
      </p:sp>
      <p:sp>
        <p:nvSpPr>
          <p:cNvPr id="3" name="Content Placeholder 2"/>
          <p:cNvSpPr>
            <a:spLocks noGrp="1"/>
          </p:cNvSpPr>
          <p:nvPr>
            <p:ph idx="1"/>
          </p:nvPr>
        </p:nvSpPr>
        <p:spPr/>
        <p:txBody>
          <a:bodyPr>
            <a:normAutofit/>
          </a:bodyPr>
          <a:lstStyle/>
          <a:p>
            <a:r>
              <a:rPr lang="en-US" dirty="0"/>
              <a:t>The </a:t>
            </a:r>
            <a:r>
              <a:rPr lang="en-US" dirty="0" err="1"/>
              <a:t>NavDrawerFragDemo</a:t>
            </a:r>
            <a:r>
              <a:rPr lang="en-US" dirty="0"/>
              <a:t> </a:t>
            </a:r>
          </a:p>
          <a:p>
            <a:pPr lvl="1"/>
            <a:r>
              <a:rPr lang="en-US" dirty="0"/>
              <a:t>Uses the Shakespeare fragments from </a:t>
            </a:r>
            <a:r>
              <a:rPr lang="en-US" dirty="0" err="1"/>
              <a:t>listview</a:t>
            </a:r>
            <a:r>
              <a:rPr lang="en-US" dirty="0"/>
              <a:t> demos in the </a:t>
            </a:r>
            <a:r>
              <a:rPr lang="en-US" dirty="0" err="1"/>
              <a:t>Drawerlayout</a:t>
            </a:r>
            <a:endParaRPr lang="en-US" dirty="0"/>
          </a:p>
          <a:p>
            <a:pPr lvl="2"/>
            <a:r>
              <a:rPr lang="en-US" dirty="0"/>
              <a:t>Note the </a:t>
            </a:r>
            <a:r>
              <a:rPr lang="en-US" dirty="0" err="1"/>
              <a:t>ListFragment</a:t>
            </a:r>
            <a:r>
              <a:rPr lang="en-US" dirty="0"/>
              <a:t>, since you need to change the text color correctly, for a dark background and light text color.</a:t>
            </a:r>
          </a:p>
          <a:p>
            <a:pPr lvl="2"/>
            <a:r>
              <a:rPr lang="en-US" dirty="0"/>
              <a:t>Also changing the </a:t>
            </a:r>
            <a:r>
              <a:rPr lang="en-US" dirty="0" err="1"/>
              <a:t>listview</a:t>
            </a:r>
            <a:r>
              <a:rPr lang="en-US" dirty="0"/>
              <a:t> </a:t>
            </a:r>
            <a:r>
              <a:rPr lang="en-US" dirty="0" err="1"/>
              <a:t>rowlayout</a:t>
            </a:r>
            <a:r>
              <a:rPr lang="en-US" dirty="0"/>
              <a:t>.</a:t>
            </a:r>
          </a:p>
          <a:p>
            <a:r>
              <a:rPr lang="en-US" dirty="0" err="1"/>
              <a:t>NavDrawer</a:t>
            </a:r>
            <a:r>
              <a:rPr lang="en-US" dirty="0"/>
              <a:t> is google example, show a </a:t>
            </a:r>
            <a:r>
              <a:rPr lang="en-US" dirty="0" err="1"/>
              <a:t>listview</a:t>
            </a:r>
            <a:r>
              <a:rPr lang="en-US" dirty="0"/>
              <a:t> and fragment.</a:t>
            </a:r>
          </a:p>
          <a:p>
            <a:pPr lvl="1"/>
            <a:r>
              <a:rPr lang="en-US" dirty="0"/>
              <a:t>Some corrections for the newer version of the </a:t>
            </a:r>
            <a:r>
              <a:rPr lang="en-US" dirty="0" err="1"/>
              <a:t>drawerlayout</a:t>
            </a:r>
            <a:r>
              <a:rPr lang="en-US" dirty="0"/>
              <a:t>.</a:t>
            </a:r>
          </a:p>
          <a:p>
            <a:pPr lvl="1"/>
            <a:endParaRPr lang="en-US" dirty="0"/>
          </a:p>
        </p:txBody>
      </p:sp>
      <p:sp>
        <p:nvSpPr>
          <p:cNvPr id="4" name="TextBox 3">
            <a:extLst>
              <a:ext uri="{FF2B5EF4-FFF2-40B4-BE49-F238E27FC236}">
                <a16:creationId xmlns:a16="http://schemas.microsoft.com/office/drawing/2014/main" id="{D0ABD80E-0FBC-3589-F3BF-BF62051EB3FB}"/>
              </a:ext>
            </a:extLst>
          </p:cNvPr>
          <p:cNvSpPr txBox="1"/>
          <p:nvPr/>
        </p:nvSpPr>
        <p:spPr>
          <a:xfrm>
            <a:off x="1752600" y="6126164"/>
            <a:ext cx="3909532" cy="369332"/>
          </a:xfrm>
          <a:prstGeom prst="rect">
            <a:avLst/>
          </a:prstGeom>
          <a:noFill/>
        </p:spPr>
        <p:txBody>
          <a:bodyPr wrap="none" rtlCol="0">
            <a:spAutoFit/>
          </a:bodyPr>
          <a:lstStyle/>
          <a:p>
            <a:r>
              <a:rPr lang="en-US" dirty="0"/>
              <a:t>In the rep </a:t>
            </a:r>
            <a:r>
              <a:rPr lang="en-US" dirty="0" err="1"/>
              <a:t>ui</a:t>
            </a:r>
            <a:r>
              <a:rPr lang="en-US" dirty="0"/>
              <a:t> is the  navigation directory.</a:t>
            </a:r>
          </a:p>
        </p:txBody>
      </p:sp>
    </p:spTree>
    <p:extLst>
      <p:ext uri="{BB962C8B-B14F-4D97-AF65-F5344CB8AC3E}">
        <p14:creationId xmlns:p14="http://schemas.microsoft.com/office/powerpoint/2010/main" val="346569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BottomNavigationView</a:t>
            </a:r>
            <a:endParaRPr lang="en-US" dirty="0"/>
          </a:p>
        </p:txBody>
      </p:sp>
      <p:sp>
        <p:nvSpPr>
          <p:cNvPr id="4" name="Content Placeholder 3"/>
          <p:cNvSpPr>
            <a:spLocks noGrp="1"/>
          </p:cNvSpPr>
          <p:nvPr>
            <p:ph sz="half" idx="1"/>
          </p:nvPr>
        </p:nvSpPr>
        <p:spPr>
          <a:xfrm>
            <a:off x="609600" y="1600201"/>
            <a:ext cx="6324600" cy="4525963"/>
          </a:xfrm>
        </p:spPr>
        <p:txBody>
          <a:bodyPr>
            <a:normAutofit fontScale="92500" lnSpcReduction="10000"/>
          </a:bodyPr>
          <a:lstStyle/>
          <a:p>
            <a:r>
              <a:rPr lang="en-US" dirty="0"/>
              <a:t>Bottom navigation bars make it easy for users to explore and switch between top-level views in a single tap. </a:t>
            </a:r>
          </a:p>
          <a:p>
            <a:pPr lvl="1"/>
            <a:r>
              <a:rPr lang="en-US" dirty="0"/>
              <a:t>They should be used when an application has three to five top-level destinations. </a:t>
            </a:r>
          </a:p>
          <a:p>
            <a:pPr lvl="1"/>
            <a:r>
              <a:rPr lang="en-US" dirty="0"/>
              <a:t>The bar can disappear on scroll, based on </a:t>
            </a:r>
            <a:r>
              <a:rPr lang="en-US" dirty="0" err="1"/>
              <a:t>HideBottomViewOnScrollBehavior</a:t>
            </a:r>
            <a:r>
              <a:rPr lang="en-US" dirty="0"/>
              <a:t>, when it is placed within a </a:t>
            </a:r>
            <a:r>
              <a:rPr lang="en-US" dirty="0" err="1"/>
              <a:t>CoordinatorLayout</a:t>
            </a:r>
            <a:r>
              <a:rPr lang="en-US" dirty="0"/>
              <a:t> and one of the children within the </a:t>
            </a:r>
            <a:r>
              <a:rPr lang="en-US" dirty="0" err="1"/>
              <a:t>CoordinatorLayout</a:t>
            </a:r>
            <a:r>
              <a:rPr lang="en-US" dirty="0"/>
              <a:t> is scrolled. </a:t>
            </a:r>
          </a:p>
          <a:p>
            <a:pPr lvl="1"/>
            <a:r>
              <a:rPr lang="en-US" dirty="0"/>
              <a:t>This behavior is only set if the </a:t>
            </a:r>
            <a:r>
              <a:rPr lang="en-US" dirty="0" err="1"/>
              <a:t>layout_behavior</a:t>
            </a:r>
            <a:r>
              <a:rPr lang="en-US" dirty="0"/>
              <a:t> property is set to </a:t>
            </a:r>
            <a:r>
              <a:rPr lang="en-US" dirty="0" err="1"/>
              <a:t>HideBottomViewOnScrollBehavior</a:t>
            </a:r>
            <a:r>
              <a:rPr lang="en-US" dirty="0"/>
              <a:t>. </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17073" y="1600200"/>
            <a:ext cx="2545854" cy="4525963"/>
          </a:xfrm>
        </p:spPr>
      </p:pic>
      <p:sp>
        <p:nvSpPr>
          <p:cNvPr id="7" name="TextBox 6"/>
          <p:cNvSpPr txBox="1"/>
          <p:nvPr/>
        </p:nvSpPr>
        <p:spPr>
          <a:xfrm>
            <a:off x="7239000" y="6308725"/>
            <a:ext cx="4057649" cy="369332"/>
          </a:xfrm>
          <a:prstGeom prst="rect">
            <a:avLst/>
          </a:prstGeom>
          <a:noFill/>
        </p:spPr>
        <p:txBody>
          <a:bodyPr wrap="none" rtlCol="0">
            <a:spAutoFit/>
          </a:bodyPr>
          <a:lstStyle/>
          <a:p>
            <a:r>
              <a:rPr lang="en-US" dirty="0"/>
              <a:t>The third item is checked in this example.</a:t>
            </a:r>
          </a:p>
        </p:txBody>
      </p:sp>
    </p:spTree>
    <p:extLst>
      <p:ext uri="{BB962C8B-B14F-4D97-AF65-F5344CB8AC3E}">
        <p14:creationId xmlns:p14="http://schemas.microsoft.com/office/powerpoint/2010/main" val="2644281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Bottom Navigation</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244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BottomNavigationView</a:t>
            </a:r>
            <a:r>
              <a:rPr lang="en-US" dirty="0"/>
              <a:t> xml</a:t>
            </a:r>
          </a:p>
        </p:txBody>
      </p:sp>
      <p:sp>
        <p:nvSpPr>
          <p:cNvPr id="5" name="Content Placeholder 4"/>
          <p:cNvSpPr>
            <a:spLocks noGrp="1"/>
          </p:cNvSpPr>
          <p:nvPr>
            <p:ph idx="1"/>
          </p:nvPr>
        </p:nvSpPr>
        <p:spPr/>
        <p:txBody>
          <a:bodyPr>
            <a:normAutofit/>
          </a:bodyPr>
          <a:lstStyle/>
          <a:p>
            <a:r>
              <a:rPr lang="en-US" dirty="0"/>
              <a:t>implementation 'com.google.android.material:material:1.1.0'</a:t>
            </a:r>
          </a:p>
          <a:p>
            <a:pPr marL="0" indent="0">
              <a:buNone/>
            </a:pPr>
            <a:r>
              <a:rPr lang="en-US" sz="2400" dirty="0"/>
              <a:t>&lt;com.google.android.material.bottomnavigation.BottomNavigationView</a:t>
            </a:r>
          </a:p>
          <a:p>
            <a:pPr marL="0" indent="0">
              <a:buNone/>
            </a:pPr>
            <a:r>
              <a:rPr lang="en-US" sz="2400" dirty="0"/>
              <a:t>        </a:t>
            </a:r>
            <a:r>
              <a:rPr lang="en-US" sz="2400" dirty="0" err="1"/>
              <a:t>android:id</a:t>
            </a:r>
            <a:r>
              <a:rPr lang="en-US" sz="2400" dirty="0"/>
              <a:t>="@+id/</a:t>
            </a:r>
            <a:r>
              <a:rPr lang="en-US" sz="2400" dirty="0" err="1"/>
              <a:t>nav_view</a:t>
            </a:r>
            <a:r>
              <a:rPr lang="en-US" sz="2400" dirty="0"/>
              <a:t>"</a:t>
            </a:r>
          </a:p>
          <a:p>
            <a:pPr marL="0" indent="0">
              <a:buNone/>
            </a:pPr>
            <a:r>
              <a:rPr lang="en-US" sz="2400" dirty="0"/>
              <a:t>…</a:t>
            </a:r>
          </a:p>
          <a:p>
            <a:pPr marL="0" indent="0">
              <a:buNone/>
            </a:pPr>
            <a:r>
              <a:rPr lang="en-US" sz="2400" dirty="0" err="1"/>
              <a:t>app:menu</a:t>
            </a:r>
            <a:r>
              <a:rPr lang="en-US" sz="2400" dirty="0"/>
              <a:t>="@menu/</a:t>
            </a:r>
            <a:r>
              <a:rPr lang="en-US" sz="2400" dirty="0" err="1"/>
              <a:t>bottom_nav_menu</a:t>
            </a:r>
            <a:r>
              <a:rPr lang="en-US" sz="2400" dirty="0"/>
              <a:t>" /&gt;</a:t>
            </a:r>
          </a:p>
          <a:p>
            <a:r>
              <a:rPr lang="en-US" dirty="0"/>
              <a:t>Uses a menu xml document </a:t>
            </a:r>
          </a:p>
          <a:p>
            <a:r>
              <a:rPr lang="en-US" dirty="0"/>
              <a:t>example:</a:t>
            </a:r>
          </a:p>
        </p:txBody>
      </p:sp>
      <p:sp>
        <p:nvSpPr>
          <p:cNvPr id="8" name="Rectangle 3"/>
          <p:cNvSpPr>
            <a:spLocks noChangeArrowheads="1"/>
          </p:cNvSpPr>
          <p:nvPr/>
        </p:nvSpPr>
        <p:spPr bwMode="auto">
          <a:xfrm>
            <a:off x="6248400" y="4223266"/>
            <a:ext cx="5105400" cy="2123658"/>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&lt;menu … &gt;</a:t>
            </a:r>
            <a:b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&lt;item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:id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="@+id/</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action_first</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:title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="First"</a:t>
            </a:r>
            <a:b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:icon</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drawable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ic_action_one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/&gt;</a:t>
            </a:r>
            <a:b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&lt;item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:id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="@+id/</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action_second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:title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="Second"</a:t>
            </a:r>
            <a:b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:icon</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drawable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ic_action_second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/&gt;</a:t>
            </a:r>
            <a:b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&lt;item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:id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="@+id/</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action_third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:title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="Third"</a:t>
            </a:r>
            <a:b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android</a:t>
            </a:r>
            <a:r>
              <a:rPr kumimoji="0" lang="en-US" altLang="en-US" sz="1200" b="0" i="0" u="none" strike="noStrike" cap="none" normalizeH="0" baseline="0" dirty="0" err="1">
                <a:ln>
                  <a:noFill/>
                </a:ln>
                <a:solidFill>
                  <a:srgbClr val="BABABA"/>
                </a:solidFill>
                <a:effectLst/>
                <a:latin typeface="Courier New" panose="02070309020205020404" pitchFamily="49" charset="0"/>
                <a:cs typeface="Courier New" panose="02070309020205020404" pitchFamily="49" charset="0"/>
              </a:rPr>
              <a:t>:icon</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drawable</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ic_action_third</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/&gt;</a:t>
            </a:r>
            <a:b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&lt;/menu&gt;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6DBE09E-AE50-FF09-A942-E0DC8F157FCB}"/>
              </a:ext>
            </a:extLst>
          </p:cNvPr>
          <p:cNvSpPr txBox="1"/>
          <p:nvPr/>
        </p:nvSpPr>
        <p:spPr>
          <a:xfrm>
            <a:off x="381000" y="6346924"/>
            <a:ext cx="4671407" cy="369332"/>
          </a:xfrm>
          <a:prstGeom prst="rect">
            <a:avLst/>
          </a:prstGeom>
          <a:noFill/>
        </p:spPr>
        <p:txBody>
          <a:bodyPr wrap="none" rtlCol="0">
            <a:spAutoFit/>
          </a:bodyPr>
          <a:lstStyle/>
          <a:p>
            <a:r>
              <a:rPr lang="en-US" dirty="0"/>
              <a:t>Examples in </a:t>
            </a:r>
            <a:r>
              <a:rPr lang="en-US" dirty="0" err="1"/>
              <a:t>ui</a:t>
            </a:r>
            <a:r>
              <a:rPr lang="en-US" dirty="0"/>
              <a:t> repo, in the advanced directory </a:t>
            </a:r>
          </a:p>
        </p:txBody>
      </p:sp>
    </p:spTree>
    <p:extLst>
      <p:ext uri="{BB962C8B-B14F-4D97-AF65-F5344CB8AC3E}">
        <p14:creationId xmlns:p14="http://schemas.microsoft.com/office/powerpoint/2010/main" val="473651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BottomNavigationView</a:t>
            </a:r>
            <a:r>
              <a:rPr lang="en-US" dirty="0"/>
              <a:t> java</a:t>
            </a:r>
          </a:p>
        </p:txBody>
      </p:sp>
      <p:sp>
        <p:nvSpPr>
          <p:cNvPr id="3" name="Content Placeholder 2"/>
          <p:cNvSpPr>
            <a:spLocks noGrp="1"/>
          </p:cNvSpPr>
          <p:nvPr>
            <p:ph idx="1"/>
          </p:nvPr>
        </p:nvSpPr>
        <p:spPr/>
        <p:txBody>
          <a:bodyPr>
            <a:noAutofit/>
          </a:bodyPr>
          <a:lstStyle/>
          <a:p>
            <a:pPr marL="0" indent="0">
              <a:buNone/>
            </a:pPr>
            <a:r>
              <a:rPr lang="en-US" sz="2800" dirty="0" err="1"/>
              <a:t>BottomNavigationView</a:t>
            </a:r>
            <a:r>
              <a:rPr lang="en-US" sz="2800" dirty="0"/>
              <a:t> </a:t>
            </a:r>
            <a:r>
              <a:rPr lang="en-US" sz="2800" dirty="0" err="1"/>
              <a:t>navView</a:t>
            </a:r>
            <a:r>
              <a:rPr lang="en-US" sz="2800" dirty="0"/>
              <a:t> = </a:t>
            </a:r>
            <a:r>
              <a:rPr lang="en-US" sz="2800" dirty="0" err="1"/>
              <a:t>findViewById</a:t>
            </a:r>
            <a:r>
              <a:rPr lang="en-US" sz="2800" dirty="0"/>
              <a:t>(</a:t>
            </a:r>
            <a:r>
              <a:rPr lang="en-US" sz="2800" dirty="0" err="1"/>
              <a:t>R.id.nav_view</a:t>
            </a:r>
            <a:r>
              <a:rPr lang="en-US" sz="2800" dirty="0"/>
              <a:t>);</a:t>
            </a:r>
          </a:p>
          <a:p>
            <a:pPr marL="0" indent="0">
              <a:buNone/>
            </a:pPr>
            <a:r>
              <a:rPr lang="en-US" sz="2800" dirty="0"/>
              <a:t> </a:t>
            </a:r>
            <a:r>
              <a:rPr lang="en-US" sz="2800" dirty="0" err="1"/>
              <a:t>navView.setOnItemSelectedListener</a:t>
            </a:r>
            <a:r>
              <a:rPr lang="en-US" sz="2800" dirty="0"/>
              <a:t>(</a:t>
            </a:r>
          </a:p>
          <a:p>
            <a:pPr marL="0" indent="0">
              <a:buNone/>
            </a:pPr>
            <a:r>
              <a:rPr lang="en-US" sz="2800" dirty="0"/>
              <a:t>         new </a:t>
            </a:r>
            <a:r>
              <a:rPr lang="en-US" sz="2800" dirty="0" err="1"/>
              <a:t>NavigationBarView.OnItemSelectedListener</a:t>
            </a:r>
            <a:r>
              <a:rPr lang="en-US" sz="2800" dirty="0"/>
              <a:t>() {</a:t>
            </a:r>
          </a:p>
          <a:p>
            <a:pPr marL="0" indent="0">
              <a:buNone/>
            </a:pPr>
            <a:r>
              <a:rPr lang="en-US" sz="2800" dirty="0"/>
              <a:t>                public </a:t>
            </a:r>
            <a:r>
              <a:rPr lang="en-US" sz="2800" dirty="0" err="1"/>
              <a:t>boolean</a:t>
            </a:r>
            <a:r>
              <a:rPr lang="en-US" sz="2800" dirty="0"/>
              <a:t> </a:t>
            </a:r>
            <a:r>
              <a:rPr lang="en-US" sz="2800" dirty="0" err="1"/>
              <a:t>onNavigationItemSelected</a:t>
            </a:r>
            <a:r>
              <a:rPr lang="en-US" sz="2800" dirty="0"/>
              <a:t>(</a:t>
            </a:r>
            <a:r>
              <a:rPr lang="en-US" sz="2800" dirty="0" err="1"/>
              <a:t>MenuItem</a:t>
            </a:r>
            <a:r>
              <a:rPr lang="en-US" sz="2800" dirty="0"/>
              <a:t> item) {</a:t>
            </a:r>
          </a:p>
          <a:p>
            <a:pPr marL="0" indent="0">
              <a:buNone/>
            </a:pPr>
            <a:r>
              <a:rPr lang="en-US" sz="2800" dirty="0"/>
              <a:t>	         //</a:t>
            </a:r>
            <a:r>
              <a:rPr lang="en-US" sz="2800" dirty="0" err="1"/>
              <a:t>item.setChecked</a:t>
            </a:r>
            <a:r>
              <a:rPr lang="en-US" sz="2800" dirty="0"/>
              <a:t>(true);  //to have the bottom view change.</a:t>
            </a:r>
          </a:p>
          <a:p>
            <a:pPr marL="0" indent="0">
              <a:buNone/>
            </a:pPr>
            <a:r>
              <a:rPr lang="en-US" sz="2800" dirty="0"/>
              <a:t>                    return false;</a:t>
            </a:r>
          </a:p>
          <a:p>
            <a:pPr marL="0" indent="0">
              <a:buNone/>
            </a:pPr>
            <a:r>
              <a:rPr lang="en-US" sz="2800" dirty="0"/>
              <a:t>                }</a:t>
            </a:r>
          </a:p>
          <a:p>
            <a:pPr marL="0" indent="0">
              <a:buNone/>
            </a:pPr>
            <a:r>
              <a:rPr lang="en-US" sz="2800" dirty="0"/>
              <a:t>            }</a:t>
            </a:r>
          </a:p>
          <a:p>
            <a:pPr marL="0" indent="0">
              <a:buNone/>
            </a:pPr>
            <a:r>
              <a:rPr lang="en-US" sz="2800" dirty="0"/>
              <a:t>        );</a:t>
            </a:r>
          </a:p>
        </p:txBody>
      </p:sp>
    </p:spTree>
    <p:extLst>
      <p:ext uri="{BB962C8B-B14F-4D97-AF65-F5344CB8AC3E}">
        <p14:creationId xmlns:p14="http://schemas.microsoft.com/office/powerpoint/2010/main" val="395454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toolbar</a:t>
            </a:r>
          </a:p>
        </p:txBody>
      </p:sp>
      <p:sp>
        <p:nvSpPr>
          <p:cNvPr id="3" name="Content Placeholder 2"/>
          <p:cNvSpPr>
            <a:spLocks noGrp="1"/>
          </p:cNvSpPr>
          <p:nvPr>
            <p:ph idx="1"/>
          </p:nvPr>
        </p:nvSpPr>
        <p:spPr/>
        <p:txBody>
          <a:bodyPr>
            <a:normAutofit/>
          </a:bodyPr>
          <a:lstStyle/>
          <a:p>
            <a:r>
              <a:rPr lang="en-US" dirty="0"/>
              <a:t>In a xml layout:</a:t>
            </a:r>
          </a:p>
          <a:p>
            <a:pPr marL="0" indent="0">
              <a:buNone/>
            </a:pPr>
            <a:r>
              <a:rPr lang="en-US" dirty="0"/>
              <a:t>&lt;</a:t>
            </a:r>
            <a:r>
              <a:rPr lang="en-US" dirty="0" err="1"/>
              <a:t>androidx.appcompat.widget.Toolbar</a:t>
            </a:r>
            <a:r>
              <a:rPr lang="en-US" dirty="0"/>
              <a:t> …</a:t>
            </a:r>
          </a:p>
          <a:p>
            <a:pPr marL="0" indent="0">
              <a:buNone/>
            </a:pPr>
            <a:r>
              <a:rPr lang="en-US" dirty="0"/>
              <a:t>    </a:t>
            </a:r>
            <a:r>
              <a:rPr lang="en-US" dirty="0" err="1"/>
              <a:t>android:layout_width</a:t>
            </a:r>
            <a:r>
              <a:rPr lang="en-US" dirty="0"/>
              <a:t>="</a:t>
            </a:r>
            <a:r>
              <a:rPr lang="en-US" dirty="0" err="1"/>
              <a:t>match_parent</a:t>
            </a:r>
            <a:r>
              <a:rPr lang="en-US" dirty="0"/>
              <a:t>"</a:t>
            </a:r>
          </a:p>
          <a:p>
            <a:pPr marL="0" indent="0">
              <a:buNone/>
            </a:pPr>
            <a:r>
              <a:rPr lang="en-US" dirty="0"/>
              <a:t>    </a:t>
            </a:r>
            <a:r>
              <a:rPr lang="en-US" dirty="0" err="1"/>
              <a:t>android:layout_height</a:t>
            </a:r>
            <a:r>
              <a:rPr lang="en-US" dirty="0"/>
              <a:t>="</a:t>
            </a:r>
            <a:r>
              <a:rPr lang="en-US" dirty="0" err="1"/>
              <a:t>wrap_content</a:t>
            </a:r>
            <a:r>
              <a:rPr lang="en-US" dirty="0"/>
              <a:t>"</a:t>
            </a:r>
          </a:p>
          <a:p>
            <a:pPr marL="0" indent="0">
              <a:buNone/>
            </a:pPr>
            <a:r>
              <a:rPr lang="en-US" dirty="0"/>
              <a:t>    … likely more theme/style attributes.</a:t>
            </a:r>
          </a:p>
          <a:p>
            <a:pPr marL="0" indent="0">
              <a:buNone/>
            </a:pPr>
            <a:r>
              <a:rPr lang="en-US" dirty="0"/>
              <a:t>&lt;/</a:t>
            </a:r>
            <a:r>
              <a:rPr lang="en-US" dirty="0" err="1"/>
              <a:t>androidx.appcompat.widget.Toolbar</a:t>
            </a:r>
            <a:r>
              <a:rPr lang="en-US" dirty="0"/>
              <a:t>&gt;</a:t>
            </a:r>
          </a:p>
        </p:txBody>
      </p:sp>
    </p:spTree>
    <p:extLst>
      <p:ext uri="{BB962C8B-B14F-4D97-AF65-F5344CB8AC3E}">
        <p14:creationId xmlns:p14="http://schemas.microsoft.com/office/powerpoint/2010/main" val="3887867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BottomNavigationView</a:t>
            </a:r>
            <a:r>
              <a:rPr lang="en-US" dirty="0"/>
              <a:t>  Arch Nav.</a:t>
            </a:r>
          </a:p>
        </p:txBody>
      </p:sp>
      <p:sp>
        <p:nvSpPr>
          <p:cNvPr id="3" name="Content Placeholder 2"/>
          <p:cNvSpPr>
            <a:spLocks noGrp="1"/>
          </p:cNvSpPr>
          <p:nvPr>
            <p:ph idx="1"/>
          </p:nvPr>
        </p:nvSpPr>
        <p:spPr/>
        <p:txBody>
          <a:bodyPr/>
          <a:lstStyle/>
          <a:p>
            <a:pPr marL="0" indent="0">
              <a:buNone/>
            </a:pPr>
            <a:r>
              <a:rPr lang="en-US" dirty="0"/>
              <a:t>As you would expect it is also designed to work with the new architecture Navigation as well.</a:t>
            </a:r>
          </a:p>
          <a:p>
            <a:pPr marL="0" indent="0">
              <a:buNone/>
            </a:pPr>
            <a:endParaRPr lang="en-US" dirty="0"/>
          </a:p>
          <a:p>
            <a:pPr marL="0" indent="0">
              <a:buNone/>
            </a:pPr>
            <a:r>
              <a:rPr lang="en-US" dirty="0"/>
              <a:t>The example in the UI advanced </a:t>
            </a:r>
            <a:r>
              <a:rPr lang="en-US" dirty="0" err="1"/>
              <a:t>BottomNavigationViewDemo</a:t>
            </a:r>
            <a:r>
              <a:rPr lang="en-US" dirty="0"/>
              <a:t> has all the code for the Navigation as well as non version.</a:t>
            </a:r>
          </a:p>
        </p:txBody>
      </p:sp>
    </p:spTree>
    <p:extLst>
      <p:ext uri="{BB962C8B-B14F-4D97-AF65-F5344CB8AC3E}">
        <p14:creationId xmlns:p14="http://schemas.microsoft.com/office/powerpoint/2010/main" val="334697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BottomNavigationView</a:t>
            </a:r>
            <a:r>
              <a:rPr lang="en-US" dirty="0"/>
              <a:t>  Arch Nav.</a:t>
            </a:r>
          </a:p>
        </p:txBody>
      </p:sp>
      <p:sp>
        <p:nvSpPr>
          <p:cNvPr id="3" name="Content Placeholder 2"/>
          <p:cNvSpPr>
            <a:spLocks noGrp="1"/>
          </p:cNvSpPr>
          <p:nvPr>
            <p:ph idx="1"/>
          </p:nvPr>
        </p:nvSpPr>
        <p:spPr/>
        <p:txBody>
          <a:bodyPr>
            <a:normAutofit fontScale="62500" lnSpcReduction="20000"/>
          </a:bodyPr>
          <a:lstStyle/>
          <a:p>
            <a:r>
              <a:rPr lang="en-US" dirty="0"/>
              <a:t>Build the standard map with all the fragments, but you don't need any arrows.</a:t>
            </a:r>
          </a:p>
          <a:p>
            <a:pPr lvl="1"/>
            <a:r>
              <a:rPr lang="en-US" dirty="0"/>
              <a:t>I used the same id names as the menu items, so </a:t>
            </a:r>
            <a:r>
              <a:rPr lang="en-US" dirty="0" err="1"/>
              <a:t>action_first</a:t>
            </a:r>
            <a:r>
              <a:rPr lang="en-US" dirty="0"/>
              <a:t>, </a:t>
            </a:r>
            <a:r>
              <a:rPr lang="en-US" dirty="0" err="1"/>
              <a:t>action_second</a:t>
            </a:r>
            <a:r>
              <a:rPr lang="en-US" dirty="0"/>
              <a:t>, </a:t>
            </a:r>
            <a:r>
              <a:rPr lang="en-US" dirty="0" err="1"/>
              <a:t>action_third</a:t>
            </a:r>
            <a:r>
              <a:rPr lang="en-US" dirty="0"/>
              <a:t>.  I'd recommend this to min the confusion of names.</a:t>
            </a:r>
          </a:p>
          <a:p>
            <a:r>
              <a:rPr lang="en-US" dirty="0"/>
              <a:t> We need to map the menu and the actions together for the </a:t>
            </a:r>
            <a:r>
              <a:rPr lang="en-US" dirty="0" err="1"/>
              <a:t>nav</a:t>
            </a:r>
            <a:r>
              <a:rPr lang="en-US" dirty="0"/>
              <a:t> controller.  This is done in code, instead of xml.</a:t>
            </a:r>
          </a:p>
          <a:p>
            <a:r>
              <a:rPr lang="en-US" dirty="0"/>
              <a:t>First build configuration.</a:t>
            </a:r>
          </a:p>
          <a:p>
            <a:pPr marL="0" indent="0">
              <a:buNone/>
            </a:pPr>
            <a:r>
              <a:rPr lang="en-US" dirty="0"/>
              <a:t> </a:t>
            </a:r>
            <a:r>
              <a:rPr lang="en-US" dirty="0" err="1"/>
              <a:t>AppBarConfiguration</a:t>
            </a:r>
            <a:r>
              <a:rPr lang="en-US" dirty="0"/>
              <a:t> </a:t>
            </a:r>
            <a:r>
              <a:rPr lang="en-US" dirty="0" err="1"/>
              <a:t>appBarConfiguration</a:t>
            </a:r>
            <a:r>
              <a:rPr lang="en-US" dirty="0"/>
              <a:t> = new </a:t>
            </a:r>
            <a:r>
              <a:rPr lang="en-US" dirty="0" err="1"/>
              <a:t>AppBarConfiguration.Builder</a:t>
            </a:r>
            <a:r>
              <a:rPr lang="en-US" dirty="0"/>
              <a:t>(</a:t>
            </a:r>
          </a:p>
          <a:p>
            <a:pPr marL="0" indent="0">
              <a:buNone/>
            </a:pPr>
            <a:r>
              <a:rPr lang="en-US" dirty="0"/>
              <a:t>            </a:t>
            </a:r>
            <a:r>
              <a:rPr lang="en-US" dirty="0" err="1"/>
              <a:t>R.id.action_first</a:t>
            </a:r>
            <a:r>
              <a:rPr lang="en-US" dirty="0"/>
              <a:t>, </a:t>
            </a:r>
            <a:r>
              <a:rPr lang="en-US" dirty="0" err="1"/>
              <a:t>R.id.action_second</a:t>
            </a:r>
            <a:r>
              <a:rPr lang="en-US" dirty="0"/>
              <a:t>, </a:t>
            </a:r>
            <a:r>
              <a:rPr lang="en-US" dirty="0" err="1"/>
              <a:t>R.id.action_third</a:t>
            </a:r>
            <a:r>
              <a:rPr lang="en-US" dirty="0"/>
              <a:t>)</a:t>
            </a:r>
          </a:p>
          <a:p>
            <a:pPr marL="0" indent="0">
              <a:buNone/>
            </a:pPr>
            <a:r>
              <a:rPr lang="en-US" dirty="0"/>
              <a:t>            .build();</a:t>
            </a:r>
          </a:p>
          <a:p>
            <a:r>
              <a:rPr lang="en-US" dirty="0"/>
              <a:t>and then add all into the controller to do the work for you.</a:t>
            </a:r>
          </a:p>
          <a:p>
            <a:pPr marL="0" indent="0">
              <a:buNone/>
            </a:pPr>
            <a:r>
              <a:rPr lang="en-US" dirty="0" err="1"/>
              <a:t>NavController</a:t>
            </a:r>
            <a:r>
              <a:rPr lang="en-US" dirty="0"/>
              <a:t> </a:t>
            </a:r>
            <a:r>
              <a:rPr lang="en-US" dirty="0" err="1"/>
              <a:t>navController</a:t>
            </a:r>
            <a:r>
              <a:rPr lang="en-US" dirty="0"/>
              <a:t> = </a:t>
            </a:r>
            <a:r>
              <a:rPr lang="en-US" dirty="0" err="1"/>
              <a:t>Navigation.findNavController</a:t>
            </a:r>
            <a:r>
              <a:rPr lang="en-US" dirty="0"/>
              <a:t>(this, </a:t>
            </a:r>
            <a:r>
              <a:rPr lang="en-US" dirty="0" err="1"/>
              <a:t>R.id.nav_host_fragment</a:t>
            </a:r>
            <a:r>
              <a:rPr lang="en-US" dirty="0"/>
              <a:t>);</a:t>
            </a:r>
          </a:p>
          <a:p>
            <a:pPr marL="0" indent="0">
              <a:buNone/>
            </a:pPr>
            <a:r>
              <a:rPr lang="en-US" dirty="0"/>
              <a:t>        </a:t>
            </a:r>
            <a:r>
              <a:rPr lang="en-US" dirty="0" err="1"/>
              <a:t>NavigationUI.setupActionBarWithNavController</a:t>
            </a:r>
            <a:r>
              <a:rPr lang="en-US" dirty="0"/>
              <a:t>(this, </a:t>
            </a:r>
            <a:r>
              <a:rPr lang="en-US" dirty="0" err="1"/>
              <a:t>navController</a:t>
            </a:r>
            <a:r>
              <a:rPr lang="en-US" dirty="0"/>
              <a:t>, </a:t>
            </a:r>
            <a:r>
              <a:rPr lang="en-US" dirty="0" err="1"/>
              <a:t>appBarConfiguration</a:t>
            </a:r>
            <a:r>
              <a:rPr lang="en-US" dirty="0"/>
              <a:t>);</a:t>
            </a:r>
          </a:p>
          <a:p>
            <a:pPr marL="0" indent="0">
              <a:buNone/>
            </a:pPr>
            <a:r>
              <a:rPr lang="en-US" dirty="0"/>
              <a:t>        </a:t>
            </a:r>
            <a:r>
              <a:rPr lang="en-US" dirty="0" err="1"/>
              <a:t>NavigationUI.setupWithNavController</a:t>
            </a:r>
            <a:r>
              <a:rPr lang="en-US" dirty="0"/>
              <a:t>(</a:t>
            </a:r>
            <a:r>
              <a:rPr lang="en-US" dirty="0" err="1"/>
              <a:t>navView</a:t>
            </a:r>
            <a:r>
              <a:rPr lang="en-US" dirty="0"/>
              <a:t>, </a:t>
            </a:r>
            <a:r>
              <a:rPr lang="en-US" dirty="0" err="1"/>
              <a:t>navController</a:t>
            </a:r>
            <a:r>
              <a:rPr lang="en-US" dirty="0"/>
              <a:t>);</a:t>
            </a:r>
          </a:p>
          <a:p>
            <a:r>
              <a:rPr lang="en-US" dirty="0"/>
              <a:t>And you no longer need the listener for the section, since the controller is now doing the work.</a:t>
            </a:r>
          </a:p>
        </p:txBody>
      </p:sp>
      <p:sp>
        <p:nvSpPr>
          <p:cNvPr id="5" name="TextBox 4"/>
          <p:cNvSpPr txBox="1"/>
          <p:nvPr/>
        </p:nvSpPr>
        <p:spPr>
          <a:xfrm>
            <a:off x="1371600" y="6126164"/>
            <a:ext cx="10029092" cy="646331"/>
          </a:xfrm>
          <a:prstGeom prst="rect">
            <a:avLst/>
          </a:prstGeom>
          <a:noFill/>
        </p:spPr>
        <p:txBody>
          <a:bodyPr wrap="none" rtlCol="0">
            <a:spAutoFit/>
          </a:bodyPr>
          <a:lstStyle/>
          <a:p>
            <a:r>
              <a:rPr lang="en-US" dirty="0"/>
              <a:t>This is in the </a:t>
            </a:r>
            <a:r>
              <a:rPr lang="en-US" dirty="0" err="1"/>
              <a:t>BottomNavigationViewDemo</a:t>
            </a:r>
            <a:r>
              <a:rPr lang="en-US" dirty="0"/>
              <a:t> in the advanced directory of the UI repo other examples are in</a:t>
            </a:r>
          </a:p>
          <a:p>
            <a:r>
              <a:rPr lang="en-US" dirty="0"/>
              <a:t> Material </a:t>
            </a:r>
            <a:r>
              <a:rPr lang="en-US"/>
              <a:t>Design directory</a:t>
            </a:r>
            <a:endParaRPr lang="en-US" dirty="0"/>
          </a:p>
        </p:txBody>
      </p:sp>
    </p:spTree>
    <p:extLst>
      <p:ext uri="{BB962C8B-B14F-4D97-AF65-F5344CB8AC3E}">
        <p14:creationId xmlns:p14="http://schemas.microsoft.com/office/powerpoint/2010/main" val="3058870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dirty="0">
                <a:hlinkClick r:id="rId2"/>
              </a:rPr>
              <a:t>http://developer.android.com/guide/topics/resources/menu-resource.html</a:t>
            </a:r>
            <a:r>
              <a:rPr lang="en-US" dirty="0"/>
              <a:t> </a:t>
            </a:r>
          </a:p>
          <a:p>
            <a:r>
              <a:rPr lang="en-US" dirty="0">
                <a:hlinkClick r:id="rId3"/>
              </a:rPr>
              <a:t>http://developer.android.com/reference/android/app/Fragment.html#onOptionsItemSelected%28android.view.MenuItem%29</a:t>
            </a:r>
            <a:r>
              <a:rPr lang="en-US" dirty="0"/>
              <a:t> </a:t>
            </a:r>
          </a:p>
          <a:p>
            <a:r>
              <a:rPr lang="en-US" dirty="0">
                <a:hlinkClick r:id="rId4"/>
              </a:rPr>
              <a:t>http://developer.android.com/guide/topics/ui/actionbar.html</a:t>
            </a:r>
            <a:r>
              <a:rPr lang="en-US" dirty="0"/>
              <a:t> </a:t>
            </a:r>
          </a:p>
          <a:p>
            <a:r>
              <a:rPr lang="en-US" dirty="0">
                <a:hlinkClick r:id="rId5"/>
              </a:rPr>
              <a:t>http://stackoverflow.com/questions/26491689/how-do-i-declare-an-extended-height-toolbar-action-bar-on-android-lollipop</a:t>
            </a:r>
            <a:endParaRPr lang="en-US" dirty="0"/>
          </a:p>
          <a:p>
            <a:r>
              <a:rPr lang="en-US" dirty="0">
                <a:hlinkClick r:id="rId6"/>
              </a:rPr>
              <a:t>http://blog.xamarin.com/android-tips-hello-toolbar-goodbye-action-bar/</a:t>
            </a:r>
            <a:endParaRPr lang="en-US" dirty="0"/>
          </a:p>
          <a:p>
            <a:r>
              <a:rPr lang="en-US">
                <a:hlinkClick r:id="rId7"/>
              </a:rPr>
              <a:t>https://chris.banes.me/2014/10/17/appcompat-v21/</a:t>
            </a:r>
            <a:endParaRPr lang="en-US"/>
          </a:p>
          <a:p>
            <a:endParaRPr lang="en-US" dirty="0"/>
          </a:p>
          <a:p>
            <a:endParaRPr lang="en-US" dirty="0"/>
          </a:p>
        </p:txBody>
      </p:sp>
    </p:spTree>
    <p:extLst>
      <p:ext uri="{BB962C8B-B14F-4D97-AF65-F5344CB8AC3E}">
        <p14:creationId xmlns:p14="http://schemas.microsoft.com/office/powerpoint/2010/main" val="2186327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6594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Toolbar (java)</a:t>
            </a:r>
          </a:p>
        </p:txBody>
      </p:sp>
      <p:sp>
        <p:nvSpPr>
          <p:cNvPr id="3" name="Content Placeholder 2"/>
          <p:cNvSpPr>
            <a:spLocks noGrp="1"/>
          </p:cNvSpPr>
          <p:nvPr>
            <p:ph idx="1"/>
          </p:nvPr>
        </p:nvSpPr>
        <p:spPr/>
        <p:txBody>
          <a:bodyPr/>
          <a:lstStyle/>
          <a:p>
            <a:r>
              <a:rPr lang="en-US" dirty="0"/>
              <a:t> use the </a:t>
            </a:r>
            <a:r>
              <a:rPr lang="en-US" dirty="0" err="1"/>
              <a:t>androidx.toolbar</a:t>
            </a:r>
            <a:r>
              <a:rPr lang="en-US" dirty="0"/>
              <a:t> instead of the default one.</a:t>
            </a:r>
          </a:p>
          <a:p>
            <a:pPr marL="0" indent="0">
              <a:buNone/>
            </a:pPr>
            <a:r>
              <a:rPr lang="en-US" dirty="0"/>
              <a:t>toolbar = (Toolbar) </a:t>
            </a:r>
            <a:r>
              <a:rPr lang="en-US" dirty="0" err="1"/>
              <a:t>findViewById</a:t>
            </a:r>
            <a:r>
              <a:rPr lang="en-US" dirty="0"/>
              <a:t>(</a:t>
            </a:r>
            <a:r>
              <a:rPr lang="en-US" dirty="0" err="1"/>
              <a:t>R.id.app_bar</a:t>
            </a:r>
            <a:r>
              <a:rPr lang="en-US" dirty="0"/>
              <a:t>);</a:t>
            </a:r>
          </a:p>
          <a:p>
            <a:pPr marL="0" indent="0">
              <a:buNone/>
            </a:pPr>
            <a:r>
              <a:rPr lang="en-US" dirty="0" err="1"/>
              <a:t>setSupportActionBar</a:t>
            </a:r>
            <a:r>
              <a:rPr lang="en-US" dirty="0"/>
              <a:t>(toolbar);</a:t>
            </a:r>
          </a:p>
          <a:p>
            <a:r>
              <a:rPr lang="en-US" dirty="0"/>
              <a:t>Now this is the </a:t>
            </a:r>
            <a:r>
              <a:rPr lang="en-US" dirty="0" err="1"/>
              <a:t>ActionBar</a:t>
            </a:r>
            <a:r>
              <a:rPr lang="en-US" dirty="0"/>
              <a:t> and you use all the same methods as before</a:t>
            </a:r>
          </a:p>
          <a:p>
            <a:pPr lvl="1"/>
            <a:r>
              <a:rPr lang="en-US" dirty="0"/>
              <a:t>Which all my examples already use the </a:t>
            </a:r>
            <a:r>
              <a:rPr lang="en-US" dirty="0" err="1"/>
              <a:t>SupportActionBar</a:t>
            </a:r>
            <a:r>
              <a:rPr lang="en-US" dirty="0"/>
              <a:t>, so everything works.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380488"/>
            <a:ext cx="4703763" cy="147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38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Toolbar</a:t>
            </a:r>
          </a:p>
        </p:txBody>
      </p:sp>
      <p:sp>
        <p:nvSpPr>
          <p:cNvPr id="3" name="Content Placeholder 2"/>
          <p:cNvSpPr>
            <a:spLocks noGrp="1"/>
          </p:cNvSpPr>
          <p:nvPr>
            <p:ph idx="1"/>
          </p:nvPr>
        </p:nvSpPr>
        <p:spPr/>
        <p:txBody>
          <a:bodyPr/>
          <a:lstStyle/>
          <a:p>
            <a:r>
              <a:rPr lang="en-US" dirty="0"/>
              <a:t>If you want second (or more) toolbar, say at the bottom</a:t>
            </a:r>
          </a:p>
          <a:p>
            <a:pPr lvl="1"/>
            <a:r>
              <a:rPr lang="en-US" dirty="0"/>
              <a:t>Then you have to control that via the toolbar and not as </a:t>
            </a:r>
            <a:r>
              <a:rPr lang="en-US" dirty="0" err="1"/>
              <a:t>actionbar</a:t>
            </a:r>
            <a:r>
              <a:rPr lang="en-US" dirty="0"/>
              <a:t>.  Because there can be only one “</a:t>
            </a:r>
            <a:r>
              <a:rPr lang="en-US" dirty="0" err="1"/>
              <a:t>actionbar</a:t>
            </a:r>
            <a:r>
              <a:rPr lang="en-US" dirty="0"/>
              <a:t>”.</a:t>
            </a:r>
          </a:p>
          <a:p>
            <a:pPr lvl="1"/>
            <a:endParaRPr lang="en-US" dirty="0"/>
          </a:p>
          <a:p>
            <a:pPr lvl="1"/>
            <a:endParaRPr lang="en-US" dirty="0"/>
          </a:p>
          <a:p>
            <a:r>
              <a:rPr lang="en-US" dirty="0"/>
              <a:t>Note, you can leave the style with an </a:t>
            </a:r>
            <a:r>
              <a:rPr lang="en-US" dirty="0" err="1"/>
              <a:t>ActionBar</a:t>
            </a:r>
            <a:r>
              <a:rPr lang="en-US" dirty="0"/>
              <a:t> and everything will work as well.</a:t>
            </a:r>
          </a:p>
        </p:txBody>
      </p:sp>
    </p:spTree>
    <p:extLst>
      <p:ext uri="{BB962C8B-B14F-4D97-AF65-F5344CB8AC3E}">
        <p14:creationId xmlns:p14="http://schemas.microsoft.com/office/powerpoint/2010/main" val="239429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Drawer Layout</a:t>
            </a:r>
          </a:p>
        </p:txBody>
      </p:sp>
      <p:sp>
        <p:nvSpPr>
          <p:cNvPr id="3" name="Content Placeholder 2"/>
          <p:cNvSpPr>
            <a:spLocks noGrp="1"/>
          </p:cNvSpPr>
          <p:nvPr>
            <p:ph idx="1"/>
          </p:nvPr>
        </p:nvSpPr>
        <p:spPr/>
        <p:txBody>
          <a:bodyPr/>
          <a:lstStyle/>
          <a:p>
            <a:r>
              <a:rPr lang="en-US" dirty="0"/>
              <a:t>This is all but the default method that google wants you to use for navigation  (sort </a:t>
            </a:r>
            <a:r>
              <a:rPr lang="en-US" dirty="0" err="1"/>
              <a:t>of,has</a:t>
            </a:r>
            <a:r>
              <a:rPr lang="en-US" dirty="0"/>
              <a:t> new gestures and google now suggests a bottom navigation view if possible)</a:t>
            </a:r>
          </a:p>
          <a:p>
            <a:pPr lvl="1"/>
            <a:r>
              <a:rPr lang="en-US" dirty="0"/>
              <a:t>As well as menus.   </a:t>
            </a:r>
          </a:p>
          <a:p>
            <a:pPr lvl="1"/>
            <a:r>
              <a:rPr lang="en-US" dirty="0"/>
              <a:t>So you can use </a:t>
            </a:r>
            <a:r>
              <a:rPr lang="en-US" dirty="0" err="1"/>
              <a:t>listview</a:t>
            </a:r>
            <a:r>
              <a:rPr lang="en-US" dirty="0"/>
              <a:t>/</a:t>
            </a:r>
            <a:r>
              <a:rPr lang="en-US" dirty="0" err="1"/>
              <a:t>recyclerview</a:t>
            </a:r>
            <a:r>
              <a:rPr lang="en-US" dirty="0"/>
              <a:t> or the new </a:t>
            </a:r>
            <a:r>
              <a:rPr lang="en-US" dirty="0" err="1"/>
              <a:t>NavView</a:t>
            </a:r>
            <a:r>
              <a:rPr lang="en-US" dirty="0"/>
              <a:t>.</a:t>
            </a:r>
          </a:p>
          <a:p>
            <a:pPr lvl="1"/>
            <a:r>
              <a:rPr lang="en-US" dirty="0"/>
              <a:t>Play store as example:</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14800"/>
            <a:ext cx="3517900" cy="257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87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Drawer Layout (2)</a:t>
            </a:r>
          </a:p>
        </p:txBody>
      </p:sp>
      <p:sp>
        <p:nvSpPr>
          <p:cNvPr id="3" name="Content Placeholder 2"/>
          <p:cNvSpPr>
            <a:spLocks noGrp="1"/>
          </p:cNvSpPr>
          <p:nvPr>
            <p:ph idx="1"/>
          </p:nvPr>
        </p:nvSpPr>
        <p:spPr/>
        <p:txBody>
          <a:bodyPr/>
          <a:lstStyle/>
          <a:p>
            <a:r>
              <a:rPr lang="en-US" dirty="0"/>
              <a:t>Using the toolbar instead of the </a:t>
            </a:r>
            <a:r>
              <a:rPr lang="en-US" dirty="0" err="1"/>
              <a:t>actionbar</a:t>
            </a:r>
            <a:r>
              <a:rPr lang="en-US" dirty="0"/>
              <a:t>,</a:t>
            </a:r>
          </a:p>
          <a:p>
            <a:pPr lvl="1"/>
            <a:r>
              <a:rPr lang="en-US" dirty="0"/>
              <a:t>The navigation bar provides the function as google wants: the drawer layout covers the toolbar when it is open.</a:t>
            </a:r>
          </a:p>
          <a:p>
            <a:pPr lvl="1"/>
            <a:endParaRPr lang="en-US" dirty="0"/>
          </a:p>
          <a:p>
            <a:pPr lvl="1"/>
            <a:r>
              <a:rPr lang="en-US" dirty="0" err="1"/>
              <a:t>ActionBar</a:t>
            </a:r>
            <a:r>
              <a:rPr lang="en-US" dirty="0"/>
              <a:t>			</a:t>
            </a:r>
            <a:r>
              <a:rPr lang="en-US" dirty="0" err="1"/>
              <a:t>ToolBar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14800"/>
            <a:ext cx="3544108"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80647"/>
            <a:ext cx="4239528" cy="186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403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4277</Words>
  <Application>Microsoft Office PowerPoint</Application>
  <PresentationFormat>Widescreen</PresentationFormat>
  <Paragraphs>480</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Courier New</vt:lpstr>
      <vt:lpstr>Tahoma</vt:lpstr>
      <vt:lpstr>Wingdings</vt:lpstr>
      <vt:lpstr>Office Theme</vt:lpstr>
      <vt:lpstr>Cosc 5/4730</vt:lpstr>
      <vt:lpstr>Navigation visual</vt:lpstr>
      <vt:lpstr>ActionBar/toolbar and Menus</vt:lpstr>
      <vt:lpstr>toolbar</vt:lpstr>
      <vt:lpstr>toolbar</vt:lpstr>
      <vt:lpstr>Toolbar (java)</vt:lpstr>
      <vt:lpstr>Toolbar</vt:lpstr>
      <vt:lpstr>Navigation Drawer Layout</vt:lpstr>
      <vt:lpstr>Navigation Drawer Layout (2)</vt:lpstr>
      <vt:lpstr>PowerPoint Presentation</vt:lpstr>
      <vt:lpstr>Menus</vt:lpstr>
      <vt:lpstr>Menus</vt:lpstr>
      <vt:lpstr>Menu.xml example:</vt:lpstr>
      <vt:lpstr>Sub menus in xml</vt:lpstr>
      <vt:lpstr>Menu Java code</vt:lpstr>
      <vt:lpstr>Popup menus.</vt:lpstr>
      <vt:lpstr>showPopupMenu</vt:lpstr>
      <vt:lpstr>Popup Menus Visual</vt:lpstr>
      <vt:lpstr>Fragments and Menus</vt:lpstr>
      <vt:lpstr>Fragments and Menus (2)</vt:lpstr>
      <vt:lpstr>Fragment Example</vt:lpstr>
      <vt:lpstr>Menu creation</vt:lpstr>
      <vt:lpstr>ActionBAR (but really a toolbar)</vt:lpstr>
      <vt:lpstr>“ActionBar”</vt:lpstr>
      <vt:lpstr>Xml code</vt:lpstr>
      <vt:lpstr>Xml code example</vt:lpstr>
      <vt:lpstr>End result</vt:lpstr>
      <vt:lpstr>Action Bar</vt:lpstr>
      <vt:lpstr>Java code</vt:lpstr>
      <vt:lpstr>OnCreateOptionsMenu</vt:lpstr>
      <vt:lpstr>And the result looks like</vt:lpstr>
      <vt:lpstr>Other things xml .</vt:lpstr>
      <vt:lpstr>Navigation Drawer</vt:lpstr>
      <vt:lpstr>Navigation Drawer</vt:lpstr>
      <vt:lpstr>Navigation Drawer</vt:lpstr>
      <vt:lpstr>Navigation Drawer xml code</vt:lpstr>
      <vt:lpstr>DrawerLayout Java</vt:lpstr>
      <vt:lpstr>DrawerLayout Java (2)</vt:lpstr>
      <vt:lpstr>DrawerLayout Java (3)</vt:lpstr>
      <vt:lpstr>DrawerLayout Java (4)</vt:lpstr>
      <vt:lpstr>NavigationView</vt:lpstr>
      <vt:lpstr>NavigationView xml</vt:lpstr>
      <vt:lpstr>NavigationView xml (2)</vt:lpstr>
      <vt:lpstr>NavigationView (java)</vt:lpstr>
      <vt:lpstr>Demos</vt:lpstr>
      <vt:lpstr>BottomNavigationView</vt:lpstr>
      <vt:lpstr>Bottom Navigation</vt:lpstr>
      <vt:lpstr>BottomNavigationView xml</vt:lpstr>
      <vt:lpstr>BottomNavigationView java</vt:lpstr>
      <vt:lpstr>BottomNavigationView  Arch Nav.</vt:lpstr>
      <vt:lpstr>BottomNavigationView  Arch Nav.</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5/4730</dc:title>
  <dc:creator>James S. Ward</dc:creator>
  <cp:lastModifiedBy>Jim Ward</cp:lastModifiedBy>
  <cp:revision>53</cp:revision>
  <dcterms:created xsi:type="dcterms:W3CDTF">2006-08-16T00:00:00Z</dcterms:created>
  <dcterms:modified xsi:type="dcterms:W3CDTF">2024-09-18T19:48:00Z</dcterms:modified>
</cp:coreProperties>
</file>