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Lst>
  <p:notesMasterIdLst>
    <p:notesMasterId r:id="rId32"/>
  </p:notesMasterIdLst>
  <p:sldIdLst>
    <p:sldId id="256" r:id="rId3"/>
    <p:sldId id="257" r:id="rId4"/>
    <p:sldId id="258" r:id="rId5"/>
    <p:sldId id="274" r:id="rId6"/>
    <p:sldId id="275" r:id="rId7"/>
    <p:sldId id="261" r:id="rId8"/>
    <p:sldId id="262" r:id="rId9"/>
    <p:sldId id="265" r:id="rId10"/>
    <p:sldId id="295" r:id="rId11"/>
    <p:sldId id="288" r:id="rId12"/>
    <p:sldId id="276" r:id="rId13"/>
    <p:sldId id="289" r:id="rId14"/>
    <p:sldId id="290" r:id="rId15"/>
    <p:sldId id="291" r:id="rId16"/>
    <p:sldId id="292" r:id="rId17"/>
    <p:sldId id="293" r:id="rId18"/>
    <p:sldId id="294" r:id="rId19"/>
    <p:sldId id="296" r:id="rId20"/>
    <p:sldId id="297" r:id="rId21"/>
    <p:sldId id="298" r:id="rId22"/>
    <p:sldId id="299" r:id="rId23"/>
    <p:sldId id="300" r:id="rId24"/>
    <p:sldId id="301" r:id="rId25"/>
    <p:sldId id="282" r:id="rId26"/>
    <p:sldId id="283" r:id="rId27"/>
    <p:sldId id="286" r:id="rId28"/>
    <p:sldId id="287" r:id="rId29"/>
    <p:sldId id="259" r:id="rId30"/>
    <p:sldId id="284"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84" y="96"/>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247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01584F-81F4-408C-8F08-F9158AB53BB8}" type="datetimeFigureOut">
              <a:rPr lang="en-US" smtClean="0"/>
              <a:t>11/5/2024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AF46DC-472B-41F5-A09C-72E82EEAA2A5}" type="slidenum">
              <a:rPr lang="en-US" smtClean="0"/>
              <a:t>‹#›</a:t>
            </a:fld>
            <a:endParaRPr lang="en-US"/>
          </a:p>
        </p:txBody>
      </p:sp>
    </p:spTree>
    <p:extLst>
      <p:ext uri="{BB962C8B-B14F-4D97-AF65-F5344CB8AC3E}">
        <p14:creationId xmlns:p14="http://schemas.microsoft.com/office/powerpoint/2010/main" val="394495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a:xfrm>
            <a:off x="381000" y="685800"/>
            <a:ext cx="6096000" cy="3429000"/>
          </a:xfrm>
          <a:ln/>
        </p:spPr>
      </p:sp>
      <p:sp>
        <p:nvSpPr>
          <p:cNvPr id="1024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24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274">
              <a:defRPr sz="2400">
                <a:solidFill>
                  <a:schemeClr val="tx1"/>
                </a:solidFill>
                <a:latin typeface="Times New Roman" charset="0"/>
              </a:defRPr>
            </a:lvl1pPr>
            <a:lvl2pPr marL="730171" indent="-280835" defTabSz="914274">
              <a:defRPr sz="2400">
                <a:solidFill>
                  <a:schemeClr val="tx1"/>
                </a:solidFill>
                <a:latin typeface="Times New Roman" charset="0"/>
              </a:defRPr>
            </a:lvl2pPr>
            <a:lvl3pPr marL="1123340" indent="-224668" defTabSz="914274">
              <a:defRPr sz="2400">
                <a:solidFill>
                  <a:schemeClr val="tx1"/>
                </a:solidFill>
                <a:latin typeface="Times New Roman" charset="0"/>
              </a:defRPr>
            </a:lvl3pPr>
            <a:lvl4pPr marL="1572677" indent="-224668" defTabSz="914274">
              <a:defRPr sz="2400">
                <a:solidFill>
                  <a:schemeClr val="tx1"/>
                </a:solidFill>
                <a:latin typeface="Times New Roman" charset="0"/>
              </a:defRPr>
            </a:lvl4pPr>
            <a:lvl5pPr marL="2022013" indent="-224668" defTabSz="914274">
              <a:defRPr sz="2400">
                <a:solidFill>
                  <a:schemeClr val="tx1"/>
                </a:solidFill>
                <a:latin typeface="Times New Roman" charset="0"/>
              </a:defRPr>
            </a:lvl5pPr>
            <a:lvl6pPr marL="2471349" indent="-224668" defTabSz="914274" eaLnBrk="0" fontAlgn="base" hangingPunct="0">
              <a:spcBef>
                <a:spcPct val="0"/>
              </a:spcBef>
              <a:spcAft>
                <a:spcPct val="0"/>
              </a:spcAft>
              <a:defRPr sz="2400">
                <a:solidFill>
                  <a:schemeClr val="tx1"/>
                </a:solidFill>
                <a:latin typeface="Times New Roman" charset="0"/>
              </a:defRPr>
            </a:lvl6pPr>
            <a:lvl7pPr marL="2920685" indent="-224668" defTabSz="914274" eaLnBrk="0" fontAlgn="base" hangingPunct="0">
              <a:spcBef>
                <a:spcPct val="0"/>
              </a:spcBef>
              <a:spcAft>
                <a:spcPct val="0"/>
              </a:spcAft>
              <a:defRPr sz="2400">
                <a:solidFill>
                  <a:schemeClr val="tx1"/>
                </a:solidFill>
                <a:latin typeface="Times New Roman" charset="0"/>
              </a:defRPr>
            </a:lvl7pPr>
            <a:lvl8pPr marL="3370021" indent="-224668" defTabSz="914274" eaLnBrk="0" fontAlgn="base" hangingPunct="0">
              <a:spcBef>
                <a:spcPct val="0"/>
              </a:spcBef>
              <a:spcAft>
                <a:spcPct val="0"/>
              </a:spcAft>
              <a:defRPr sz="2400">
                <a:solidFill>
                  <a:schemeClr val="tx1"/>
                </a:solidFill>
                <a:latin typeface="Times New Roman" charset="0"/>
              </a:defRPr>
            </a:lvl8pPr>
            <a:lvl9pPr marL="3819357" indent="-224668" defTabSz="914274" eaLnBrk="0" fontAlgn="base" hangingPunct="0">
              <a:spcBef>
                <a:spcPct val="0"/>
              </a:spcBef>
              <a:spcAft>
                <a:spcPct val="0"/>
              </a:spcAft>
              <a:defRPr sz="2400">
                <a:solidFill>
                  <a:schemeClr val="tx1"/>
                </a:solidFill>
                <a:latin typeface="Times New Roman" charset="0"/>
              </a:defRPr>
            </a:lvl9pPr>
          </a:lstStyle>
          <a:p>
            <a:fld id="{D26BA815-63CC-4916-9FEC-7F00F7BE7681}" type="slidenum">
              <a:rPr lang="en-US" sz="1200">
                <a:latin typeface="Arial" charset="0"/>
              </a:rPr>
              <a:pPr/>
              <a:t>29</a:t>
            </a:fld>
            <a:endParaRPr lang="en-US" sz="120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2A6D36C-FB18-6D44-B60A-324F8C93139E}" type="datetimeFigureOut">
              <a:rPr lang="en-US" smtClean="0">
                <a:solidFill>
                  <a:prstClr val="black">
                    <a:tint val="75000"/>
                  </a:prstClr>
                </a:solidFill>
              </a:rPr>
              <a:pPr/>
              <a:t>11/5/2024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3544C-D128-C448-B727-0D704D80D9D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98068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A6D36C-FB18-6D44-B60A-324F8C93139E}" type="datetimeFigureOut">
              <a:rPr lang="en-US" smtClean="0">
                <a:solidFill>
                  <a:prstClr val="black">
                    <a:tint val="75000"/>
                  </a:prstClr>
                </a:solidFill>
              </a:rPr>
              <a:pPr/>
              <a:t>11/5/2024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3544C-D128-C448-B727-0D704D80D9D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680896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2A6D36C-FB18-6D44-B60A-324F8C93139E}" type="datetimeFigureOut">
              <a:rPr lang="en-US" smtClean="0">
                <a:solidFill>
                  <a:prstClr val="black">
                    <a:tint val="75000"/>
                  </a:prstClr>
                </a:solidFill>
              </a:rPr>
              <a:pPr/>
              <a:t>11/5/2024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3544C-D128-C448-B727-0D704D80D9D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475472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2A6D36C-FB18-6D44-B60A-324F8C93139E}" type="datetimeFigureOut">
              <a:rPr lang="en-US" smtClean="0">
                <a:solidFill>
                  <a:prstClr val="black">
                    <a:tint val="75000"/>
                  </a:prstClr>
                </a:solidFill>
              </a:rPr>
              <a:pPr/>
              <a:t>11/5/2024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3544C-D128-C448-B727-0D704D80D9D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2037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2A6D36C-FB18-6D44-B60A-324F8C93139E}" type="datetimeFigureOut">
              <a:rPr lang="en-US" smtClean="0">
                <a:solidFill>
                  <a:prstClr val="black">
                    <a:tint val="75000"/>
                  </a:prstClr>
                </a:solidFill>
              </a:rPr>
              <a:pPr/>
              <a:t>11/5/2024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3544C-D128-C448-B727-0D704D80D9D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858068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2A6D36C-FB18-6D44-B60A-324F8C93139E}" type="datetimeFigureOut">
              <a:rPr lang="en-US" smtClean="0">
                <a:solidFill>
                  <a:prstClr val="black">
                    <a:tint val="75000"/>
                  </a:prstClr>
                </a:solidFill>
              </a:rPr>
              <a:pPr/>
              <a:t>11/5/2024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3544C-D128-C448-B727-0D704D80D9D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307039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A6D36C-FB18-6D44-B60A-324F8C93139E}" type="datetimeFigureOut">
              <a:rPr lang="en-US" smtClean="0">
                <a:solidFill>
                  <a:prstClr val="black">
                    <a:tint val="75000"/>
                  </a:prstClr>
                </a:solidFill>
              </a:rPr>
              <a:pPr/>
              <a:t>11/5/2024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3544C-D128-C448-B727-0D704D80D9D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7111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2A6D36C-FB18-6D44-B60A-324F8C93139E}" type="datetimeFigureOut">
              <a:rPr lang="en-US" smtClean="0">
                <a:solidFill>
                  <a:prstClr val="black">
                    <a:tint val="75000"/>
                  </a:prstClr>
                </a:solidFill>
              </a:rPr>
              <a:pPr/>
              <a:t>11/5/2024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3544C-D128-C448-B727-0D704D80D9D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32672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2A6D36C-FB18-6D44-B60A-324F8C93139E}" type="datetimeFigureOut">
              <a:rPr lang="en-US" smtClean="0">
                <a:solidFill>
                  <a:prstClr val="black">
                    <a:tint val="75000"/>
                  </a:prstClr>
                </a:solidFill>
              </a:rPr>
              <a:pPr/>
              <a:t>11/5/2024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3544C-D128-C448-B727-0D704D80D9D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904006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A6D36C-FB18-6D44-B60A-324F8C93139E}" type="datetimeFigureOut">
              <a:rPr lang="en-US" smtClean="0">
                <a:solidFill>
                  <a:prstClr val="black">
                    <a:tint val="75000"/>
                  </a:prstClr>
                </a:solidFill>
              </a:rPr>
              <a:pPr/>
              <a:t>11/5/2024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3544C-D128-C448-B727-0D704D80D9D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697045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A6D36C-FB18-6D44-B60A-324F8C93139E}" type="datetimeFigureOut">
              <a:rPr lang="en-US" smtClean="0">
                <a:solidFill>
                  <a:prstClr val="black">
                    <a:tint val="75000"/>
                  </a:prstClr>
                </a:solidFill>
              </a:rPr>
              <a:pPr/>
              <a:t>11/5/2024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3544C-D128-C448-B727-0D704D80D9D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76745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11/5/2024</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9553096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8" Type="http://schemas.openxmlformats.org/officeDocument/2006/relationships/hyperlink" Target="https://stackoverflow.com/questions/40288795/android-nfca-connect-nfca-transceive-nfca-settimeout-and-nfca-getmaxtran" TargetMode="External"/><Relationship Id="rId3" Type="http://schemas.openxmlformats.org/officeDocument/2006/relationships/hyperlink" Target="https://www.youtube.com/watch?v=aiSHHj7jWpQ&amp;index=3&amp;list=PLJebtGlguLPP8IRW9Vzrt2D9Ay4IXmy64" TargetMode="External"/><Relationship Id="rId7" Type="http://schemas.openxmlformats.org/officeDocument/2006/relationships/hyperlink" Target="https://stackoverflow.com/questions/64920307/how-to-write-ndef-records-to-nfc-tag/64921434#64921434" TargetMode="External"/><Relationship Id="rId2" Type="http://schemas.openxmlformats.org/officeDocument/2006/relationships/hyperlink" Target="http://developer.android.com/reference/android/nfc/NfcAdapter.html#getDefaultAdapter%28android.content.Context%29" TargetMode="External"/><Relationship Id="rId1" Type="http://schemas.openxmlformats.org/officeDocument/2006/relationships/slideLayout" Target="../slideLayouts/slideLayout13.xml"/><Relationship Id="rId6" Type="http://schemas.openxmlformats.org/officeDocument/2006/relationships/hyperlink" Target="http://mifareclassicdetectiononandroid.blogspot.com/2011/04/reading-mifare-classic-1k-from-android.html" TargetMode="External"/><Relationship Id="rId11" Type="http://schemas.openxmlformats.org/officeDocument/2006/relationships/hyperlink" Target="https://stackoverflow.com/questions/59395861/write-nfc-data-on-an-tag-with-android-studio/59397667#59397667" TargetMode="External"/><Relationship Id="rId5" Type="http://schemas.openxmlformats.org/officeDocument/2006/relationships/hyperlink" Target="http://code.tutsplus.com/tutorials/reading-nfc-tags-with-android--mobile-17278" TargetMode="External"/><Relationship Id="rId10" Type="http://schemas.openxmlformats.org/officeDocument/2006/relationships/hyperlink" Target="https://github.com/SMARTRACTECHNOLOGY-PUBLIC/smartrac-sdk-java-android-nfc/blob/master/nfc-ntag/How-to%20Read%20data%20from%20NFC%20NTAG.md" TargetMode="External"/><Relationship Id="rId4" Type="http://schemas.openxmlformats.org/officeDocument/2006/relationships/hyperlink" Target="http://developer.android.com/guide/topics/connectivity/nfc/index.html" TargetMode="External"/><Relationship Id="rId9" Type="http://schemas.openxmlformats.org/officeDocument/2006/relationships/hyperlink" Target="https://stackoverflow.com/questions/71657452/android-nfcadapter-enablereadermode-callback-not-called"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androidcentral.com/how-use-nearby-share-your-android-phone"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tackoverflow.com/questions/8648149/bi-directional-android-beam?rq=1" TargetMode="External"/><Relationship Id="rId13" Type="http://schemas.openxmlformats.org/officeDocument/2006/relationships/hyperlink" Target="http://stackoverflow.com/questions/5762234/nfc-tutorial-for-android-other-than-api-demo" TargetMode="External"/><Relationship Id="rId3" Type="http://schemas.openxmlformats.org/officeDocument/2006/relationships/hyperlink" Target="http://developer.android.com/guide/topics/connectivity/nfc/index.html" TargetMode="External"/><Relationship Id="rId7" Type="http://schemas.openxmlformats.org/officeDocument/2006/relationships/hyperlink" Target="https://github.com/commonsguy/cw-omnibus/blob/master/NFC/FileBeam/src/com/commonsware/android/filebeam/MainActivity.java" TargetMode="External"/><Relationship Id="rId12" Type="http://schemas.openxmlformats.org/officeDocument/2006/relationships/hyperlink" Target="http://code.google.com/p/ndef-tools-for-android/downloads/list" TargetMode="External"/><Relationship Id="rId2" Type="http://schemas.openxmlformats.org/officeDocument/2006/relationships/hyperlink" Target="http://en.wikipedia.org/wiki/Near_field_communication" TargetMode="External"/><Relationship Id="rId1" Type="http://schemas.openxmlformats.org/officeDocument/2006/relationships/slideLayout" Target="../slideLayouts/slideLayout2.xml"/><Relationship Id="rId6" Type="http://schemas.openxmlformats.org/officeDocument/2006/relationships/hyperlink" Target="http://www.jessechen.net/blog/how-to-nfc-on-the-android-platform/" TargetMode="External"/><Relationship Id="rId11" Type="http://schemas.openxmlformats.org/officeDocument/2006/relationships/hyperlink" Target="http://stackoverflow.com/questions/10265928/writing-data-into-nfc-tag-in-android-tutorial" TargetMode="External"/><Relationship Id="rId5" Type="http://schemas.openxmlformats.org/officeDocument/2006/relationships/hyperlink" Target="http://stackoverflow.com/questions/5078649/android-nfc-sample-demo-reads-only-fake-information-from-the-tag" TargetMode="External"/><Relationship Id="rId10" Type="http://schemas.openxmlformats.org/officeDocument/2006/relationships/hyperlink" Target="http://developer.android.com/guide/topics/connectivity/nfc/nfc.html" TargetMode="External"/><Relationship Id="rId4" Type="http://schemas.openxmlformats.org/officeDocument/2006/relationships/hyperlink" Target="http://developer.android.com/resources/samples/NFCDemo/index.html" TargetMode="External"/><Relationship Id="rId9" Type="http://schemas.openxmlformats.org/officeDocument/2006/relationships/hyperlink" Target="http://developer.android.com/reference/android/nfc/NfcAdapter.html#setNdefPushMessage%28android.nfc.NdefMessage,%20android.app.Activity,%20android.app.Activity...%29"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tagstand.com/" TargetMode="External"/><Relationship Id="rId2" Type="http://schemas.openxmlformats.org/officeDocument/2006/relationships/hyperlink" Target="http://www.tagstand.com/pages/about-nf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Cosc</a:t>
            </a:r>
            <a:r>
              <a:rPr lang="en-US"/>
              <a:t> 5/4730</a:t>
            </a:r>
            <a:endParaRPr lang="en-US" dirty="0"/>
          </a:p>
        </p:txBody>
      </p:sp>
      <p:sp>
        <p:nvSpPr>
          <p:cNvPr id="3" name="Subtitle 2"/>
          <p:cNvSpPr>
            <a:spLocks noGrp="1"/>
          </p:cNvSpPr>
          <p:nvPr>
            <p:ph type="subTitle" idx="1"/>
          </p:nvPr>
        </p:nvSpPr>
        <p:spPr/>
        <p:txBody>
          <a:bodyPr/>
          <a:lstStyle/>
          <a:p>
            <a:r>
              <a:rPr lang="en-US" dirty="0"/>
              <a:t>Near Field Communications (NFC)</a:t>
            </a:r>
          </a:p>
        </p:txBody>
      </p:sp>
    </p:spTree>
    <p:extLst>
      <p:ext uri="{BB962C8B-B14F-4D97-AF65-F5344CB8AC3E}">
        <p14:creationId xmlns:p14="http://schemas.microsoft.com/office/powerpoint/2010/main" val="1610576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Manifest file.</a:t>
            </a:r>
          </a:p>
        </p:txBody>
      </p:sp>
      <p:sp>
        <p:nvSpPr>
          <p:cNvPr id="3" name="Content Placeholder 2"/>
          <p:cNvSpPr>
            <a:spLocks noGrp="1"/>
          </p:cNvSpPr>
          <p:nvPr>
            <p:ph idx="1"/>
          </p:nvPr>
        </p:nvSpPr>
        <p:spPr/>
        <p:txBody>
          <a:bodyPr>
            <a:normAutofit fontScale="70000" lnSpcReduction="20000"/>
          </a:bodyPr>
          <a:lstStyle/>
          <a:p>
            <a:r>
              <a:rPr lang="en-US" dirty="0"/>
              <a:t>in order to read or write to tag, you need to add an intent-filter to one of you activities with the type of tag you can read/write.</a:t>
            </a:r>
          </a:p>
          <a:p>
            <a:pPr lvl="1"/>
            <a:r>
              <a:rPr lang="en-US" dirty="0"/>
              <a:t>Remember you getting information from the </a:t>
            </a:r>
            <a:r>
              <a:rPr lang="en-US" dirty="0" err="1"/>
              <a:t>nfc</a:t>
            </a:r>
            <a:r>
              <a:rPr lang="en-US" dirty="0"/>
              <a:t> sensor which is not part of your app.</a:t>
            </a:r>
          </a:p>
          <a:p>
            <a:pPr marL="0" indent="0">
              <a:buNone/>
            </a:pPr>
            <a:r>
              <a:rPr lang="en-US" dirty="0"/>
              <a:t> &lt;activity  … </a:t>
            </a:r>
          </a:p>
          <a:p>
            <a:pPr marL="0" indent="0">
              <a:buNone/>
            </a:pPr>
            <a:r>
              <a:rPr lang="en-US" dirty="0"/>
              <a:t>       &lt;intent-filter&gt;</a:t>
            </a:r>
          </a:p>
          <a:p>
            <a:pPr marL="0" indent="0">
              <a:buNone/>
            </a:pPr>
            <a:r>
              <a:rPr lang="en-US" dirty="0"/>
              <a:t>                &lt;action </a:t>
            </a:r>
            <a:r>
              <a:rPr lang="en-US" dirty="0" err="1"/>
              <a:t>android:name</a:t>
            </a:r>
            <a:r>
              <a:rPr lang="en-US" dirty="0"/>
              <a:t>="</a:t>
            </a:r>
            <a:r>
              <a:rPr lang="en-US" dirty="0" err="1"/>
              <a:t>android.nfc.action.NDEF_DISCOVERED</a:t>
            </a:r>
            <a:r>
              <a:rPr lang="en-US" dirty="0"/>
              <a:t>" /&gt;</a:t>
            </a:r>
          </a:p>
          <a:p>
            <a:pPr marL="0" indent="0">
              <a:buNone/>
            </a:pPr>
            <a:r>
              <a:rPr lang="en-US" dirty="0"/>
              <a:t>                &lt;category </a:t>
            </a:r>
            <a:r>
              <a:rPr lang="en-US" dirty="0" err="1"/>
              <a:t>android:name</a:t>
            </a:r>
            <a:r>
              <a:rPr lang="en-US" dirty="0"/>
              <a:t>="</a:t>
            </a:r>
            <a:r>
              <a:rPr lang="en-US" dirty="0" err="1"/>
              <a:t>android.intent.category.DEFAULT</a:t>
            </a:r>
            <a:r>
              <a:rPr lang="en-US" dirty="0"/>
              <a:t>" /&gt;</a:t>
            </a:r>
          </a:p>
          <a:p>
            <a:pPr marL="0" indent="0">
              <a:buNone/>
            </a:pPr>
            <a:r>
              <a:rPr lang="en-US" dirty="0"/>
              <a:t>                &lt;data </a:t>
            </a:r>
            <a:r>
              <a:rPr lang="en-US" dirty="0" err="1"/>
              <a:t>android:mimeType</a:t>
            </a:r>
            <a:r>
              <a:rPr lang="en-US" dirty="0"/>
              <a:t>="text/plain" /&gt;  </a:t>
            </a:r>
          </a:p>
          <a:p>
            <a:pPr marL="0" indent="0">
              <a:buNone/>
            </a:pPr>
            <a:r>
              <a:rPr lang="en-US" dirty="0"/>
              <a:t>            &lt;/intent-filter&gt;</a:t>
            </a:r>
          </a:p>
          <a:p>
            <a:pPr marL="0" indent="0">
              <a:buNone/>
            </a:pPr>
            <a:r>
              <a:rPr lang="en-US" dirty="0"/>
              <a:t>        &lt;/activity&gt;</a:t>
            </a:r>
          </a:p>
          <a:p>
            <a:r>
              <a:rPr lang="en-US" dirty="0"/>
              <a:t>make sure the application has the correct permissions in manifest. </a:t>
            </a:r>
          </a:p>
          <a:p>
            <a:pPr marL="0" indent="0">
              <a:buNone/>
            </a:pPr>
            <a:r>
              <a:rPr lang="en-US" dirty="0"/>
              <a:t>&lt;uses-permission </a:t>
            </a:r>
            <a:r>
              <a:rPr lang="en-US" dirty="0" err="1"/>
              <a:t>android:name</a:t>
            </a:r>
            <a:r>
              <a:rPr lang="en-US" dirty="0"/>
              <a:t> = "</a:t>
            </a:r>
            <a:r>
              <a:rPr lang="en-US" dirty="0" err="1"/>
              <a:t>android.permission.NFC</a:t>
            </a:r>
            <a:r>
              <a:rPr lang="en-US" dirty="0"/>
              <a:t>”/&gt;  </a:t>
            </a:r>
          </a:p>
          <a:p>
            <a:pPr marL="0" indent="0">
              <a:buNone/>
            </a:pPr>
            <a:r>
              <a:rPr lang="en-US" dirty="0"/>
              <a:t>&lt;uses-feature </a:t>
            </a:r>
            <a:r>
              <a:rPr lang="en-US" dirty="0" err="1"/>
              <a:t>android:name</a:t>
            </a:r>
            <a:r>
              <a:rPr lang="en-US" dirty="0"/>
              <a:t> = "</a:t>
            </a:r>
            <a:r>
              <a:rPr lang="en-US" dirty="0" err="1"/>
              <a:t>android.hardware.nfc</a:t>
            </a:r>
            <a:r>
              <a:rPr lang="en-US" dirty="0"/>
              <a:t>"    </a:t>
            </a:r>
            <a:r>
              <a:rPr lang="en-US" dirty="0" err="1"/>
              <a:t>android:required</a:t>
            </a:r>
            <a:r>
              <a:rPr lang="en-US" dirty="0"/>
              <a:t> = ”true"/&gt;</a:t>
            </a:r>
          </a:p>
          <a:p>
            <a:endParaRPr lang="en-US" dirty="0"/>
          </a:p>
        </p:txBody>
      </p:sp>
    </p:spTree>
    <p:extLst>
      <p:ext uri="{BB962C8B-B14F-4D97-AF65-F5344CB8AC3E}">
        <p14:creationId xmlns:p14="http://schemas.microsoft.com/office/powerpoint/2010/main" val="3365019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 if the sensor is on (if needed)</a:t>
            </a:r>
          </a:p>
        </p:txBody>
      </p:sp>
      <p:sp>
        <p:nvSpPr>
          <p:cNvPr id="3" name="Content Placeholder 2"/>
          <p:cNvSpPr>
            <a:spLocks noGrp="1"/>
          </p:cNvSpPr>
          <p:nvPr>
            <p:ph idx="1"/>
          </p:nvPr>
        </p:nvSpPr>
        <p:spPr/>
        <p:txBody>
          <a:bodyPr>
            <a:normAutofit fontScale="92500"/>
          </a:bodyPr>
          <a:lstStyle/>
          <a:p>
            <a:r>
              <a:rPr lang="en-US" dirty="0"/>
              <a:t>in the </a:t>
            </a:r>
            <a:r>
              <a:rPr lang="en-US" dirty="0" err="1"/>
              <a:t>onCreate</a:t>
            </a:r>
            <a:r>
              <a:rPr lang="en-US" dirty="0"/>
              <a:t>:</a:t>
            </a:r>
          </a:p>
          <a:p>
            <a:pPr marL="0" indent="0">
              <a:buNone/>
            </a:pPr>
            <a:r>
              <a:rPr lang="en-US" dirty="0" err="1"/>
              <a:t>NfcAdapter</a:t>
            </a:r>
            <a:r>
              <a:rPr lang="en-US" dirty="0"/>
              <a:t> </a:t>
            </a:r>
            <a:r>
              <a:rPr lang="en-US" dirty="0" err="1"/>
              <a:t>nfcAdapter</a:t>
            </a:r>
            <a:r>
              <a:rPr lang="en-US" dirty="0"/>
              <a:t> = </a:t>
            </a:r>
            <a:r>
              <a:rPr lang="en-US" dirty="0" err="1"/>
              <a:t>NfcAdapter.getDefaultAdapter</a:t>
            </a:r>
            <a:r>
              <a:rPr lang="en-US" dirty="0"/>
              <a:t>(this);</a:t>
            </a:r>
          </a:p>
          <a:p>
            <a:r>
              <a:rPr lang="en-US" dirty="0"/>
              <a:t>Lets check to make sure we have NFC enabled on this phone.</a:t>
            </a:r>
          </a:p>
          <a:p>
            <a:pPr marL="0" indent="0">
              <a:buNone/>
            </a:pPr>
            <a:r>
              <a:rPr lang="en-US" dirty="0"/>
              <a:t>if(</a:t>
            </a:r>
            <a:r>
              <a:rPr lang="en-US" dirty="0" err="1"/>
              <a:t>nfcAdpater</a:t>
            </a:r>
            <a:r>
              <a:rPr lang="en-US" dirty="0"/>
              <a:t> != null &amp;&amp; </a:t>
            </a:r>
            <a:r>
              <a:rPr lang="en-US" dirty="0" err="1"/>
              <a:t>nfcAdpater.isEnabled</a:t>
            </a:r>
            <a:r>
              <a:rPr lang="en-US" dirty="0"/>
              <a:t>()) {      </a:t>
            </a:r>
          </a:p>
          <a:p>
            <a:pPr marL="0" indent="0">
              <a:buNone/>
            </a:pPr>
            <a:r>
              <a:rPr lang="en-US" dirty="0"/>
              <a:t>	</a:t>
            </a:r>
            <a:r>
              <a:rPr lang="en-US" dirty="0" err="1"/>
              <a:t>Toast.makeText</a:t>
            </a:r>
            <a:r>
              <a:rPr lang="en-US" dirty="0"/>
              <a:t>(this, "NFC Available!!", Toast. LENGTH LONG).show();    </a:t>
            </a:r>
          </a:p>
          <a:p>
            <a:pPr marL="0" indent="0">
              <a:buNone/>
            </a:pPr>
            <a:r>
              <a:rPr lang="en-US" dirty="0"/>
              <a:t>}  else {      </a:t>
            </a:r>
          </a:p>
          <a:p>
            <a:pPr marL="0" indent="0">
              <a:buNone/>
            </a:pPr>
            <a:r>
              <a:rPr lang="en-US" dirty="0"/>
              <a:t>	</a:t>
            </a:r>
            <a:r>
              <a:rPr lang="en-US" dirty="0" err="1"/>
              <a:t>Toast.makeText</a:t>
            </a:r>
            <a:r>
              <a:rPr lang="en-US" dirty="0"/>
              <a:t>(this, "NFC not Available :( ", Toast. LENGTH LONG).show();   </a:t>
            </a:r>
          </a:p>
          <a:p>
            <a:pPr marL="0" indent="0">
              <a:buNone/>
            </a:pPr>
            <a:r>
              <a:rPr lang="en-US" dirty="0"/>
              <a:t> }</a:t>
            </a:r>
          </a:p>
        </p:txBody>
      </p:sp>
    </p:spTree>
    <p:extLst>
      <p:ext uri="{BB962C8B-B14F-4D97-AF65-F5344CB8AC3E}">
        <p14:creationId xmlns:p14="http://schemas.microsoft.com/office/powerpoint/2010/main" val="28106305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 a tag.</a:t>
            </a:r>
          </a:p>
        </p:txBody>
      </p:sp>
      <p:sp>
        <p:nvSpPr>
          <p:cNvPr id="3" name="Content Placeholder 2"/>
          <p:cNvSpPr>
            <a:spLocks noGrp="1"/>
          </p:cNvSpPr>
          <p:nvPr>
            <p:ph idx="1"/>
          </p:nvPr>
        </p:nvSpPr>
        <p:spPr/>
        <p:txBody>
          <a:bodyPr/>
          <a:lstStyle/>
          <a:p>
            <a:r>
              <a:rPr lang="en-US" dirty="0"/>
              <a:t>The intent-filter will direct the "tag" must and it will be received in the activity as a new intent.</a:t>
            </a:r>
          </a:p>
          <a:p>
            <a:pPr lvl="1"/>
            <a:r>
              <a:rPr lang="en-US" dirty="0"/>
              <a:t>you must override the </a:t>
            </a:r>
            <a:r>
              <a:rPr lang="en-US" dirty="0" err="1"/>
              <a:t>onNewIntent</a:t>
            </a:r>
            <a:r>
              <a:rPr lang="en-US" dirty="0"/>
              <a:t>(Intent </a:t>
            </a:r>
            <a:r>
              <a:rPr lang="en-US" dirty="0" err="1"/>
              <a:t>i</a:t>
            </a:r>
            <a:r>
              <a:rPr lang="en-US" dirty="0"/>
              <a:t>) { …} method.</a:t>
            </a:r>
          </a:p>
          <a:p>
            <a:pPr lvl="1"/>
            <a:endParaRPr lang="en-US" dirty="0"/>
          </a:p>
          <a:p>
            <a:pPr lvl="1"/>
            <a:r>
              <a:rPr lang="en-US" dirty="0"/>
              <a:t>you are guaranteeing at least one piece of information from the tag.</a:t>
            </a:r>
          </a:p>
          <a:p>
            <a:pPr lvl="2"/>
            <a:r>
              <a:rPr lang="en-US" dirty="0"/>
              <a:t>You won't get blank data.  </a:t>
            </a:r>
          </a:p>
        </p:txBody>
      </p:sp>
    </p:spTree>
    <p:extLst>
      <p:ext uri="{BB962C8B-B14F-4D97-AF65-F5344CB8AC3E}">
        <p14:creationId xmlns:p14="http://schemas.microsoft.com/office/powerpoint/2010/main" val="10262990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Code to read a tag.</a:t>
            </a:r>
            <a:endParaRPr lang="en-US" dirty="0"/>
          </a:p>
        </p:txBody>
      </p:sp>
      <p:sp>
        <p:nvSpPr>
          <p:cNvPr id="5" name="Rectangle 1"/>
          <p:cNvSpPr>
            <a:spLocks noGrp="1" noChangeArrowheads="1"/>
          </p:cNvSpPr>
          <p:nvPr>
            <p:ph idx="1"/>
          </p:nvPr>
        </p:nvSpPr>
        <p:spPr bwMode="auto">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protected void </a:t>
            </a:r>
            <a:r>
              <a:rPr kumimoji="0" lang="en-US" altLang="en-US" sz="900" b="0" i="0" u="none" strike="noStrike" cap="none" normalizeH="0" baseline="0">
                <a:ln>
                  <a:noFill/>
                </a:ln>
                <a:solidFill>
                  <a:srgbClr val="FFC66D"/>
                </a:solidFill>
                <a:effectLst/>
                <a:latin typeface="Courier New" panose="02070309020205020404" pitchFamily="49" charset="0"/>
                <a:cs typeface="Courier New" panose="02070309020205020404" pitchFamily="49" charset="0"/>
              </a:rPr>
              <a:t>onNewIntent</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(Intent intent) {</a:t>
            </a:r>
            <a:b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super</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.onNewIntent(intent)</a:t>
            </a: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br>
            <a:b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    if </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(NfcAdapter.</a:t>
            </a:r>
            <a:r>
              <a:rPr kumimoji="0" lang="en-US" altLang="en-US" sz="900" b="0" i="1" u="none" strike="noStrike" cap="none" normalizeH="0" baseline="0">
                <a:ln>
                  <a:noFill/>
                </a:ln>
                <a:solidFill>
                  <a:srgbClr val="9876AA"/>
                </a:solidFill>
                <a:effectLst/>
                <a:latin typeface="Courier New" panose="02070309020205020404" pitchFamily="49" charset="0"/>
                <a:cs typeface="Courier New" panose="02070309020205020404" pitchFamily="49" charset="0"/>
              </a:rPr>
              <a:t>ACTION_NDEF_DISCOVERED</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.equals(intent.getAction())) {</a:t>
            </a:r>
            <a:b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        Parcelable[] rawMessages =</a:t>
            </a:r>
            <a:b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            intent.getParcelableArrayExtra(NfcAdapter.</a:t>
            </a:r>
            <a:r>
              <a:rPr kumimoji="0" lang="en-US" altLang="en-US" sz="900" b="0" i="1" u="none" strike="noStrike" cap="none" normalizeH="0" baseline="0">
                <a:ln>
                  <a:noFill/>
                </a:ln>
                <a:solidFill>
                  <a:srgbClr val="9876AA"/>
                </a:solidFill>
                <a:effectLst/>
                <a:latin typeface="Courier New" panose="02070309020205020404" pitchFamily="49" charset="0"/>
                <a:cs typeface="Courier New" panose="02070309020205020404" pitchFamily="49" charset="0"/>
              </a:rPr>
              <a:t>EXTRA_NDEF_MESSAGES</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a:t>
            </a: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        if </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(rawMessages != </a:t>
            </a: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null</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 {</a:t>
            </a:r>
            <a:b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            NdefMessage[] messages = </a:t>
            </a: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new </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NdefMessage[rawMessages.</a:t>
            </a:r>
            <a:r>
              <a:rPr kumimoji="0" lang="en-US" altLang="en-US" sz="900" b="0" i="0" u="none" strike="noStrike" cap="none" normalizeH="0" baseline="0">
                <a:ln>
                  <a:noFill/>
                </a:ln>
                <a:solidFill>
                  <a:srgbClr val="9876AA"/>
                </a:solidFill>
                <a:effectLst/>
                <a:latin typeface="Courier New" panose="02070309020205020404" pitchFamily="49" charset="0"/>
                <a:cs typeface="Courier New" panose="02070309020205020404" pitchFamily="49" charset="0"/>
              </a:rPr>
              <a:t>length</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a:t>
            </a: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            for </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a:t>
            </a: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int </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i = </a:t>
            </a:r>
            <a:r>
              <a:rPr kumimoji="0" lang="en-US" altLang="en-US" sz="900" b="0" i="0" u="none" strike="noStrike" cap="none" normalizeH="0" baseline="0">
                <a:ln>
                  <a:noFill/>
                </a:ln>
                <a:solidFill>
                  <a:srgbClr val="6897BB"/>
                </a:solidFill>
                <a:effectLst/>
                <a:latin typeface="Courier New" panose="02070309020205020404" pitchFamily="49" charset="0"/>
                <a:cs typeface="Courier New" panose="02070309020205020404" pitchFamily="49" charset="0"/>
              </a:rPr>
              <a:t>0</a:t>
            </a: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i &lt; rawMessages.</a:t>
            </a:r>
            <a:r>
              <a:rPr kumimoji="0" lang="en-US" altLang="en-US" sz="900" b="0" i="0" u="none" strike="noStrike" cap="none" normalizeH="0" baseline="0">
                <a:ln>
                  <a:noFill/>
                </a:ln>
                <a:solidFill>
                  <a:srgbClr val="9876AA"/>
                </a:solidFill>
                <a:effectLst/>
                <a:latin typeface="Courier New" panose="02070309020205020404" pitchFamily="49" charset="0"/>
                <a:cs typeface="Courier New" panose="02070309020205020404" pitchFamily="49" charset="0"/>
              </a:rPr>
              <a:t>length</a:t>
            </a: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i++) {</a:t>
            </a:r>
            <a:b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                messages[i] = (NdefMessage) rawMessages[i]</a:t>
            </a: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br>
            <a:b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a:ln>
                  <a:noFill/>
                </a:ln>
                <a:solidFill>
                  <a:srgbClr val="808080"/>
                </a:solidFill>
                <a:effectLst/>
                <a:latin typeface="Courier New" panose="02070309020205020404" pitchFamily="49" charset="0"/>
                <a:cs typeface="Courier New" panose="02070309020205020404" pitchFamily="49" charset="0"/>
              </a:rPr>
              <a:t>// Process the messages array.</a:t>
            </a:r>
            <a:br>
              <a:rPr kumimoji="0" lang="en-US" altLang="en-US" sz="900" b="0" i="0" u="none" strike="noStrike" cap="none" normalizeH="0" baseline="0">
                <a:ln>
                  <a:noFill/>
                </a:ln>
                <a:solidFill>
                  <a:srgbClr val="808080"/>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a:ln>
                  <a:noFill/>
                </a:ln>
                <a:solidFill>
                  <a:srgbClr val="808080"/>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for </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(NdefMessage message : messages) {</a:t>
            </a:r>
            <a:b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a:ln>
                  <a:noFill/>
                </a:ln>
                <a:solidFill>
                  <a:srgbClr val="808080"/>
                </a:solidFill>
                <a:effectLst/>
                <a:latin typeface="Courier New" panose="02070309020205020404" pitchFamily="49" charset="0"/>
                <a:cs typeface="Courier New" panose="02070309020205020404" pitchFamily="49" charset="0"/>
              </a:rPr>
              <a:t>//there always going to be at least one record, so msg[0] will always exist, but could be more.</a:t>
            </a:r>
            <a:br>
              <a:rPr kumimoji="0" lang="en-US" altLang="en-US" sz="900" b="0" i="0" u="none" strike="noStrike" cap="none" normalizeH="0" baseline="0">
                <a:ln>
                  <a:noFill/>
                </a:ln>
                <a:solidFill>
                  <a:srgbClr val="808080"/>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a:ln>
                  <a:noFill/>
                </a:ln>
                <a:solidFill>
                  <a:srgbClr val="808080"/>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NdefRecord[] msg = message.getRecords()</a:t>
            </a: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                for </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a:t>
            </a: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int </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j = </a:t>
            </a:r>
            <a:r>
              <a:rPr kumimoji="0" lang="en-US" altLang="en-US" sz="900" b="0" i="0" u="none" strike="noStrike" cap="none" normalizeH="0" baseline="0">
                <a:ln>
                  <a:noFill/>
                </a:ln>
                <a:solidFill>
                  <a:srgbClr val="6897BB"/>
                </a:solidFill>
                <a:effectLst/>
                <a:latin typeface="Courier New" panose="02070309020205020404" pitchFamily="49" charset="0"/>
                <a:cs typeface="Courier New" panose="02070309020205020404" pitchFamily="49" charset="0"/>
              </a:rPr>
              <a:t>0</a:t>
            </a: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j &lt; msg.</a:t>
            </a:r>
            <a:r>
              <a:rPr kumimoji="0" lang="en-US" altLang="en-US" sz="900" b="0" i="0" u="none" strike="noStrike" cap="none" normalizeH="0" baseline="0">
                <a:ln>
                  <a:noFill/>
                </a:ln>
                <a:solidFill>
                  <a:srgbClr val="9876AA"/>
                </a:solidFill>
                <a:effectLst/>
                <a:latin typeface="Courier New" panose="02070309020205020404" pitchFamily="49" charset="0"/>
                <a:cs typeface="Courier New" panose="02070309020205020404" pitchFamily="49" charset="0"/>
              </a:rPr>
              <a:t>length</a:t>
            </a: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j++) {</a:t>
            </a:r>
            <a:b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                    String body = </a:t>
            </a: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new </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String(msg[j].getPayload())</a:t>
            </a: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logthis(</a:t>
            </a:r>
            <a:r>
              <a:rPr kumimoji="0" lang="en-US" altLang="en-US" sz="900" b="0" i="0" u="none" strike="noStrike" cap="none" normalizeH="0" baseline="0">
                <a:ln>
                  <a:noFill/>
                </a:ln>
                <a:solidFill>
                  <a:srgbClr val="6A8759"/>
                </a:solidFill>
                <a:effectLst/>
                <a:latin typeface="Courier New" panose="02070309020205020404" pitchFamily="49" charset="0"/>
                <a:cs typeface="Courier New" panose="02070309020205020404" pitchFamily="49" charset="0"/>
              </a:rPr>
              <a:t>"record " </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 j + </a:t>
            </a:r>
            <a:r>
              <a:rPr kumimoji="0" lang="en-US" altLang="en-US" sz="900" b="0" i="0" u="none" strike="noStrike" cap="none" normalizeH="0" baseline="0">
                <a:ln>
                  <a:noFill/>
                </a:ln>
                <a:solidFill>
                  <a:srgbClr val="6A8759"/>
                </a:solidFill>
                <a:effectLst/>
                <a:latin typeface="Courier New" panose="02070309020205020404" pitchFamily="49" charset="0"/>
                <a:cs typeface="Courier New" panose="02070309020205020404" pitchFamily="49" charset="0"/>
              </a:rPr>
              <a:t>" is " </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 body)</a:t>
            </a: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            }</a:t>
            </a:r>
            <a:b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        }</a:t>
            </a:r>
            <a:b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    }</a:t>
            </a:r>
            <a:b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929571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Writing to a tag</a:t>
            </a:r>
          </a:p>
        </p:txBody>
      </p:sp>
      <p:sp>
        <p:nvSpPr>
          <p:cNvPr id="3" name="Content Placeholder 2"/>
          <p:cNvSpPr>
            <a:spLocks noGrp="1"/>
          </p:cNvSpPr>
          <p:nvPr>
            <p:ph idx="1"/>
          </p:nvPr>
        </p:nvSpPr>
        <p:spPr/>
        <p:txBody>
          <a:bodyPr>
            <a:normAutofit lnSpcReduction="10000"/>
          </a:bodyPr>
          <a:lstStyle/>
          <a:p>
            <a:r>
              <a:rPr lang="en-US" dirty="0"/>
              <a:t>This is more difficult in code.  </a:t>
            </a:r>
          </a:p>
          <a:p>
            <a:pPr marL="914400" lvl="1" indent="-457200">
              <a:buFont typeface="+mj-lt"/>
              <a:buAutoNum type="arabicPeriod"/>
            </a:pPr>
            <a:r>
              <a:rPr lang="en-US" dirty="0"/>
              <a:t>You must disable reading of the TAG.  </a:t>
            </a:r>
          </a:p>
          <a:p>
            <a:pPr lvl="2"/>
            <a:r>
              <a:rPr lang="en-US" dirty="0"/>
              <a:t>you can't read and write at the same time.</a:t>
            </a:r>
          </a:p>
          <a:p>
            <a:pPr marL="914400" lvl="1" indent="-457200">
              <a:buFont typeface="+mj-lt"/>
              <a:buAutoNum type="arabicPeriod"/>
            </a:pPr>
            <a:r>
              <a:rPr lang="en-US" dirty="0"/>
              <a:t>Enable writing to a TAG</a:t>
            </a:r>
          </a:p>
          <a:p>
            <a:pPr lvl="2"/>
            <a:r>
              <a:rPr lang="en-US" dirty="0"/>
              <a:t>You also need to have whatever you want to write to the tag ready as well.</a:t>
            </a:r>
          </a:p>
          <a:p>
            <a:pPr lvl="2"/>
            <a:r>
              <a:rPr lang="en-US" dirty="0"/>
              <a:t>This done via pending intent, my demo code sends it to an activity, but broadcast receiver or even service could be used as well.</a:t>
            </a:r>
          </a:p>
          <a:p>
            <a:pPr marL="914400" lvl="1" indent="-457200">
              <a:buFont typeface="+mj-lt"/>
              <a:buAutoNum type="arabicPeriod"/>
            </a:pPr>
            <a:r>
              <a:rPr lang="en-US" dirty="0"/>
              <a:t>Now the user can touch the TAG</a:t>
            </a:r>
          </a:p>
          <a:p>
            <a:pPr marL="914400" lvl="1" indent="-457200">
              <a:buFont typeface="+mj-lt"/>
              <a:buAutoNum type="arabicPeriod"/>
            </a:pPr>
            <a:r>
              <a:rPr lang="en-US" dirty="0"/>
              <a:t>Your activity will get intent via </a:t>
            </a:r>
            <a:r>
              <a:rPr lang="en-US" dirty="0" err="1"/>
              <a:t>onNewIntent</a:t>
            </a:r>
            <a:r>
              <a:rPr lang="en-US" dirty="0"/>
              <a:t>  (or broadcast receiver/service)</a:t>
            </a:r>
          </a:p>
          <a:p>
            <a:pPr marL="914400" lvl="1" indent="-457200">
              <a:buFont typeface="+mj-lt"/>
              <a:buAutoNum type="arabicPeriod"/>
            </a:pPr>
            <a:r>
              <a:rPr lang="en-US" dirty="0"/>
              <a:t>now you can "connect" to the tag and write out the message.</a:t>
            </a:r>
          </a:p>
          <a:p>
            <a:pPr marL="914400" lvl="1" indent="-457200">
              <a:buFont typeface="+mj-lt"/>
              <a:buAutoNum type="arabicPeriod"/>
            </a:pPr>
            <a:endParaRPr lang="en-US" dirty="0"/>
          </a:p>
          <a:p>
            <a:pPr lvl="1"/>
            <a:r>
              <a:rPr lang="en-US" dirty="0"/>
              <a:t>Note, you also have to deal with your app being paused an resumed.</a:t>
            </a:r>
          </a:p>
        </p:txBody>
      </p:sp>
    </p:spTree>
    <p:extLst>
      <p:ext uri="{BB962C8B-B14F-4D97-AF65-F5344CB8AC3E}">
        <p14:creationId xmlns:p14="http://schemas.microsoft.com/office/powerpoint/2010/main" val="16036210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Turning on/off read mode.  removed in API 34</a:t>
            </a:r>
          </a:p>
        </p:txBody>
      </p:sp>
      <p:sp>
        <p:nvSpPr>
          <p:cNvPr id="3" name="Content Placeholder 2"/>
          <p:cNvSpPr>
            <a:spLocks noGrp="1"/>
          </p:cNvSpPr>
          <p:nvPr>
            <p:ph idx="1"/>
          </p:nvPr>
        </p:nvSpPr>
        <p:spPr/>
        <p:txBody>
          <a:bodyPr>
            <a:normAutofit fontScale="47500" lnSpcReduction="20000"/>
          </a:bodyPr>
          <a:lstStyle/>
          <a:p>
            <a:r>
              <a:rPr lang="en-US" dirty="0"/>
              <a:t>* This will turn off reading of devices/tags.</a:t>
            </a:r>
          </a:p>
          <a:p>
            <a:pPr marL="0" indent="0">
              <a:buNone/>
            </a:pPr>
            <a:r>
              <a:rPr lang="en-US" dirty="0"/>
              <a:t>private void </a:t>
            </a:r>
            <a:r>
              <a:rPr lang="en-US" dirty="0" err="1"/>
              <a:t>disableNdefExchangeMode</a:t>
            </a:r>
            <a:r>
              <a:rPr lang="en-US" dirty="0"/>
              <a:t>() {</a:t>
            </a:r>
          </a:p>
          <a:p>
            <a:pPr marL="0" indent="0">
              <a:buNone/>
            </a:pPr>
            <a:r>
              <a:rPr lang="en-US" dirty="0"/>
              <a:t>        </a:t>
            </a:r>
            <a:r>
              <a:rPr lang="en-US" dirty="0" err="1"/>
              <a:t>mNfcAdapter.disableForegroundNdefPush</a:t>
            </a:r>
            <a:r>
              <a:rPr lang="en-US" dirty="0"/>
              <a:t>(this);  //deprecated, but required.</a:t>
            </a:r>
          </a:p>
          <a:p>
            <a:pPr marL="0" indent="0">
              <a:buNone/>
            </a:pPr>
            <a:r>
              <a:rPr lang="en-US" dirty="0"/>
              <a:t>        </a:t>
            </a:r>
            <a:r>
              <a:rPr lang="en-US" dirty="0" err="1"/>
              <a:t>mNfcAdapter.setNdefPushMessage</a:t>
            </a:r>
            <a:r>
              <a:rPr lang="en-US" dirty="0"/>
              <a:t>(null, </a:t>
            </a:r>
            <a:r>
              <a:rPr lang="en-US" dirty="0" err="1"/>
              <a:t>MainActivity.this</a:t>
            </a:r>
            <a:r>
              <a:rPr lang="en-US" dirty="0"/>
              <a:t>);  //turn it off.</a:t>
            </a:r>
          </a:p>
          <a:p>
            <a:pPr marL="0" indent="0">
              <a:buNone/>
            </a:pPr>
            <a:r>
              <a:rPr lang="en-US" dirty="0"/>
              <a:t>        </a:t>
            </a:r>
            <a:r>
              <a:rPr lang="en-US" dirty="0" err="1"/>
              <a:t>mNfcAdapter.disableForegroundDispatch</a:t>
            </a:r>
            <a:r>
              <a:rPr lang="en-US" dirty="0"/>
              <a:t>(this);</a:t>
            </a:r>
          </a:p>
          <a:p>
            <a:pPr marL="0" indent="0">
              <a:buNone/>
            </a:pPr>
            <a:r>
              <a:rPr lang="en-US" dirty="0"/>
              <a:t>    }</a:t>
            </a:r>
          </a:p>
          <a:p>
            <a:r>
              <a:rPr lang="en-US" dirty="0"/>
              <a:t> Turns on reading of devices/tags</a:t>
            </a:r>
          </a:p>
          <a:p>
            <a:pPr marL="0" indent="0">
              <a:buNone/>
            </a:pPr>
            <a:r>
              <a:rPr lang="en-US" dirty="0"/>
              <a:t>private void </a:t>
            </a:r>
            <a:r>
              <a:rPr lang="en-US" dirty="0" err="1"/>
              <a:t>enableNdefExchangeMode</a:t>
            </a:r>
            <a:r>
              <a:rPr lang="en-US" dirty="0"/>
              <a:t>() {</a:t>
            </a:r>
          </a:p>
          <a:p>
            <a:pPr marL="0" indent="0">
              <a:buNone/>
            </a:pPr>
            <a:r>
              <a:rPr lang="en-US" dirty="0"/>
              <a:t>        byte[] </a:t>
            </a:r>
            <a:r>
              <a:rPr lang="en-US" dirty="0" err="1"/>
              <a:t>textBytes</a:t>
            </a:r>
            <a:r>
              <a:rPr lang="en-US" dirty="0"/>
              <a:t> = "What?".</a:t>
            </a:r>
            <a:r>
              <a:rPr lang="en-US" dirty="0" err="1"/>
              <a:t>getBytes</a:t>
            </a:r>
            <a:r>
              <a:rPr lang="en-US" dirty="0"/>
              <a:t>(); //honesty don't know why this is needed.</a:t>
            </a:r>
          </a:p>
          <a:p>
            <a:pPr marL="0" indent="0">
              <a:buNone/>
            </a:pPr>
            <a:r>
              <a:rPr lang="en-US" dirty="0"/>
              <a:t>        </a:t>
            </a:r>
            <a:r>
              <a:rPr lang="en-US" dirty="0" err="1"/>
              <a:t>NdefRecord</a:t>
            </a:r>
            <a:r>
              <a:rPr lang="en-US" dirty="0"/>
              <a:t> </a:t>
            </a:r>
            <a:r>
              <a:rPr lang="en-US" dirty="0" err="1"/>
              <a:t>textRecord</a:t>
            </a:r>
            <a:r>
              <a:rPr lang="en-US" dirty="0"/>
              <a:t> = new </a:t>
            </a:r>
            <a:r>
              <a:rPr lang="en-US" dirty="0" err="1"/>
              <a:t>NdefRecord</a:t>
            </a:r>
            <a:r>
              <a:rPr lang="en-US" dirty="0"/>
              <a:t>(</a:t>
            </a:r>
            <a:r>
              <a:rPr lang="en-US" dirty="0" err="1"/>
              <a:t>NdefRecord.TNF_MIME_MEDIA</a:t>
            </a:r>
            <a:r>
              <a:rPr lang="en-US" dirty="0"/>
              <a:t>, "text/plain".</a:t>
            </a:r>
            <a:r>
              <a:rPr lang="en-US" dirty="0" err="1"/>
              <a:t>getBytes</a:t>
            </a:r>
            <a:r>
              <a:rPr lang="en-US" dirty="0"/>
              <a:t>(), new byte[]{}, </a:t>
            </a:r>
            <a:r>
              <a:rPr lang="en-US" dirty="0" err="1"/>
              <a:t>textBytes</a:t>
            </a:r>
            <a:r>
              <a:rPr lang="en-US" dirty="0"/>
              <a:t>);</a:t>
            </a:r>
          </a:p>
          <a:p>
            <a:pPr marL="0" indent="0">
              <a:buNone/>
            </a:pPr>
            <a:r>
              <a:rPr lang="en-US" dirty="0"/>
              <a:t>        </a:t>
            </a:r>
            <a:r>
              <a:rPr lang="en-US" dirty="0" err="1"/>
              <a:t>NdefMessage</a:t>
            </a:r>
            <a:r>
              <a:rPr lang="en-US" dirty="0"/>
              <a:t> </a:t>
            </a:r>
            <a:r>
              <a:rPr lang="en-US" dirty="0" err="1"/>
              <a:t>Ndefmsg</a:t>
            </a:r>
            <a:r>
              <a:rPr lang="en-US" dirty="0"/>
              <a:t> = new </a:t>
            </a:r>
            <a:r>
              <a:rPr lang="en-US" dirty="0" err="1"/>
              <a:t>NdefMessage</a:t>
            </a:r>
            <a:r>
              <a:rPr lang="en-US" dirty="0"/>
              <a:t>(new </a:t>
            </a:r>
            <a:r>
              <a:rPr lang="en-US" dirty="0" err="1"/>
              <a:t>NdefRecord</a:t>
            </a:r>
            <a:r>
              <a:rPr lang="en-US" dirty="0"/>
              <a:t>[]{</a:t>
            </a:r>
            <a:r>
              <a:rPr lang="en-US" dirty="0" err="1"/>
              <a:t>textRecord</a:t>
            </a:r>
            <a:r>
              <a:rPr lang="en-US" dirty="0"/>
              <a:t>});</a:t>
            </a:r>
          </a:p>
          <a:p>
            <a:pPr marL="0" indent="0">
              <a:buNone/>
            </a:pPr>
            <a:endParaRPr lang="en-US" dirty="0"/>
          </a:p>
          <a:p>
            <a:pPr marL="0" indent="0">
              <a:buNone/>
            </a:pPr>
            <a:r>
              <a:rPr lang="en-US" dirty="0"/>
              <a:t>        </a:t>
            </a:r>
            <a:r>
              <a:rPr lang="en-US" dirty="0" err="1"/>
              <a:t>mNfcAdapter.enableForegroundNdefPush</a:t>
            </a:r>
            <a:r>
              <a:rPr lang="en-US" dirty="0"/>
              <a:t>(</a:t>
            </a:r>
            <a:r>
              <a:rPr lang="en-US" dirty="0" err="1"/>
              <a:t>MainActivity.this</a:t>
            </a:r>
            <a:r>
              <a:rPr lang="en-US" dirty="0"/>
              <a:t>, </a:t>
            </a:r>
            <a:r>
              <a:rPr lang="en-US" dirty="0" err="1"/>
              <a:t>Ndefmsg</a:t>
            </a:r>
            <a:r>
              <a:rPr lang="en-US" dirty="0"/>
              <a:t>);  //deprecated, take this out and it won't work.</a:t>
            </a:r>
          </a:p>
          <a:p>
            <a:pPr marL="0" indent="0">
              <a:buNone/>
            </a:pPr>
            <a:r>
              <a:rPr lang="en-US" dirty="0"/>
              <a:t>        </a:t>
            </a:r>
            <a:r>
              <a:rPr lang="en-US" dirty="0" err="1"/>
              <a:t>mNfcAdapter.setNdefPushMessage</a:t>
            </a:r>
            <a:r>
              <a:rPr lang="en-US" dirty="0"/>
              <a:t>(</a:t>
            </a:r>
            <a:r>
              <a:rPr lang="en-US" dirty="0" err="1"/>
              <a:t>Ndefmsg</a:t>
            </a:r>
            <a:r>
              <a:rPr lang="en-US" dirty="0"/>
              <a:t>, </a:t>
            </a:r>
            <a:r>
              <a:rPr lang="en-US" dirty="0" err="1"/>
              <a:t>MainActivity.this</a:t>
            </a:r>
            <a:r>
              <a:rPr lang="en-US" dirty="0"/>
              <a:t>);</a:t>
            </a:r>
          </a:p>
          <a:p>
            <a:pPr marL="0" indent="0">
              <a:buNone/>
            </a:pPr>
            <a:r>
              <a:rPr lang="en-US" dirty="0"/>
              <a:t>        </a:t>
            </a:r>
            <a:r>
              <a:rPr lang="en-US" dirty="0" err="1"/>
              <a:t>mNfcAdapter.enableForegroundDispatch</a:t>
            </a:r>
            <a:r>
              <a:rPr lang="en-US" dirty="0"/>
              <a:t>(this, </a:t>
            </a:r>
            <a:r>
              <a:rPr lang="en-US" dirty="0" err="1">
                <a:solidFill>
                  <a:srgbClr val="FF0000"/>
                </a:solidFill>
              </a:rPr>
              <a:t>mNfcPendingIntent</a:t>
            </a:r>
            <a:r>
              <a:rPr lang="en-US" dirty="0"/>
              <a:t>, </a:t>
            </a:r>
            <a:r>
              <a:rPr lang="en-US" dirty="0" err="1"/>
              <a:t>mNdefExchangeFilters</a:t>
            </a:r>
            <a:r>
              <a:rPr lang="en-US" dirty="0"/>
              <a:t>, null);</a:t>
            </a:r>
          </a:p>
          <a:p>
            <a:pPr marL="0" indent="0">
              <a:buNone/>
            </a:pPr>
            <a:r>
              <a:rPr lang="en-US" dirty="0"/>
              <a:t>    }</a:t>
            </a:r>
          </a:p>
        </p:txBody>
      </p:sp>
      <p:sp>
        <p:nvSpPr>
          <p:cNvPr id="5" name="TextBox 4"/>
          <p:cNvSpPr txBox="1"/>
          <p:nvPr/>
        </p:nvSpPr>
        <p:spPr>
          <a:xfrm>
            <a:off x="1371600" y="6400800"/>
            <a:ext cx="10009600" cy="369332"/>
          </a:xfrm>
          <a:prstGeom prst="rect">
            <a:avLst/>
          </a:prstGeom>
          <a:noFill/>
        </p:spPr>
        <p:txBody>
          <a:bodyPr wrap="none" rtlCol="0">
            <a:spAutoFit/>
          </a:bodyPr>
          <a:lstStyle/>
          <a:p>
            <a:r>
              <a:rPr lang="en-US" dirty="0"/>
              <a:t>Where the </a:t>
            </a:r>
            <a:r>
              <a:rPr lang="en-US" dirty="0" err="1">
                <a:solidFill>
                  <a:srgbClr val="FF0000"/>
                </a:solidFill>
              </a:rPr>
              <a:t>mNfcPendingIntent</a:t>
            </a:r>
            <a:r>
              <a:rPr lang="en-US" dirty="0"/>
              <a:t> references this activity. or you can set to a broadcaster receiver or service.</a:t>
            </a:r>
          </a:p>
        </p:txBody>
      </p:sp>
    </p:spTree>
    <p:extLst>
      <p:ext uri="{BB962C8B-B14F-4D97-AF65-F5344CB8AC3E}">
        <p14:creationId xmlns:p14="http://schemas.microsoft.com/office/powerpoint/2010/main" val="12679082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turning on/off write mode. removed in API 34</a:t>
            </a:r>
          </a:p>
        </p:txBody>
      </p:sp>
      <p:sp>
        <p:nvSpPr>
          <p:cNvPr id="3" name="Content Placeholder 2"/>
          <p:cNvSpPr>
            <a:spLocks noGrp="1"/>
          </p:cNvSpPr>
          <p:nvPr>
            <p:ph idx="1"/>
          </p:nvPr>
        </p:nvSpPr>
        <p:spPr/>
        <p:txBody>
          <a:bodyPr>
            <a:normAutofit fontScale="70000" lnSpcReduction="20000"/>
          </a:bodyPr>
          <a:lstStyle/>
          <a:p>
            <a:r>
              <a:rPr lang="en-US" dirty="0"/>
              <a:t>turns on the wrote mode, so when we receive a tag/device.</a:t>
            </a:r>
          </a:p>
          <a:p>
            <a:pPr marL="0" indent="0">
              <a:buNone/>
            </a:pPr>
            <a:r>
              <a:rPr lang="en-US" dirty="0"/>
              <a:t>private void </a:t>
            </a:r>
            <a:r>
              <a:rPr lang="en-US" dirty="0" err="1"/>
              <a:t>enableTagWriteMode</a:t>
            </a:r>
            <a:r>
              <a:rPr lang="en-US" dirty="0"/>
              <a:t>() {</a:t>
            </a:r>
          </a:p>
          <a:p>
            <a:pPr marL="0" indent="0">
              <a:buNone/>
            </a:pPr>
            <a:r>
              <a:rPr lang="en-US" dirty="0"/>
              <a:t>        </a:t>
            </a:r>
            <a:r>
              <a:rPr lang="en-US" dirty="0" err="1"/>
              <a:t>logthis</a:t>
            </a:r>
            <a:r>
              <a:rPr lang="en-US" dirty="0"/>
              <a:t>("Enabling writing to Tag now");</a:t>
            </a:r>
          </a:p>
          <a:p>
            <a:pPr marL="0" indent="0">
              <a:buNone/>
            </a:pPr>
            <a:r>
              <a:rPr lang="en-US" dirty="0"/>
              <a:t>        </a:t>
            </a:r>
            <a:r>
              <a:rPr lang="en-US" dirty="0" err="1"/>
              <a:t>IntentFilter</a:t>
            </a:r>
            <a:r>
              <a:rPr lang="en-US" dirty="0"/>
              <a:t> </a:t>
            </a:r>
            <a:r>
              <a:rPr lang="en-US" dirty="0" err="1"/>
              <a:t>tagDetected</a:t>
            </a:r>
            <a:r>
              <a:rPr lang="en-US" dirty="0"/>
              <a:t> = new </a:t>
            </a:r>
            <a:r>
              <a:rPr lang="en-US" dirty="0" err="1"/>
              <a:t>IntentFilter</a:t>
            </a:r>
            <a:r>
              <a:rPr lang="en-US" dirty="0"/>
              <a:t>(</a:t>
            </a:r>
            <a:r>
              <a:rPr lang="en-US" dirty="0" err="1"/>
              <a:t>NfcAdapter.ACTION_TAG_DISCOVERED</a:t>
            </a:r>
            <a:r>
              <a:rPr lang="en-US" dirty="0"/>
              <a:t>);</a:t>
            </a:r>
          </a:p>
          <a:p>
            <a:pPr marL="0" indent="0">
              <a:buNone/>
            </a:pPr>
            <a:r>
              <a:rPr lang="en-US" dirty="0"/>
              <a:t>        </a:t>
            </a:r>
            <a:r>
              <a:rPr lang="en-US" dirty="0" err="1"/>
              <a:t>mWriteTagFilters</a:t>
            </a:r>
            <a:r>
              <a:rPr lang="en-US" dirty="0"/>
              <a:t> = new </a:t>
            </a:r>
            <a:r>
              <a:rPr lang="en-US" dirty="0" err="1"/>
              <a:t>IntentFilter</a:t>
            </a:r>
            <a:r>
              <a:rPr lang="en-US" dirty="0"/>
              <a:t>[]{</a:t>
            </a:r>
            <a:r>
              <a:rPr lang="en-US" dirty="0" err="1"/>
              <a:t>tagDetected</a:t>
            </a:r>
            <a:r>
              <a:rPr lang="en-US" dirty="0"/>
              <a:t>};</a:t>
            </a:r>
          </a:p>
          <a:p>
            <a:pPr marL="0" indent="0">
              <a:buNone/>
            </a:pPr>
            <a:r>
              <a:rPr lang="en-US" dirty="0"/>
              <a:t>        </a:t>
            </a:r>
            <a:r>
              <a:rPr lang="en-US" dirty="0" err="1"/>
              <a:t>mNfcAdapter.enableForegroundDispatch</a:t>
            </a:r>
            <a:r>
              <a:rPr lang="en-US" dirty="0"/>
              <a:t>(this, </a:t>
            </a:r>
            <a:r>
              <a:rPr lang="en-US" dirty="0" err="1">
                <a:solidFill>
                  <a:srgbClr val="FF0000"/>
                </a:solidFill>
              </a:rPr>
              <a:t>mNfcPendingIntent</a:t>
            </a:r>
            <a:r>
              <a:rPr lang="en-US" dirty="0"/>
              <a:t>, </a:t>
            </a:r>
            <a:r>
              <a:rPr lang="en-US" dirty="0" err="1"/>
              <a:t>mWriteTagFilters</a:t>
            </a:r>
            <a:r>
              <a:rPr lang="en-US" dirty="0"/>
              <a:t>, null);</a:t>
            </a:r>
          </a:p>
          <a:p>
            <a:pPr marL="0" indent="0">
              <a:buNone/>
            </a:pPr>
            <a:r>
              <a:rPr lang="en-US" dirty="0"/>
              <a:t>    }</a:t>
            </a:r>
          </a:p>
          <a:p>
            <a:r>
              <a:rPr lang="en-US" dirty="0"/>
              <a:t>Turns off the write mode.  We still get new TAGS because of the intent filter.  but the write is off.</a:t>
            </a:r>
          </a:p>
          <a:p>
            <a:pPr marL="0" indent="0">
              <a:buNone/>
            </a:pPr>
            <a:r>
              <a:rPr lang="en-US" dirty="0"/>
              <a:t>private void </a:t>
            </a:r>
            <a:r>
              <a:rPr lang="en-US" dirty="0" err="1"/>
              <a:t>disableTagWriteMode</a:t>
            </a:r>
            <a:r>
              <a:rPr lang="en-US" dirty="0"/>
              <a:t>() {</a:t>
            </a:r>
          </a:p>
          <a:p>
            <a:pPr marL="0" indent="0">
              <a:buNone/>
            </a:pPr>
            <a:r>
              <a:rPr lang="en-US" dirty="0"/>
              <a:t>        </a:t>
            </a:r>
            <a:r>
              <a:rPr lang="en-US" dirty="0" err="1"/>
              <a:t>logthis</a:t>
            </a:r>
            <a:r>
              <a:rPr lang="en-US" dirty="0"/>
              <a:t>("Disabling writing to tag");</a:t>
            </a:r>
          </a:p>
          <a:p>
            <a:pPr marL="0" indent="0">
              <a:buNone/>
            </a:pPr>
            <a:r>
              <a:rPr lang="en-US" dirty="0"/>
              <a:t>        </a:t>
            </a:r>
            <a:r>
              <a:rPr lang="en-US" dirty="0" err="1"/>
              <a:t>mNfcAdapter.disableForegroundDispatch</a:t>
            </a:r>
            <a:r>
              <a:rPr lang="en-US" dirty="0"/>
              <a:t>(this);</a:t>
            </a:r>
          </a:p>
          <a:p>
            <a:pPr marL="0" indent="0">
              <a:buNone/>
            </a:pPr>
            <a:r>
              <a:rPr lang="en-US" dirty="0"/>
              <a:t>    }</a:t>
            </a:r>
          </a:p>
        </p:txBody>
      </p:sp>
    </p:spTree>
    <p:extLst>
      <p:ext uri="{BB962C8B-B14F-4D97-AF65-F5344CB8AC3E}">
        <p14:creationId xmlns:p14="http://schemas.microsoft.com/office/powerpoint/2010/main" val="257668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writing a tag.</a:t>
            </a:r>
          </a:p>
        </p:txBody>
      </p:sp>
      <p:sp>
        <p:nvSpPr>
          <p:cNvPr id="10" name="Rectangle 1"/>
          <p:cNvSpPr>
            <a:spLocks noGrp="1" noChangeArrowheads="1"/>
          </p:cNvSpPr>
          <p:nvPr>
            <p:ph sz="half" idx="1"/>
          </p:nvPr>
        </p:nvSpPr>
        <p:spPr bwMode="auto">
          <a:xfrm>
            <a:off x="838201" y="2293134"/>
            <a:ext cx="5105400" cy="3416320"/>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900" dirty="0">
                <a:solidFill>
                  <a:srgbClr val="CC7832"/>
                </a:solidFill>
                <a:latin typeface="Courier New" panose="02070309020205020404" pitchFamily="49" charset="0"/>
                <a:cs typeface="Courier New" panose="02070309020205020404" pitchFamily="49" charset="0"/>
              </a:rPr>
              <a:t>//note </a:t>
            </a:r>
            <a:r>
              <a:rPr lang="en-US" altLang="en-US" sz="900" dirty="0" err="1">
                <a:solidFill>
                  <a:srgbClr val="CC7832"/>
                </a:solidFill>
                <a:latin typeface="Courier New" panose="02070309020205020404" pitchFamily="49" charset="0"/>
                <a:cs typeface="Courier New" panose="02070309020205020404" pitchFamily="49" charset="0"/>
              </a:rPr>
              <a:t>writeTag</a:t>
            </a:r>
            <a:r>
              <a:rPr lang="en-US" altLang="en-US" sz="900" dirty="0">
                <a:solidFill>
                  <a:srgbClr val="CC7832"/>
                </a:solidFill>
                <a:latin typeface="Courier New" panose="02070309020205020404" pitchFamily="49" charset="0"/>
                <a:cs typeface="Courier New" panose="02070309020205020404" pitchFamily="49" charset="0"/>
              </a:rPr>
              <a:t> is not a required function, just makes easier.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err="1">
                <a:ln>
                  <a:noFill/>
                </a:ln>
                <a:solidFill>
                  <a:srgbClr val="CC7832"/>
                </a:solidFill>
                <a:effectLst/>
                <a:latin typeface="Courier New" panose="02070309020205020404" pitchFamily="49" charset="0"/>
                <a:cs typeface="Courier New" panose="02070309020205020404" pitchFamily="49" charset="0"/>
              </a:rPr>
              <a:t>boolean</a:t>
            </a: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writeTag</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9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NdefMessage</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message</a:t>
            </a: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Tag tag) {</a:t>
            </a:r>
            <a:b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dirty="0" err="1">
                <a:ln>
                  <a:noFill/>
                </a:ln>
                <a:solidFill>
                  <a:srgbClr val="CC7832"/>
                </a:solidFill>
                <a:effectLst/>
                <a:latin typeface="Courier New" panose="02070309020205020404" pitchFamily="49" charset="0"/>
                <a:cs typeface="Courier New" panose="02070309020205020404" pitchFamily="49" charset="0"/>
              </a:rPr>
              <a:t>int</a:t>
            </a: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size = </a:t>
            </a:r>
            <a:r>
              <a:rPr kumimoji="0" lang="en-US" altLang="en-US" sz="9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message.toByteArray</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9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length</a:t>
            </a: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b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try </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Ndef</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ndef</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9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Ndef.</a:t>
            </a:r>
            <a:r>
              <a:rPr kumimoji="0" lang="en-US" altLang="en-US" sz="900" b="0" i="1"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get</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(tag)</a:t>
            </a: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if </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9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ndef</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ndef.connect</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b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if </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9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ndef.isWritable</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logthis</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9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"Tag is read-only."</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false;</a:t>
            </a:r>
            <a:b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9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ndef.getMaxSize</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&lt; size) {</a:t>
            </a:r>
            <a:b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logthis</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9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"Tag capacity is " </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ndef.getMaxSize</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9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 bytes, message is " </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size</a:t>
            </a:r>
            <a:b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9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 bytes."</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false;</a:t>
            </a:r>
            <a:b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b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ndef.writeNdefMessage</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(message)</a:t>
            </a: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logthis</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9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"Wrote message to pre-formatted tag."</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true;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 name="Rectangle 2"/>
          <p:cNvSpPr>
            <a:spLocks noGrp="1" noChangeArrowheads="1"/>
          </p:cNvSpPr>
          <p:nvPr>
            <p:ph sz="half" idx="2"/>
          </p:nvPr>
        </p:nvSpPr>
        <p:spPr bwMode="auto">
          <a:xfrm>
            <a:off x="6172200" y="2362384"/>
            <a:ext cx="4733988" cy="3277820"/>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 </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//NOT formatted, so</a:t>
            </a:r>
            <a:r>
              <a:rPr kumimoji="0" lang="en-US" altLang="en-US" sz="900" b="0" i="0" u="none" strike="noStrike" cap="none" normalizeH="0" dirty="0">
                <a:ln>
                  <a:noFill/>
                </a:ln>
                <a:solidFill>
                  <a:srgbClr val="A9B7C6"/>
                </a:solidFill>
                <a:effectLst/>
                <a:latin typeface="Courier New" panose="02070309020205020404" pitchFamily="49" charset="0"/>
                <a:cs typeface="Courier New" panose="02070309020205020404" pitchFamily="49" charset="0"/>
              </a:rPr>
              <a:t> we going to format and write</a:t>
            </a:r>
            <a:b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NdefFormatable</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format = </a:t>
            </a:r>
            <a:r>
              <a:rPr kumimoji="0" lang="en-US" altLang="en-US" sz="9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NdefFormatable.</a:t>
            </a:r>
            <a:r>
              <a:rPr kumimoji="0" lang="en-US" altLang="en-US" sz="900" b="0" i="1"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get</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(tag)</a:t>
            </a: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if </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(format != </a:t>
            </a: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try </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format.connect</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format.format</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(message)</a:t>
            </a: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logthis</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9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"Formatted tag and wrote message"</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true;</a:t>
            </a:r>
            <a:b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catch </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9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IOException</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e) {</a:t>
            </a:r>
            <a:b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logthis</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9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"Failed to format tag."</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false;</a:t>
            </a:r>
            <a:b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 </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logthis</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9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"Tag doesn't support NDEF."</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false;</a:t>
            </a:r>
            <a:b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catch </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(Exception e) {</a:t>
            </a:r>
            <a:b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logthis</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9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"Failed to write tag"</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b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false;</a:t>
            </a:r>
            <a:br>
              <a:rPr kumimoji="0" lang="en-US" altLang="en-US" sz="9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51958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EFE4831E-0B91-D41C-5B8A-513ECC199DAC}"/>
              </a:ext>
            </a:extLst>
          </p:cNvPr>
          <p:cNvSpPr>
            <a:spLocks noGrp="1"/>
          </p:cNvSpPr>
          <p:nvPr>
            <p:ph type="title"/>
          </p:nvPr>
        </p:nvSpPr>
        <p:spPr/>
        <p:txBody>
          <a:bodyPr/>
          <a:lstStyle/>
          <a:p>
            <a:r>
              <a:rPr lang="en-US" dirty="0"/>
              <a:t>Newer Method.</a:t>
            </a:r>
          </a:p>
        </p:txBody>
      </p:sp>
      <p:sp>
        <p:nvSpPr>
          <p:cNvPr id="10" name="Text Placeholder 9">
            <a:extLst>
              <a:ext uri="{FF2B5EF4-FFF2-40B4-BE49-F238E27FC236}">
                <a16:creationId xmlns:a16="http://schemas.microsoft.com/office/drawing/2014/main" id="{3FA3D598-99CF-659F-87C8-94D929DB5C8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787037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9C7BBC-5701-7F56-3484-246578084812}"/>
              </a:ext>
            </a:extLst>
          </p:cNvPr>
          <p:cNvSpPr>
            <a:spLocks noGrp="1"/>
          </p:cNvSpPr>
          <p:nvPr>
            <p:ph type="title"/>
          </p:nvPr>
        </p:nvSpPr>
        <p:spPr/>
        <p:txBody>
          <a:bodyPr/>
          <a:lstStyle/>
          <a:p>
            <a:r>
              <a:rPr lang="en-US" dirty="0" err="1"/>
              <a:t>enableReaderMode</a:t>
            </a:r>
            <a:endParaRPr lang="en-US" dirty="0"/>
          </a:p>
        </p:txBody>
      </p:sp>
      <p:sp>
        <p:nvSpPr>
          <p:cNvPr id="5" name="Content Placeholder 4">
            <a:extLst>
              <a:ext uri="{FF2B5EF4-FFF2-40B4-BE49-F238E27FC236}">
                <a16:creationId xmlns:a16="http://schemas.microsoft.com/office/drawing/2014/main" id="{7D8570DE-EB9A-A553-48A8-273211513892}"/>
              </a:ext>
            </a:extLst>
          </p:cNvPr>
          <p:cNvSpPr>
            <a:spLocks noGrp="1"/>
          </p:cNvSpPr>
          <p:nvPr>
            <p:ph idx="1"/>
          </p:nvPr>
        </p:nvSpPr>
        <p:spPr/>
        <p:txBody>
          <a:bodyPr/>
          <a:lstStyle/>
          <a:p>
            <a:r>
              <a:rPr lang="en-US" dirty="0"/>
              <a:t>This method doesn't require any intents and is while the activity is up. </a:t>
            </a:r>
          </a:p>
          <a:p>
            <a:pPr lvl="1"/>
            <a:r>
              <a:rPr lang="en-US" dirty="0"/>
              <a:t>AndroidManifest.xml still needs permissions, but nothing else.</a:t>
            </a:r>
          </a:p>
          <a:p>
            <a:pPr lvl="1"/>
            <a:endParaRPr lang="en-US" dirty="0"/>
          </a:p>
          <a:p>
            <a:pPr lvl="1"/>
            <a:endParaRPr lang="en-US" dirty="0"/>
          </a:p>
          <a:p>
            <a:pPr lvl="1"/>
            <a:endParaRPr lang="en-US" dirty="0"/>
          </a:p>
          <a:p>
            <a:pPr lvl="1"/>
            <a:r>
              <a:rPr lang="en-US" dirty="0"/>
              <a:t>It has a listener, that when it senses a tag, it called.  </a:t>
            </a:r>
          </a:p>
        </p:txBody>
      </p:sp>
      <p:sp>
        <p:nvSpPr>
          <p:cNvPr id="7" name="Rectangle 2">
            <a:extLst>
              <a:ext uri="{FF2B5EF4-FFF2-40B4-BE49-F238E27FC236}">
                <a16:creationId xmlns:a16="http://schemas.microsoft.com/office/drawing/2014/main" id="{46B27CAE-670C-0C98-5327-8CE2354B1412}"/>
              </a:ext>
            </a:extLst>
          </p:cNvPr>
          <p:cNvSpPr>
            <a:spLocks noChangeArrowheads="1"/>
          </p:cNvSpPr>
          <p:nvPr/>
        </p:nvSpPr>
        <p:spPr bwMode="auto">
          <a:xfrm>
            <a:off x="1752600" y="3263019"/>
            <a:ext cx="8001000" cy="1200329"/>
          </a:xfrm>
          <a:prstGeom prst="rect">
            <a:avLst/>
          </a:prstGeom>
          <a:solidFill>
            <a:srgbClr val="1E1F2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D5B778"/>
                </a:solidFill>
                <a:effectLst/>
                <a:latin typeface="JetBrains Mono"/>
              </a:rPr>
              <a:t>&lt;uses-permission </a:t>
            </a:r>
            <a:r>
              <a:rPr kumimoji="0" lang="en-US" altLang="en-US" b="0" i="0" u="none" strike="noStrike" cap="none" normalizeH="0" baseline="0" dirty="0" err="1">
                <a:ln>
                  <a:noFill/>
                </a:ln>
                <a:solidFill>
                  <a:srgbClr val="C77DBB"/>
                </a:solidFill>
                <a:effectLst/>
                <a:latin typeface="JetBrains Mono"/>
              </a:rPr>
              <a:t>android</a:t>
            </a:r>
            <a:r>
              <a:rPr kumimoji="0" lang="en-US" altLang="en-US" b="0" i="0" u="none" strike="noStrike" cap="none" normalizeH="0" baseline="0" dirty="0" err="1">
                <a:ln>
                  <a:noFill/>
                </a:ln>
                <a:solidFill>
                  <a:srgbClr val="BCBEC4"/>
                </a:solidFill>
                <a:effectLst/>
                <a:latin typeface="JetBrains Mono"/>
              </a:rPr>
              <a:t>:name</a:t>
            </a:r>
            <a:r>
              <a:rPr kumimoji="0" lang="en-US" altLang="en-US" b="0" i="0" u="none" strike="noStrike" cap="none" normalizeH="0" baseline="0" dirty="0">
                <a:ln>
                  <a:noFill/>
                </a:ln>
                <a:solidFill>
                  <a:srgbClr val="6AAB73"/>
                </a:solidFill>
                <a:effectLst/>
                <a:latin typeface="JetBrains Mono"/>
              </a:rPr>
              <a:t>="</a:t>
            </a:r>
            <a:r>
              <a:rPr kumimoji="0" lang="en-US" altLang="en-US" b="0" i="0" u="none" strike="noStrike" cap="none" normalizeH="0" baseline="0" dirty="0" err="1">
                <a:ln>
                  <a:noFill/>
                </a:ln>
                <a:solidFill>
                  <a:srgbClr val="6AAB73"/>
                </a:solidFill>
                <a:effectLst/>
                <a:latin typeface="JetBrains Mono"/>
              </a:rPr>
              <a:t>android.permission.NFC</a:t>
            </a:r>
            <a:r>
              <a:rPr kumimoji="0" lang="en-US" altLang="en-US" b="0" i="0" u="none" strike="noStrike" cap="none" normalizeH="0" baseline="0" dirty="0">
                <a:ln>
                  <a:noFill/>
                </a:ln>
                <a:solidFill>
                  <a:srgbClr val="6AAB73"/>
                </a:solidFill>
                <a:effectLst/>
                <a:latin typeface="JetBrains Mono"/>
              </a:rPr>
              <a:t>" </a:t>
            </a:r>
            <a:r>
              <a:rPr kumimoji="0" lang="en-US" altLang="en-US" b="0" i="0" u="none" strike="noStrike" cap="none" normalizeH="0" baseline="0" dirty="0">
                <a:ln>
                  <a:noFill/>
                </a:ln>
                <a:solidFill>
                  <a:srgbClr val="D5B778"/>
                </a:solidFill>
                <a:effectLst/>
                <a:latin typeface="JetBrains Mono"/>
              </a:rPr>
              <a:t>/&gt;</a:t>
            </a:r>
            <a:br>
              <a:rPr kumimoji="0" lang="en-US" altLang="en-US" b="0" i="0" u="none" strike="noStrike" cap="none" normalizeH="0" baseline="0" dirty="0">
                <a:ln>
                  <a:noFill/>
                </a:ln>
                <a:solidFill>
                  <a:srgbClr val="D5B778"/>
                </a:solidFill>
                <a:effectLst/>
                <a:latin typeface="JetBrains Mono"/>
              </a:rPr>
            </a:br>
            <a:r>
              <a:rPr kumimoji="0" lang="en-US" altLang="en-US" b="0" i="0" u="none" strike="noStrike" cap="none" normalizeH="0" baseline="0" dirty="0">
                <a:ln>
                  <a:noFill/>
                </a:ln>
                <a:solidFill>
                  <a:srgbClr val="D5B778"/>
                </a:solidFill>
                <a:effectLst/>
                <a:latin typeface="JetBrains Mono"/>
              </a:rPr>
              <a:t>&lt;uses-feature</a:t>
            </a:r>
            <a:br>
              <a:rPr kumimoji="0" lang="en-US" altLang="en-US" b="0" i="0" u="none" strike="noStrike" cap="none" normalizeH="0" baseline="0" dirty="0">
                <a:ln>
                  <a:noFill/>
                </a:ln>
                <a:solidFill>
                  <a:srgbClr val="D5B778"/>
                </a:solidFill>
                <a:effectLst/>
                <a:latin typeface="JetBrains Mono"/>
              </a:rPr>
            </a:br>
            <a:r>
              <a:rPr kumimoji="0" lang="en-US" altLang="en-US" b="0" i="0" u="none" strike="noStrike" cap="none" normalizeH="0" baseline="0" dirty="0">
                <a:ln>
                  <a:noFill/>
                </a:ln>
                <a:solidFill>
                  <a:srgbClr val="D5B778"/>
                </a:solidFill>
                <a:effectLst/>
                <a:latin typeface="JetBrains Mono"/>
              </a:rPr>
              <a:t>    </a:t>
            </a:r>
            <a:r>
              <a:rPr kumimoji="0" lang="en-US" altLang="en-US" b="0" i="0" u="none" strike="noStrike" cap="none" normalizeH="0" baseline="0" dirty="0" err="1">
                <a:ln>
                  <a:noFill/>
                </a:ln>
                <a:solidFill>
                  <a:srgbClr val="C77DBB"/>
                </a:solidFill>
                <a:effectLst/>
                <a:latin typeface="JetBrains Mono"/>
              </a:rPr>
              <a:t>android</a:t>
            </a:r>
            <a:r>
              <a:rPr kumimoji="0" lang="en-US" altLang="en-US" b="0" i="0" u="none" strike="noStrike" cap="none" normalizeH="0" baseline="0" dirty="0" err="1">
                <a:ln>
                  <a:noFill/>
                </a:ln>
                <a:solidFill>
                  <a:srgbClr val="BCBEC4"/>
                </a:solidFill>
                <a:effectLst/>
                <a:latin typeface="JetBrains Mono"/>
              </a:rPr>
              <a:t>:name</a:t>
            </a:r>
            <a:r>
              <a:rPr kumimoji="0" lang="en-US" altLang="en-US" b="0" i="0" u="none" strike="noStrike" cap="none" normalizeH="0" baseline="0" dirty="0">
                <a:ln>
                  <a:noFill/>
                </a:ln>
                <a:solidFill>
                  <a:srgbClr val="6AAB73"/>
                </a:solidFill>
                <a:effectLst/>
                <a:latin typeface="JetBrains Mono"/>
              </a:rPr>
              <a:t>="</a:t>
            </a:r>
            <a:r>
              <a:rPr kumimoji="0" lang="en-US" altLang="en-US" b="0" i="0" u="none" strike="noStrike" cap="none" normalizeH="0" baseline="0" dirty="0" err="1">
                <a:ln>
                  <a:noFill/>
                </a:ln>
                <a:solidFill>
                  <a:srgbClr val="6AAB73"/>
                </a:solidFill>
                <a:effectLst/>
                <a:latin typeface="JetBrains Mono"/>
              </a:rPr>
              <a:t>android.hardware.nfc</a:t>
            </a:r>
            <a:r>
              <a:rPr kumimoji="0" lang="en-US" altLang="en-US" b="0" i="0" u="none" strike="noStrike" cap="none" normalizeH="0" baseline="0" dirty="0">
                <a:ln>
                  <a:noFill/>
                </a:ln>
                <a:solidFill>
                  <a:srgbClr val="6AAB73"/>
                </a:solidFill>
                <a:effectLst/>
                <a:latin typeface="JetBrains Mono"/>
              </a:rPr>
              <a:t>"</a:t>
            </a:r>
            <a:br>
              <a:rPr kumimoji="0" lang="en-US" altLang="en-US" b="0" i="0" u="none" strike="noStrike" cap="none" normalizeH="0" baseline="0" dirty="0">
                <a:ln>
                  <a:noFill/>
                </a:ln>
                <a:solidFill>
                  <a:srgbClr val="6AAB73"/>
                </a:solidFill>
                <a:effectLst/>
                <a:latin typeface="JetBrains Mono"/>
              </a:rPr>
            </a:br>
            <a:r>
              <a:rPr kumimoji="0" lang="en-US" altLang="en-US" b="0" i="0" u="none" strike="noStrike" cap="none" normalizeH="0" baseline="0" dirty="0">
                <a:ln>
                  <a:noFill/>
                </a:ln>
                <a:solidFill>
                  <a:srgbClr val="6AAB73"/>
                </a:solidFill>
                <a:effectLst/>
                <a:latin typeface="JetBrains Mono"/>
              </a:rPr>
              <a:t>    </a:t>
            </a:r>
            <a:r>
              <a:rPr kumimoji="0" lang="en-US" altLang="en-US" b="0" i="0" u="none" strike="noStrike" cap="none" normalizeH="0" baseline="0" dirty="0" err="1">
                <a:ln>
                  <a:noFill/>
                </a:ln>
                <a:solidFill>
                  <a:srgbClr val="C77DBB"/>
                </a:solidFill>
                <a:effectLst/>
                <a:latin typeface="JetBrains Mono"/>
              </a:rPr>
              <a:t>android</a:t>
            </a:r>
            <a:r>
              <a:rPr kumimoji="0" lang="en-US" altLang="en-US" b="0" i="0" u="none" strike="noStrike" cap="none" normalizeH="0" baseline="0" dirty="0" err="1">
                <a:ln>
                  <a:noFill/>
                </a:ln>
                <a:solidFill>
                  <a:srgbClr val="BCBEC4"/>
                </a:solidFill>
                <a:effectLst/>
                <a:latin typeface="JetBrains Mono"/>
              </a:rPr>
              <a:t>:required</a:t>
            </a:r>
            <a:r>
              <a:rPr kumimoji="0" lang="en-US" altLang="en-US" b="0" i="0" u="none" strike="noStrike" cap="none" normalizeH="0" baseline="0" dirty="0">
                <a:ln>
                  <a:noFill/>
                </a:ln>
                <a:solidFill>
                  <a:srgbClr val="6AAB73"/>
                </a:solidFill>
                <a:effectLst/>
                <a:latin typeface="JetBrains Mono"/>
              </a:rPr>
              <a:t>="true" </a:t>
            </a:r>
            <a:r>
              <a:rPr kumimoji="0" lang="en-US" altLang="en-US" b="0" i="0" u="none" strike="noStrike" cap="none" normalizeH="0" baseline="0" dirty="0">
                <a:ln>
                  <a:noFill/>
                </a:ln>
                <a:solidFill>
                  <a:srgbClr val="D5B778"/>
                </a:solidFill>
                <a:effectLst/>
                <a:latin typeface="JetBrains Mono"/>
              </a:rPr>
              <a:t>/&gt;</a:t>
            </a:r>
            <a:endParaRPr kumimoji="0" lang="en-US" altLang="en-US"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45876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NFC</a:t>
            </a:r>
          </a:p>
        </p:txBody>
      </p:sp>
      <p:sp>
        <p:nvSpPr>
          <p:cNvPr id="3" name="Content Placeholder 2"/>
          <p:cNvSpPr>
            <a:spLocks noGrp="1"/>
          </p:cNvSpPr>
          <p:nvPr>
            <p:ph idx="1"/>
          </p:nvPr>
        </p:nvSpPr>
        <p:spPr/>
        <p:txBody>
          <a:bodyPr>
            <a:normAutofit fontScale="92500"/>
          </a:bodyPr>
          <a:lstStyle/>
          <a:p>
            <a:r>
              <a:rPr lang="en-US" dirty="0"/>
              <a:t>Near field communication (NFC) is a set of standards for smartphones and similar devices to establish radio communication with each other by touching them together or bringing them into close proximity, usually no more than an inch or so. </a:t>
            </a:r>
          </a:p>
          <a:p>
            <a:r>
              <a:rPr lang="en-US" dirty="0"/>
              <a:t>Present and anticipated applications include contactless transactions, data exchange, and simplified setup of more complex communications such as Wi-Fi.</a:t>
            </a:r>
          </a:p>
          <a:p>
            <a:r>
              <a:rPr lang="en-US" dirty="0"/>
              <a:t>Communication is also possible between an NFC device and an unpowered NFC chip, called a "tag".</a:t>
            </a:r>
          </a:p>
        </p:txBody>
      </p:sp>
    </p:spTree>
    <p:extLst>
      <p:ext uri="{BB962C8B-B14F-4D97-AF65-F5344CB8AC3E}">
        <p14:creationId xmlns:p14="http://schemas.microsoft.com/office/powerpoint/2010/main" val="36156532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63863-E028-B7AA-A9DF-92C71BD0757B}"/>
              </a:ext>
            </a:extLst>
          </p:cNvPr>
          <p:cNvSpPr>
            <a:spLocks noGrp="1"/>
          </p:cNvSpPr>
          <p:nvPr>
            <p:ph type="title"/>
          </p:nvPr>
        </p:nvSpPr>
        <p:spPr/>
        <p:txBody>
          <a:bodyPr/>
          <a:lstStyle/>
          <a:p>
            <a:r>
              <a:rPr lang="en-US" dirty="0"/>
              <a:t>turning on the </a:t>
            </a:r>
            <a:r>
              <a:rPr lang="en-US" dirty="0" err="1"/>
              <a:t>readerMode</a:t>
            </a:r>
            <a:endParaRPr lang="en-US" dirty="0"/>
          </a:p>
        </p:txBody>
      </p:sp>
      <p:sp>
        <p:nvSpPr>
          <p:cNvPr id="5" name="Rectangle 2">
            <a:extLst>
              <a:ext uri="{FF2B5EF4-FFF2-40B4-BE49-F238E27FC236}">
                <a16:creationId xmlns:a16="http://schemas.microsoft.com/office/drawing/2014/main" id="{4425177C-4E5B-0C65-74EE-F5B004DB6F20}"/>
              </a:ext>
            </a:extLst>
          </p:cNvPr>
          <p:cNvSpPr>
            <a:spLocks noGrp="1" noChangeArrowheads="1"/>
          </p:cNvSpPr>
          <p:nvPr>
            <p:ph idx="1"/>
          </p:nvPr>
        </p:nvSpPr>
        <p:spPr bwMode="auto">
          <a:xfrm>
            <a:off x="609600" y="1320383"/>
            <a:ext cx="11125200" cy="5262979"/>
          </a:xfrm>
          <a:prstGeom prst="rect">
            <a:avLst/>
          </a:prstGeom>
          <a:solidFill>
            <a:srgbClr val="1E1F2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BCBEC4"/>
                </a:solidFill>
                <a:effectLst/>
                <a:latin typeface="JetBrains Mono"/>
              </a:rPr>
              <a:t>Bundle options = </a:t>
            </a:r>
            <a:r>
              <a:rPr kumimoji="0" lang="en-US" altLang="en-US" sz="2400" b="0" i="0" u="none" strike="noStrike" cap="none" normalizeH="0" baseline="0" dirty="0">
                <a:ln>
                  <a:noFill/>
                </a:ln>
                <a:solidFill>
                  <a:srgbClr val="CF8E6D"/>
                </a:solidFill>
                <a:effectLst/>
                <a:latin typeface="JetBrains Mono"/>
              </a:rPr>
              <a:t>new </a:t>
            </a:r>
            <a:r>
              <a:rPr kumimoji="0" lang="en-US" altLang="en-US" sz="2400" b="0" i="0" u="none" strike="noStrike" cap="none" normalizeH="0" baseline="0" dirty="0">
                <a:ln>
                  <a:noFill/>
                </a:ln>
                <a:solidFill>
                  <a:srgbClr val="BCBEC4"/>
                </a:solidFill>
                <a:effectLst/>
                <a:latin typeface="JetBrains Mono"/>
              </a:rPr>
              <a:t>Bundle();</a:t>
            </a:r>
            <a:br>
              <a:rPr kumimoji="0" lang="en-US" altLang="en-US" sz="2400" b="0" i="0" u="none" strike="noStrike" cap="none" normalizeH="0" baseline="0" dirty="0">
                <a:ln>
                  <a:noFill/>
                </a:ln>
                <a:solidFill>
                  <a:srgbClr val="BCBEC4"/>
                </a:solidFill>
                <a:effectLst/>
                <a:latin typeface="JetBrains Mono"/>
              </a:rPr>
            </a:br>
            <a:r>
              <a:rPr kumimoji="0" lang="en-US" altLang="en-US" sz="2400" b="0" i="0" u="none" strike="noStrike" cap="none" normalizeH="0" baseline="0" dirty="0" err="1">
                <a:ln>
                  <a:noFill/>
                </a:ln>
                <a:solidFill>
                  <a:srgbClr val="BCBEC4"/>
                </a:solidFill>
                <a:effectLst/>
                <a:latin typeface="JetBrains Mono"/>
              </a:rPr>
              <a:t>options.putInt</a:t>
            </a:r>
            <a:r>
              <a:rPr kumimoji="0" lang="en-US" altLang="en-US" sz="2400" b="0" i="0" u="none" strike="noStrike" cap="none" normalizeH="0" baseline="0" dirty="0">
                <a:ln>
                  <a:noFill/>
                </a:ln>
                <a:solidFill>
                  <a:srgbClr val="BCBEC4"/>
                </a:solidFill>
                <a:effectLst/>
                <a:latin typeface="JetBrains Mono"/>
              </a:rPr>
              <a:t>(</a:t>
            </a:r>
            <a:r>
              <a:rPr kumimoji="0" lang="en-US" altLang="en-US" sz="2400" b="0" i="0" u="none" strike="noStrike" cap="none" normalizeH="0" baseline="0" dirty="0" err="1">
                <a:ln>
                  <a:noFill/>
                </a:ln>
                <a:solidFill>
                  <a:srgbClr val="BCBEC4"/>
                </a:solidFill>
                <a:effectLst/>
                <a:latin typeface="JetBrains Mono"/>
              </a:rPr>
              <a:t>NfcAdapter.</a:t>
            </a:r>
            <a:r>
              <a:rPr kumimoji="0" lang="en-US" altLang="en-US" sz="2400" b="0" i="1" u="none" strike="noStrike" cap="none" normalizeH="0" baseline="0" dirty="0" err="1">
                <a:ln>
                  <a:noFill/>
                </a:ln>
                <a:solidFill>
                  <a:srgbClr val="C77DBB"/>
                </a:solidFill>
                <a:effectLst/>
                <a:latin typeface="JetBrains Mono"/>
              </a:rPr>
              <a:t>EXTRA_READER_PRESENCE_CHECK_DELAY</a:t>
            </a:r>
            <a:r>
              <a:rPr kumimoji="0" lang="en-US" altLang="en-US" sz="2400" b="0" i="0" u="none" strike="noStrike" cap="none" normalizeH="0" baseline="0" dirty="0">
                <a:ln>
                  <a:noFill/>
                </a:ln>
                <a:solidFill>
                  <a:srgbClr val="BCBEC4"/>
                </a:solidFill>
                <a:effectLst/>
                <a:latin typeface="JetBrains Mono"/>
              </a:rPr>
              <a:t>, </a:t>
            </a:r>
            <a:r>
              <a:rPr kumimoji="0" lang="en-US" altLang="en-US" sz="2400" b="0" i="0" u="none" strike="noStrike" cap="none" normalizeH="0" baseline="0" dirty="0">
                <a:ln>
                  <a:noFill/>
                </a:ln>
                <a:solidFill>
                  <a:srgbClr val="2AACB8"/>
                </a:solidFill>
                <a:effectLst/>
                <a:latin typeface="JetBrains Mono"/>
              </a:rPr>
              <a:t>250</a:t>
            </a:r>
            <a:r>
              <a:rPr kumimoji="0" lang="en-US" altLang="en-US" sz="2400" b="0" i="0" u="none" strike="noStrike" cap="none" normalizeH="0" baseline="0" dirty="0">
                <a:ln>
                  <a:noFill/>
                </a:ln>
                <a:solidFill>
                  <a:srgbClr val="BCBEC4"/>
                </a:solidFill>
                <a:effectLst/>
                <a:latin typeface="JetBrains Mono"/>
              </a:rPr>
              <a:t>);</a:t>
            </a:r>
            <a:br>
              <a:rPr kumimoji="0" lang="en-US" altLang="en-US" sz="2400" b="0" i="0" u="none" strike="noStrike" cap="none" normalizeH="0" baseline="0" dirty="0">
                <a:ln>
                  <a:noFill/>
                </a:ln>
                <a:solidFill>
                  <a:srgbClr val="BCBEC4"/>
                </a:solidFill>
                <a:effectLst/>
                <a:latin typeface="JetBrains Mono"/>
              </a:rPr>
            </a:br>
            <a:r>
              <a:rPr kumimoji="0" lang="en-US" altLang="en-US" sz="2400" b="0" i="0" u="none" strike="noStrike" cap="none" normalizeH="0" baseline="0" dirty="0">
                <a:ln>
                  <a:noFill/>
                </a:ln>
                <a:solidFill>
                  <a:srgbClr val="7A7E85"/>
                </a:solidFill>
                <a:effectLst/>
                <a:latin typeface="JetBrains Mono"/>
              </a:rPr>
              <a:t>// Listen for all types of card when this App is in the foreground</a:t>
            </a:r>
            <a:br>
              <a:rPr kumimoji="0" lang="en-US" altLang="en-US" sz="2400" b="0" i="0" u="none" strike="noStrike" cap="none" normalizeH="0" baseline="0" dirty="0">
                <a:ln>
                  <a:noFill/>
                </a:ln>
                <a:solidFill>
                  <a:srgbClr val="7A7E85"/>
                </a:solidFill>
                <a:effectLst/>
                <a:latin typeface="JetBrains Mono"/>
              </a:rPr>
            </a:br>
            <a:r>
              <a:rPr kumimoji="0" lang="en-US" altLang="en-US" sz="2400" b="0" i="0" u="none" strike="noStrike" cap="none" normalizeH="0" baseline="0" dirty="0">
                <a:ln>
                  <a:noFill/>
                </a:ln>
                <a:solidFill>
                  <a:srgbClr val="7A7E85"/>
                </a:solidFill>
                <a:effectLst/>
                <a:latin typeface="JetBrains Mono"/>
              </a:rPr>
              <a:t>// Turn platform sounds off as they misdirect users when writing to the card</a:t>
            </a:r>
            <a:br>
              <a:rPr kumimoji="0" lang="en-US" altLang="en-US" sz="2400" b="0" i="0" u="none" strike="noStrike" cap="none" normalizeH="0" baseline="0" dirty="0">
                <a:ln>
                  <a:noFill/>
                </a:ln>
                <a:solidFill>
                  <a:srgbClr val="7A7E85"/>
                </a:solidFill>
                <a:effectLst/>
                <a:latin typeface="JetBrains Mono"/>
              </a:rPr>
            </a:br>
            <a:r>
              <a:rPr kumimoji="0" lang="en-US" altLang="en-US" sz="2400" b="0" i="0" u="none" strike="noStrike" cap="none" normalizeH="0" baseline="0" dirty="0">
                <a:ln>
                  <a:noFill/>
                </a:ln>
                <a:solidFill>
                  <a:srgbClr val="7A7E85"/>
                </a:solidFill>
                <a:effectLst/>
                <a:latin typeface="JetBrains Mono"/>
              </a:rPr>
              <a:t>// Turn of the platform decoding any NDEF data</a:t>
            </a:r>
            <a:br>
              <a:rPr kumimoji="0" lang="en-US" altLang="en-US" sz="2400" b="0" i="0" u="none" strike="noStrike" cap="none" normalizeH="0" baseline="0" dirty="0">
                <a:ln>
                  <a:noFill/>
                </a:ln>
                <a:solidFill>
                  <a:srgbClr val="7A7E85"/>
                </a:solidFill>
                <a:effectLst/>
                <a:latin typeface="JetBrains Mono"/>
              </a:rPr>
            </a:br>
            <a:r>
              <a:rPr kumimoji="0" lang="en-US" altLang="en-US" sz="2400" b="0" i="0" u="none" strike="noStrike" cap="none" normalizeH="0" baseline="0" dirty="0" err="1">
                <a:ln>
                  <a:noFill/>
                </a:ln>
                <a:solidFill>
                  <a:srgbClr val="C77DBB"/>
                </a:solidFill>
                <a:effectLst/>
                <a:latin typeface="JetBrains Mono"/>
              </a:rPr>
              <a:t>mNfcAdapter</a:t>
            </a:r>
            <a:r>
              <a:rPr kumimoji="0" lang="en-US" altLang="en-US" sz="2400" b="0" i="0" u="none" strike="noStrike" cap="none" normalizeH="0" baseline="0" dirty="0" err="1">
                <a:ln>
                  <a:noFill/>
                </a:ln>
                <a:solidFill>
                  <a:srgbClr val="BCBEC4"/>
                </a:solidFill>
                <a:effectLst/>
                <a:latin typeface="JetBrains Mono"/>
              </a:rPr>
              <a:t>.enableReaderMode</a:t>
            </a:r>
            <a:r>
              <a:rPr kumimoji="0" lang="en-US" altLang="en-US" sz="2400" b="0" i="0" u="none" strike="noStrike" cap="none" normalizeH="0" baseline="0" dirty="0">
                <a:ln>
                  <a:noFill/>
                </a:ln>
                <a:solidFill>
                  <a:srgbClr val="BCBEC4"/>
                </a:solidFill>
                <a:effectLst/>
                <a:latin typeface="JetBrains Mono"/>
              </a:rPr>
              <a:t>(</a:t>
            </a:r>
            <a:r>
              <a:rPr kumimoji="0" lang="en-US" altLang="en-US" sz="2400" b="0" i="0" u="none" strike="noStrike" cap="none" normalizeH="0" baseline="0" dirty="0">
                <a:ln>
                  <a:noFill/>
                </a:ln>
                <a:solidFill>
                  <a:srgbClr val="CF8E6D"/>
                </a:solidFill>
                <a:effectLst/>
                <a:latin typeface="JetBrains Mono"/>
              </a:rPr>
              <a:t>this</a:t>
            </a:r>
            <a:r>
              <a:rPr kumimoji="0" lang="en-US" altLang="en-US" sz="2400" b="0" i="0" u="none" strike="noStrike" cap="none" normalizeH="0" baseline="0" dirty="0">
                <a:ln>
                  <a:noFill/>
                </a:ln>
                <a:solidFill>
                  <a:srgbClr val="BCBEC4"/>
                </a:solidFill>
                <a:effectLst/>
                <a:latin typeface="JetBrains Mono"/>
              </a:rPr>
              <a:t>, //activity</a:t>
            </a:r>
            <a:br>
              <a:rPr kumimoji="0" lang="en-US" altLang="en-US" sz="2400" b="0" i="0" u="none" strike="noStrike" cap="none" normalizeH="0" baseline="0" dirty="0">
                <a:ln>
                  <a:noFill/>
                </a:ln>
                <a:solidFill>
                  <a:srgbClr val="BCBEC4"/>
                </a:solidFill>
                <a:effectLst/>
                <a:latin typeface="JetBrains Mono"/>
              </a:rPr>
            </a:br>
            <a:r>
              <a:rPr kumimoji="0" lang="en-US" altLang="en-US" sz="2400" b="0" i="0" u="none" strike="noStrike" cap="none" normalizeH="0" baseline="0" dirty="0">
                <a:ln>
                  <a:noFill/>
                </a:ln>
                <a:solidFill>
                  <a:srgbClr val="BCBEC4"/>
                </a:solidFill>
                <a:effectLst/>
                <a:latin typeface="JetBrains Mono"/>
              </a:rPr>
              <a:t>    </a:t>
            </a:r>
            <a:r>
              <a:rPr kumimoji="0" lang="en-US" altLang="en-US" sz="2400" b="0" i="0" u="none" strike="noStrike" cap="none" normalizeH="0" baseline="0" dirty="0">
                <a:ln>
                  <a:noFill/>
                </a:ln>
                <a:solidFill>
                  <a:srgbClr val="CF8E6D"/>
                </a:solidFill>
                <a:effectLst/>
                <a:latin typeface="JetBrains Mono"/>
              </a:rPr>
              <a:t>this  //callback</a:t>
            </a:r>
            <a:r>
              <a:rPr kumimoji="0" lang="en-US" altLang="en-US" sz="2400" b="0" i="0" u="none" strike="noStrike" cap="none" normalizeH="0" baseline="0" dirty="0">
                <a:ln>
                  <a:noFill/>
                </a:ln>
                <a:solidFill>
                  <a:srgbClr val="BCBEC4"/>
                </a:solidFill>
                <a:effectLst/>
                <a:latin typeface="JetBrains Mono"/>
              </a:rPr>
              <a:t>,</a:t>
            </a:r>
            <a:br>
              <a:rPr kumimoji="0" lang="en-US" altLang="en-US" sz="2400" b="0" i="0" u="none" strike="noStrike" cap="none" normalizeH="0" baseline="0" dirty="0">
                <a:ln>
                  <a:noFill/>
                </a:ln>
                <a:solidFill>
                  <a:srgbClr val="BCBEC4"/>
                </a:solidFill>
                <a:effectLst/>
                <a:latin typeface="JetBrains Mono"/>
              </a:rPr>
            </a:br>
            <a:r>
              <a:rPr kumimoji="0" lang="en-US" altLang="en-US" sz="2400" b="0" i="0" u="none" strike="noStrike" cap="none" normalizeH="0" baseline="0" dirty="0">
                <a:ln>
                  <a:noFill/>
                </a:ln>
                <a:solidFill>
                  <a:srgbClr val="BCBEC4"/>
                </a:solidFill>
                <a:effectLst/>
                <a:latin typeface="JetBrains Mono"/>
              </a:rPr>
              <a:t>    </a:t>
            </a:r>
            <a:r>
              <a:rPr kumimoji="0" lang="en-US" altLang="en-US" sz="2400" b="0" i="0" u="none" strike="noStrike" cap="none" normalizeH="0" baseline="0" dirty="0" err="1">
                <a:ln>
                  <a:noFill/>
                </a:ln>
                <a:solidFill>
                  <a:srgbClr val="BCBEC4"/>
                </a:solidFill>
                <a:effectLst/>
                <a:latin typeface="JetBrains Mono"/>
              </a:rPr>
              <a:t>NfcAdapter.</a:t>
            </a:r>
            <a:r>
              <a:rPr kumimoji="0" lang="en-US" altLang="en-US" sz="2400" b="0" i="1" u="none" strike="noStrike" cap="none" normalizeH="0" baseline="0" dirty="0" err="1">
                <a:ln>
                  <a:noFill/>
                </a:ln>
                <a:solidFill>
                  <a:srgbClr val="C77DBB"/>
                </a:solidFill>
                <a:effectLst/>
                <a:latin typeface="JetBrains Mono"/>
              </a:rPr>
              <a:t>FLAG_READER_NFC_A</a:t>
            </a:r>
            <a:r>
              <a:rPr kumimoji="0" lang="en-US" altLang="en-US" sz="2400" b="0" i="1" u="none" strike="noStrike" cap="none" normalizeH="0" baseline="0" dirty="0">
                <a:ln>
                  <a:noFill/>
                </a:ln>
                <a:solidFill>
                  <a:srgbClr val="C77DBB"/>
                </a:solidFill>
                <a:effectLst/>
                <a:latin typeface="JetBrains Mono"/>
              </a:rPr>
              <a:t> </a:t>
            </a:r>
            <a:r>
              <a:rPr kumimoji="0" lang="en-US" altLang="en-US" sz="2400" b="0" i="0" u="none" strike="noStrike" cap="none" normalizeH="0" baseline="0" dirty="0">
                <a:ln>
                  <a:noFill/>
                </a:ln>
                <a:solidFill>
                  <a:srgbClr val="BCBEC4"/>
                </a:solidFill>
                <a:effectLst/>
                <a:latin typeface="JetBrains Mono"/>
              </a:rPr>
              <a:t>|</a:t>
            </a:r>
            <a:br>
              <a:rPr kumimoji="0" lang="en-US" altLang="en-US" sz="2400" b="0" i="0" u="none" strike="noStrike" cap="none" normalizeH="0" baseline="0" dirty="0">
                <a:ln>
                  <a:noFill/>
                </a:ln>
                <a:solidFill>
                  <a:srgbClr val="BCBEC4"/>
                </a:solidFill>
                <a:effectLst/>
                <a:latin typeface="JetBrains Mono"/>
              </a:rPr>
            </a:br>
            <a:r>
              <a:rPr kumimoji="0" lang="en-US" altLang="en-US" sz="2400" b="0" i="0" u="none" strike="noStrike" cap="none" normalizeH="0" baseline="0" dirty="0">
                <a:ln>
                  <a:noFill/>
                </a:ln>
                <a:solidFill>
                  <a:srgbClr val="BCBEC4"/>
                </a:solidFill>
                <a:effectLst/>
                <a:latin typeface="JetBrains Mono"/>
              </a:rPr>
              <a:t>        </a:t>
            </a:r>
            <a:r>
              <a:rPr kumimoji="0" lang="en-US" altLang="en-US" sz="2400" b="0" i="0" u="none" strike="noStrike" cap="none" normalizeH="0" baseline="0" dirty="0" err="1">
                <a:ln>
                  <a:noFill/>
                </a:ln>
                <a:solidFill>
                  <a:srgbClr val="BCBEC4"/>
                </a:solidFill>
                <a:effectLst/>
                <a:latin typeface="JetBrains Mono"/>
              </a:rPr>
              <a:t>NfcAdapter.</a:t>
            </a:r>
            <a:r>
              <a:rPr kumimoji="0" lang="en-US" altLang="en-US" sz="2400" b="0" i="1" u="none" strike="noStrike" cap="none" normalizeH="0" baseline="0" dirty="0" err="1">
                <a:ln>
                  <a:noFill/>
                </a:ln>
                <a:solidFill>
                  <a:srgbClr val="C77DBB"/>
                </a:solidFill>
                <a:effectLst/>
                <a:latin typeface="JetBrains Mono"/>
              </a:rPr>
              <a:t>FLAG_READER_NFC_B</a:t>
            </a:r>
            <a:r>
              <a:rPr kumimoji="0" lang="en-US" altLang="en-US" sz="2400" b="0" i="1" u="none" strike="noStrike" cap="none" normalizeH="0" baseline="0" dirty="0">
                <a:ln>
                  <a:noFill/>
                </a:ln>
                <a:solidFill>
                  <a:srgbClr val="C77DBB"/>
                </a:solidFill>
                <a:effectLst/>
                <a:latin typeface="JetBrains Mono"/>
              </a:rPr>
              <a:t> </a:t>
            </a:r>
            <a:r>
              <a:rPr kumimoji="0" lang="en-US" altLang="en-US" sz="2400" b="0" i="0" u="none" strike="noStrike" cap="none" normalizeH="0" baseline="0" dirty="0">
                <a:ln>
                  <a:noFill/>
                </a:ln>
                <a:solidFill>
                  <a:srgbClr val="BCBEC4"/>
                </a:solidFill>
                <a:effectLst/>
                <a:latin typeface="JetBrains Mono"/>
              </a:rPr>
              <a:t>|</a:t>
            </a:r>
            <a:br>
              <a:rPr kumimoji="0" lang="en-US" altLang="en-US" sz="2400" b="0" i="0" u="none" strike="noStrike" cap="none" normalizeH="0" baseline="0" dirty="0">
                <a:ln>
                  <a:noFill/>
                </a:ln>
                <a:solidFill>
                  <a:srgbClr val="BCBEC4"/>
                </a:solidFill>
                <a:effectLst/>
                <a:latin typeface="JetBrains Mono"/>
              </a:rPr>
            </a:br>
            <a:r>
              <a:rPr kumimoji="0" lang="en-US" altLang="en-US" sz="2400" b="0" i="0" u="none" strike="noStrike" cap="none" normalizeH="0" baseline="0" dirty="0">
                <a:ln>
                  <a:noFill/>
                </a:ln>
                <a:solidFill>
                  <a:srgbClr val="BCBEC4"/>
                </a:solidFill>
                <a:effectLst/>
                <a:latin typeface="JetBrains Mono"/>
              </a:rPr>
              <a:t>        </a:t>
            </a:r>
            <a:r>
              <a:rPr kumimoji="0" lang="en-US" altLang="en-US" sz="2400" b="0" i="0" u="none" strike="noStrike" cap="none" normalizeH="0" baseline="0" dirty="0" err="1">
                <a:ln>
                  <a:noFill/>
                </a:ln>
                <a:solidFill>
                  <a:srgbClr val="BCBEC4"/>
                </a:solidFill>
                <a:effectLst/>
                <a:latin typeface="JetBrains Mono"/>
              </a:rPr>
              <a:t>NfcAdapter.</a:t>
            </a:r>
            <a:r>
              <a:rPr kumimoji="0" lang="en-US" altLang="en-US" sz="2400" b="0" i="1" u="none" strike="noStrike" cap="none" normalizeH="0" baseline="0" dirty="0" err="1">
                <a:ln>
                  <a:noFill/>
                </a:ln>
                <a:solidFill>
                  <a:srgbClr val="C77DBB"/>
                </a:solidFill>
                <a:effectLst/>
                <a:latin typeface="JetBrains Mono"/>
              </a:rPr>
              <a:t>FLAG_READER_NFC_F</a:t>
            </a:r>
            <a:r>
              <a:rPr kumimoji="0" lang="en-US" altLang="en-US" sz="2400" b="0" i="1" u="none" strike="noStrike" cap="none" normalizeH="0" baseline="0" dirty="0">
                <a:ln>
                  <a:noFill/>
                </a:ln>
                <a:solidFill>
                  <a:srgbClr val="C77DBB"/>
                </a:solidFill>
                <a:effectLst/>
                <a:latin typeface="JetBrains Mono"/>
              </a:rPr>
              <a:t> </a:t>
            </a:r>
            <a:r>
              <a:rPr kumimoji="0" lang="en-US" altLang="en-US" sz="2400" b="0" i="0" u="none" strike="noStrike" cap="none" normalizeH="0" baseline="0" dirty="0">
                <a:ln>
                  <a:noFill/>
                </a:ln>
                <a:solidFill>
                  <a:srgbClr val="BCBEC4"/>
                </a:solidFill>
                <a:effectLst/>
                <a:latin typeface="JetBrains Mono"/>
              </a:rPr>
              <a:t>|</a:t>
            </a:r>
            <a:br>
              <a:rPr kumimoji="0" lang="en-US" altLang="en-US" sz="2400" b="0" i="0" u="none" strike="noStrike" cap="none" normalizeH="0" baseline="0" dirty="0">
                <a:ln>
                  <a:noFill/>
                </a:ln>
                <a:solidFill>
                  <a:srgbClr val="BCBEC4"/>
                </a:solidFill>
                <a:effectLst/>
                <a:latin typeface="JetBrains Mono"/>
              </a:rPr>
            </a:br>
            <a:r>
              <a:rPr kumimoji="0" lang="en-US" altLang="en-US" sz="2400" b="0" i="0" u="none" strike="noStrike" cap="none" normalizeH="0" baseline="0" dirty="0">
                <a:ln>
                  <a:noFill/>
                </a:ln>
                <a:solidFill>
                  <a:srgbClr val="BCBEC4"/>
                </a:solidFill>
                <a:effectLst/>
                <a:latin typeface="JetBrains Mono"/>
              </a:rPr>
              <a:t>        </a:t>
            </a:r>
            <a:r>
              <a:rPr kumimoji="0" lang="en-US" altLang="en-US" sz="2400" b="0" i="0" u="none" strike="noStrike" cap="none" normalizeH="0" baseline="0" dirty="0" err="1">
                <a:ln>
                  <a:noFill/>
                </a:ln>
                <a:solidFill>
                  <a:srgbClr val="BCBEC4"/>
                </a:solidFill>
                <a:effectLst/>
                <a:latin typeface="JetBrains Mono"/>
              </a:rPr>
              <a:t>NfcAdapter.</a:t>
            </a:r>
            <a:r>
              <a:rPr kumimoji="0" lang="en-US" altLang="en-US" sz="2400" b="0" i="1" u="none" strike="noStrike" cap="none" normalizeH="0" baseline="0" dirty="0" err="1">
                <a:ln>
                  <a:noFill/>
                </a:ln>
                <a:solidFill>
                  <a:srgbClr val="C77DBB"/>
                </a:solidFill>
                <a:effectLst/>
                <a:latin typeface="JetBrains Mono"/>
              </a:rPr>
              <a:t>FLAG_READER_NFC_V</a:t>
            </a:r>
            <a:r>
              <a:rPr kumimoji="0" lang="en-US" altLang="en-US" sz="2400" b="0" i="1" u="none" strike="noStrike" cap="none" normalizeH="0" baseline="0" dirty="0">
                <a:ln>
                  <a:noFill/>
                </a:ln>
                <a:solidFill>
                  <a:srgbClr val="C77DBB"/>
                </a:solidFill>
                <a:effectLst/>
                <a:latin typeface="JetBrains Mono"/>
              </a:rPr>
              <a:t> </a:t>
            </a:r>
            <a:r>
              <a:rPr kumimoji="0" lang="en-US" altLang="en-US" sz="2400" b="0" i="0" u="none" strike="noStrike" cap="none" normalizeH="0" baseline="0" dirty="0">
                <a:ln>
                  <a:noFill/>
                </a:ln>
                <a:solidFill>
                  <a:srgbClr val="BCBEC4"/>
                </a:solidFill>
                <a:effectLst/>
                <a:latin typeface="JetBrains Mono"/>
              </a:rPr>
              <a:t>|</a:t>
            </a:r>
            <a:br>
              <a:rPr kumimoji="0" lang="en-US" altLang="en-US" sz="2400" b="0" i="0" u="none" strike="noStrike" cap="none" normalizeH="0" baseline="0" dirty="0">
                <a:ln>
                  <a:noFill/>
                </a:ln>
                <a:solidFill>
                  <a:srgbClr val="BCBEC4"/>
                </a:solidFill>
                <a:effectLst/>
                <a:latin typeface="JetBrains Mono"/>
              </a:rPr>
            </a:br>
            <a:r>
              <a:rPr kumimoji="0" lang="en-US" altLang="en-US" sz="2400" b="0" i="0" u="none" strike="noStrike" cap="none" normalizeH="0" baseline="0" dirty="0">
                <a:ln>
                  <a:noFill/>
                </a:ln>
                <a:solidFill>
                  <a:srgbClr val="BCBEC4"/>
                </a:solidFill>
                <a:effectLst/>
                <a:latin typeface="JetBrains Mono"/>
              </a:rPr>
              <a:t>        </a:t>
            </a:r>
            <a:r>
              <a:rPr kumimoji="0" lang="en-US" altLang="en-US" sz="2400" b="0" i="0" u="none" strike="noStrike" cap="none" normalizeH="0" baseline="0" dirty="0" err="1">
                <a:ln>
                  <a:noFill/>
                </a:ln>
                <a:solidFill>
                  <a:srgbClr val="BCBEC4"/>
                </a:solidFill>
                <a:effectLst/>
                <a:latin typeface="JetBrains Mono"/>
              </a:rPr>
              <a:t>NfcAdapter.</a:t>
            </a:r>
            <a:r>
              <a:rPr kumimoji="0" lang="en-US" altLang="en-US" sz="2400" b="0" i="1" u="none" strike="noStrike" cap="none" normalizeH="0" baseline="0" dirty="0" err="1">
                <a:ln>
                  <a:noFill/>
                </a:ln>
                <a:solidFill>
                  <a:srgbClr val="C77DBB"/>
                </a:solidFill>
                <a:effectLst/>
                <a:latin typeface="JetBrains Mono"/>
              </a:rPr>
              <a:t>FLAG_READER_NFC_BARCODE</a:t>
            </a:r>
            <a:r>
              <a:rPr kumimoji="0" lang="en-US" altLang="en-US" sz="2400" b="0" i="1" u="none" strike="noStrike" cap="none" normalizeH="0" baseline="0" dirty="0">
                <a:ln>
                  <a:noFill/>
                </a:ln>
                <a:solidFill>
                  <a:srgbClr val="C77DBB"/>
                </a:solidFill>
                <a:effectLst/>
                <a:latin typeface="JetBrains Mono"/>
              </a:rPr>
              <a:t> </a:t>
            </a:r>
            <a:r>
              <a:rPr kumimoji="0" lang="en-US" altLang="en-US" sz="2400" b="0" i="0" u="none" strike="noStrike" cap="none" normalizeH="0" baseline="0" dirty="0">
                <a:ln>
                  <a:noFill/>
                </a:ln>
                <a:solidFill>
                  <a:srgbClr val="BCBEC4"/>
                </a:solidFill>
                <a:effectLst/>
                <a:latin typeface="JetBrains Mono"/>
              </a:rPr>
              <a:t>|</a:t>
            </a:r>
            <a:br>
              <a:rPr kumimoji="0" lang="en-US" altLang="en-US" sz="2400" b="0" i="0" u="none" strike="noStrike" cap="none" normalizeH="0" baseline="0" dirty="0">
                <a:ln>
                  <a:noFill/>
                </a:ln>
                <a:solidFill>
                  <a:srgbClr val="BCBEC4"/>
                </a:solidFill>
                <a:effectLst/>
                <a:latin typeface="JetBrains Mono"/>
              </a:rPr>
            </a:br>
            <a:r>
              <a:rPr kumimoji="0" lang="en-US" altLang="en-US" sz="2400" b="0" i="0" u="none" strike="noStrike" cap="none" normalizeH="0" baseline="0" dirty="0">
                <a:ln>
                  <a:noFill/>
                </a:ln>
                <a:solidFill>
                  <a:srgbClr val="BCBEC4"/>
                </a:solidFill>
                <a:effectLst/>
                <a:latin typeface="JetBrains Mono"/>
              </a:rPr>
              <a:t>        </a:t>
            </a:r>
            <a:r>
              <a:rPr kumimoji="0" lang="en-US" altLang="en-US" sz="2400" b="0" i="0" u="none" strike="noStrike" cap="none" normalizeH="0" baseline="0" dirty="0" err="1">
                <a:ln>
                  <a:noFill/>
                </a:ln>
                <a:solidFill>
                  <a:srgbClr val="BCBEC4"/>
                </a:solidFill>
                <a:effectLst/>
                <a:latin typeface="JetBrains Mono"/>
              </a:rPr>
              <a:t>NfcAdapter.</a:t>
            </a:r>
            <a:r>
              <a:rPr kumimoji="0" lang="en-US" altLang="en-US" sz="2400" b="0" i="1" u="none" strike="noStrike" cap="none" normalizeH="0" baseline="0" dirty="0" err="1">
                <a:ln>
                  <a:noFill/>
                </a:ln>
                <a:solidFill>
                  <a:srgbClr val="C77DBB"/>
                </a:solidFill>
                <a:effectLst/>
                <a:latin typeface="JetBrains Mono"/>
              </a:rPr>
              <a:t>FLAG_READER_NO_PLATFORM_SOUNDS</a:t>
            </a:r>
            <a:r>
              <a:rPr kumimoji="0" lang="en-US" altLang="en-US" sz="2400" b="0" i="0" u="none" strike="noStrike" cap="none" normalizeH="0" baseline="0" dirty="0">
                <a:ln>
                  <a:noFill/>
                </a:ln>
                <a:solidFill>
                  <a:srgbClr val="BCBEC4"/>
                </a:solidFill>
                <a:effectLst/>
                <a:latin typeface="JetBrains Mono"/>
              </a:rPr>
              <a:t>,</a:t>
            </a:r>
            <a:br>
              <a:rPr kumimoji="0" lang="en-US" altLang="en-US" sz="2400" b="0" i="0" u="none" strike="noStrike" cap="none" normalizeH="0" baseline="0" dirty="0">
                <a:ln>
                  <a:noFill/>
                </a:ln>
                <a:solidFill>
                  <a:srgbClr val="BCBEC4"/>
                </a:solidFill>
                <a:effectLst/>
                <a:latin typeface="JetBrains Mono"/>
              </a:rPr>
            </a:br>
            <a:r>
              <a:rPr kumimoji="0" lang="en-US" altLang="en-US" sz="2400" b="0" i="0" u="none" strike="noStrike" cap="none" normalizeH="0" baseline="0" dirty="0">
                <a:ln>
                  <a:noFill/>
                </a:ln>
                <a:solidFill>
                  <a:srgbClr val="BCBEC4"/>
                </a:solidFill>
                <a:effectLst/>
                <a:latin typeface="JetBrains Mono"/>
              </a:rPr>
              <a:t>    options);</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79466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FA73B-4FBC-EFC0-9774-F6F387C6D402}"/>
              </a:ext>
            </a:extLst>
          </p:cNvPr>
          <p:cNvSpPr>
            <a:spLocks noGrp="1"/>
          </p:cNvSpPr>
          <p:nvPr>
            <p:ph type="title"/>
          </p:nvPr>
        </p:nvSpPr>
        <p:spPr/>
        <p:txBody>
          <a:bodyPr/>
          <a:lstStyle/>
          <a:p>
            <a:r>
              <a:rPr lang="en-US" dirty="0"/>
              <a:t>callback</a:t>
            </a:r>
          </a:p>
        </p:txBody>
      </p:sp>
      <p:sp>
        <p:nvSpPr>
          <p:cNvPr id="3" name="Content Placeholder 2">
            <a:extLst>
              <a:ext uri="{FF2B5EF4-FFF2-40B4-BE49-F238E27FC236}">
                <a16:creationId xmlns:a16="http://schemas.microsoft.com/office/drawing/2014/main" id="{8179BBBF-8420-77F0-9EB8-711BEA541215}"/>
              </a:ext>
            </a:extLst>
          </p:cNvPr>
          <p:cNvSpPr>
            <a:spLocks noGrp="1"/>
          </p:cNvSpPr>
          <p:nvPr>
            <p:ph idx="1"/>
          </p:nvPr>
        </p:nvSpPr>
        <p:spPr/>
        <p:txBody>
          <a:bodyPr/>
          <a:lstStyle/>
          <a:p>
            <a:r>
              <a:rPr lang="en-US" dirty="0"/>
              <a:t>… </a:t>
            </a:r>
            <a:r>
              <a:rPr lang="en-US" dirty="0" err="1"/>
              <a:t>AppcompatActivity</a:t>
            </a:r>
            <a:r>
              <a:rPr lang="en-US" dirty="0"/>
              <a:t> implements </a:t>
            </a:r>
            <a:r>
              <a:rPr lang="en-US" dirty="0" err="1"/>
              <a:t>NfcAdapter.ReaderCallback</a:t>
            </a:r>
            <a:endParaRPr lang="en-US" dirty="0"/>
          </a:p>
          <a:p>
            <a:pPr lvl="1"/>
            <a:r>
              <a:rPr lang="en-US" dirty="0"/>
              <a:t>we need the callback implemented</a:t>
            </a:r>
          </a:p>
        </p:txBody>
      </p:sp>
      <p:sp>
        <p:nvSpPr>
          <p:cNvPr id="4" name="Rectangle 1">
            <a:extLst>
              <a:ext uri="{FF2B5EF4-FFF2-40B4-BE49-F238E27FC236}">
                <a16:creationId xmlns:a16="http://schemas.microsoft.com/office/drawing/2014/main" id="{7632A27F-EC17-75B3-FB06-16D4EF1D1C84}"/>
              </a:ext>
            </a:extLst>
          </p:cNvPr>
          <p:cNvSpPr>
            <a:spLocks noChangeArrowheads="1"/>
          </p:cNvSpPr>
          <p:nvPr/>
        </p:nvSpPr>
        <p:spPr bwMode="auto">
          <a:xfrm>
            <a:off x="1371600" y="3048000"/>
            <a:ext cx="8229600" cy="1938992"/>
          </a:xfrm>
          <a:prstGeom prst="rect">
            <a:avLst/>
          </a:prstGeom>
          <a:solidFill>
            <a:srgbClr val="1E1F2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B3AE60"/>
                </a:solidFill>
                <a:effectLst/>
                <a:latin typeface="JetBrains Mono"/>
              </a:rPr>
              <a:t>@Override</a:t>
            </a:r>
            <a:br>
              <a:rPr kumimoji="0" lang="en-US" altLang="en-US" sz="2400" b="0" i="0" u="none" strike="noStrike" cap="none" normalizeH="0" baseline="0" dirty="0">
                <a:ln>
                  <a:noFill/>
                </a:ln>
                <a:solidFill>
                  <a:srgbClr val="B3AE60"/>
                </a:solidFill>
                <a:effectLst/>
                <a:latin typeface="JetBrains Mono"/>
              </a:rPr>
            </a:br>
            <a:r>
              <a:rPr kumimoji="0" lang="en-US" altLang="en-US" sz="2400" b="0" i="0" u="none" strike="noStrike" cap="none" normalizeH="0" baseline="0" dirty="0">
                <a:ln>
                  <a:noFill/>
                </a:ln>
                <a:solidFill>
                  <a:srgbClr val="CF8E6D"/>
                </a:solidFill>
                <a:effectLst/>
                <a:latin typeface="JetBrains Mono"/>
              </a:rPr>
              <a:t>public void </a:t>
            </a:r>
            <a:r>
              <a:rPr kumimoji="0" lang="en-US" altLang="en-US" sz="2400" b="0" i="0" u="none" strike="noStrike" cap="none" normalizeH="0" baseline="0" dirty="0" err="1">
                <a:ln>
                  <a:noFill/>
                </a:ln>
                <a:solidFill>
                  <a:srgbClr val="56A8F5"/>
                </a:solidFill>
                <a:effectLst/>
                <a:latin typeface="JetBrains Mono"/>
              </a:rPr>
              <a:t>onTagDiscovered</a:t>
            </a:r>
            <a:r>
              <a:rPr kumimoji="0" lang="en-US" altLang="en-US" sz="2400" b="0" i="0" u="none" strike="noStrike" cap="none" normalizeH="0" baseline="0" dirty="0">
                <a:ln>
                  <a:noFill/>
                </a:ln>
                <a:solidFill>
                  <a:srgbClr val="BCBEC4"/>
                </a:solidFill>
                <a:effectLst/>
                <a:latin typeface="JetBrains Mono"/>
              </a:rPr>
              <a:t>(Tag tag) {</a:t>
            </a:r>
            <a:br>
              <a:rPr kumimoji="0" lang="en-US" altLang="en-US" sz="2400" b="0" i="0" u="none" strike="noStrike" cap="none" normalizeH="0" baseline="0" dirty="0">
                <a:ln>
                  <a:noFill/>
                </a:ln>
                <a:solidFill>
                  <a:srgbClr val="BCBEC4"/>
                </a:solidFill>
                <a:effectLst/>
                <a:latin typeface="JetBrains Mono"/>
              </a:rPr>
            </a:br>
            <a:r>
              <a:rPr kumimoji="0" lang="en-US" altLang="en-US" sz="2400" b="0" i="0" u="none" strike="noStrike" cap="none" normalizeH="0" baseline="0" dirty="0">
                <a:ln>
                  <a:noFill/>
                </a:ln>
                <a:solidFill>
                  <a:srgbClr val="BCBEC4"/>
                </a:solidFill>
                <a:effectLst/>
                <a:latin typeface="JetBrains Mono"/>
              </a:rPr>
              <a:t>     //</a:t>
            </a:r>
            <a:r>
              <a:rPr kumimoji="0" lang="en-US" altLang="en-US" sz="2400" b="0" i="0" u="none" strike="noStrike" cap="none" normalizeH="0" baseline="0" dirty="0">
                <a:ln>
                  <a:noFill/>
                </a:ln>
                <a:solidFill>
                  <a:srgbClr val="6AAB73"/>
                </a:solidFill>
                <a:effectLst/>
                <a:latin typeface="JetBrains Mono"/>
              </a:rPr>
              <a:t>Found a tag</a:t>
            </a:r>
            <a:br>
              <a:rPr kumimoji="0" lang="en-US" altLang="en-US" sz="2400" b="0" i="0" u="none" strike="noStrike" cap="none" normalizeH="0" baseline="0" dirty="0">
                <a:ln>
                  <a:noFill/>
                </a:ln>
                <a:solidFill>
                  <a:srgbClr val="BCBEC4"/>
                </a:solidFill>
                <a:effectLst/>
                <a:latin typeface="JetBrains Mono"/>
              </a:rPr>
            </a:br>
            <a:r>
              <a:rPr kumimoji="0" lang="en-US" altLang="en-US" sz="2400" b="0" i="0" u="none" strike="noStrike" cap="none" normalizeH="0" baseline="0" dirty="0">
                <a:ln>
                  <a:noFill/>
                </a:ln>
                <a:solidFill>
                  <a:srgbClr val="BCBEC4"/>
                </a:solidFill>
                <a:effectLst/>
                <a:latin typeface="JetBrains Mono"/>
              </a:rPr>
              <a:t>    //now you can read the tag or write the tag</a:t>
            </a:r>
            <a:br>
              <a:rPr kumimoji="0" lang="en-US" altLang="en-US" sz="2400" b="0" i="0" u="none" strike="noStrike" cap="none" normalizeH="0" baseline="0" dirty="0">
                <a:ln>
                  <a:noFill/>
                </a:ln>
                <a:solidFill>
                  <a:srgbClr val="BCBEC4"/>
                </a:solidFill>
                <a:effectLst/>
                <a:latin typeface="JetBrains Mono"/>
              </a:rPr>
            </a:br>
            <a:r>
              <a:rPr kumimoji="0" lang="en-US" altLang="en-US" sz="2400" b="0" i="0" u="none" strike="noStrike" cap="none" normalizeH="0" baseline="0" dirty="0">
                <a:ln>
                  <a:noFill/>
                </a:ln>
                <a:solidFill>
                  <a:srgbClr val="BCBEC4"/>
                </a:solidFill>
                <a:effectLst/>
                <a:latin typeface="JetBrains Mono"/>
              </a:rPr>
              <a:t>}</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358594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EA1DE-DC2B-228F-7598-EE9E29532B04}"/>
              </a:ext>
            </a:extLst>
          </p:cNvPr>
          <p:cNvSpPr>
            <a:spLocks noGrp="1"/>
          </p:cNvSpPr>
          <p:nvPr>
            <p:ph type="title"/>
          </p:nvPr>
        </p:nvSpPr>
        <p:spPr/>
        <p:txBody>
          <a:bodyPr/>
          <a:lstStyle/>
          <a:p>
            <a:r>
              <a:rPr lang="en-US" dirty="0"/>
              <a:t>disabling reader mode</a:t>
            </a:r>
          </a:p>
        </p:txBody>
      </p:sp>
      <p:sp>
        <p:nvSpPr>
          <p:cNvPr id="4" name="Rectangle 1">
            <a:extLst>
              <a:ext uri="{FF2B5EF4-FFF2-40B4-BE49-F238E27FC236}">
                <a16:creationId xmlns:a16="http://schemas.microsoft.com/office/drawing/2014/main" id="{4B969D0E-FB06-6584-E875-450A65DED251}"/>
              </a:ext>
            </a:extLst>
          </p:cNvPr>
          <p:cNvSpPr>
            <a:spLocks noGrp="1" noChangeArrowheads="1"/>
          </p:cNvSpPr>
          <p:nvPr>
            <p:ph idx="1"/>
          </p:nvPr>
        </p:nvSpPr>
        <p:spPr bwMode="auto">
          <a:xfrm>
            <a:off x="609600" y="2709022"/>
            <a:ext cx="8020594" cy="2308324"/>
          </a:xfrm>
          <a:prstGeom prst="rect">
            <a:avLst/>
          </a:prstGeom>
          <a:solidFill>
            <a:srgbClr val="1E1F2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600" b="0" i="0" u="none" strike="noStrike" cap="none" normalizeH="0" baseline="0" dirty="0">
                <a:ln>
                  <a:noFill/>
                </a:ln>
                <a:solidFill>
                  <a:srgbClr val="CF8E6D"/>
                </a:solidFill>
                <a:effectLst/>
                <a:latin typeface="JetBrains Mono"/>
              </a:rPr>
              <a:t>if </a:t>
            </a:r>
            <a:r>
              <a:rPr kumimoji="0" lang="en-US" altLang="en-US" sz="3600" b="0" i="0" u="none" strike="noStrike" cap="none" normalizeH="0" baseline="0" dirty="0">
                <a:ln>
                  <a:noFill/>
                </a:ln>
                <a:solidFill>
                  <a:srgbClr val="BCBEC4"/>
                </a:solidFill>
                <a:effectLst/>
                <a:latin typeface="JetBrains Mono"/>
              </a:rPr>
              <a:t>(</a:t>
            </a:r>
            <a:r>
              <a:rPr kumimoji="0" lang="en-US" altLang="en-US" sz="3600" b="0" i="0" u="none" strike="noStrike" cap="none" normalizeH="0" baseline="0" dirty="0" err="1">
                <a:ln>
                  <a:noFill/>
                </a:ln>
                <a:solidFill>
                  <a:srgbClr val="C77DBB"/>
                </a:solidFill>
                <a:effectLst/>
                <a:latin typeface="JetBrains Mono"/>
              </a:rPr>
              <a:t>mNfcAdapter</a:t>
            </a:r>
            <a:r>
              <a:rPr kumimoji="0" lang="en-US" altLang="en-US" sz="3600" b="0" i="0" u="none" strike="noStrike" cap="none" normalizeH="0" baseline="0" dirty="0">
                <a:ln>
                  <a:noFill/>
                </a:ln>
                <a:solidFill>
                  <a:srgbClr val="C77DBB"/>
                </a:solidFill>
                <a:effectLst/>
                <a:latin typeface="JetBrains Mono"/>
              </a:rPr>
              <a:t> </a:t>
            </a:r>
            <a:r>
              <a:rPr kumimoji="0" lang="en-US" altLang="en-US" sz="3600" b="0" i="0" u="none" strike="noStrike" cap="none" normalizeH="0" baseline="0" dirty="0">
                <a:ln>
                  <a:noFill/>
                </a:ln>
                <a:solidFill>
                  <a:srgbClr val="BCBEC4"/>
                </a:solidFill>
                <a:effectLst/>
                <a:latin typeface="JetBrains Mono"/>
              </a:rPr>
              <a:t>!= </a:t>
            </a:r>
            <a:r>
              <a:rPr kumimoji="0" lang="en-US" altLang="en-US" sz="3600" b="0" i="0" u="none" strike="noStrike" cap="none" normalizeH="0" baseline="0" dirty="0">
                <a:ln>
                  <a:noFill/>
                </a:ln>
                <a:solidFill>
                  <a:srgbClr val="CF8E6D"/>
                </a:solidFill>
                <a:effectLst/>
                <a:latin typeface="JetBrains Mono"/>
              </a:rPr>
              <a:t>null</a:t>
            </a:r>
            <a:r>
              <a:rPr kumimoji="0" lang="en-US" altLang="en-US" sz="3600" b="0" i="0" u="none" strike="noStrike" cap="none" normalizeH="0" baseline="0" dirty="0">
                <a:ln>
                  <a:noFill/>
                </a:ln>
                <a:solidFill>
                  <a:srgbClr val="BCBEC4"/>
                </a:solidFill>
                <a:effectLst/>
                <a:latin typeface="JetBrains Mono"/>
              </a:rPr>
              <a:t>) {</a:t>
            </a:r>
            <a:br>
              <a:rPr kumimoji="0" lang="en-US" altLang="en-US" sz="3600" b="0" i="0" u="none" strike="noStrike" cap="none" normalizeH="0" baseline="0" dirty="0">
                <a:ln>
                  <a:noFill/>
                </a:ln>
                <a:solidFill>
                  <a:srgbClr val="BCBEC4"/>
                </a:solidFill>
                <a:effectLst/>
                <a:latin typeface="JetBrains Mono"/>
              </a:rPr>
            </a:br>
            <a:r>
              <a:rPr kumimoji="0" lang="en-US" altLang="en-US" sz="3600" b="0" i="0" u="none" strike="noStrike" cap="none" normalizeH="0" baseline="0" dirty="0">
                <a:ln>
                  <a:noFill/>
                </a:ln>
                <a:solidFill>
                  <a:srgbClr val="BCBEC4"/>
                </a:solidFill>
                <a:effectLst/>
                <a:latin typeface="JetBrains Mono"/>
              </a:rPr>
              <a:t>    </a:t>
            </a:r>
            <a:r>
              <a:rPr kumimoji="0" lang="en-US" altLang="en-US" sz="3600" b="0" i="0" u="none" strike="noStrike" cap="none" normalizeH="0" baseline="0" dirty="0" err="1">
                <a:ln>
                  <a:noFill/>
                </a:ln>
                <a:solidFill>
                  <a:srgbClr val="C77DBB"/>
                </a:solidFill>
                <a:effectLst/>
                <a:latin typeface="JetBrains Mono"/>
              </a:rPr>
              <a:t>mNfcAdapter</a:t>
            </a:r>
            <a:r>
              <a:rPr kumimoji="0" lang="en-US" altLang="en-US" sz="3600" b="0" i="0" u="none" strike="noStrike" cap="none" normalizeH="0" baseline="0" dirty="0" err="1">
                <a:ln>
                  <a:noFill/>
                </a:ln>
                <a:solidFill>
                  <a:srgbClr val="BCBEC4"/>
                </a:solidFill>
                <a:effectLst/>
                <a:latin typeface="JetBrains Mono"/>
              </a:rPr>
              <a:t>.disableReaderMode</a:t>
            </a:r>
            <a:r>
              <a:rPr kumimoji="0" lang="en-US" altLang="en-US" sz="3600" b="0" i="0" u="none" strike="noStrike" cap="none" normalizeH="0" baseline="0" dirty="0">
                <a:ln>
                  <a:noFill/>
                </a:ln>
                <a:solidFill>
                  <a:srgbClr val="BCBEC4"/>
                </a:solidFill>
                <a:effectLst/>
                <a:latin typeface="JetBrains Mono"/>
              </a:rPr>
              <a:t>(</a:t>
            </a:r>
            <a:r>
              <a:rPr kumimoji="0" lang="en-US" altLang="en-US" sz="3600" b="0" i="0" u="none" strike="noStrike" cap="none" normalizeH="0" baseline="0" dirty="0">
                <a:ln>
                  <a:noFill/>
                </a:ln>
                <a:solidFill>
                  <a:srgbClr val="CF8E6D"/>
                </a:solidFill>
                <a:effectLst/>
                <a:latin typeface="JetBrains Mono"/>
              </a:rPr>
              <a:t>this</a:t>
            </a:r>
            <a:r>
              <a:rPr kumimoji="0" lang="en-US" altLang="en-US" sz="3600" b="0" i="0" u="none" strike="noStrike" cap="none" normalizeH="0" baseline="0" dirty="0">
                <a:ln>
                  <a:noFill/>
                </a:ln>
                <a:solidFill>
                  <a:srgbClr val="BCBEC4"/>
                </a:solidFill>
                <a:effectLst/>
                <a:latin typeface="JetBrains Mono"/>
              </a:rPr>
              <a:t>);</a:t>
            </a:r>
            <a:br>
              <a:rPr kumimoji="0" lang="en-US" altLang="en-US" sz="3600" b="0" i="0" u="none" strike="noStrike" cap="none" normalizeH="0" baseline="0" dirty="0">
                <a:ln>
                  <a:noFill/>
                </a:ln>
                <a:solidFill>
                  <a:srgbClr val="BCBEC4"/>
                </a:solidFill>
                <a:effectLst/>
                <a:latin typeface="JetBrains Mono"/>
              </a:rPr>
            </a:br>
            <a:r>
              <a:rPr kumimoji="0" lang="en-US" altLang="en-US" sz="3600" b="0" i="0" u="none" strike="noStrike" cap="none" normalizeH="0" baseline="0" dirty="0">
                <a:ln>
                  <a:noFill/>
                </a:ln>
                <a:solidFill>
                  <a:srgbClr val="BCBEC4"/>
                </a:solidFill>
                <a:effectLst/>
                <a:latin typeface="JetBrains Mono"/>
              </a:rPr>
              <a:t>    //where this is the activity.</a:t>
            </a:r>
            <a:br>
              <a:rPr kumimoji="0" lang="en-US" altLang="en-US" sz="3600" b="0" i="0" u="none" strike="noStrike" cap="none" normalizeH="0" baseline="0" dirty="0">
                <a:ln>
                  <a:noFill/>
                </a:ln>
                <a:solidFill>
                  <a:srgbClr val="BCBEC4"/>
                </a:solidFill>
                <a:effectLst/>
                <a:latin typeface="JetBrains Mono"/>
              </a:rPr>
            </a:br>
            <a:r>
              <a:rPr kumimoji="0" lang="en-US" altLang="en-US" sz="3600" b="0" i="0" u="none" strike="noStrike" cap="none" normalizeH="0" baseline="0" dirty="0">
                <a:ln>
                  <a:noFill/>
                </a:ln>
                <a:solidFill>
                  <a:srgbClr val="BCBEC4"/>
                </a:solidFill>
                <a:effectLst/>
                <a:latin typeface="JetBrains Mono"/>
              </a:rPr>
              <a:t>}</a:t>
            </a:r>
            <a:endParaRPr kumimoji="0" lang="en-US" altLang="en-US" sz="3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496866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BC06B-1E48-0D35-25E4-93CFCA54AFBD}"/>
              </a:ext>
            </a:extLst>
          </p:cNvPr>
          <p:cNvSpPr>
            <a:spLocks noGrp="1"/>
          </p:cNvSpPr>
          <p:nvPr>
            <p:ph type="title"/>
          </p:nvPr>
        </p:nvSpPr>
        <p:spPr/>
        <p:txBody>
          <a:bodyPr/>
          <a:lstStyle/>
          <a:p>
            <a:r>
              <a:rPr lang="en-US" dirty="0"/>
              <a:t>reading the tag.</a:t>
            </a:r>
          </a:p>
        </p:txBody>
      </p:sp>
      <p:sp>
        <p:nvSpPr>
          <p:cNvPr id="3" name="Content Placeholder 2">
            <a:extLst>
              <a:ext uri="{FF2B5EF4-FFF2-40B4-BE49-F238E27FC236}">
                <a16:creationId xmlns:a16="http://schemas.microsoft.com/office/drawing/2014/main" id="{57A2E5A9-4418-07F7-C68E-50BD766EA841}"/>
              </a:ext>
            </a:extLst>
          </p:cNvPr>
          <p:cNvSpPr>
            <a:spLocks noGrp="1"/>
          </p:cNvSpPr>
          <p:nvPr>
            <p:ph idx="1"/>
          </p:nvPr>
        </p:nvSpPr>
        <p:spPr/>
        <p:txBody>
          <a:bodyPr/>
          <a:lstStyle/>
          <a:p>
            <a:r>
              <a:rPr lang="en-US" dirty="0"/>
              <a:t>You can use each method </a:t>
            </a:r>
            <a:r>
              <a:rPr lang="en-US" dirty="0" err="1"/>
              <a:t>ie</a:t>
            </a:r>
            <a:r>
              <a:rPr lang="en-US" dirty="0"/>
              <a:t> </a:t>
            </a:r>
            <a:r>
              <a:rPr lang="en-US" dirty="0" err="1"/>
              <a:t>nfcA</a:t>
            </a:r>
            <a:r>
              <a:rPr lang="en-US" dirty="0"/>
              <a:t>, B, </a:t>
            </a:r>
            <a:r>
              <a:rPr lang="en-US" dirty="0" err="1"/>
              <a:t>etc</a:t>
            </a:r>
            <a:r>
              <a:rPr lang="en-US" dirty="0"/>
              <a:t> to read the tag as needed or you can use the </a:t>
            </a:r>
            <a:r>
              <a:rPr lang="en-US" dirty="0" err="1"/>
              <a:t>Ndef</a:t>
            </a:r>
            <a:r>
              <a:rPr lang="en-US" dirty="0"/>
              <a:t> to read the tag.  </a:t>
            </a:r>
          </a:p>
          <a:p>
            <a:pPr lvl="1"/>
            <a:r>
              <a:rPr lang="en-US" dirty="0"/>
              <a:t>this what the example does</a:t>
            </a:r>
          </a:p>
          <a:p>
            <a:pPr marL="457200" lvl="1" indent="0">
              <a:buNone/>
            </a:pPr>
            <a:endParaRPr lang="en-US" dirty="0"/>
          </a:p>
        </p:txBody>
      </p:sp>
      <p:sp>
        <p:nvSpPr>
          <p:cNvPr id="4" name="Rectangle 1">
            <a:extLst>
              <a:ext uri="{FF2B5EF4-FFF2-40B4-BE49-F238E27FC236}">
                <a16:creationId xmlns:a16="http://schemas.microsoft.com/office/drawing/2014/main" id="{3851ECD1-3499-4054-C600-283EA06408BB}"/>
              </a:ext>
            </a:extLst>
          </p:cNvPr>
          <p:cNvSpPr>
            <a:spLocks noChangeArrowheads="1"/>
          </p:cNvSpPr>
          <p:nvPr/>
        </p:nvSpPr>
        <p:spPr bwMode="auto">
          <a:xfrm>
            <a:off x="1219200" y="2776728"/>
            <a:ext cx="9982200" cy="4031873"/>
          </a:xfrm>
          <a:prstGeom prst="rect">
            <a:avLst/>
          </a:prstGeom>
          <a:solidFill>
            <a:srgbClr val="1E1F2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CF8E6D"/>
                </a:solidFill>
                <a:effectLst/>
                <a:latin typeface="JetBrains Mono"/>
              </a:rPr>
              <a:t>void </a:t>
            </a:r>
            <a:r>
              <a:rPr kumimoji="0" lang="en-US" altLang="en-US" sz="1600" b="0" i="0" u="none" strike="noStrike" cap="none" normalizeH="0" baseline="0" dirty="0" err="1">
                <a:ln>
                  <a:noFill/>
                </a:ln>
                <a:solidFill>
                  <a:srgbClr val="56A8F5"/>
                </a:solidFill>
                <a:effectLst/>
                <a:latin typeface="JetBrains Mono"/>
              </a:rPr>
              <a:t>readTag</a:t>
            </a:r>
            <a:r>
              <a:rPr kumimoji="0" lang="en-US" altLang="en-US" sz="1600" b="0" i="0" u="none" strike="noStrike" cap="none" normalizeH="0" baseline="0" dirty="0">
                <a:ln>
                  <a:noFill/>
                </a:ln>
                <a:solidFill>
                  <a:srgbClr val="BCBEC4"/>
                </a:solidFill>
                <a:effectLst/>
                <a:latin typeface="JetBrains Mono"/>
              </a:rPr>
              <a:t>(Tag tag) {</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    </a:t>
            </a:r>
            <a:r>
              <a:rPr kumimoji="0" lang="en-US" altLang="en-US" sz="1600" b="0" i="0" u="none" strike="noStrike" cap="none" normalizeH="0" baseline="0" dirty="0" err="1">
                <a:ln>
                  <a:noFill/>
                </a:ln>
                <a:solidFill>
                  <a:srgbClr val="BCBEC4"/>
                </a:solidFill>
                <a:effectLst/>
                <a:latin typeface="JetBrains Mono"/>
              </a:rPr>
              <a:t>logthis</a:t>
            </a:r>
            <a:r>
              <a:rPr kumimoji="0" lang="en-US" altLang="en-US" sz="1600" b="0" i="0" u="none" strike="noStrike" cap="none" normalizeH="0" baseline="0" dirty="0">
                <a:ln>
                  <a:noFill/>
                </a:ln>
                <a:solidFill>
                  <a:srgbClr val="BCBEC4"/>
                </a:solidFill>
                <a:effectLst/>
                <a:latin typeface="JetBrains Mono"/>
              </a:rPr>
              <a:t>(</a:t>
            </a:r>
            <a:r>
              <a:rPr kumimoji="0" lang="en-US" altLang="en-US" sz="1600" b="0" i="0" u="none" strike="noStrike" cap="none" normalizeH="0" baseline="0" dirty="0">
                <a:ln>
                  <a:noFill/>
                </a:ln>
                <a:solidFill>
                  <a:srgbClr val="6AAB73"/>
                </a:solidFill>
                <a:effectLst/>
                <a:latin typeface="JetBrains Mono"/>
              </a:rPr>
              <a:t>"Attempting to read tag"</a:t>
            </a:r>
            <a:r>
              <a:rPr kumimoji="0" lang="en-US" altLang="en-US" sz="1600" b="0" i="0" u="none" strike="noStrike" cap="none" normalizeH="0" baseline="0" dirty="0">
                <a:ln>
                  <a:noFill/>
                </a:ln>
                <a:solidFill>
                  <a:srgbClr val="BCBEC4"/>
                </a:solidFill>
                <a:effectLst/>
                <a:latin typeface="JetBrains Mono"/>
              </a:rPr>
              <a:t>);</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    </a:t>
            </a:r>
            <a:r>
              <a:rPr kumimoji="0" lang="en-US" altLang="en-US" sz="1600" b="0" i="0" u="none" strike="noStrike" cap="none" normalizeH="0" baseline="0" dirty="0" err="1">
                <a:ln>
                  <a:noFill/>
                </a:ln>
                <a:solidFill>
                  <a:srgbClr val="BCBEC4"/>
                </a:solidFill>
                <a:effectLst/>
                <a:latin typeface="JetBrains Mono"/>
              </a:rPr>
              <a:t>Ndef</a:t>
            </a:r>
            <a:r>
              <a:rPr kumimoji="0" lang="en-US" altLang="en-US" sz="1600" b="0" i="0" u="none" strike="noStrike" cap="none" normalizeH="0" baseline="0" dirty="0">
                <a:ln>
                  <a:noFill/>
                </a:ln>
                <a:solidFill>
                  <a:srgbClr val="BCBEC4"/>
                </a:solidFill>
                <a:effectLst/>
                <a:latin typeface="JetBrains Mono"/>
              </a:rPr>
              <a:t> </a:t>
            </a:r>
            <a:r>
              <a:rPr kumimoji="0" lang="en-US" altLang="en-US" sz="1600" b="0" i="0" u="none" strike="noStrike" cap="none" normalizeH="0" baseline="0" dirty="0" err="1">
                <a:ln>
                  <a:noFill/>
                </a:ln>
                <a:solidFill>
                  <a:srgbClr val="BCBEC4"/>
                </a:solidFill>
                <a:effectLst/>
                <a:latin typeface="JetBrains Mono"/>
              </a:rPr>
              <a:t>mNdef</a:t>
            </a:r>
            <a:r>
              <a:rPr kumimoji="0" lang="en-US" altLang="en-US" sz="1600" b="0" i="0" u="none" strike="noStrike" cap="none" normalizeH="0" baseline="0" dirty="0">
                <a:ln>
                  <a:noFill/>
                </a:ln>
                <a:solidFill>
                  <a:srgbClr val="BCBEC4"/>
                </a:solidFill>
                <a:effectLst/>
                <a:latin typeface="JetBrains Mono"/>
              </a:rPr>
              <a:t> = </a:t>
            </a:r>
            <a:r>
              <a:rPr kumimoji="0" lang="en-US" altLang="en-US" sz="1600" b="0" i="0" u="none" strike="noStrike" cap="none" normalizeH="0" baseline="0" dirty="0" err="1">
                <a:ln>
                  <a:noFill/>
                </a:ln>
                <a:solidFill>
                  <a:srgbClr val="BCBEC4"/>
                </a:solidFill>
                <a:effectLst/>
                <a:latin typeface="JetBrains Mono"/>
              </a:rPr>
              <a:t>Ndef.</a:t>
            </a:r>
            <a:r>
              <a:rPr kumimoji="0" lang="en-US" altLang="en-US" sz="1600" b="0" i="1" u="none" strike="noStrike" cap="none" normalizeH="0" baseline="0" dirty="0" err="1">
                <a:ln>
                  <a:noFill/>
                </a:ln>
                <a:solidFill>
                  <a:srgbClr val="BCBEC4"/>
                </a:solidFill>
                <a:effectLst/>
                <a:latin typeface="JetBrains Mono"/>
              </a:rPr>
              <a:t>get</a:t>
            </a:r>
            <a:r>
              <a:rPr kumimoji="0" lang="en-US" altLang="en-US" sz="1600" b="0" i="0" u="none" strike="noStrike" cap="none" normalizeH="0" baseline="0" dirty="0">
                <a:ln>
                  <a:noFill/>
                </a:ln>
                <a:solidFill>
                  <a:srgbClr val="BCBEC4"/>
                </a:solidFill>
                <a:effectLst/>
                <a:latin typeface="JetBrains Mono"/>
              </a:rPr>
              <a:t>(tag);</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    </a:t>
            </a:r>
            <a:r>
              <a:rPr kumimoji="0" lang="en-US" altLang="en-US" sz="1600" b="0" i="0" u="none" strike="noStrike" cap="none" normalizeH="0" baseline="0" dirty="0">
                <a:ln>
                  <a:noFill/>
                </a:ln>
                <a:solidFill>
                  <a:srgbClr val="CF8E6D"/>
                </a:solidFill>
                <a:effectLst/>
                <a:latin typeface="JetBrains Mono"/>
              </a:rPr>
              <a:t>if </a:t>
            </a:r>
            <a:r>
              <a:rPr kumimoji="0" lang="en-US" altLang="en-US" sz="1600" b="0" i="0" u="none" strike="noStrike" cap="none" normalizeH="0" baseline="0" dirty="0">
                <a:ln>
                  <a:noFill/>
                </a:ln>
                <a:solidFill>
                  <a:srgbClr val="BCBEC4"/>
                </a:solidFill>
                <a:effectLst/>
                <a:latin typeface="JetBrains Mono"/>
              </a:rPr>
              <a:t>(</a:t>
            </a:r>
            <a:r>
              <a:rPr kumimoji="0" lang="en-US" altLang="en-US" sz="1600" b="0" i="0" u="none" strike="noStrike" cap="none" normalizeH="0" baseline="0" dirty="0" err="1">
                <a:ln>
                  <a:noFill/>
                </a:ln>
                <a:solidFill>
                  <a:srgbClr val="BCBEC4"/>
                </a:solidFill>
                <a:effectLst/>
                <a:latin typeface="JetBrains Mono"/>
              </a:rPr>
              <a:t>mNdef</a:t>
            </a:r>
            <a:r>
              <a:rPr kumimoji="0" lang="en-US" altLang="en-US" sz="1600" b="0" i="0" u="none" strike="noStrike" cap="none" normalizeH="0" baseline="0" dirty="0">
                <a:ln>
                  <a:noFill/>
                </a:ln>
                <a:solidFill>
                  <a:srgbClr val="BCBEC4"/>
                </a:solidFill>
                <a:effectLst/>
                <a:latin typeface="JetBrains Mono"/>
              </a:rPr>
              <a:t> != </a:t>
            </a:r>
            <a:r>
              <a:rPr kumimoji="0" lang="en-US" altLang="en-US" sz="1600" b="0" i="0" u="none" strike="noStrike" cap="none" normalizeH="0" baseline="0" dirty="0">
                <a:ln>
                  <a:noFill/>
                </a:ln>
                <a:solidFill>
                  <a:srgbClr val="CF8E6D"/>
                </a:solidFill>
                <a:effectLst/>
                <a:latin typeface="JetBrains Mono"/>
              </a:rPr>
              <a:t>null</a:t>
            </a:r>
            <a:r>
              <a:rPr kumimoji="0" lang="en-US" altLang="en-US" sz="1600" b="0" i="0" u="none" strike="noStrike" cap="none" normalizeH="0" baseline="0" dirty="0">
                <a:ln>
                  <a:noFill/>
                </a:ln>
                <a:solidFill>
                  <a:srgbClr val="BCBEC4"/>
                </a:solidFill>
                <a:effectLst/>
                <a:latin typeface="JetBrains Mono"/>
              </a:rPr>
              <a:t>) {</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        </a:t>
            </a:r>
            <a:r>
              <a:rPr kumimoji="0" lang="en-US" altLang="en-US" sz="1600" b="0" i="0" u="none" strike="noStrike" cap="none" normalizeH="0" baseline="0" dirty="0">
                <a:ln>
                  <a:noFill/>
                </a:ln>
                <a:solidFill>
                  <a:srgbClr val="7A7E85"/>
                </a:solidFill>
                <a:effectLst/>
                <a:latin typeface="JetBrains Mono"/>
              </a:rPr>
              <a:t>// As we did not turn on the </a:t>
            </a:r>
            <a:r>
              <a:rPr kumimoji="0" lang="en-US" altLang="en-US" sz="1600" b="0" i="0" u="none" strike="noStrike" cap="none" normalizeH="0" baseline="0" dirty="0" err="1">
                <a:ln>
                  <a:noFill/>
                </a:ln>
                <a:solidFill>
                  <a:srgbClr val="7A7E85"/>
                </a:solidFill>
                <a:effectLst/>
                <a:latin typeface="JetBrains Mono"/>
              </a:rPr>
              <a:t>NfcAdapter.FLAG_READER_SKIP_NDEF_CHECK</a:t>
            </a:r>
            <a:br>
              <a:rPr kumimoji="0" lang="en-US" altLang="en-US" sz="1600" b="0" i="0" u="none" strike="noStrike" cap="none" normalizeH="0" baseline="0" dirty="0">
                <a:ln>
                  <a:noFill/>
                </a:ln>
                <a:solidFill>
                  <a:srgbClr val="7A7E85"/>
                </a:solidFill>
                <a:effectLst/>
                <a:latin typeface="JetBrains Mono"/>
              </a:rPr>
            </a:br>
            <a:r>
              <a:rPr kumimoji="0" lang="en-US" altLang="en-US" sz="1600" b="0" i="0" u="none" strike="noStrike" cap="none" normalizeH="0" baseline="0" dirty="0">
                <a:ln>
                  <a:noFill/>
                </a:ln>
                <a:solidFill>
                  <a:srgbClr val="7A7E85"/>
                </a:solidFill>
                <a:effectLst/>
                <a:latin typeface="JetBrains Mono"/>
              </a:rPr>
              <a:t>        // We can get the cached </a:t>
            </a:r>
            <a:r>
              <a:rPr kumimoji="0" lang="en-US" altLang="en-US" sz="1600" b="0" i="0" u="none" strike="noStrike" cap="none" normalizeH="0" baseline="0" dirty="0" err="1">
                <a:ln>
                  <a:noFill/>
                </a:ln>
                <a:solidFill>
                  <a:srgbClr val="7A7E85"/>
                </a:solidFill>
                <a:effectLst/>
                <a:latin typeface="JetBrains Mono"/>
              </a:rPr>
              <a:t>Ndef</a:t>
            </a:r>
            <a:r>
              <a:rPr kumimoji="0" lang="en-US" altLang="en-US" sz="1600" b="0" i="0" u="none" strike="noStrike" cap="none" normalizeH="0" baseline="0" dirty="0">
                <a:ln>
                  <a:noFill/>
                </a:ln>
                <a:solidFill>
                  <a:srgbClr val="7A7E85"/>
                </a:solidFill>
                <a:effectLst/>
                <a:latin typeface="JetBrains Mono"/>
              </a:rPr>
              <a:t> message the system read for us.</a:t>
            </a:r>
            <a:br>
              <a:rPr kumimoji="0" lang="en-US" altLang="en-US" sz="1600" b="0" i="0" u="none" strike="noStrike" cap="none" normalizeH="0" baseline="0" dirty="0">
                <a:ln>
                  <a:noFill/>
                </a:ln>
                <a:solidFill>
                  <a:srgbClr val="7A7E85"/>
                </a:solidFill>
                <a:effectLst/>
                <a:latin typeface="JetBrains Mono"/>
              </a:rPr>
            </a:br>
            <a:r>
              <a:rPr kumimoji="0" lang="en-US" altLang="en-US" sz="1600" b="0" i="0" u="none" strike="noStrike" cap="none" normalizeH="0" baseline="0" dirty="0">
                <a:ln>
                  <a:noFill/>
                </a:ln>
                <a:solidFill>
                  <a:srgbClr val="7A7E85"/>
                </a:solidFill>
                <a:effectLst/>
                <a:latin typeface="JetBrains Mono"/>
              </a:rPr>
              <a:t>        </a:t>
            </a:r>
            <a:r>
              <a:rPr kumimoji="0" lang="en-US" altLang="en-US" sz="1600" b="0" i="0" u="none" strike="noStrike" cap="none" normalizeH="0" baseline="0" dirty="0" err="1">
                <a:ln>
                  <a:noFill/>
                </a:ln>
                <a:solidFill>
                  <a:srgbClr val="BCBEC4"/>
                </a:solidFill>
                <a:effectLst/>
                <a:latin typeface="JetBrains Mono"/>
              </a:rPr>
              <a:t>NdefMessage</a:t>
            </a:r>
            <a:r>
              <a:rPr kumimoji="0" lang="en-US" altLang="en-US" sz="1600" b="0" i="0" u="none" strike="noStrike" cap="none" normalizeH="0" baseline="0" dirty="0">
                <a:ln>
                  <a:noFill/>
                </a:ln>
                <a:solidFill>
                  <a:srgbClr val="BCBEC4"/>
                </a:solidFill>
                <a:effectLst/>
                <a:latin typeface="JetBrains Mono"/>
              </a:rPr>
              <a:t> </a:t>
            </a:r>
            <a:r>
              <a:rPr kumimoji="0" lang="en-US" altLang="en-US" sz="1600" b="0" i="0" u="none" strike="noStrike" cap="none" normalizeH="0" baseline="0" dirty="0" err="1">
                <a:ln>
                  <a:noFill/>
                </a:ln>
                <a:solidFill>
                  <a:srgbClr val="BCBEC4"/>
                </a:solidFill>
                <a:effectLst/>
                <a:latin typeface="JetBrains Mono"/>
              </a:rPr>
              <a:t>mNdefMessage</a:t>
            </a:r>
            <a:r>
              <a:rPr kumimoji="0" lang="en-US" altLang="en-US" sz="1600" b="0" i="0" u="none" strike="noStrike" cap="none" normalizeH="0" baseline="0" dirty="0">
                <a:ln>
                  <a:noFill/>
                </a:ln>
                <a:solidFill>
                  <a:srgbClr val="BCBEC4"/>
                </a:solidFill>
                <a:effectLst/>
                <a:latin typeface="JetBrains Mono"/>
              </a:rPr>
              <a:t> = </a:t>
            </a:r>
            <a:r>
              <a:rPr kumimoji="0" lang="en-US" altLang="en-US" sz="1600" b="0" i="0" u="none" strike="noStrike" cap="none" normalizeH="0" baseline="0" dirty="0" err="1">
                <a:ln>
                  <a:noFill/>
                </a:ln>
                <a:solidFill>
                  <a:srgbClr val="BCBEC4"/>
                </a:solidFill>
                <a:effectLst/>
                <a:latin typeface="JetBrains Mono"/>
              </a:rPr>
              <a:t>mNdef.getCachedNdefMessage</a:t>
            </a:r>
            <a:r>
              <a:rPr kumimoji="0" lang="en-US" altLang="en-US" sz="1600" b="0" i="0" u="none" strike="noStrike" cap="none" normalizeH="0" baseline="0" dirty="0">
                <a:ln>
                  <a:noFill/>
                </a:ln>
                <a:solidFill>
                  <a:srgbClr val="BCBEC4"/>
                </a:solidFill>
                <a:effectLst/>
                <a:latin typeface="JetBrains Mono"/>
              </a:rPr>
              <a:t>();</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        </a:t>
            </a:r>
            <a:r>
              <a:rPr kumimoji="0" lang="en-US" altLang="en-US" sz="1600" b="0" i="0" u="none" strike="noStrike" cap="none" normalizeH="0" baseline="0" dirty="0" err="1">
                <a:ln>
                  <a:noFill/>
                </a:ln>
                <a:solidFill>
                  <a:srgbClr val="BCBEC4"/>
                </a:solidFill>
                <a:effectLst/>
                <a:latin typeface="JetBrains Mono"/>
              </a:rPr>
              <a:t>NdefRecord</a:t>
            </a:r>
            <a:r>
              <a:rPr kumimoji="0" lang="en-US" altLang="en-US" sz="1600" b="0" i="0" u="none" strike="noStrike" cap="none" normalizeH="0" baseline="0" dirty="0">
                <a:ln>
                  <a:noFill/>
                </a:ln>
                <a:solidFill>
                  <a:srgbClr val="BCBEC4"/>
                </a:solidFill>
                <a:effectLst/>
                <a:latin typeface="JetBrains Mono"/>
              </a:rPr>
              <a:t>[] msg = </a:t>
            </a:r>
            <a:r>
              <a:rPr kumimoji="0" lang="en-US" altLang="en-US" sz="1600" b="0" i="0" u="none" strike="noStrike" cap="none" normalizeH="0" baseline="0" dirty="0" err="1">
                <a:ln>
                  <a:noFill/>
                </a:ln>
                <a:solidFill>
                  <a:srgbClr val="BCBEC4"/>
                </a:solidFill>
                <a:effectLst/>
                <a:latin typeface="JetBrains Mono"/>
              </a:rPr>
              <a:t>mNdefMessage.getRecords</a:t>
            </a:r>
            <a:r>
              <a:rPr kumimoji="0" lang="en-US" altLang="en-US" sz="1600" b="0" i="0" u="none" strike="noStrike" cap="none" normalizeH="0" baseline="0" dirty="0">
                <a:ln>
                  <a:noFill/>
                </a:ln>
                <a:solidFill>
                  <a:srgbClr val="BCBEC4"/>
                </a:solidFill>
                <a:effectLst/>
                <a:latin typeface="JetBrains Mono"/>
              </a:rPr>
              <a:t>();</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        </a:t>
            </a:r>
            <a:r>
              <a:rPr kumimoji="0" lang="en-US" altLang="en-US" sz="1600" b="0" i="0" u="none" strike="noStrike" cap="none" normalizeH="0" baseline="0" dirty="0">
                <a:ln>
                  <a:noFill/>
                </a:ln>
                <a:solidFill>
                  <a:srgbClr val="CF8E6D"/>
                </a:solidFill>
                <a:effectLst/>
                <a:latin typeface="JetBrains Mono"/>
              </a:rPr>
              <a:t>for </a:t>
            </a:r>
            <a:r>
              <a:rPr kumimoji="0" lang="en-US" altLang="en-US" sz="1600" b="0" i="0" u="none" strike="noStrike" cap="none" normalizeH="0" baseline="0" dirty="0">
                <a:ln>
                  <a:noFill/>
                </a:ln>
                <a:solidFill>
                  <a:srgbClr val="BCBEC4"/>
                </a:solidFill>
                <a:effectLst/>
                <a:latin typeface="JetBrains Mono"/>
              </a:rPr>
              <a:t>(</a:t>
            </a:r>
            <a:r>
              <a:rPr kumimoji="0" lang="en-US" altLang="en-US" sz="1600" b="0" i="0" u="none" strike="noStrike" cap="none" normalizeH="0" baseline="0" dirty="0">
                <a:ln>
                  <a:noFill/>
                </a:ln>
                <a:solidFill>
                  <a:srgbClr val="CF8E6D"/>
                </a:solidFill>
                <a:effectLst/>
                <a:latin typeface="JetBrains Mono"/>
              </a:rPr>
              <a:t>int </a:t>
            </a:r>
            <a:r>
              <a:rPr kumimoji="0" lang="en-US" altLang="en-US" sz="1600" b="0" i="0" u="none" strike="noStrike" cap="none" normalizeH="0" baseline="0" dirty="0">
                <a:ln>
                  <a:noFill/>
                </a:ln>
                <a:solidFill>
                  <a:srgbClr val="BCBEC4"/>
                </a:solidFill>
                <a:effectLst/>
                <a:latin typeface="JetBrains Mono"/>
              </a:rPr>
              <a:t>j = </a:t>
            </a:r>
            <a:r>
              <a:rPr kumimoji="0" lang="en-US" altLang="en-US" sz="1600" b="0" i="0" u="none" strike="noStrike" cap="none" normalizeH="0" baseline="0" dirty="0">
                <a:ln>
                  <a:noFill/>
                </a:ln>
                <a:solidFill>
                  <a:srgbClr val="2AACB8"/>
                </a:solidFill>
                <a:effectLst/>
                <a:latin typeface="JetBrains Mono"/>
              </a:rPr>
              <a:t>0</a:t>
            </a:r>
            <a:r>
              <a:rPr kumimoji="0" lang="en-US" altLang="en-US" sz="1600" b="0" i="0" u="none" strike="noStrike" cap="none" normalizeH="0" baseline="0" dirty="0">
                <a:ln>
                  <a:noFill/>
                </a:ln>
                <a:solidFill>
                  <a:srgbClr val="BCBEC4"/>
                </a:solidFill>
                <a:effectLst/>
                <a:latin typeface="JetBrains Mono"/>
              </a:rPr>
              <a:t>; j &lt; </a:t>
            </a:r>
            <a:r>
              <a:rPr kumimoji="0" lang="en-US" altLang="en-US" sz="1600" b="0" i="0" u="none" strike="noStrike" cap="none" normalizeH="0" baseline="0" dirty="0" err="1">
                <a:ln>
                  <a:noFill/>
                </a:ln>
                <a:solidFill>
                  <a:srgbClr val="BCBEC4"/>
                </a:solidFill>
                <a:effectLst/>
                <a:latin typeface="JetBrains Mono"/>
              </a:rPr>
              <a:t>msg.</a:t>
            </a:r>
            <a:r>
              <a:rPr kumimoji="0" lang="en-US" altLang="en-US" sz="1600" b="0" i="0" u="none" strike="noStrike" cap="none" normalizeH="0" baseline="0" dirty="0" err="1">
                <a:ln>
                  <a:noFill/>
                </a:ln>
                <a:solidFill>
                  <a:srgbClr val="C77DBB"/>
                </a:solidFill>
                <a:effectLst/>
                <a:latin typeface="JetBrains Mono"/>
              </a:rPr>
              <a:t>length</a:t>
            </a:r>
            <a:r>
              <a:rPr kumimoji="0" lang="en-US" altLang="en-US" sz="1600" b="0" i="0" u="none" strike="noStrike" cap="none" normalizeH="0" baseline="0" dirty="0">
                <a:ln>
                  <a:noFill/>
                </a:ln>
                <a:solidFill>
                  <a:srgbClr val="BCBEC4"/>
                </a:solidFill>
                <a:effectLst/>
                <a:latin typeface="JetBrains Mono"/>
              </a:rPr>
              <a:t>; </a:t>
            </a:r>
            <a:r>
              <a:rPr kumimoji="0" lang="en-US" altLang="en-US" sz="1600" b="0" i="0" u="none" strike="noStrike" cap="none" normalizeH="0" baseline="0" dirty="0" err="1">
                <a:ln>
                  <a:noFill/>
                </a:ln>
                <a:solidFill>
                  <a:srgbClr val="BCBEC4"/>
                </a:solidFill>
                <a:effectLst/>
                <a:latin typeface="JetBrains Mono"/>
              </a:rPr>
              <a:t>j++</a:t>
            </a:r>
            <a:r>
              <a:rPr kumimoji="0" lang="en-US" altLang="en-US" sz="1600" b="0" i="0" u="none" strike="noStrike" cap="none" normalizeH="0" baseline="0" dirty="0">
                <a:ln>
                  <a:noFill/>
                </a:ln>
                <a:solidFill>
                  <a:srgbClr val="BCBEC4"/>
                </a:solidFill>
                <a:effectLst/>
                <a:latin typeface="JetBrains Mono"/>
              </a:rPr>
              <a:t>) {</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            String body = </a:t>
            </a:r>
            <a:r>
              <a:rPr kumimoji="0" lang="en-US" altLang="en-US" sz="1600" b="0" i="0" u="none" strike="noStrike" cap="none" normalizeH="0" baseline="0" dirty="0">
                <a:ln>
                  <a:noFill/>
                </a:ln>
                <a:solidFill>
                  <a:srgbClr val="CF8E6D"/>
                </a:solidFill>
                <a:effectLst/>
                <a:latin typeface="JetBrains Mono"/>
              </a:rPr>
              <a:t>new </a:t>
            </a:r>
            <a:r>
              <a:rPr kumimoji="0" lang="en-US" altLang="en-US" sz="1600" b="0" i="0" u="none" strike="noStrike" cap="none" normalizeH="0" baseline="0" dirty="0">
                <a:ln>
                  <a:noFill/>
                </a:ln>
                <a:solidFill>
                  <a:srgbClr val="BCBEC4"/>
                </a:solidFill>
                <a:effectLst/>
                <a:latin typeface="JetBrains Mono"/>
              </a:rPr>
              <a:t>String(msg[j].</a:t>
            </a:r>
            <a:r>
              <a:rPr kumimoji="0" lang="en-US" altLang="en-US" sz="1600" b="0" i="0" u="none" strike="noStrike" cap="none" normalizeH="0" baseline="0" dirty="0" err="1">
                <a:ln>
                  <a:noFill/>
                </a:ln>
                <a:solidFill>
                  <a:srgbClr val="BCBEC4"/>
                </a:solidFill>
                <a:effectLst/>
                <a:latin typeface="JetBrains Mono"/>
              </a:rPr>
              <a:t>getPayload</a:t>
            </a:r>
            <a:r>
              <a:rPr kumimoji="0" lang="en-US" altLang="en-US" sz="1600" b="0" i="0" u="none" strike="noStrike" cap="none" normalizeH="0" baseline="0" dirty="0">
                <a:ln>
                  <a:noFill/>
                </a:ln>
                <a:solidFill>
                  <a:srgbClr val="BCBEC4"/>
                </a:solidFill>
                <a:effectLst/>
                <a:latin typeface="JetBrains Mono"/>
              </a:rPr>
              <a:t>());</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            </a:t>
            </a:r>
            <a:r>
              <a:rPr kumimoji="0" lang="en-US" altLang="en-US" sz="1600" b="0" i="0" u="none" strike="noStrike" cap="none" normalizeH="0" baseline="0" dirty="0" err="1">
                <a:ln>
                  <a:noFill/>
                </a:ln>
                <a:solidFill>
                  <a:srgbClr val="BCBEC4"/>
                </a:solidFill>
                <a:effectLst/>
                <a:latin typeface="JetBrains Mono"/>
              </a:rPr>
              <a:t>logthis</a:t>
            </a:r>
            <a:r>
              <a:rPr kumimoji="0" lang="en-US" altLang="en-US" sz="1600" b="0" i="0" u="none" strike="noStrike" cap="none" normalizeH="0" baseline="0" dirty="0">
                <a:ln>
                  <a:noFill/>
                </a:ln>
                <a:solidFill>
                  <a:srgbClr val="BCBEC4"/>
                </a:solidFill>
                <a:effectLst/>
                <a:latin typeface="JetBrains Mono"/>
              </a:rPr>
              <a:t>(</a:t>
            </a:r>
            <a:r>
              <a:rPr kumimoji="0" lang="en-US" altLang="en-US" sz="1600" b="0" i="0" u="none" strike="noStrike" cap="none" normalizeH="0" baseline="0" dirty="0">
                <a:ln>
                  <a:noFill/>
                </a:ln>
                <a:solidFill>
                  <a:srgbClr val="6AAB73"/>
                </a:solidFill>
                <a:effectLst/>
                <a:latin typeface="JetBrains Mono"/>
              </a:rPr>
              <a:t>"record " </a:t>
            </a:r>
            <a:r>
              <a:rPr kumimoji="0" lang="en-US" altLang="en-US" sz="1600" b="0" i="0" u="none" strike="noStrike" cap="none" normalizeH="0" baseline="0" dirty="0">
                <a:ln>
                  <a:noFill/>
                </a:ln>
                <a:solidFill>
                  <a:srgbClr val="BCBEC4"/>
                </a:solidFill>
                <a:effectLst/>
                <a:latin typeface="JetBrains Mono"/>
              </a:rPr>
              <a:t>+ j + </a:t>
            </a:r>
            <a:r>
              <a:rPr kumimoji="0" lang="en-US" altLang="en-US" sz="1600" b="0" i="0" u="none" strike="noStrike" cap="none" normalizeH="0" baseline="0" dirty="0">
                <a:ln>
                  <a:noFill/>
                </a:ln>
                <a:solidFill>
                  <a:srgbClr val="6AAB73"/>
                </a:solidFill>
                <a:effectLst/>
                <a:latin typeface="JetBrains Mono"/>
              </a:rPr>
              <a:t>" is " </a:t>
            </a:r>
            <a:r>
              <a:rPr kumimoji="0" lang="en-US" altLang="en-US" sz="1600" b="0" i="0" u="none" strike="noStrike" cap="none" normalizeH="0" baseline="0" dirty="0">
                <a:ln>
                  <a:noFill/>
                </a:ln>
                <a:solidFill>
                  <a:srgbClr val="BCBEC4"/>
                </a:solidFill>
                <a:effectLst/>
                <a:latin typeface="JetBrains Mono"/>
              </a:rPr>
              <a:t>+ body);</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        }</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    } </a:t>
            </a:r>
            <a:r>
              <a:rPr kumimoji="0" lang="en-US" altLang="en-US" sz="1600" b="0" i="0" u="none" strike="noStrike" cap="none" normalizeH="0" baseline="0" dirty="0">
                <a:ln>
                  <a:noFill/>
                </a:ln>
                <a:solidFill>
                  <a:srgbClr val="CF8E6D"/>
                </a:solidFill>
                <a:effectLst/>
                <a:latin typeface="JetBrains Mono"/>
              </a:rPr>
              <a:t>else </a:t>
            </a:r>
            <a:r>
              <a:rPr kumimoji="0" lang="en-US" altLang="en-US" sz="1600" b="0" i="0" u="none" strike="noStrike" cap="none" normalizeH="0" baseline="0" dirty="0">
                <a:ln>
                  <a:noFill/>
                </a:ln>
                <a:solidFill>
                  <a:srgbClr val="BCBEC4"/>
                </a:solidFill>
                <a:effectLst/>
                <a:latin typeface="JetBrains Mono"/>
              </a:rPr>
              <a:t>{</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        </a:t>
            </a:r>
            <a:r>
              <a:rPr kumimoji="0" lang="en-US" altLang="en-US" sz="1600" b="0" i="0" u="none" strike="noStrike" cap="none" normalizeH="0" baseline="0" dirty="0" err="1">
                <a:ln>
                  <a:noFill/>
                </a:ln>
                <a:solidFill>
                  <a:srgbClr val="BCBEC4"/>
                </a:solidFill>
                <a:effectLst/>
                <a:latin typeface="JetBrains Mono"/>
              </a:rPr>
              <a:t>logthis</a:t>
            </a:r>
            <a:r>
              <a:rPr kumimoji="0" lang="en-US" altLang="en-US" sz="1600" b="0" i="0" u="none" strike="noStrike" cap="none" normalizeH="0" baseline="0" dirty="0">
                <a:ln>
                  <a:noFill/>
                </a:ln>
                <a:solidFill>
                  <a:srgbClr val="BCBEC4"/>
                </a:solidFill>
                <a:effectLst/>
                <a:latin typeface="JetBrains Mono"/>
              </a:rPr>
              <a:t>(</a:t>
            </a:r>
            <a:r>
              <a:rPr kumimoji="0" lang="en-US" altLang="en-US" sz="1600" b="0" i="0" u="none" strike="noStrike" cap="none" normalizeH="0" baseline="0" dirty="0">
                <a:ln>
                  <a:noFill/>
                </a:ln>
                <a:solidFill>
                  <a:srgbClr val="6AAB73"/>
                </a:solidFill>
                <a:effectLst/>
                <a:latin typeface="JetBrains Mono"/>
              </a:rPr>
              <a:t>"</a:t>
            </a:r>
            <a:r>
              <a:rPr kumimoji="0" lang="en-US" altLang="en-US" sz="1600" b="0" i="0" u="none" strike="noStrike" cap="none" normalizeH="0" baseline="0" dirty="0" err="1">
                <a:ln>
                  <a:noFill/>
                </a:ln>
                <a:solidFill>
                  <a:srgbClr val="6AAB73"/>
                </a:solidFill>
                <a:effectLst/>
                <a:latin typeface="JetBrains Mono"/>
              </a:rPr>
              <a:t>mNdf</a:t>
            </a:r>
            <a:r>
              <a:rPr kumimoji="0" lang="en-US" altLang="en-US" sz="1600" b="0" i="0" u="none" strike="noStrike" cap="none" normalizeH="0" baseline="0" dirty="0">
                <a:ln>
                  <a:noFill/>
                </a:ln>
                <a:solidFill>
                  <a:srgbClr val="6AAB73"/>
                </a:solidFill>
                <a:effectLst/>
                <a:latin typeface="JetBrains Mono"/>
              </a:rPr>
              <a:t> is null"</a:t>
            </a:r>
            <a:r>
              <a:rPr kumimoji="0" lang="en-US" altLang="en-US" sz="1600" b="0" i="0" u="none" strike="noStrike" cap="none" normalizeH="0" baseline="0" dirty="0">
                <a:ln>
                  <a:noFill/>
                </a:ln>
                <a:solidFill>
                  <a:srgbClr val="BCBEC4"/>
                </a:solidFill>
                <a:effectLst/>
                <a:latin typeface="JetBrains Mono"/>
              </a:rPr>
              <a:t>);</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    }</a:t>
            </a:r>
            <a:br>
              <a:rPr kumimoji="0" lang="en-US" altLang="en-US" sz="1600" b="0" i="0" u="none" strike="noStrike" cap="none" normalizeH="0" baseline="0" dirty="0">
                <a:ln>
                  <a:noFill/>
                </a:ln>
                <a:solidFill>
                  <a:srgbClr val="BCBEC4"/>
                </a:solidFill>
                <a:effectLst/>
                <a:latin typeface="JetBrains Mono"/>
              </a:rPr>
            </a:br>
            <a:r>
              <a:rPr kumimoji="0" lang="en-US" altLang="en-US" sz="1600" b="0" i="0" u="none" strike="noStrike" cap="none" normalizeH="0" baseline="0" dirty="0">
                <a:ln>
                  <a:noFill/>
                </a:ln>
                <a:solidFill>
                  <a:srgbClr val="BCBEC4"/>
                </a:solidFill>
                <a:effectLst/>
                <a:latin typeface="JetBrains Mono"/>
              </a:rPr>
              <a:t>}</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222327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Examples</a:t>
            </a:r>
          </a:p>
        </p:txBody>
      </p:sp>
      <p:sp>
        <p:nvSpPr>
          <p:cNvPr id="3" name="Content Placeholder 2"/>
          <p:cNvSpPr>
            <a:spLocks noGrp="1"/>
          </p:cNvSpPr>
          <p:nvPr>
            <p:ph idx="1"/>
          </p:nvPr>
        </p:nvSpPr>
        <p:spPr/>
        <p:txBody>
          <a:bodyPr>
            <a:normAutofit/>
          </a:bodyPr>
          <a:lstStyle/>
          <a:p>
            <a:r>
              <a:rPr lang="en-US" dirty="0" err="1"/>
              <a:t>NFCreadDemo</a:t>
            </a:r>
            <a:r>
              <a:rPr lang="en-US" dirty="0"/>
              <a:t>  Uses intents.</a:t>
            </a:r>
          </a:p>
          <a:p>
            <a:pPr lvl="1"/>
            <a:r>
              <a:rPr lang="en-US" dirty="0"/>
              <a:t>just reads tags.  it's pretty simple code and displays what it reads.</a:t>
            </a:r>
          </a:p>
          <a:p>
            <a:r>
              <a:rPr lang="en-US" dirty="0" err="1"/>
              <a:t>NFCReadWriteDemo</a:t>
            </a:r>
            <a:r>
              <a:rPr lang="en-US" dirty="0"/>
              <a:t>   Uses </a:t>
            </a:r>
            <a:r>
              <a:rPr lang="en-US" dirty="0" err="1"/>
              <a:t>readerMode</a:t>
            </a:r>
            <a:endParaRPr lang="en-US" dirty="0"/>
          </a:p>
          <a:p>
            <a:pPr lvl="1"/>
            <a:r>
              <a:rPr lang="en-US" dirty="0"/>
              <a:t>Will read tags.  If you set the writer, it will also write tags.</a:t>
            </a:r>
          </a:p>
        </p:txBody>
      </p:sp>
    </p:spTree>
    <p:extLst>
      <p:ext uri="{BB962C8B-B14F-4D97-AF65-F5344CB8AC3E}">
        <p14:creationId xmlns:p14="http://schemas.microsoft.com/office/powerpoint/2010/main" val="6854177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Tags References</a:t>
            </a:r>
            <a:endParaRPr lang="en-US" dirty="0"/>
          </a:p>
        </p:txBody>
      </p:sp>
      <p:sp>
        <p:nvSpPr>
          <p:cNvPr id="3" name="Content Placeholder 2"/>
          <p:cNvSpPr>
            <a:spLocks noGrp="1"/>
          </p:cNvSpPr>
          <p:nvPr>
            <p:ph idx="1"/>
          </p:nvPr>
        </p:nvSpPr>
        <p:spPr/>
        <p:txBody>
          <a:bodyPr>
            <a:normAutofit fontScale="70000" lnSpcReduction="20000"/>
          </a:bodyPr>
          <a:lstStyle/>
          <a:p>
            <a:r>
              <a:rPr lang="en-US" dirty="0"/>
              <a:t>Using intents:</a:t>
            </a:r>
            <a:endParaRPr lang="en-US" dirty="0">
              <a:hlinkClick r:id="rId2"/>
            </a:endParaRPr>
          </a:p>
          <a:p>
            <a:pPr lvl="1"/>
            <a:r>
              <a:rPr lang="en-US" dirty="0">
                <a:hlinkClick r:id="rId2"/>
              </a:rPr>
              <a:t>http://developer.android.com/reference/android/nfc/NfcAdapter.html#getDefaultAdapter%28android.content.Context%29</a:t>
            </a:r>
            <a:r>
              <a:rPr lang="en-US" dirty="0"/>
              <a:t> </a:t>
            </a:r>
          </a:p>
          <a:p>
            <a:pPr lvl="1"/>
            <a:r>
              <a:rPr lang="en-US" dirty="0">
                <a:hlinkClick r:id="rId3"/>
              </a:rPr>
              <a:t>https://www.youtube.com/watch?v=aiSHHj7jWpQ&amp;index=3&amp;list=PLJebtGlguLPP8IRW9Vzrt2D9Ay4IXmy64</a:t>
            </a:r>
            <a:endParaRPr lang="en-US" dirty="0"/>
          </a:p>
          <a:p>
            <a:pPr lvl="1"/>
            <a:r>
              <a:rPr lang="en-US" dirty="0">
                <a:hlinkClick r:id="rId4"/>
              </a:rPr>
              <a:t>http://developer.android.com/guide/topics/connectivity/nfc/index.html</a:t>
            </a:r>
            <a:endParaRPr lang="en-US" dirty="0"/>
          </a:p>
          <a:p>
            <a:pPr lvl="1"/>
            <a:r>
              <a:rPr lang="en-US" dirty="0">
                <a:hlinkClick r:id="rId5"/>
              </a:rPr>
              <a:t>http://code.tutsplus.com/tutorials/reading-nfc-tags-with-android--mobile-17278</a:t>
            </a:r>
            <a:endParaRPr lang="en-US" dirty="0"/>
          </a:p>
          <a:p>
            <a:pPr lvl="1"/>
            <a:r>
              <a:rPr lang="en-US" dirty="0">
                <a:hlinkClick r:id="rId6"/>
              </a:rPr>
              <a:t>http://mifareclassicdetectiononandroid.blogspot.com/2011/04/reading-mifare-classic-1k-from-android.html</a:t>
            </a:r>
            <a:endParaRPr lang="en-US" dirty="0"/>
          </a:p>
          <a:p>
            <a:r>
              <a:rPr lang="en-US"/>
              <a:t>enable reader mode</a:t>
            </a:r>
            <a:endParaRPr lang="en-US" dirty="0"/>
          </a:p>
          <a:p>
            <a:pPr lvl="1"/>
            <a:r>
              <a:rPr lang="en-US" dirty="0">
                <a:hlinkClick r:id="rId7"/>
              </a:rPr>
              <a:t>https://stackoverflow.com/questions/64920307/how-to-write-ndef-records-to-nfc-tag/64921434#64921434</a:t>
            </a:r>
            <a:r>
              <a:rPr lang="en-US" dirty="0"/>
              <a:t>  (assuming it hasn't changed, this the best answer here).</a:t>
            </a:r>
          </a:p>
          <a:p>
            <a:pPr lvl="1"/>
            <a:r>
              <a:rPr lang="en-US" dirty="0">
                <a:hlinkClick r:id="rId8"/>
              </a:rPr>
              <a:t>https://stackoverflow.com/questions/40288795/android-nfca-connect-nfca-transceive-nfca-settimeout-and-nfca-getmaxtran</a:t>
            </a:r>
            <a:r>
              <a:rPr lang="en-US" dirty="0"/>
              <a:t> </a:t>
            </a:r>
          </a:p>
          <a:p>
            <a:pPr lvl="1"/>
            <a:r>
              <a:rPr lang="en-US" dirty="0">
                <a:hlinkClick r:id="rId9"/>
              </a:rPr>
              <a:t>https://stackoverflow.com/questions/71657452/android-nfcadapter-enablereadermode-callback-not-called</a:t>
            </a:r>
            <a:r>
              <a:rPr lang="en-US" dirty="0"/>
              <a:t> </a:t>
            </a:r>
          </a:p>
          <a:p>
            <a:pPr lvl="1"/>
            <a:r>
              <a:rPr lang="en-US" dirty="0">
                <a:hlinkClick r:id="rId10"/>
              </a:rPr>
              <a:t>https://github.com/SMARTRACTECHNOLOGY-PUBLIC/smartrac-sdk-java-android-nfc/blob/master/nfc-ntag/How-to%20Read%20data%20from%20NFC%20NTAG.md</a:t>
            </a:r>
            <a:endParaRPr lang="en-US" dirty="0"/>
          </a:p>
          <a:p>
            <a:pPr lvl="1"/>
            <a:r>
              <a:rPr lang="en-US" dirty="0">
                <a:hlinkClick r:id="rId11"/>
              </a:rPr>
              <a:t>https://stackoverflow.com/questions/59395861/write-nfc-data-on-an-tag-with-android-studio/59397667#59397667</a:t>
            </a:r>
            <a:r>
              <a:rPr lang="en-US" dirty="0"/>
              <a:t> </a:t>
            </a:r>
          </a:p>
          <a:p>
            <a:pPr lvl="1"/>
            <a:endParaRPr lang="en-US" dirty="0"/>
          </a:p>
        </p:txBody>
      </p:sp>
    </p:spTree>
    <p:extLst>
      <p:ext uri="{BB962C8B-B14F-4D97-AF65-F5344CB8AC3E}">
        <p14:creationId xmlns:p14="http://schemas.microsoft.com/office/powerpoint/2010/main" val="7651333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Last Note</a:t>
            </a:r>
          </a:p>
        </p:txBody>
      </p:sp>
      <p:sp>
        <p:nvSpPr>
          <p:cNvPr id="3" name="Content Placeholder 2"/>
          <p:cNvSpPr>
            <a:spLocks noGrp="1"/>
          </p:cNvSpPr>
          <p:nvPr>
            <p:ph idx="1"/>
          </p:nvPr>
        </p:nvSpPr>
        <p:spPr/>
        <p:txBody>
          <a:bodyPr>
            <a:normAutofit lnSpcReduction="10000"/>
          </a:bodyPr>
          <a:lstStyle/>
          <a:p>
            <a:r>
              <a:rPr lang="en-US" dirty="0"/>
              <a:t>Google/Samsung/others are working on a compatible or better then Apple </a:t>
            </a:r>
            <a:r>
              <a:rPr lang="en-US" dirty="0" err="1"/>
              <a:t>AirDrop</a:t>
            </a:r>
            <a:endParaRPr lang="en-US" dirty="0"/>
          </a:p>
          <a:p>
            <a:pPr lvl="1"/>
            <a:r>
              <a:rPr lang="en-US" dirty="0"/>
              <a:t>Android Beam didn't work out as expected.</a:t>
            </a:r>
          </a:p>
          <a:p>
            <a:pPr lvl="2"/>
            <a:r>
              <a:rPr lang="en-US" dirty="0"/>
              <a:t>Honestly, it was terrible and slow.</a:t>
            </a:r>
          </a:p>
          <a:p>
            <a:pPr lvl="1"/>
            <a:endParaRPr lang="en-US" dirty="0"/>
          </a:p>
          <a:p>
            <a:pPr lvl="1"/>
            <a:r>
              <a:rPr lang="en-US" dirty="0"/>
              <a:t>Basically it need to use Bluetooth, </a:t>
            </a:r>
            <a:r>
              <a:rPr lang="en-US" dirty="0" err="1"/>
              <a:t>wifi</a:t>
            </a:r>
            <a:r>
              <a:rPr lang="en-US" dirty="0"/>
              <a:t>, and </a:t>
            </a:r>
            <a:r>
              <a:rPr lang="en-US" dirty="0" err="1"/>
              <a:t>nfc</a:t>
            </a:r>
            <a:r>
              <a:rPr lang="en-US" dirty="0"/>
              <a:t> to work, </a:t>
            </a:r>
          </a:p>
          <a:p>
            <a:pPr lvl="2"/>
            <a:r>
              <a:rPr lang="en-US" dirty="0"/>
              <a:t>plus backward compatible  to at least Android 8?</a:t>
            </a:r>
          </a:p>
          <a:p>
            <a:pPr lvl="2"/>
            <a:endParaRPr lang="en-US" dirty="0"/>
          </a:p>
          <a:p>
            <a:pPr lvl="1"/>
            <a:r>
              <a:rPr lang="en-US" dirty="0"/>
              <a:t>And apple has not interest in supporting it or work on an </a:t>
            </a:r>
            <a:r>
              <a:rPr lang="en-US"/>
              <a:t>android version.</a:t>
            </a:r>
            <a:endParaRPr lang="en-US" dirty="0"/>
          </a:p>
        </p:txBody>
      </p:sp>
    </p:spTree>
    <p:extLst>
      <p:ext uri="{BB962C8B-B14F-4D97-AF65-F5344CB8AC3E}">
        <p14:creationId xmlns:p14="http://schemas.microsoft.com/office/powerpoint/2010/main" val="42334292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nearby share</a:t>
            </a:r>
            <a:endParaRPr lang="en-US" dirty="0"/>
          </a:p>
        </p:txBody>
      </p:sp>
      <p:sp>
        <p:nvSpPr>
          <p:cNvPr id="3" name="Content Placeholder 2"/>
          <p:cNvSpPr>
            <a:spLocks noGrp="1"/>
          </p:cNvSpPr>
          <p:nvPr>
            <p:ph idx="1"/>
          </p:nvPr>
        </p:nvSpPr>
        <p:spPr/>
        <p:txBody>
          <a:bodyPr/>
          <a:lstStyle/>
          <a:p>
            <a:r>
              <a:rPr lang="en-US" dirty="0">
                <a:hlinkClick r:id="rId2"/>
              </a:rPr>
              <a:t>https://www.androidcentral.com/how-use-nearby-share-your-android-phone</a:t>
            </a:r>
            <a:endParaRPr lang="en-US" dirty="0"/>
          </a:p>
          <a:p>
            <a:pPr lvl="1"/>
            <a:r>
              <a:rPr lang="en-US" dirty="0"/>
              <a:t>It was supposed to replace beam but has not been as successful as hoped.</a:t>
            </a:r>
          </a:p>
          <a:p>
            <a:pPr lvl="1"/>
            <a:endParaRPr lang="en-US" dirty="0"/>
          </a:p>
          <a:p>
            <a:r>
              <a:rPr lang="en-US" dirty="0"/>
              <a:t>We will look at nearby protocols later on.</a:t>
            </a:r>
          </a:p>
        </p:txBody>
      </p:sp>
    </p:spTree>
    <p:extLst>
      <p:ext uri="{BB962C8B-B14F-4D97-AF65-F5344CB8AC3E}">
        <p14:creationId xmlns:p14="http://schemas.microsoft.com/office/powerpoint/2010/main" val="35429657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References</a:t>
            </a:r>
            <a:endParaRPr lang="en-US" dirty="0"/>
          </a:p>
        </p:txBody>
      </p:sp>
      <p:sp>
        <p:nvSpPr>
          <p:cNvPr id="3" name="Content Placeholder 2"/>
          <p:cNvSpPr>
            <a:spLocks noGrp="1"/>
          </p:cNvSpPr>
          <p:nvPr>
            <p:ph idx="1"/>
          </p:nvPr>
        </p:nvSpPr>
        <p:spPr/>
        <p:txBody>
          <a:bodyPr>
            <a:normAutofit fontScale="55000" lnSpcReduction="20000"/>
          </a:bodyPr>
          <a:lstStyle/>
          <a:p>
            <a:r>
              <a:rPr lang="en-US">
                <a:hlinkClick r:id="rId2"/>
              </a:rPr>
              <a:t>http://en.wikipedia.org/wiki/Near_field_communication</a:t>
            </a:r>
            <a:endParaRPr lang="en-US"/>
          </a:p>
          <a:p>
            <a:r>
              <a:rPr lang="en-US"/>
              <a:t>Android</a:t>
            </a:r>
          </a:p>
          <a:p>
            <a:pPr lvl="1"/>
            <a:r>
              <a:rPr lang="en-US">
                <a:hlinkClick r:id="rId3"/>
              </a:rPr>
              <a:t>http://developer.android.com/guide/topics/connectivity/nfc/index.html</a:t>
            </a:r>
            <a:r>
              <a:rPr lang="en-US"/>
              <a:t> </a:t>
            </a:r>
          </a:p>
          <a:p>
            <a:pPr lvl="1"/>
            <a:r>
              <a:rPr lang="en-US">
                <a:hlinkClick r:id="rId4"/>
              </a:rPr>
              <a:t>http://developer.android.com/resources/samples/NFCDemo/index.html</a:t>
            </a:r>
            <a:endParaRPr lang="en-US"/>
          </a:p>
          <a:p>
            <a:pPr lvl="1"/>
            <a:r>
              <a:rPr lang="en-US">
                <a:hlinkClick r:id="rId5"/>
              </a:rPr>
              <a:t>http://stackoverflow.com/questions/5078649/android-nfc-sample-demo-reads-only-fake-information-from-the-tag</a:t>
            </a:r>
            <a:endParaRPr lang="en-US"/>
          </a:p>
          <a:p>
            <a:pPr lvl="1"/>
            <a:r>
              <a:rPr lang="en-US">
                <a:hlinkClick r:id="rId6"/>
              </a:rPr>
              <a:t>http://www.jessechen.net/blog/how-to-nfc-on-the-android-platform/</a:t>
            </a:r>
            <a:endParaRPr lang="en-US"/>
          </a:p>
          <a:p>
            <a:pPr lvl="1"/>
            <a:r>
              <a:rPr lang="en-US">
                <a:hlinkClick r:id="rId7"/>
              </a:rPr>
              <a:t>https://github.com/commonsguy/cw-omnibus/blob/master/NFC/FileBeam/src/com/commonsware/android/filebeam/MainActivity.java</a:t>
            </a:r>
            <a:r>
              <a:rPr lang="en-US"/>
              <a:t> </a:t>
            </a:r>
          </a:p>
          <a:p>
            <a:pPr lvl="1"/>
            <a:r>
              <a:rPr lang="en-US">
                <a:hlinkClick r:id="rId8"/>
              </a:rPr>
              <a:t>http://stackoverflow.com/questions/8648149/bi-directional-android-beam?rq=1</a:t>
            </a:r>
            <a:r>
              <a:rPr lang="en-US"/>
              <a:t> </a:t>
            </a:r>
          </a:p>
          <a:p>
            <a:pPr lvl="1"/>
            <a:r>
              <a:rPr lang="en-US">
                <a:hlinkClick r:id="rId9"/>
              </a:rPr>
              <a:t>http://developer.android.com/reference/android/nfc/NfcAdapter.html#setNdefPushMessage%28android.nfc.NdefMessage,%20android.app.Activity,%20android.app.Activity...%29</a:t>
            </a:r>
            <a:r>
              <a:rPr lang="en-US"/>
              <a:t> </a:t>
            </a:r>
          </a:p>
          <a:p>
            <a:pPr lvl="1"/>
            <a:r>
              <a:rPr lang="en-US">
                <a:hlinkClick r:id="rId10"/>
              </a:rPr>
              <a:t>http://developer.android.com/guide/topics/connectivity/nfc/nfc.html</a:t>
            </a:r>
            <a:r>
              <a:rPr lang="en-US"/>
              <a:t> </a:t>
            </a:r>
          </a:p>
          <a:p>
            <a:pPr lvl="1"/>
            <a:r>
              <a:rPr lang="en-US">
                <a:hlinkClick r:id="rId11"/>
              </a:rPr>
              <a:t>http://stackoverflow.com/questions/10265928/writing-data-into-nfc-tag-in-android-tutorial</a:t>
            </a:r>
            <a:r>
              <a:rPr lang="en-US"/>
              <a:t> </a:t>
            </a:r>
          </a:p>
          <a:p>
            <a:pPr lvl="1"/>
            <a:r>
              <a:rPr lang="en-US">
                <a:hlinkClick r:id="rId12"/>
              </a:rPr>
              <a:t>http://code.google.com/p/ndef-tools-for-android/downloads/list</a:t>
            </a:r>
            <a:r>
              <a:rPr lang="en-US"/>
              <a:t> </a:t>
            </a:r>
          </a:p>
          <a:p>
            <a:pPr lvl="1"/>
            <a:r>
              <a:rPr lang="en-US">
                <a:hlinkClick r:id="rId6"/>
              </a:rPr>
              <a:t>http://www.jessechen.net/blog/how-to-nfc-on-the-android-platform/</a:t>
            </a:r>
            <a:r>
              <a:rPr lang="en-US"/>
              <a:t> with a video explanation as well. </a:t>
            </a:r>
          </a:p>
          <a:p>
            <a:pPr lvl="1"/>
            <a:r>
              <a:rPr lang="en-US">
                <a:hlinkClick r:id="rId13"/>
              </a:rPr>
              <a:t>http://stackoverflow.com/questions/5762234/nfc-tutorial-for-android-other-than-api-demo</a:t>
            </a:r>
            <a:r>
              <a:rPr lang="en-US"/>
              <a:t> </a:t>
            </a:r>
            <a:endParaRPr lang="en-US" dirty="0"/>
          </a:p>
        </p:txBody>
      </p:sp>
    </p:spTree>
    <p:extLst>
      <p:ext uri="{BB962C8B-B14F-4D97-AF65-F5344CB8AC3E}">
        <p14:creationId xmlns:p14="http://schemas.microsoft.com/office/powerpoint/2010/main" val="13462866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ext Box 2"/>
          <p:cNvSpPr txBox="1">
            <a:spLocks noChangeArrowheads="1"/>
          </p:cNvSpPr>
          <p:nvPr/>
        </p:nvSpPr>
        <p:spPr bwMode="auto">
          <a:xfrm>
            <a:off x="4243389" y="1676401"/>
            <a:ext cx="1735137"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spcBef>
                <a:spcPct val="50000"/>
              </a:spcBef>
            </a:pPr>
            <a:r>
              <a:rPr lang="en-US" sz="15000" b="1">
                <a:latin typeface="Tahoma" pitchFamily="34" charset="0"/>
              </a:rPr>
              <a:t>Q</a:t>
            </a:r>
          </a:p>
        </p:txBody>
      </p:sp>
      <p:sp>
        <p:nvSpPr>
          <p:cNvPr id="100355" name="Text Box 3"/>
          <p:cNvSpPr txBox="1">
            <a:spLocks noChangeArrowheads="1"/>
          </p:cNvSpPr>
          <p:nvPr/>
        </p:nvSpPr>
        <p:spPr bwMode="auto">
          <a:xfrm>
            <a:off x="6054725" y="2044701"/>
            <a:ext cx="1735138"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spcBef>
                <a:spcPct val="50000"/>
              </a:spcBef>
            </a:pPr>
            <a:r>
              <a:rPr lang="en-US" sz="15000" b="1">
                <a:latin typeface="Tahoma" pitchFamily="34" charset="0"/>
              </a:rPr>
              <a:t>A</a:t>
            </a:r>
          </a:p>
        </p:txBody>
      </p:sp>
      <p:sp>
        <p:nvSpPr>
          <p:cNvPr id="100356" name="Text Box 4"/>
          <p:cNvSpPr txBox="1">
            <a:spLocks noChangeArrowheads="1"/>
          </p:cNvSpPr>
          <p:nvPr/>
        </p:nvSpPr>
        <p:spPr bwMode="auto">
          <a:xfrm>
            <a:off x="5334000" y="2679701"/>
            <a:ext cx="1735138"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spcBef>
                <a:spcPct val="50000"/>
              </a:spcBef>
            </a:pPr>
            <a:r>
              <a:rPr lang="en-US" sz="10000" b="1">
                <a:latin typeface="Tahoma" pitchFamily="34" charset="0"/>
              </a:rPr>
              <a:t>&amp;</a:t>
            </a:r>
            <a:endParaRPr lang="en-US" sz="15000" b="1">
              <a:latin typeface="Tahoma" pitchFamily="34" charset="0"/>
            </a:endParaRPr>
          </a:p>
        </p:txBody>
      </p:sp>
    </p:spTree>
    <p:extLst>
      <p:ext uri="{BB962C8B-B14F-4D97-AF65-F5344CB8AC3E}">
        <p14:creationId xmlns:p14="http://schemas.microsoft.com/office/powerpoint/2010/main" val="3645874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afterEffect">
                                  <p:stCondLst>
                                    <p:cond delay="500"/>
                                  </p:stCondLst>
                                  <p:childTnLst>
                                    <p:set>
                                      <p:cBhvr>
                                        <p:cTn id="6" dur="1" fill="hold">
                                          <p:stCondLst>
                                            <p:cond delay="0"/>
                                          </p:stCondLst>
                                        </p:cTn>
                                        <p:tgtEl>
                                          <p:spTgt spid="100354"/>
                                        </p:tgtEl>
                                        <p:attrNameLst>
                                          <p:attrName>style.visibility</p:attrName>
                                        </p:attrNameLst>
                                      </p:cBhvr>
                                      <p:to>
                                        <p:strVal val="visible"/>
                                      </p:to>
                                    </p:set>
                                    <p:anim calcmode="lin" valueType="num">
                                      <p:cBhvr additive="base">
                                        <p:cTn id="7" dur="500" fill="hold"/>
                                        <p:tgtEl>
                                          <p:spTgt spid="100354"/>
                                        </p:tgtEl>
                                        <p:attrNameLst>
                                          <p:attrName>ppt_x</p:attrName>
                                        </p:attrNameLst>
                                      </p:cBhvr>
                                      <p:tavLst>
                                        <p:tav tm="0">
                                          <p:val>
                                            <p:strVal val="0-#ppt_w/2"/>
                                          </p:val>
                                        </p:tav>
                                        <p:tav tm="100000">
                                          <p:val>
                                            <p:strVal val="#ppt_x"/>
                                          </p:val>
                                        </p:tav>
                                      </p:tavLst>
                                    </p:anim>
                                    <p:anim calcmode="lin" valueType="num">
                                      <p:cBhvr additive="base">
                                        <p:cTn id="8" dur="500" fill="hold"/>
                                        <p:tgtEl>
                                          <p:spTgt spid="100354"/>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100356"/>
                                        </p:tgtEl>
                                        <p:attrNameLst>
                                          <p:attrName>style.visibility</p:attrName>
                                        </p:attrNameLst>
                                      </p:cBhvr>
                                      <p:to>
                                        <p:strVal val="visible"/>
                                      </p:to>
                                    </p:set>
                                    <p:anim calcmode="lin" valueType="num">
                                      <p:cBhvr additive="base">
                                        <p:cTn id="12" dur="500" fill="hold"/>
                                        <p:tgtEl>
                                          <p:spTgt spid="100356"/>
                                        </p:tgtEl>
                                        <p:attrNameLst>
                                          <p:attrName>ppt_x</p:attrName>
                                        </p:attrNameLst>
                                      </p:cBhvr>
                                      <p:tavLst>
                                        <p:tav tm="0">
                                          <p:val>
                                            <p:strVal val="#ppt_x"/>
                                          </p:val>
                                        </p:tav>
                                        <p:tav tm="100000">
                                          <p:val>
                                            <p:strVal val="#ppt_x"/>
                                          </p:val>
                                        </p:tav>
                                      </p:tavLst>
                                    </p:anim>
                                    <p:anim calcmode="lin" valueType="num">
                                      <p:cBhvr additive="base">
                                        <p:cTn id="13" dur="500" fill="hold"/>
                                        <p:tgtEl>
                                          <p:spTgt spid="100356"/>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500"/>
                            </p:stCondLst>
                            <p:childTnLst>
                              <p:par>
                                <p:cTn id="15" presetID="2" presetClass="entr" presetSubtype="6" fill="hold" grpId="0" nodeType="afterEffect">
                                  <p:stCondLst>
                                    <p:cond delay="0"/>
                                  </p:stCondLst>
                                  <p:childTnLst>
                                    <p:set>
                                      <p:cBhvr>
                                        <p:cTn id="16" dur="1" fill="hold">
                                          <p:stCondLst>
                                            <p:cond delay="0"/>
                                          </p:stCondLst>
                                        </p:cTn>
                                        <p:tgtEl>
                                          <p:spTgt spid="100355"/>
                                        </p:tgtEl>
                                        <p:attrNameLst>
                                          <p:attrName>style.visibility</p:attrName>
                                        </p:attrNameLst>
                                      </p:cBhvr>
                                      <p:to>
                                        <p:strVal val="visible"/>
                                      </p:to>
                                    </p:set>
                                    <p:anim calcmode="lin" valueType="num">
                                      <p:cBhvr additive="base">
                                        <p:cTn id="17" dur="500" fill="hold"/>
                                        <p:tgtEl>
                                          <p:spTgt spid="100355"/>
                                        </p:tgtEl>
                                        <p:attrNameLst>
                                          <p:attrName>ppt_x</p:attrName>
                                        </p:attrNameLst>
                                      </p:cBhvr>
                                      <p:tavLst>
                                        <p:tav tm="0">
                                          <p:val>
                                            <p:strVal val="1+#ppt_w/2"/>
                                          </p:val>
                                        </p:tav>
                                        <p:tav tm="100000">
                                          <p:val>
                                            <p:strVal val="#ppt_x"/>
                                          </p:val>
                                        </p:tav>
                                      </p:tavLst>
                                    </p:anim>
                                    <p:anim calcmode="lin" valueType="num">
                                      <p:cBhvr additive="base">
                                        <p:cTn id="18" dur="500" fill="hold"/>
                                        <p:tgtEl>
                                          <p:spTgt spid="10035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autoUpdateAnimBg="0"/>
      <p:bldP spid="100355" grpId="0" autoUpdateAnimBg="0"/>
      <p:bldP spid="100356"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NFC (2)</a:t>
            </a:r>
          </a:p>
        </p:txBody>
      </p:sp>
      <p:sp>
        <p:nvSpPr>
          <p:cNvPr id="3" name="Content Placeholder 2"/>
          <p:cNvSpPr>
            <a:spLocks noGrp="1"/>
          </p:cNvSpPr>
          <p:nvPr>
            <p:ph idx="1"/>
          </p:nvPr>
        </p:nvSpPr>
        <p:spPr/>
        <p:txBody>
          <a:bodyPr>
            <a:normAutofit/>
          </a:bodyPr>
          <a:lstStyle/>
          <a:p>
            <a:r>
              <a:rPr lang="en-US" dirty="0"/>
              <a:t>NFC standards cover communications protocols and data exchange formats, and are based on existing radio-frequency identification (RFID) standards including ISO/IEC 14443 and </a:t>
            </a:r>
            <a:r>
              <a:rPr lang="en-US" dirty="0" err="1"/>
              <a:t>FeliCa</a:t>
            </a:r>
            <a:r>
              <a:rPr lang="en-US" dirty="0"/>
              <a:t>.</a:t>
            </a:r>
          </a:p>
          <a:p>
            <a:r>
              <a:rPr lang="en-US" dirty="0"/>
              <a:t>The standards include ISO/IEC 18092 and those defined by the NFC Forum, which was founded in 2004 by Nokia, Philips and Sony, and now has 150 members. The Forum also promotes NFC and certifies device compliance</a:t>
            </a:r>
          </a:p>
        </p:txBody>
      </p:sp>
    </p:spTree>
    <p:extLst>
      <p:ext uri="{BB962C8B-B14F-4D97-AF65-F5344CB8AC3E}">
        <p14:creationId xmlns:p14="http://schemas.microsoft.com/office/powerpoint/2010/main" val="2217641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7201" y="4334923"/>
            <a:ext cx="2293892" cy="2291906"/>
          </a:xfrm>
          <a:prstGeom prst="rect">
            <a:avLst/>
          </a:prstGeom>
          <a:ln>
            <a:noFill/>
          </a:ln>
          <a:effectLst>
            <a:outerShdw blurRad="292100" dist="139700" dir="2700000" algn="tl" rotWithShape="0">
              <a:srgbClr val="333333">
                <a:alpha val="65000"/>
              </a:srgbClr>
            </a:outerShdw>
          </a:effectLst>
        </p:spPr>
      </p:pic>
      <p:sp>
        <p:nvSpPr>
          <p:cNvPr id="2" name="Title 1"/>
          <p:cNvSpPr>
            <a:spLocks noGrp="1"/>
          </p:cNvSpPr>
          <p:nvPr>
            <p:ph type="title"/>
          </p:nvPr>
        </p:nvSpPr>
        <p:spPr/>
        <p:txBody>
          <a:bodyPr/>
          <a:lstStyle/>
          <a:p>
            <a:r>
              <a:rPr lang="en-US" dirty="0"/>
              <a:t>About</a:t>
            </a:r>
          </a:p>
        </p:txBody>
      </p:sp>
      <p:sp>
        <p:nvSpPr>
          <p:cNvPr id="3" name="Content Placeholder 2"/>
          <p:cNvSpPr>
            <a:spLocks noGrp="1"/>
          </p:cNvSpPr>
          <p:nvPr>
            <p:ph idx="1"/>
          </p:nvPr>
        </p:nvSpPr>
        <p:spPr/>
        <p:txBody>
          <a:bodyPr>
            <a:normAutofit lnSpcReduction="10000"/>
          </a:bodyPr>
          <a:lstStyle/>
          <a:p>
            <a:r>
              <a:rPr lang="en-US" dirty="0"/>
              <a:t>Basically, NFC is a way to enable two electronic devices to establish communication by bringing them within 4 cm of each other</a:t>
            </a:r>
          </a:p>
          <a:p>
            <a:r>
              <a:rPr lang="en-US" dirty="0"/>
              <a:t>You could set up tags all around you for certain tasks </a:t>
            </a:r>
          </a:p>
          <a:p>
            <a:pPr lvl="1"/>
            <a:r>
              <a:rPr lang="en-US" dirty="0"/>
              <a:t>On your nightstand, enables your alarm clock and sets device to silent.</a:t>
            </a:r>
          </a:p>
          <a:p>
            <a:pPr lvl="1"/>
            <a:r>
              <a:rPr lang="en-US" dirty="0"/>
              <a:t>In your car, launches </a:t>
            </a:r>
            <a:r>
              <a:rPr lang="en-US" dirty="0" err="1"/>
              <a:t>nav</a:t>
            </a:r>
            <a:r>
              <a:rPr lang="en-US" dirty="0"/>
              <a:t> app.</a:t>
            </a:r>
          </a:p>
          <a:p>
            <a:pPr lvl="1"/>
            <a:r>
              <a:rPr lang="en-US" dirty="0"/>
              <a:t>In the office, quiets your phone </a:t>
            </a:r>
          </a:p>
          <a:p>
            <a:pPr marL="457200" lvl="1" indent="0">
              <a:buNone/>
            </a:pPr>
            <a:r>
              <a:rPr lang="en-US" dirty="0"/>
              <a:t>(like you would ever do that).</a:t>
            </a:r>
          </a:p>
        </p:txBody>
      </p:sp>
    </p:spTree>
    <p:extLst>
      <p:ext uri="{BB962C8B-B14F-4D97-AF65-F5344CB8AC3E}">
        <p14:creationId xmlns:p14="http://schemas.microsoft.com/office/powerpoint/2010/main" val="1881467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About (2)</a:t>
            </a:r>
          </a:p>
        </p:txBody>
      </p:sp>
      <p:sp>
        <p:nvSpPr>
          <p:cNvPr id="3" name="Content Placeholder 2"/>
          <p:cNvSpPr>
            <a:spLocks noGrp="1"/>
          </p:cNvSpPr>
          <p:nvPr>
            <p:ph idx="1"/>
          </p:nvPr>
        </p:nvSpPr>
        <p:spPr>
          <a:xfrm>
            <a:off x="609600" y="1600203"/>
            <a:ext cx="7924800" cy="4525963"/>
          </a:xfrm>
        </p:spPr>
        <p:txBody>
          <a:bodyPr/>
          <a:lstStyle/>
          <a:p>
            <a:r>
              <a:rPr lang="en-US" dirty="0"/>
              <a:t>Started on Android 2.3, which includes NFC stack and the framework which allows you to read and write to NFC tags. </a:t>
            </a:r>
          </a:p>
          <a:p>
            <a:pPr lvl="1"/>
            <a:r>
              <a:rPr lang="en-US" dirty="0"/>
              <a:t>requirement is be running at least Android 2.3 and have an NFC chip.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15400" y="817235"/>
            <a:ext cx="2376881" cy="5634088"/>
          </a:xfrm>
          <a:prstGeom prst="rect">
            <a:avLst/>
          </a:prstGeom>
        </p:spPr>
      </p:pic>
    </p:spTree>
    <p:extLst>
      <p:ext uri="{BB962C8B-B14F-4D97-AF65-F5344CB8AC3E}">
        <p14:creationId xmlns:p14="http://schemas.microsoft.com/office/powerpoint/2010/main" val="3958681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with NFC</a:t>
            </a:r>
          </a:p>
        </p:txBody>
      </p:sp>
      <p:sp>
        <p:nvSpPr>
          <p:cNvPr id="3" name="Content Placeholder 2"/>
          <p:cNvSpPr>
            <a:spLocks noGrp="1"/>
          </p:cNvSpPr>
          <p:nvPr>
            <p:ph idx="1"/>
          </p:nvPr>
        </p:nvSpPr>
        <p:spPr/>
        <p:txBody>
          <a:bodyPr>
            <a:normAutofit fontScale="92500" lnSpcReduction="20000"/>
          </a:bodyPr>
          <a:lstStyle/>
          <a:p>
            <a:r>
              <a:rPr lang="en-US" dirty="0"/>
              <a:t>The number of applications that could use NFC is limited by only by the developers.</a:t>
            </a:r>
          </a:p>
          <a:p>
            <a:r>
              <a:rPr lang="en-US" dirty="0"/>
              <a:t>The first major apps are things like Google wallet, payments systems, and store cards.</a:t>
            </a:r>
          </a:p>
          <a:p>
            <a:r>
              <a:rPr lang="en-US" dirty="0"/>
              <a:t>Otherwise, contact exchange and that sort things.</a:t>
            </a:r>
          </a:p>
          <a:p>
            <a:pPr lvl="1"/>
            <a:r>
              <a:rPr lang="en-US" dirty="0"/>
              <a:t>Maybe adding friends in </a:t>
            </a:r>
            <a:r>
              <a:rPr lang="en-US" dirty="0" err="1"/>
              <a:t>facebook</a:t>
            </a:r>
            <a:r>
              <a:rPr lang="en-US" dirty="0"/>
              <a:t>, </a:t>
            </a:r>
            <a:r>
              <a:rPr lang="en-US" dirty="0" err="1"/>
              <a:t>google</a:t>
            </a:r>
            <a:r>
              <a:rPr lang="en-US" dirty="0"/>
              <a:t>+, </a:t>
            </a:r>
            <a:r>
              <a:rPr lang="en-US" dirty="0" err="1"/>
              <a:t>etc</a:t>
            </a:r>
            <a:endParaRPr lang="en-US" dirty="0"/>
          </a:p>
          <a:p>
            <a:pPr lvl="1"/>
            <a:r>
              <a:rPr lang="en-US" dirty="0"/>
              <a:t>File/Music/Data exchange between devices</a:t>
            </a:r>
          </a:p>
          <a:p>
            <a:pPr lvl="2"/>
            <a:r>
              <a:rPr lang="en-US" dirty="0"/>
              <a:t>But remember the devices must be really close.</a:t>
            </a:r>
          </a:p>
          <a:p>
            <a:pPr lvl="3"/>
            <a:r>
              <a:rPr lang="en-US" dirty="0"/>
              <a:t>Less then 4cm ( under 2 inches)</a:t>
            </a:r>
          </a:p>
          <a:p>
            <a:pPr lvl="1"/>
            <a:r>
              <a:rPr lang="en-US" dirty="0"/>
              <a:t>“Tap” your phone/tablet on a the </a:t>
            </a:r>
            <a:r>
              <a:rPr lang="en-US" dirty="0" err="1"/>
              <a:t>wifi</a:t>
            </a:r>
            <a:r>
              <a:rPr lang="en-US" dirty="0"/>
              <a:t> access point and it will send the configurations to the device.</a:t>
            </a:r>
          </a:p>
          <a:p>
            <a:pPr lvl="1"/>
            <a:endParaRPr lang="en-US" dirty="0"/>
          </a:p>
        </p:txBody>
      </p:sp>
    </p:spTree>
    <p:extLst>
      <p:ext uri="{BB962C8B-B14F-4D97-AF65-F5344CB8AC3E}">
        <p14:creationId xmlns:p14="http://schemas.microsoft.com/office/powerpoint/2010/main" val="3498610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with NFC (2)</a:t>
            </a:r>
          </a:p>
        </p:txBody>
      </p:sp>
      <p:sp>
        <p:nvSpPr>
          <p:cNvPr id="3" name="Content Placeholder 2"/>
          <p:cNvSpPr>
            <a:spLocks noGrp="1"/>
          </p:cNvSpPr>
          <p:nvPr>
            <p:ph idx="1"/>
          </p:nvPr>
        </p:nvSpPr>
        <p:spPr/>
        <p:txBody>
          <a:bodyPr>
            <a:normAutofit/>
          </a:bodyPr>
          <a:lstStyle/>
          <a:p>
            <a:r>
              <a:rPr lang="en-US" dirty="0"/>
              <a:t>Think QR without a camera.</a:t>
            </a:r>
          </a:p>
          <a:p>
            <a:pPr lvl="1"/>
            <a:r>
              <a:rPr lang="en-US" dirty="0"/>
              <a:t>Would allow phones to easily respond and react to objects around them. Imagine a world where you can touch a phone to a poster, a piece of furniture, a tag, a keychain, a business card, anything, and expect an application to respond.</a:t>
            </a:r>
          </a:p>
          <a:p>
            <a:pPr lvl="2"/>
            <a:r>
              <a:rPr lang="en-US" dirty="0">
                <a:hlinkClick r:id="rId2"/>
              </a:rPr>
              <a:t>http://www.tagstand.com/pages/about-nfc</a:t>
            </a:r>
            <a:endParaRPr lang="en-US" dirty="0"/>
          </a:p>
          <a:p>
            <a:pPr lvl="1"/>
            <a:r>
              <a:rPr lang="en-US" dirty="0">
                <a:hlinkClick r:id="rId3"/>
              </a:rPr>
              <a:t>http://www.tagstand.com/ </a:t>
            </a:r>
            <a:r>
              <a:rPr lang="en-US" dirty="0"/>
              <a:t>is a place you can get stickers with </a:t>
            </a:r>
            <a:r>
              <a:rPr lang="en-US" dirty="0" err="1"/>
              <a:t>nfc</a:t>
            </a:r>
            <a:r>
              <a:rPr lang="en-US" dirty="0"/>
              <a:t> chips in them and customized them to your “tag”, </a:t>
            </a:r>
            <a:r>
              <a:rPr lang="en-US" dirty="0" err="1"/>
              <a:t>url</a:t>
            </a:r>
            <a:r>
              <a:rPr lang="en-US" dirty="0"/>
              <a:t>, data, etc.</a:t>
            </a:r>
          </a:p>
        </p:txBody>
      </p:sp>
    </p:spTree>
    <p:extLst>
      <p:ext uri="{BB962C8B-B14F-4D97-AF65-F5344CB8AC3E}">
        <p14:creationId xmlns:p14="http://schemas.microsoft.com/office/powerpoint/2010/main" val="1274866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Basics:</a:t>
            </a:r>
          </a:p>
        </p:txBody>
      </p:sp>
      <p:sp>
        <p:nvSpPr>
          <p:cNvPr id="3" name="Content Placeholder 2"/>
          <p:cNvSpPr>
            <a:spLocks noGrp="1"/>
          </p:cNvSpPr>
          <p:nvPr>
            <p:ph idx="1"/>
          </p:nvPr>
        </p:nvSpPr>
        <p:spPr/>
        <p:txBody>
          <a:bodyPr>
            <a:normAutofit/>
          </a:bodyPr>
          <a:lstStyle/>
          <a:p>
            <a:r>
              <a:rPr lang="en-US" dirty="0"/>
              <a:t>There are two major uses cases when working with NDEF data and Android:</a:t>
            </a:r>
          </a:p>
          <a:p>
            <a:pPr lvl="1"/>
            <a:r>
              <a:rPr lang="en-US" dirty="0"/>
              <a:t>Reading NDEF data from an NFC tag</a:t>
            </a:r>
          </a:p>
          <a:p>
            <a:pPr lvl="1"/>
            <a:r>
              <a:rPr lang="en-US" dirty="0"/>
              <a:t>Beaming NDEF messages from one device to another with Android Beam™</a:t>
            </a:r>
          </a:p>
          <a:p>
            <a:pPr lvl="3"/>
            <a:r>
              <a:rPr lang="en-US" dirty="0"/>
              <a:t>deprecated in android 10.  I won't be lecturing on it.</a:t>
            </a:r>
          </a:p>
          <a:p>
            <a:r>
              <a:rPr lang="en-US" dirty="0"/>
              <a:t>Note:</a:t>
            </a:r>
          </a:p>
          <a:p>
            <a:pPr lvl="1"/>
            <a:r>
              <a:rPr lang="en-US" dirty="0"/>
              <a:t>None of this will work in the android emulators.  You need devices with NFC turned on.</a:t>
            </a:r>
          </a:p>
          <a:p>
            <a:pPr lvl="1"/>
            <a:endParaRPr lang="en-US" dirty="0"/>
          </a:p>
        </p:txBody>
      </p:sp>
    </p:spTree>
    <p:extLst>
      <p:ext uri="{BB962C8B-B14F-4D97-AF65-F5344CB8AC3E}">
        <p14:creationId xmlns:p14="http://schemas.microsoft.com/office/powerpoint/2010/main" val="1289878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650724C-9ECF-CC67-BE81-EE729EE2ECB7}"/>
              </a:ext>
            </a:extLst>
          </p:cNvPr>
          <p:cNvSpPr>
            <a:spLocks noGrp="1"/>
          </p:cNvSpPr>
          <p:nvPr>
            <p:ph type="title"/>
          </p:nvPr>
        </p:nvSpPr>
        <p:spPr/>
        <p:txBody>
          <a:bodyPr/>
          <a:lstStyle/>
          <a:p>
            <a:r>
              <a:rPr lang="en-US" dirty="0"/>
              <a:t>older method</a:t>
            </a:r>
          </a:p>
        </p:txBody>
      </p:sp>
      <p:sp>
        <p:nvSpPr>
          <p:cNvPr id="5" name="Text Placeholder 4">
            <a:extLst>
              <a:ext uri="{FF2B5EF4-FFF2-40B4-BE49-F238E27FC236}">
                <a16:creationId xmlns:a16="http://schemas.microsoft.com/office/drawing/2014/main" id="{109C038F-A68B-C626-B876-5A158CE03A3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3424469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21864</TotalTime>
  <Words>2957</Words>
  <Application>Microsoft Office PowerPoint</Application>
  <PresentationFormat>Widescreen</PresentationFormat>
  <Paragraphs>191</Paragraphs>
  <Slides>29</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29</vt:i4>
      </vt:variant>
    </vt:vector>
  </HeadingPairs>
  <TitlesOfParts>
    <vt:vector size="37" baseType="lpstr">
      <vt:lpstr>Arial</vt:lpstr>
      <vt:lpstr>Calibri</vt:lpstr>
      <vt:lpstr>Calibri Light</vt:lpstr>
      <vt:lpstr>Courier New</vt:lpstr>
      <vt:lpstr>JetBrains Mono</vt:lpstr>
      <vt:lpstr>Tahoma</vt:lpstr>
      <vt:lpstr>Office Theme</vt:lpstr>
      <vt:lpstr>1_Office Theme</vt:lpstr>
      <vt:lpstr>Cosc 5/4730</vt:lpstr>
      <vt:lpstr>NFC</vt:lpstr>
      <vt:lpstr>NFC (2)</vt:lpstr>
      <vt:lpstr>About</vt:lpstr>
      <vt:lpstr>About (2)</vt:lpstr>
      <vt:lpstr>What do with NFC</vt:lpstr>
      <vt:lpstr>What do with NFC (2)</vt:lpstr>
      <vt:lpstr>Basics:</vt:lpstr>
      <vt:lpstr>older method</vt:lpstr>
      <vt:lpstr>Manifest file.</vt:lpstr>
      <vt:lpstr>Check if the sensor is on (if needed)</vt:lpstr>
      <vt:lpstr>Reading a tag.</vt:lpstr>
      <vt:lpstr>Code to read a tag.</vt:lpstr>
      <vt:lpstr>Writing to a tag</vt:lpstr>
      <vt:lpstr>Turning on/off read mode.  removed in API 34</vt:lpstr>
      <vt:lpstr>turning on/off write mode. removed in API 34</vt:lpstr>
      <vt:lpstr>writing a tag.</vt:lpstr>
      <vt:lpstr>Newer Method.</vt:lpstr>
      <vt:lpstr>enableReaderMode</vt:lpstr>
      <vt:lpstr>turning on the readerMode</vt:lpstr>
      <vt:lpstr>callback</vt:lpstr>
      <vt:lpstr>disabling reader mode</vt:lpstr>
      <vt:lpstr>reading the tag.</vt:lpstr>
      <vt:lpstr>Examples</vt:lpstr>
      <vt:lpstr>Tags References</vt:lpstr>
      <vt:lpstr>Last Note</vt:lpstr>
      <vt:lpstr>nearby share</vt:lpstr>
      <vt:lpstr>References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Cosc 4755</dc:title>
  <dc:creator>James S. Ward</dc:creator>
  <cp:lastModifiedBy>Jim Ward</cp:lastModifiedBy>
  <cp:revision>42</cp:revision>
  <dcterms:created xsi:type="dcterms:W3CDTF">2006-08-16T00:00:00Z</dcterms:created>
  <dcterms:modified xsi:type="dcterms:W3CDTF">2024-11-05T18:06:20Z</dcterms:modified>
</cp:coreProperties>
</file>