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7" r:id="rId2"/>
    <p:sldId id="257" r:id="rId3"/>
    <p:sldId id="315" r:id="rId4"/>
    <p:sldId id="298" r:id="rId5"/>
    <p:sldId id="299" r:id="rId6"/>
    <p:sldId id="316" r:id="rId7"/>
    <p:sldId id="317" r:id="rId8"/>
    <p:sldId id="319" r:id="rId9"/>
    <p:sldId id="318" r:id="rId10"/>
    <p:sldId id="266" r:id="rId11"/>
    <p:sldId id="267" r:id="rId12"/>
    <p:sldId id="320" r:id="rId13"/>
    <p:sldId id="258" r:id="rId14"/>
    <p:sldId id="322" r:id="rId15"/>
    <p:sldId id="321" r:id="rId16"/>
    <p:sldId id="264" r:id="rId17"/>
    <p:sldId id="323" r:id="rId18"/>
    <p:sldId id="324" r:id="rId19"/>
    <p:sldId id="300" r:id="rId20"/>
    <p:sldId id="275" r:id="rId21"/>
    <p:sldId id="276" r:id="rId22"/>
    <p:sldId id="277" r:id="rId23"/>
    <p:sldId id="278" r:id="rId24"/>
    <p:sldId id="279" r:id="rId25"/>
    <p:sldId id="304" r:id="rId26"/>
    <p:sldId id="305" r:id="rId27"/>
    <p:sldId id="306" r:id="rId28"/>
    <p:sldId id="307" r:id="rId29"/>
    <p:sldId id="308" r:id="rId30"/>
    <p:sldId id="309" r:id="rId31"/>
    <p:sldId id="325" r:id="rId32"/>
    <p:sldId id="280" r:id="rId33"/>
    <p:sldId id="327" r:id="rId34"/>
    <p:sldId id="328" r:id="rId35"/>
    <p:sldId id="329" r:id="rId36"/>
    <p:sldId id="259" r:id="rId37"/>
    <p:sldId id="260" r:id="rId38"/>
    <p:sldId id="261" r:id="rId39"/>
    <p:sldId id="262" r:id="rId40"/>
    <p:sldId id="263" r:id="rId41"/>
    <p:sldId id="265" r:id="rId42"/>
    <p:sldId id="330" r:id="rId43"/>
    <p:sldId id="296" r:id="rId44"/>
    <p:sldId id="2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5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2E106-9218-4D2C-A54C-65F297ED766E}"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8FEDD-DB89-49F7-AD70-B4A207A579F8}" type="slidenum">
              <a:rPr lang="en-US" smtClean="0"/>
              <a:t>‹#›</a:t>
            </a:fld>
            <a:endParaRPr lang="en-US"/>
          </a:p>
        </p:txBody>
      </p:sp>
    </p:spTree>
    <p:extLst>
      <p:ext uri="{BB962C8B-B14F-4D97-AF65-F5344CB8AC3E}">
        <p14:creationId xmlns:p14="http://schemas.microsoft.com/office/powerpoint/2010/main" val="30090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2BAF69FA-8F2D-41D5-BC73-0469DBD37D74}" type="slidenum">
              <a:rPr lang="en-US"/>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9E1E-EDFE-86F9-9246-2FE6BE06E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F6804E-887B-7AA2-943A-1C24B3663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88534F-424B-4401-9FF4-54CF72CED3E8}"/>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5" name="Footer Placeholder 4">
            <a:extLst>
              <a:ext uri="{FF2B5EF4-FFF2-40B4-BE49-F238E27FC236}">
                <a16:creationId xmlns:a16="http://schemas.microsoft.com/office/drawing/2014/main" id="{2E33E172-6869-C2B8-94E4-2FA7F9DB2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C811E-A5DF-7C1F-1626-C280728EC62E}"/>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216499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D840-AD2D-69E3-D099-6A88644A07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37F98-15FC-EF0E-0987-FF49B8B933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EB8E6-7078-67A4-31C0-8F9CF3350A91}"/>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5" name="Footer Placeholder 4">
            <a:extLst>
              <a:ext uri="{FF2B5EF4-FFF2-40B4-BE49-F238E27FC236}">
                <a16:creationId xmlns:a16="http://schemas.microsoft.com/office/drawing/2014/main" id="{ED68977B-C146-1CF5-725B-E54494ED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53F37-D009-3346-B8CC-F5A01994FBB0}"/>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113972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A86896-01B6-84CD-E263-B09A34FE3D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F4AA23-4841-BB28-7D94-145749C88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440B3-A76C-8B83-8C67-3A0924D17180}"/>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5" name="Footer Placeholder 4">
            <a:extLst>
              <a:ext uri="{FF2B5EF4-FFF2-40B4-BE49-F238E27FC236}">
                <a16:creationId xmlns:a16="http://schemas.microsoft.com/office/drawing/2014/main" id="{447A5EA5-BCEB-995B-D1A8-969AF8DAC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7C72A-8CF9-10FE-159A-9FE203D44B87}"/>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211403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ADD5-1D00-68F6-C39A-3C3FFD732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E296A-875B-431B-53F7-0E817F925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0DA0D-A361-C3BD-6A97-AA4796B86928}"/>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5" name="Footer Placeholder 4">
            <a:extLst>
              <a:ext uri="{FF2B5EF4-FFF2-40B4-BE49-F238E27FC236}">
                <a16:creationId xmlns:a16="http://schemas.microsoft.com/office/drawing/2014/main" id="{6805662D-4E96-E243-F92D-A2DC49140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926F3-C31C-3C01-4EE7-C9318A711BF9}"/>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24398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8F7D-4075-165D-A936-1CBCDEA91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B0AD16-78B9-6A9E-D7F9-AFE8D81A61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9BCB0-72EE-39D9-A4FF-EA7A0C1BDC56}"/>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5" name="Footer Placeholder 4">
            <a:extLst>
              <a:ext uri="{FF2B5EF4-FFF2-40B4-BE49-F238E27FC236}">
                <a16:creationId xmlns:a16="http://schemas.microsoft.com/office/drawing/2014/main" id="{C2C9F700-1C18-ADBB-8E1E-4BDFDCF7A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C750D-C9BA-5F77-C3AD-520F13909D6A}"/>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50890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27DB-5921-1005-7645-36EDD0676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E92C21-2787-E8F5-D0F6-D956715C07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2CDFCD-DD81-7023-816A-E40C7BAC5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8A95FD-04DC-120D-26E8-7DD76CF7A409}"/>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6" name="Footer Placeholder 5">
            <a:extLst>
              <a:ext uri="{FF2B5EF4-FFF2-40B4-BE49-F238E27FC236}">
                <a16:creationId xmlns:a16="http://schemas.microsoft.com/office/drawing/2014/main" id="{7970366B-BF90-4D7D-07C6-B439DB81A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3A84B-12A1-070E-8B92-DECAA58B0936}"/>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402458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685D-D395-59C1-1F13-40E02C5A89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287EDD-4D71-6BD0-9C7E-A90CDF742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E4AD7-C08F-0E87-6195-4CAF9DC247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7B8B0D-8D2B-3271-E00C-6ACCB00761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473E1A-BA4F-8C49-E58A-E2181A1CBB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B50D7D-85A9-F27A-C24D-870460444FB0}"/>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8" name="Footer Placeholder 7">
            <a:extLst>
              <a:ext uri="{FF2B5EF4-FFF2-40B4-BE49-F238E27FC236}">
                <a16:creationId xmlns:a16="http://schemas.microsoft.com/office/drawing/2014/main" id="{F822C991-CAA2-643B-6732-016CF2CAD2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5C854A-75F5-0273-9116-C608F6775BC1}"/>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218445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6F20-971B-7B9C-6F26-4799836781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F100D7-467C-6753-0AF5-B1EC958A6C9A}"/>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4" name="Footer Placeholder 3">
            <a:extLst>
              <a:ext uri="{FF2B5EF4-FFF2-40B4-BE49-F238E27FC236}">
                <a16:creationId xmlns:a16="http://schemas.microsoft.com/office/drawing/2014/main" id="{1D0AD3FA-DBA3-6455-3B99-F7697E5D70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D0453A-CE69-00FF-6C3A-E48CF9C87DCB}"/>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364015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C4D8D3-92FC-523A-A72A-FBE54CE20E84}"/>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3" name="Footer Placeholder 2">
            <a:extLst>
              <a:ext uri="{FF2B5EF4-FFF2-40B4-BE49-F238E27FC236}">
                <a16:creationId xmlns:a16="http://schemas.microsoft.com/office/drawing/2014/main" id="{94FB5747-4389-BA64-E65D-17AD1A2B7C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622500-30D5-9EB9-534F-ED9AA823D494}"/>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293793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6FA4-FAE1-0E46-4A4B-F31A2534C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CE2284-2A40-BC13-6325-63092359D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CE01D-E6CF-43E8-3346-4D7C08F29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0CDFB-F373-008D-1BAD-9ED536509285}"/>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6" name="Footer Placeholder 5">
            <a:extLst>
              <a:ext uri="{FF2B5EF4-FFF2-40B4-BE49-F238E27FC236}">
                <a16:creationId xmlns:a16="http://schemas.microsoft.com/office/drawing/2014/main" id="{22890235-53F3-C3D4-4342-B99A72226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4E111-6551-8880-7C05-5B34C46C8267}"/>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217326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B14E-9255-DA22-2665-91102B8F4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F4A19D-E8D3-A22A-D6E4-F1F2B2685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785C6A-325E-9CE0-7CC6-D74DC8354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1AB73-D91E-7727-E01A-A09A7E24C499}"/>
              </a:ext>
            </a:extLst>
          </p:cNvPr>
          <p:cNvSpPr>
            <a:spLocks noGrp="1"/>
          </p:cNvSpPr>
          <p:nvPr>
            <p:ph type="dt" sz="half" idx="10"/>
          </p:nvPr>
        </p:nvSpPr>
        <p:spPr/>
        <p:txBody>
          <a:bodyPr/>
          <a:lstStyle/>
          <a:p>
            <a:fld id="{7D2CE030-7F35-4883-94ED-D6B47461D0D1}" type="datetimeFigureOut">
              <a:rPr lang="en-US" smtClean="0"/>
              <a:t>10/14/2024</a:t>
            </a:fld>
            <a:endParaRPr lang="en-US"/>
          </a:p>
        </p:txBody>
      </p:sp>
      <p:sp>
        <p:nvSpPr>
          <p:cNvPr id="6" name="Footer Placeholder 5">
            <a:extLst>
              <a:ext uri="{FF2B5EF4-FFF2-40B4-BE49-F238E27FC236}">
                <a16:creationId xmlns:a16="http://schemas.microsoft.com/office/drawing/2014/main" id="{6943D95D-ADC2-C3B7-EE6F-3736009BB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161E6-2801-2C63-4F8C-27F325F4943A}"/>
              </a:ext>
            </a:extLst>
          </p:cNvPr>
          <p:cNvSpPr>
            <a:spLocks noGrp="1"/>
          </p:cNvSpPr>
          <p:nvPr>
            <p:ph type="sldNum" sz="quarter" idx="12"/>
          </p:nvPr>
        </p:nvSpPr>
        <p:spPr/>
        <p:txBody>
          <a:bodyPr/>
          <a:lstStyle/>
          <a:p>
            <a:fld id="{CE78297F-006A-47FF-945F-FDC15637BCAE}" type="slidenum">
              <a:rPr lang="en-US" smtClean="0"/>
              <a:t>‹#›</a:t>
            </a:fld>
            <a:endParaRPr lang="en-US"/>
          </a:p>
        </p:txBody>
      </p:sp>
    </p:spTree>
    <p:extLst>
      <p:ext uri="{BB962C8B-B14F-4D97-AF65-F5344CB8AC3E}">
        <p14:creationId xmlns:p14="http://schemas.microsoft.com/office/powerpoint/2010/main" val="209433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74B449-0E06-0754-85EA-0788CFAF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2B7C82-E5E4-1D22-A611-26268890BF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7658B-2761-8125-D606-14CE47F45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2CE030-7F35-4883-94ED-D6B47461D0D1}" type="datetimeFigureOut">
              <a:rPr lang="en-US" smtClean="0"/>
              <a:t>10/14/2024</a:t>
            </a:fld>
            <a:endParaRPr lang="en-US"/>
          </a:p>
        </p:txBody>
      </p:sp>
      <p:sp>
        <p:nvSpPr>
          <p:cNvPr id="5" name="Footer Placeholder 4">
            <a:extLst>
              <a:ext uri="{FF2B5EF4-FFF2-40B4-BE49-F238E27FC236}">
                <a16:creationId xmlns:a16="http://schemas.microsoft.com/office/drawing/2014/main" id="{D65A69BD-8542-B249-A3C2-82B52D89D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5D6D82-3569-B6E0-F578-7211A4763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78297F-006A-47FF-945F-FDC15637BCAE}" type="slidenum">
              <a:rPr lang="en-US" smtClean="0"/>
              <a:t>‹#›</a:t>
            </a:fld>
            <a:endParaRPr lang="en-US"/>
          </a:p>
        </p:txBody>
      </p:sp>
    </p:spTree>
    <p:extLst>
      <p:ext uri="{BB962C8B-B14F-4D97-AF65-F5344CB8AC3E}">
        <p14:creationId xmlns:p14="http://schemas.microsoft.com/office/powerpoint/2010/main" val="142324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eveloper.android.com/guide/topics/ui/notifiers/notification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veloper.android.com/about/versions/nougat/android-7.0.html#notification_enhancements" TargetMode="External"/><Relationship Id="rId2" Type="http://schemas.openxmlformats.org/officeDocument/2006/relationships/hyperlink" Target="https://developer.android.com/guide/topics/ui/notifiers/notifications.html" TargetMode="External"/><Relationship Id="rId1" Type="http://schemas.openxmlformats.org/officeDocument/2006/relationships/slideLayout" Target="../slideLayouts/slideLayout2.xml"/><Relationship Id="rId5" Type="http://schemas.openxmlformats.org/officeDocument/2006/relationships/hyperlink" Target="https://github.com/googlesamples/android-ActiveNotifications/" TargetMode="External"/><Relationship Id="rId4" Type="http://schemas.openxmlformats.org/officeDocument/2006/relationships/hyperlink" Target="https://github.com/googlesamples/android-MessagingService"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hyperlink" Target="http://www.intertech.com/Blog/android-development-tutorial-lollipop-notifications/" TargetMode="External"/><Relationship Id="rId3" Type="http://schemas.openxmlformats.org/officeDocument/2006/relationships/hyperlink" Target="http://mobiforge.com/developing/story/displaying-status-bar-notifications-android" TargetMode="External"/><Relationship Id="rId7" Type="http://schemas.openxmlformats.org/officeDocument/2006/relationships/hyperlink" Target="http://developer.android.com/about/versions/android-5.0.html#Notifications" TargetMode="External"/><Relationship Id="rId2" Type="http://schemas.openxmlformats.org/officeDocument/2006/relationships/hyperlink" Target="http://stackoverflow.com/questions/1198558/how-to-send-parameters-from-a-notification-click-to-an-activity" TargetMode="External"/><Relationship Id="rId1" Type="http://schemas.openxmlformats.org/officeDocument/2006/relationships/slideLayout" Target="../slideLayouts/slideLayout2.xml"/><Relationship Id="rId6" Type="http://schemas.openxmlformats.org/officeDocument/2006/relationships/hyperlink" Target="http://developer.android.com/reference/android/app/Notification.html" TargetMode="External"/><Relationship Id="rId5" Type="http://schemas.openxmlformats.org/officeDocument/2006/relationships/hyperlink" Target="http://stackoverflow.com/questions/12006724/set-a-combination-of-vibration-lights-or-sound-for-a-notification-in-android" TargetMode="External"/><Relationship Id="rId4" Type="http://schemas.openxmlformats.org/officeDocument/2006/relationships/hyperlink" Target="http://developer.android.com/reference/android/support/v4/app/NotificationCompat.Builder.htm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Cosc</a:t>
            </a:r>
            <a:r>
              <a:rPr lang="en-US" dirty="0"/>
              <a:t> 4730</a:t>
            </a:r>
          </a:p>
        </p:txBody>
      </p:sp>
      <p:sp>
        <p:nvSpPr>
          <p:cNvPr id="3" name="Subtitle 2"/>
          <p:cNvSpPr>
            <a:spLocks noGrp="1"/>
          </p:cNvSpPr>
          <p:nvPr>
            <p:ph type="subTitle" idx="1"/>
          </p:nvPr>
        </p:nvSpPr>
        <p:spPr/>
        <p:txBody>
          <a:bodyPr/>
          <a:lstStyle/>
          <a:p>
            <a:r>
              <a:rPr lang="en-US" dirty="0"/>
              <a:t>Android</a:t>
            </a:r>
          </a:p>
          <a:p>
            <a:r>
              <a:rPr lang="en-US" dirty="0"/>
              <a:t>Notifications</a:t>
            </a:r>
          </a:p>
        </p:txBody>
      </p:sp>
    </p:spTree>
    <p:extLst>
      <p:ext uri="{BB962C8B-B14F-4D97-AF65-F5344CB8AC3E}">
        <p14:creationId xmlns:p14="http://schemas.microsoft.com/office/powerpoint/2010/main" val="109033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vibration</a:t>
            </a:r>
          </a:p>
        </p:txBody>
      </p:sp>
      <p:sp>
        <p:nvSpPr>
          <p:cNvPr id="3" name="Content Placeholder 2"/>
          <p:cNvSpPr>
            <a:spLocks noGrp="1"/>
          </p:cNvSpPr>
          <p:nvPr>
            <p:ph idx="1"/>
          </p:nvPr>
        </p:nvSpPr>
        <p:spPr/>
        <p:txBody>
          <a:bodyPr>
            <a:normAutofit/>
          </a:bodyPr>
          <a:lstStyle/>
          <a:p>
            <a:r>
              <a:rPr lang="en-US" dirty="0"/>
              <a:t>Adding vibration</a:t>
            </a:r>
          </a:p>
          <a:p>
            <a:pPr lvl="1"/>
            <a:r>
              <a:rPr lang="en-US" dirty="0"/>
              <a:t>To use the default pattern </a:t>
            </a:r>
          </a:p>
          <a:p>
            <a:pPr lvl="2"/>
            <a:r>
              <a:rPr lang="en-US" dirty="0" err="1"/>
              <a:t>mchannel.setDefaults</a:t>
            </a:r>
            <a:r>
              <a:rPr lang="en-US" dirty="0"/>
              <a:t>(</a:t>
            </a:r>
            <a:r>
              <a:rPr lang="en-US" dirty="0" err="1"/>
              <a:t>Notification.DEFAULT_VIBRATE</a:t>
            </a:r>
            <a:r>
              <a:rPr lang="en-US" dirty="0"/>
              <a:t>);</a:t>
            </a:r>
          </a:p>
          <a:p>
            <a:pPr lvl="3"/>
            <a:r>
              <a:rPr lang="en-US" dirty="0"/>
              <a:t>For sound and </a:t>
            </a:r>
            <a:r>
              <a:rPr lang="en-US" dirty="0" err="1"/>
              <a:t>virbrate</a:t>
            </a:r>
            <a:r>
              <a:rPr lang="en-US" dirty="0"/>
              <a:t>  </a:t>
            </a:r>
            <a:r>
              <a:rPr lang="en-US" dirty="0" err="1"/>
              <a:t>mchannel.setDefaults</a:t>
            </a:r>
            <a:r>
              <a:rPr lang="en-US" dirty="0"/>
              <a:t>(</a:t>
            </a:r>
            <a:r>
              <a:rPr lang="en-US" dirty="0" err="1"/>
              <a:t>Notification.DEFAULT_VIBRATE</a:t>
            </a:r>
            <a:r>
              <a:rPr lang="en-US" dirty="0"/>
              <a:t> | </a:t>
            </a:r>
            <a:r>
              <a:rPr lang="en-US" dirty="0" err="1"/>
              <a:t>Notification.DEFAULT_SOUND</a:t>
            </a:r>
            <a:r>
              <a:rPr lang="en-US" dirty="0"/>
              <a:t>);</a:t>
            </a:r>
          </a:p>
          <a:p>
            <a:pPr lvl="1"/>
            <a:r>
              <a:rPr lang="en-US" dirty="0"/>
              <a:t>To define your own vibration pattern, pass an array of long values to the vibrate field:</a:t>
            </a:r>
          </a:p>
          <a:p>
            <a:pPr lvl="2"/>
            <a:r>
              <a:rPr lang="en-US" dirty="0"/>
              <a:t>long[] pattern = {0,100,200,300}; //wait to turn on, on length, off length, on length, …</a:t>
            </a:r>
          </a:p>
          <a:p>
            <a:pPr lvl="2"/>
            <a:r>
              <a:rPr lang="en-US" dirty="0" err="1"/>
              <a:t>mchannel.setVibrate</a:t>
            </a:r>
            <a:r>
              <a:rPr lang="en-US" dirty="0"/>
              <a:t>(pattern);</a:t>
            </a:r>
          </a:p>
          <a:p>
            <a:pPr lvl="1"/>
            <a:r>
              <a:rPr lang="en-US" dirty="0"/>
              <a:t>You'll need to add &lt;uses-permission </a:t>
            </a:r>
            <a:r>
              <a:rPr lang="en-US" dirty="0" err="1"/>
              <a:t>android:name</a:t>
            </a:r>
            <a:r>
              <a:rPr lang="en-US" dirty="0"/>
              <a:t>="</a:t>
            </a:r>
            <a:r>
              <a:rPr lang="en-US" dirty="0" err="1"/>
              <a:t>android.permission.VIBRATE</a:t>
            </a:r>
            <a:r>
              <a:rPr lang="en-US" dirty="0"/>
              <a:t>"/&gt; in the AndroidManifest.xml </a:t>
            </a:r>
          </a:p>
        </p:txBody>
      </p:sp>
    </p:spTree>
    <p:extLst>
      <p:ext uri="{BB962C8B-B14F-4D97-AF65-F5344CB8AC3E}">
        <p14:creationId xmlns:p14="http://schemas.microsoft.com/office/powerpoint/2010/main" val="117903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lights</a:t>
            </a:r>
          </a:p>
        </p:txBody>
      </p:sp>
      <p:sp>
        <p:nvSpPr>
          <p:cNvPr id="3" name="Content Placeholder 2"/>
          <p:cNvSpPr>
            <a:spLocks noGrp="1"/>
          </p:cNvSpPr>
          <p:nvPr>
            <p:ph idx="1"/>
          </p:nvPr>
        </p:nvSpPr>
        <p:spPr/>
        <p:txBody>
          <a:bodyPr>
            <a:normAutofit/>
          </a:bodyPr>
          <a:lstStyle/>
          <a:p>
            <a:r>
              <a:rPr lang="en-US" dirty="0"/>
              <a:t>Adding flashing lights</a:t>
            </a:r>
          </a:p>
          <a:p>
            <a:pPr lvl="1"/>
            <a:r>
              <a:rPr lang="en-US" dirty="0"/>
              <a:t>To use the default light setting</a:t>
            </a:r>
          </a:p>
          <a:p>
            <a:pPr lvl="2"/>
            <a:r>
              <a:rPr lang="en-US" dirty="0" err="1"/>
              <a:t>mchannel.setDefaults</a:t>
            </a:r>
            <a:r>
              <a:rPr lang="en-US" dirty="0"/>
              <a:t>(</a:t>
            </a:r>
            <a:r>
              <a:rPr lang="en-US" dirty="0" err="1"/>
              <a:t>Notification.DEFAULT_LIGHTS</a:t>
            </a:r>
            <a:r>
              <a:rPr lang="en-US" dirty="0"/>
              <a:t>);  //for everything, </a:t>
            </a:r>
            <a:r>
              <a:rPr lang="en-US" dirty="0" err="1"/>
              <a:t>Notification.DEFAULT_ALL</a:t>
            </a:r>
            <a:endParaRPr lang="en-US" dirty="0"/>
          </a:p>
          <a:p>
            <a:pPr lvl="1"/>
            <a:r>
              <a:rPr lang="en-US" dirty="0"/>
              <a:t>To define your own color and pattern, </a:t>
            </a:r>
          </a:p>
          <a:p>
            <a:pPr lvl="2"/>
            <a:r>
              <a:rPr lang="en-US" dirty="0" err="1"/>
              <a:t>mChannel.setLightColor</a:t>
            </a:r>
            <a:r>
              <a:rPr lang="en-US" dirty="0"/>
              <a:t>(</a:t>
            </a:r>
            <a:r>
              <a:rPr lang="en-US" dirty="0" err="1"/>
              <a:t>Color.BLUE</a:t>
            </a:r>
            <a:r>
              <a:rPr lang="en-US" dirty="0"/>
              <a:t>);  //for blue</a:t>
            </a:r>
          </a:p>
          <a:p>
            <a:pPr marL="914400" lvl="2" indent="0">
              <a:buNone/>
            </a:pPr>
            <a:r>
              <a:rPr lang="en-US" dirty="0"/>
              <a:t>OR</a:t>
            </a:r>
          </a:p>
          <a:p>
            <a:pPr lvl="2"/>
            <a:r>
              <a:rPr lang="en-US" dirty="0" err="1"/>
              <a:t>mChannel.setLights</a:t>
            </a:r>
            <a:r>
              <a:rPr lang="en-US" dirty="0"/>
              <a:t> (int </a:t>
            </a:r>
            <a:r>
              <a:rPr lang="en-US" dirty="0" err="1"/>
              <a:t>argb</a:t>
            </a:r>
            <a:r>
              <a:rPr lang="en-US" dirty="0"/>
              <a:t>,  //color</a:t>
            </a:r>
          </a:p>
          <a:p>
            <a:pPr marL="914400" lvl="2" indent="0">
              <a:buNone/>
            </a:pPr>
            <a:r>
              <a:rPr lang="en-US" dirty="0"/>
              <a:t>                </a:t>
            </a:r>
            <a:r>
              <a:rPr lang="en-US" dirty="0" err="1"/>
              <a:t>int</a:t>
            </a:r>
            <a:r>
              <a:rPr lang="en-US" dirty="0"/>
              <a:t> </a:t>
            </a:r>
            <a:r>
              <a:rPr lang="en-US" dirty="0" err="1"/>
              <a:t>onMs</a:t>
            </a:r>
            <a:r>
              <a:rPr lang="en-US" dirty="0"/>
              <a:t>, //length on in milliseconds</a:t>
            </a:r>
          </a:p>
          <a:p>
            <a:pPr marL="914400" lvl="2" indent="0">
              <a:buNone/>
            </a:pPr>
            <a:r>
              <a:rPr lang="en-US" dirty="0"/>
              <a:t>                </a:t>
            </a:r>
            <a:r>
              <a:rPr lang="en-US" dirty="0" err="1"/>
              <a:t>int</a:t>
            </a:r>
            <a:r>
              <a:rPr lang="en-US" dirty="0"/>
              <a:t> </a:t>
            </a:r>
            <a:r>
              <a:rPr lang="en-US" dirty="0" err="1"/>
              <a:t>offMs</a:t>
            </a:r>
            <a:r>
              <a:rPr lang="en-US" dirty="0"/>
              <a:t>);  //length off in milliseconds</a:t>
            </a:r>
          </a:p>
        </p:txBody>
      </p:sp>
    </p:spTree>
    <p:extLst>
      <p:ext uri="{BB962C8B-B14F-4D97-AF65-F5344CB8AC3E}">
        <p14:creationId xmlns:p14="http://schemas.microsoft.com/office/powerpoint/2010/main" val="154719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32FF9-461F-B10F-F8F8-36598E55E53B}"/>
              </a:ext>
            </a:extLst>
          </p:cNvPr>
          <p:cNvSpPr>
            <a:spLocks noGrp="1"/>
          </p:cNvSpPr>
          <p:nvPr>
            <p:ph type="title"/>
          </p:nvPr>
        </p:nvSpPr>
        <p:spPr/>
        <p:txBody>
          <a:bodyPr/>
          <a:lstStyle/>
          <a:p>
            <a:r>
              <a:rPr lang="en-US" dirty="0"/>
              <a:t>creating notifications</a:t>
            </a:r>
          </a:p>
        </p:txBody>
      </p:sp>
      <p:sp>
        <p:nvSpPr>
          <p:cNvPr id="5" name="Text Placeholder 4">
            <a:extLst>
              <a:ext uri="{FF2B5EF4-FFF2-40B4-BE49-F238E27FC236}">
                <a16:creationId xmlns:a16="http://schemas.microsoft.com/office/drawing/2014/main" id="{B80446F0-1AEB-5665-E96F-C2D858C8526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145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Status Bar Notifications</a:t>
            </a:r>
          </a:p>
        </p:txBody>
      </p:sp>
      <p:sp>
        <p:nvSpPr>
          <p:cNvPr id="3" name="Content Placeholder 2"/>
          <p:cNvSpPr>
            <a:spLocks noGrp="1"/>
          </p:cNvSpPr>
          <p:nvPr>
            <p:ph sz="half" idx="1"/>
          </p:nvPr>
        </p:nvSpPr>
        <p:spPr/>
        <p:txBody>
          <a:bodyPr>
            <a:normAutofit fontScale="92500" lnSpcReduction="10000"/>
          </a:bodyPr>
          <a:lstStyle/>
          <a:p>
            <a:r>
              <a:rPr lang="en-US" dirty="0"/>
              <a:t>A status bar notification adds an icon to the system's status and an expanded message in the "Notifications" window. </a:t>
            </a:r>
          </a:p>
          <a:p>
            <a:pPr lvl="1"/>
            <a:r>
              <a:rPr lang="en-US" dirty="0"/>
              <a:t>You can also configure the notification to alert the user with a sound, a vibration, and flashing lights on the device.</a:t>
            </a:r>
          </a:p>
          <a:p>
            <a:r>
              <a:rPr lang="en-US" dirty="0"/>
              <a:t>When the user selects the expanded message, Android fires an Intent that is defined by the notification (usually to launch an Activity). </a:t>
            </a:r>
          </a:p>
        </p:txBody>
      </p:sp>
      <p:pic>
        <p:nvPicPr>
          <p:cNvPr id="4" name="Picture 3"/>
          <p:cNvPicPr>
            <a:picLocks noChangeAspect="1"/>
          </p:cNvPicPr>
          <p:nvPr/>
        </p:nvPicPr>
        <p:blipFill>
          <a:blip r:embed="rId2"/>
          <a:stretch>
            <a:fillRect/>
          </a:stretch>
        </p:blipFill>
        <p:spPr>
          <a:xfrm>
            <a:off x="7467600" y="2057400"/>
            <a:ext cx="3352800" cy="311020"/>
          </a:xfrm>
          <a:prstGeom prst="rect">
            <a:avLst/>
          </a:prstGeom>
        </p:spPr>
      </p:pic>
      <p:sp>
        <p:nvSpPr>
          <p:cNvPr id="5" name="Oval 4"/>
          <p:cNvSpPr/>
          <p:nvPr/>
        </p:nvSpPr>
        <p:spPr>
          <a:xfrm>
            <a:off x="7391400" y="1905000"/>
            <a:ext cx="381000" cy="4634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77200" y="1600201"/>
            <a:ext cx="1693862" cy="369332"/>
          </a:xfrm>
          <a:prstGeom prst="rect">
            <a:avLst/>
          </a:prstGeom>
          <a:noFill/>
        </p:spPr>
        <p:txBody>
          <a:bodyPr wrap="none" rtlCol="0">
            <a:spAutoFit/>
          </a:bodyPr>
          <a:lstStyle/>
          <a:p>
            <a:r>
              <a:rPr lang="en-US" dirty="0"/>
              <a:t>Our Notification</a:t>
            </a:r>
          </a:p>
        </p:txBody>
      </p:sp>
      <p:cxnSp>
        <p:nvCxnSpPr>
          <p:cNvPr id="8" name="Straight Arrow Connector 7"/>
          <p:cNvCxnSpPr>
            <a:endCxn id="5" idx="7"/>
          </p:cNvCxnSpPr>
          <p:nvPr/>
        </p:nvCxnSpPr>
        <p:spPr>
          <a:xfrm flipH="1">
            <a:off x="7716604" y="1914995"/>
            <a:ext cx="932096" cy="5787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7362077" y="3431001"/>
            <a:ext cx="4220323" cy="2318990"/>
          </a:xfrm>
          <a:prstGeom prst="rect">
            <a:avLst/>
          </a:prstGeom>
          <a:effectLst>
            <a:innerShdw blurRad="114300">
              <a:prstClr val="black"/>
            </a:innerShdw>
          </a:effectLst>
        </p:spPr>
      </p:pic>
      <p:cxnSp>
        <p:nvCxnSpPr>
          <p:cNvPr id="11" name="Straight Arrow Connector 10"/>
          <p:cNvCxnSpPr/>
          <p:nvPr/>
        </p:nvCxnSpPr>
        <p:spPr>
          <a:xfrm>
            <a:off x="8610600" y="1905000"/>
            <a:ext cx="76200" cy="2895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3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notifications</a:t>
            </a:r>
          </a:p>
        </p:txBody>
      </p:sp>
      <p:sp>
        <p:nvSpPr>
          <p:cNvPr id="3" name="Content Placeholder 2"/>
          <p:cNvSpPr>
            <a:spLocks noGrp="1"/>
          </p:cNvSpPr>
          <p:nvPr>
            <p:ph idx="1"/>
          </p:nvPr>
        </p:nvSpPr>
        <p:spPr/>
        <p:txBody>
          <a:bodyPr>
            <a:normAutofit fontScale="92500" lnSpcReduction="10000"/>
          </a:bodyPr>
          <a:lstStyle/>
          <a:p>
            <a:r>
              <a:rPr lang="en-US" dirty="0"/>
              <a:t>First get the </a:t>
            </a:r>
            <a:r>
              <a:rPr lang="en-US" dirty="0" err="1"/>
              <a:t>NotificationManager</a:t>
            </a:r>
            <a:endParaRPr lang="en-US" dirty="0"/>
          </a:p>
          <a:p>
            <a:pPr lvl="1"/>
            <a:r>
              <a:rPr lang="en-US" dirty="0"/>
              <a:t>retrieve a reference to the </a:t>
            </a:r>
            <a:r>
              <a:rPr lang="en-US" dirty="0" err="1"/>
              <a:t>NotificationManager</a:t>
            </a:r>
            <a:r>
              <a:rPr lang="en-US" dirty="0"/>
              <a:t> with </a:t>
            </a:r>
            <a:r>
              <a:rPr lang="en-US" dirty="0" err="1"/>
              <a:t>getSystemService</a:t>
            </a:r>
            <a:r>
              <a:rPr lang="en-US" dirty="0"/>
              <a:t>() </a:t>
            </a:r>
          </a:p>
          <a:p>
            <a:r>
              <a:rPr lang="en-US" dirty="0"/>
              <a:t>Create a Notification object</a:t>
            </a:r>
          </a:p>
          <a:p>
            <a:pPr lvl="1"/>
            <a:r>
              <a:rPr lang="en-US" dirty="0"/>
              <a:t>Min requirements are an icon, text, and time of the event.</a:t>
            </a:r>
          </a:p>
          <a:p>
            <a:pPr lvl="2"/>
            <a:r>
              <a:rPr lang="en-US" dirty="0"/>
              <a:t>Note, time of event is the time currently or in past.</a:t>
            </a:r>
          </a:p>
          <a:p>
            <a:pPr lvl="3"/>
            <a:r>
              <a:rPr lang="en-US" dirty="0"/>
              <a:t>For “future” events we have to use alarms, which is covered later.</a:t>
            </a:r>
          </a:p>
          <a:p>
            <a:r>
              <a:rPr lang="en-US" dirty="0"/>
              <a:t>Pass it your Notification object with notify() via the notification manager.</a:t>
            </a:r>
          </a:p>
          <a:p>
            <a:pPr lvl="1"/>
            <a:r>
              <a:rPr lang="en-US" dirty="0"/>
              <a:t>Also send an ID number.  This ID is used by your app, doesn’t have to unique, but should be if you want more then one.</a:t>
            </a:r>
          </a:p>
          <a:p>
            <a:pPr lvl="1"/>
            <a:r>
              <a:rPr lang="en-US" dirty="0"/>
              <a:t>The system will show your notification on the status bar and the user will interact with it.</a:t>
            </a:r>
          </a:p>
          <a:p>
            <a:endParaRPr lang="en-US" dirty="0"/>
          </a:p>
        </p:txBody>
      </p:sp>
    </p:spTree>
    <p:extLst>
      <p:ext uri="{BB962C8B-B14F-4D97-AF65-F5344CB8AC3E}">
        <p14:creationId xmlns:p14="http://schemas.microsoft.com/office/powerpoint/2010/main" val="316214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FCA4-8206-D9EE-FC9E-E2BF09ECF09A}"/>
              </a:ext>
            </a:extLst>
          </p:cNvPr>
          <p:cNvSpPr>
            <a:spLocks noGrp="1"/>
          </p:cNvSpPr>
          <p:nvPr>
            <p:ph type="title"/>
          </p:nvPr>
        </p:nvSpPr>
        <p:spPr/>
        <p:txBody>
          <a:bodyPr/>
          <a:lstStyle/>
          <a:p>
            <a:r>
              <a:rPr lang="en-US" dirty="0"/>
              <a:t>Creating a "simple" notification.</a:t>
            </a:r>
          </a:p>
        </p:txBody>
      </p:sp>
      <p:sp>
        <p:nvSpPr>
          <p:cNvPr id="4" name="Rectangle 1">
            <a:extLst>
              <a:ext uri="{FF2B5EF4-FFF2-40B4-BE49-F238E27FC236}">
                <a16:creationId xmlns:a16="http://schemas.microsoft.com/office/drawing/2014/main" id="{13A8D805-8C68-14ED-85A1-D62EED02D1B0}"/>
              </a:ext>
            </a:extLst>
          </p:cNvPr>
          <p:cNvSpPr>
            <a:spLocks noGrp="1" noChangeArrowheads="1"/>
          </p:cNvSpPr>
          <p:nvPr>
            <p:ph idx="1"/>
          </p:nvPr>
        </p:nvSpPr>
        <p:spPr bwMode="auto">
          <a:xfrm>
            <a:off x="838199" y="1862246"/>
            <a:ext cx="10769867" cy="4278094"/>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C77DBB"/>
                </a:solidFill>
                <a:effectLst/>
                <a:latin typeface="JetBrains Mono"/>
              </a:rPr>
              <a:t>nm </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err="1">
                <a:ln>
                  <a:noFill/>
                </a:ln>
                <a:solidFill>
                  <a:srgbClr val="BCBEC4"/>
                </a:solidFill>
                <a:effectLst/>
                <a:latin typeface="JetBrains Mono"/>
              </a:rPr>
              <a:t>NotificationManager</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err="1">
                <a:ln>
                  <a:noFill/>
                </a:ln>
                <a:solidFill>
                  <a:srgbClr val="BCBEC4"/>
                </a:solidFill>
                <a:effectLst/>
                <a:latin typeface="JetBrains Mono"/>
              </a:rPr>
              <a:t>getSystemService</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Context.</a:t>
            </a:r>
            <a:r>
              <a:rPr kumimoji="0" lang="en-US" altLang="en-US" sz="1600" b="0" i="1" u="none" strike="noStrike" cap="none" normalizeH="0" baseline="0" dirty="0" err="1">
                <a:ln>
                  <a:noFill/>
                </a:ln>
                <a:solidFill>
                  <a:srgbClr val="C77DBB"/>
                </a:solidFill>
                <a:effectLst/>
                <a:latin typeface="JetBrains Mono"/>
              </a:rPr>
              <a:t>NOTIFICATION_SERVICE</a:t>
            </a:r>
            <a:r>
              <a:rPr kumimoji="0" lang="en-US" altLang="en-US" sz="1600" b="0" i="0" u="none" strike="noStrike" cap="none" normalizeH="0" baseline="0" dirty="0">
                <a:ln>
                  <a:noFill/>
                </a:ln>
                <a:solidFill>
                  <a:srgbClr val="BCBEC4"/>
                </a:solidFill>
                <a:effectLst/>
                <a:latin typeface="JetBrains Mono"/>
              </a:rPr>
              <a:t>);</a:t>
            </a:r>
            <a:br>
              <a:rPr kumimoji="0" lang="en-US" altLang="en-US" sz="1600" b="0" i="0" u="none" strike="noStrike" cap="none" normalizeH="0" baseline="0" dirty="0">
                <a:ln>
                  <a:noFill/>
                </a:ln>
                <a:solidFill>
                  <a:srgbClr val="BCBEC4"/>
                </a:solidFill>
                <a:effectLst/>
                <a:latin typeface="JetBrains Mono"/>
              </a:rPr>
            </a:br>
            <a:r>
              <a:rPr kumimoji="0" lang="en-US" altLang="en-US" sz="1600" b="0" i="0" u="none" strike="noStrike" cap="none" normalizeH="0" baseline="0" dirty="0">
                <a:ln>
                  <a:noFill/>
                </a:ln>
                <a:solidFill>
                  <a:srgbClr val="BCBEC4"/>
                </a:solidFill>
                <a:effectLst/>
                <a:latin typeface="JetBrains Mono"/>
              </a:rPr>
              <a:t>Intent </a:t>
            </a:r>
            <a:r>
              <a:rPr kumimoji="0" lang="en-US" altLang="en-US" sz="1600" b="0" i="0" u="none" strike="noStrike" cap="none" normalizeH="0" baseline="0" dirty="0" err="1">
                <a:ln>
                  <a:noFill/>
                </a:ln>
                <a:solidFill>
                  <a:srgbClr val="BCBEC4"/>
                </a:solidFill>
                <a:effectLst/>
                <a:latin typeface="JetBrains Mono"/>
              </a:rPr>
              <a:t>notificationIntent</a:t>
            </a:r>
            <a:r>
              <a:rPr kumimoji="0" lang="en-US" altLang="en-US" sz="1600" b="0" i="0" u="none" strike="noStrike" cap="none" normalizeH="0" baseline="0" dirty="0">
                <a:ln>
                  <a:noFill/>
                </a:ln>
                <a:solidFill>
                  <a:srgbClr val="BCBEC4"/>
                </a:solidFill>
                <a:effectLst/>
                <a:latin typeface="JetBrains Mono"/>
              </a:rPr>
              <a:t> = </a:t>
            </a:r>
            <a:r>
              <a:rPr kumimoji="0" lang="en-US" altLang="en-US" sz="1600" b="0" i="0" u="none" strike="noStrike" cap="none" normalizeH="0" baseline="0" dirty="0">
                <a:ln>
                  <a:noFill/>
                </a:ln>
                <a:solidFill>
                  <a:srgbClr val="CF8E6D"/>
                </a:solidFill>
                <a:effectLst/>
                <a:latin typeface="JetBrains Mono"/>
              </a:rPr>
              <a:t>new </a:t>
            </a:r>
            <a:r>
              <a:rPr kumimoji="0" lang="en-US" altLang="en-US" sz="1600" b="0" i="0" u="none" strike="noStrike" cap="none" normalizeH="0" baseline="0" dirty="0">
                <a:ln>
                  <a:noFill/>
                </a:ln>
                <a:solidFill>
                  <a:srgbClr val="BCBEC4"/>
                </a:solidFill>
                <a:effectLst/>
                <a:latin typeface="JetBrains Mono"/>
              </a:rPr>
              <a:t>Intent(</a:t>
            </a:r>
            <a:r>
              <a:rPr kumimoji="0" lang="en-US" altLang="en-US" sz="1600" b="0" i="0" u="none" strike="noStrike" cap="none" normalizeH="0" baseline="0" dirty="0" err="1">
                <a:ln>
                  <a:noFill/>
                </a:ln>
                <a:solidFill>
                  <a:srgbClr val="BCBEC4"/>
                </a:solidFill>
                <a:effectLst/>
                <a:latin typeface="JetBrains Mono"/>
              </a:rPr>
              <a:t>getApplicationContext</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err="1">
                <a:ln>
                  <a:noFill/>
                </a:ln>
                <a:solidFill>
                  <a:srgbClr val="BCBEC4"/>
                </a:solidFill>
                <a:effectLst/>
                <a:latin typeface="JetBrains Mono"/>
              </a:rPr>
              <a:t>receiveActivity.</a:t>
            </a:r>
            <a:r>
              <a:rPr kumimoji="0" lang="en-US" altLang="en-US" sz="1600" b="0" i="0" u="none" strike="noStrike" cap="none" normalizeH="0" baseline="0" dirty="0" err="1">
                <a:ln>
                  <a:noFill/>
                </a:ln>
                <a:solidFill>
                  <a:srgbClr val="CF8E6D"/>
                </a:solidFill>
                <a:effectLst/>
                <a:latin typeface="JetBrains Mono"/>
              </a:rPr>
              <a:t>class</a:t>
            </a:r>
            <a:r>
              <a:rPr kumimoji="0" lang="en-US" altLang="en-US" sz="1600" b="0" i="0" u="none" strike="noStrike" cap="none" normalizeH="0" baseline="0" dirty="0">
                <a:ln>
                  <a:noFill/>
                </a:ln>
                <a:solidFill>
                  <a:srgbClr val="BCBEC4"/>
                </a:solidFill>
                <a:effectLst/>
                <a:latin typeface="JetBrains Mono"/>
              </a:rPr>
              <a:t>);</a:t>
            </a:r>
            <a:br>
              <a:rPr kumimoji="0" lang="en-US" altLang="en-US" sz="1600" b="0" i="0" u="none" strike="noStrike" cap="none" normalizeH="0" baseline="0" dirty="0">
                <a:ln>
                  <a:noFill/>
                </a:ln>
                <a:solidFill>
                  <a:srgbClr val="BCBEC4"/>
                </a:solidFill>
                <a:effectLst/>
                <a:latin typeface="JetBrains Mono"/>
              </a:rPr>
            </a:br>
            <a:r>
              <a:rPr kumimoji="0" lang="en-US" altLang="en-US" sz="1600" b="0" i="0" u="none" strike="noStrike" cap="none" normalizeH="0" baseline="0" dirty="0" err="1">
                <a:ln>
                  <a:noFill/>
                </a:ln>
                <a:solidFill>
                  <a:srgbClr val="BCBEC4"/>
                </a:solidFill>
                <a:effectLst/>
                <a:latin typeface="JetBrains Mono"/>
              </a:rPr>
              <a:t>PendingIntent</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err="1">
                <a:ln>
                  <a:noFill/>
                </a:ln>
                <a:solidFill>
                  <a:srgbClr val="BCBEC4"/>
                </a:solidFill>
                <a:effectLst/>
                <a:latin typeface="JetBrains Mono"/>
              </a:rPr>
              <a:t>contentIntent</a:t>
            </a:r>
            <a:r>
              <a:rPr kumimoji="0" lang="en-US" altLang="en-US" sz="1600" b="0" i="0" u="none" strike="noStrike" cap="none" normalizeH="0" baseline="0" dirty="0">
                <a:ln>
                  <a:noFill/>
                </a:ln>
                <a:solidFill>
                  <a:srgbClr val="BCBEC4"/>
                </a:solidFill>
                <a:effectLst/>
                <a:latin typeface="JetBrains Mono"/>
              </a:rPr>
              <a:t> = </a:t>
            </a:r>
            <a:r>
              <a:rPr kumimoji="0" lang="en-US" altLang="en-US" sz="1600" b="0" i="0" u="none" strike="noStrike" cap="none" normalizeH="0" baseline="0" dirty="0" err="1">
                <a:ln>
                  <a:noFill/>
                </a:ln>
                <a:solidFill>
                  <a:srgbClr val="BCBEC4"/>
                </a:solidFill>
                <a:effectLst/>
                <a:latin typeface="JetBrains Mono"/>
              </a:rPr>
              <a:t>PendingIntent.</a:t>
            </a:r>
            <a:r>
              <a:rPr kumimoji="0" lang="en-US" altLang="en-US" sz="1600" b="0" i="1" u="none" strike="noStrike" cap="none" normalizeH="0" baseline="0" dirty="0" err="1">
                <a:ln>
                  <a:noFill/>
                </a:ln>
                <a:solidFill>
                  <a:srgbClr val="BCBEC4"/>
                </a:solidFill>
                <a:effectLst/>
                <a:latin typeface="JetBrains Mono"/>
              </a:rPr>
              <a:t>getActivity</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MainActivity.</a:t>
            </a:r>
            <a:r>
              <a:rPr kumimoji="0" lang="en-US" altLang="en-US" sz="1600" b="0" i="0" u="none" strike="noStrike" cap="none" normalizeH="0" baseline="0" dirty="0" err="1">
                <a:ln>
                  <a:noFill/>
                </a:ln>
                <a:solidFill>
                  <a:srgbClr val="CF8E6D"/>
                </a:solidFill>
                <a:effectLst/>
                <a:latin typeface="JetBrains Mono"/>
              </a:rPr>
              <a:t>this</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err="1">
                <a:ln>
                  <a:noFill/>
                </a:ln>
                <a:solidFill>
                  <a:srgbClr val="C77DBB"/>
                </a:solidFill>
                <a:effectLst/>
                <a:latin typeface="JetBrains Mono"/>
              </a:rPr>
              <a:t>NotID</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err="1">
                <a:ln>
                  <a:noFill/>
                </a:ln>
                <a:solidFill>
                  <a:srgbClr val="BCBEC4"/>
                </a:solidFill>
                <a:effectLst/>
                <a:latin typeface="JetBrains Mono"/>
              </a:rPr>
              <a:t>notificationIntent</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err="1">
                <a:ln>
                  <a:noFill/>
                </a:ln>
                <a:solidFill>
                  <a:srgbClr val="BCBEC4"/>
                </a:solidFill>
                <a:effectLst/>
                <a:latin typeface="JetBrains Mono"/>
              </a:rPr>
              <a:t>PendingIntent.</a:t>
            </a:r>
            <a:r>
              <a:rPr kumimoji="0" lang="en-US" altLang="en-US" sz="1600" b="0" i="1" u="none" strike="noStrike" cap="none" normalizeH="0" baseline="0" dirty="0" err="1">
                <a:ln>
                  <a:noFill/>
                </a:ln>
                <a:solidFill>
                  <a:srgbClr val="C77DBB"/>
                </a:solidFill>
                <a:effectLst/>
                <a:latin typeface="JetBrains Mono"/>
              </a:rPr>
              <a:t>FLAG_IMMUTABLE</a:t>
            </a:r>
            <a:r>
              <a:rPr kumimoji="0" lang="en-US" altLang="en-US" sz="1600" b="0" i="0" u="none" strike="noStrike" cap="none" normalizeH="0" baseline="0" dirty="0">
                <a:ln>
                  <a:noFill/>
                </a:ln>
                <a:solidFill>
                  <a:srgbClr val="BCBEC4"/>
                </a:solidFill>
                <a:effectLst/>
                <a:latin typeface="JetBrains Mono"/>
              </a:rPr>
              <a:t>);</a:t>
            </a:r>
            <a:br>
              <a:rPr kumimoji="0" lang="en-US" altLang="en-US" sz="1600" b="0" i="0" u="none" strike="noStrike" cap="none" normalizeH="0" baseline="0" dirty="0">
                <a:ln>
                  <a:noFill/>
                </a:ln>
                <a:solidFill>
                  <a:srgbClr val="BCBEC4"/>
                </a:solidFill>
                <a:effectLst/>
                <a:latin typeface="JetBrains Mono"/>
              </a:rPr>
            </a:br>
            <a:br>
              <a:rPr kumimoji="0" lang="en-US" altLang="en-US" sz="1600" b="0" i="0" u="none" strike="noStrike" cap="none" normalizeH="0" baseline="0" dirty="0">
                <a:ln>
                  <a:noFill/>
                </a:ln>
                <a:solidFill>
                  <a:srgbClr val="7A7E85"/>
                </a:solidFill>
                <a:effectLst/>
                <a:latin typeface="JetBrains Mono"/>
              </a:rPr>
            </a:br>
            <a:r>
              <a:rPr kumimoji="0" lang="en-US" altLang="en-US" sz="1600" b="0" i="0" u="none" strike="noStrike" cap="none" normalizeH="0" baseline="0" dirty="0">
                <a:ln>
                  <a:noFill/>
                </a:ln>
                <a:solidFill>
                  <a:srgbClr val="BCBEC4"/>
                </a:solidFill>
                <a:effectLst/>
                <a:latin typeface="JetBrains Mono"/>
              </a:rPr>
              <a:t>Notification </a:t>
            </a:r>
            <a:r>
              <a:rPr kumimoji="0" lang="en-US" altLang="en-US" sz="1600" b="0" i="0" u="none" strike="noStrike" cap="none" normalizeH="0" baseline="0" dirty="0" err="1">
                <a:ln>
                  <a:noFill/>
                </a:ln>
                <a:solidFill>
                  <a:srgbClr val="BCBEC4"/>
                </a:solidFill>
                <a:effectLst/>
                <a:latin typeface="JetBrains Mono"/>
              </a:rPr>
              <a:t>noti</a:t>
            </a:r>
            <a:r>
              <a:rPr kumimoji="0" lang="en-US" altLang="en-US" sz="1600" b="0" i="0" u="none" strike="noStrike" cap="none" normalizeH="0" baseline="0" dirty="0">
                <a:ln>
                  <a:noFill/>
                </a:ln>
                <a:solidFill>
                  <a:srgbClr val="BCBEC4"/>
                </a:solidFill>
                <a:effectLst/>
                <a:latin typeface="JetBrains Mono"/>
              </a:rPr>
              <a:t> = </a:t>
            </a:r>
            <a:r>
              <a:rPr kumimoji="0" lang="en-US" altLang="en-US" sz="1600" b="0" i="0" u="none" strike="noStrike" cap="none" normalizeH="0" baseline="0" dirty="0">
                <a:ln>
                  <a:noFill/>
                </a:ln>
                <a:solidFill>
                  <a:srgbClr val="CF8E6D"/>
                </a:solidFill>
                <a:effectLst/>
                <a:latin typeface="JetBrains Mono"/>
              </a:rPr>
              <a:t>new </a:t>
            </a:r>
            <a:r>
              <a:rPr kumimoji="0" lang="en-US" altLang="en-US" sz="1600" b="0" i="0" u="none" strike="noStrike" cap="none" normalizeH="0" baseline="0" dirty="0" err="1">
                <a:ln>
                  <a:noFill/>
                </a:ln>
                <a:solidFill>
                  <a:srgbClr val="BCBEC4"/>
                </a:solidFill>
                <a:effectLst/>
                <a:latin typeface="JetBrains Mono"/>
              </a:rPr>
              <a:t>NotificationCompat.Builder</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getApplicationContext</a:t>
            </a:r>
            <a:r>
              <a:rPr kumimoji="0" lang="en-US" altLang="en-US" sz="1600" b="0" i="0" u="none" strike="noStrike" cap="none" normalizeH="0" baseline="0" dirty="0">
                <a:ln>
                  <a:noFill/>
                </a:ln>
                <a:solidFill>
                  <a:srgbClr val="BCBEC4"/>
                </a:solidFill>
                <a:effectLst/>
                <a:latin typeface="JetBrains Mono"/>
              </a:rPr>
              <a:t>(), </a:t>
            </a:r>
            <a:r>
              <a:rPr kumimoji="0" lang="en-US" altLang="en-US" sz="1600" b="0" i="1" u="none" strike="noStrike" cap="none" normalizeH="0" baseline="0" dirty="0">
                <a:ln>
                  <a:noFill/>
                </a:ln>
                <a:solidFill>
                  <a:srgbClr val="C77DBB"/>
                </a:solidFill>
                <a:effectLst/>
                <a:latin typeface="JetBrains Mono"/>
              </a:rPr>
              <a:t>id2</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setSmallIcon</a:t>
            </a:r>
            <a:r>
              <a:rPr kumimoji="0" lang="en-US" altLang="en-US" sz="1600" b="0" i="0" u="none" strike="noStrike" cap="none" normalizeH="0" baseline="0" dirty="0">
                <a:ln>
                  <a:noFill/>
                </a:ln>
                <a:solidFill>
                  <a:srgbClr val="BCBEC4"/>
                </a:solidFill>
                <a:effectLst/>
                <a:latin typeface="JetBrains Mono"/>
              </a:rPr>
              <a:t>(R.drawable.</a:t>
            </a:r>
            <a:r>
              <a:rPr kumimoji="0" lang="en-US" altLang="en-US" sz="1600" b="0" i="1" u="none" strike="noStrike" cap="none" normalizeH="0" baseline="0" dirty="0">
                <a:ln>
                  <a:noFill/>
                </a:ln>
                <a:solidFill>
                  <a:srgbClr val="C77DBB"/>
                </a:solidFill>
                <a:effectLst/>
                <a:latin typeface="JetBrains Mono"/>
              </a:rPr>
              <a:t>ic_announcement_black_24dp</a:t>
            </a:r>
            <a:r>
              <a:rPr kumimoji="0" lang="en-US" altLang="en-US" sz="1600" b="0" i="0" u="none" strike="noStrike" cap="none" normalizeH="0" baseline="0" dirty="0">
                <a:ln>
                  <a:noFill/>
                </a:ln>
                <a:solidFill>
                  <a:srgbClr val="BCBEC4"/>
                </a:solidFill>
                <a:effectLst/>
                <a:latin typeface="JetBrains Mono"/>
              </a:rPr>
              <a:t>)</a:t>
            </a:r>
            <a:br>
              <a:rPr kumimoji="0" lang="en-US" altLang="en-US" sz="1600" b="0" i="0" u="none" strike="noStrike" cap="none" normalizeH="0" baseline="0" dirty="0">
                <a:ln>
                  <a:noFill/>
                </a:ln>
                <a:solidFill>
                  <a:srgbClr val="BCBEC4"/>
                </a:solidFill>
                <a:effectLst/>
                <a:latin typeface="JetBrains Mono"/>
              </a:rPr>
            </a:b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a:ln>
                  <a:noFill/>
                </a:ln>
                <a:solidFill>
                  <a:srgbClr val="7A7E85"/>
                </a:solidFill>
                <a:effectLst/>
                <a:latin typeface="JetBrains Mono"/>
              </a:rPr>
              <a:t>//.</a:t>
            </a:r>
            <a:r>
              <a:rPr kumimoji="0" lang="en-US" altLang="en-US" sz="1600" b="0" i="0" u="none" strike="noStrike" cap="none" normalizeH="0" baseline="0" dirty="0" err="1">
                <a:ln>
                  <a:noFill/>
                </a:ln>
                <a:solidFill>
                  <a:srgbClr val="7A7E85"/>
                </a:solidFill>
                <a:effectLst/>
                <a:latin typeface="JetBrains Mono"/>
              </a:rPr>
              <a:t>setLargeIcon</a:t>
            </a:r>
            <a:r>
              <a:rPr kumimoji="0" lang="en-US" altLang="en-US" sz="1600" b="0" i="0" u="none" strike="noStrike" cap="none" normalizeH="0" baseline="0" dirty="0">
                <a:ln>
                  <a:noFill/>
                </a:ln>
                <a:solidFill>
                  <a:srgbClr val="7A7E85"/>
                </a:solidFill>
                <a:effectLst/>
                <a:latin typeface="JetBrains Mono"/>
              </a:rPr>
              <a:t>(</a:t>
            </a:r>
            <a:r>
              <a:rPr kumimoji="0" lang="en-US" altLang="en-US" sz="1600" b="0" i="0" u="none" strike="noStrike" cap="none" normalizeH="0" baseline="0" dirty="0" err="1">
                <a:ln>
                  <a:noFill/>
                </a:ln>
                <a:solidFill>
                  <a:srgbClr val="7A7E85"/>
                </a:solidFill>
                <a:effectLst/>
                <a:latin typeface="JetBrains Mono"/>
              </a:rPr>
              <a:t>BitmapFactory.decodeResource</a:t>
            </a:r>
            <a:r>
              <a:rPr kumimoji="0" lang="en-US" altLang="en-US" sz="1600" b="0" i="0" u="none" strike="noStrike" cap="none" normalizeH="0" baseline="0" dirty="0">
                <a:ln>
                  <a:noFill/>
                </a:ln>
                <a:solidFill>
                  <a:srgbClr val="7A7E85"/>
                </a:solidFill>
                <a:effectLst/>
                <a:latin typeface="JetBrains Mono"/>
              </a:rPr>
              <a:t>(</a:t>
            </a:r>
            <a:r>
              <a:rPr kumimoji="0" lang="en-US" altLang="en-US" sz="1600" b="0" i="0" u="none" strike="noStrike" cap="none" normalizeH="0" baseline="0" dirty="0" err="1">
                <a:ln>
                  <a:noFill/>
                </a:ln>
                <a:solidFill>
                  <a:srgbClr val="7A7E85"/>
                </a:solidFill>
                <a:effectLst/>
                <a:latin typeface="JetBrains Mono"/>
              </a:rPr>
              <a:t>getResources</a:t>
            </a:r>
            <a:r>
              <a:rPr kumimoji="0" lang="en-US" altLang="en-US" sz="1600" b="0" i="0" u="none" strike="noStrike" cap="none" normalizeH="0" baseline="0" dirty="0">
                <a:ln>
                  <a:noFill/>
                </a:ln>
                <a:solidFill>
                  <a:srgbClr val="7A7E85"/>
                </a:solidFill>
                <a:effectLst/>
                <a:latin typeface="JetBrains Mono"/>
              </a:rPr>
              <a:t>(), </a:t>
            </a:r>
            <a:r>
              <a:rPr kumimoji="0" lang="en-US" altLang="en-US" sz="1600" b="0" i="0" u="none" strike="noStrike" cap="none" normalizeH="0" baseline="0" dirty="0" err="1">
                <a:ln>
                  <a:noFill/>
                </a:ln>
                <a:solidFill>
                  <a:srgbClr val="7A7E85"/>
                </a:solidFill>
                <a:effectLst/>
                <a:latin typeface="JetBrains Mono"/>
              </a:rPr>
              <a:t>R.drawable.ic_launcher</a:t>
            </a:r>
            <a:r>
              <a:rPr kumimoji="0" lang="en-US" altLang="en-US" sz="1600" b="0" i="0" u="none" strike="noStrike" cap="none" normalizeH="0" baseline="0" dirty="0">
                <a:ln>
                  <a:noFill/>
                </a:ln>
                <a:solidFill>
                  <a:srgbClr val="7A7E85"/>
                </a:solidFill>
                <a:effectLst/>
                <a:latin typeface="JetBrains Mono"/>
              </a:rPr>
              <a:t>))</a:t>
            </a:r>
            <a:br>
              <a:rPr kumimoji="0" lang="en-US" altLang="en-US" sz="1600" b="0" i="0" u="none" strike="noStrike" cap="none" normalizeH="0" baseline="0" dirty="0">
                <a:ln>
                  <a:noFill/>
                </a:ln>
                <a:solidFill>
                  <a:srgbClr val="7A7E85"/>
                </a:solidFill>
                <a:effectLst/>
                <a:latin typeface="JetBrains Mono"/>
              </a:rPr>
            </a:br>
            <a:r>
              <a:rPr kumimoji="0" lang="en-US" altLang="en-US" sz="1600" b="0" i="0" u="none" strike="noStrike" cap="none" normalizeH="0" baseline="0" dirty="0">
                <a:ln>
                  <a:noFill/>
                </a:ln>
                <a:solidFill>
                  <a:srgbClr val="7A7E85"/>
                </a:solidFill>
                <a:effectLst/>
                <a:latin typeface="JetBrains Mono"/>
              </a:rPr>
              <a:t>        </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setWhen</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System.</a:t>
            </a:r>
            <a:r>
              <a:rPr kumimoji="0" lang="en-US" altLang="en-US" sz="1600" b="0" i="1" u="none" strike="noStrike" cap="none" normalizeH="0" baseline="0" dirty="0" err="1">
                <a:ln>
                  <a:noFill/>
                </a:ln>
                <a:solidFill>
                  <a:srgbClr val="BCBEC4"/>
                </a:solidFill>
                <a:effectLst/>
                <a:latin typeface="JetBrains Mono"/>
              </a:rPr>
              <a:t>currentTimeMillis</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a:ln>
                  <a:noFill/>
                </a:ln>
                <a:solidFill>
                  <a:srgbClr val="7A7E85"/>
                </a:solidFill>
                <a:effectLst/>
                <a:latin typeface="JetBrains Mono"/>
              </a:rPr>
              <a:t>//When the event occurred, now, since </a:t>
            </a:r>
            <a:r>
              <a:rPr kumimoji="0" lang="en-US" altLang="en-US" sz="1600" b="0" i="0" u="none" strike="noStrike" cap="none" normalizeH="0" baseline="0" dirty="0" err="1">
                <a:ln>
                  <a:noFill/>
                </a:ln>
                <a:solidFill>
                  <a:srgbClr val="7A7E85"/>
                </a:solidFill>
                <a:effectLst/>
                <a:latin typeface="JetBrains Mono"/>
              </a:rPr>
              <a:t>noti</a:t>
            </a:r>
            <a:r>
              <a:rPr kumimoji="0" lang="en-US" altLang="en-US" sz="1600" b="0" i="0" u="none" strike="noStrike" cap="none" normalizeH="0" baseline="0" dirty="0">
                <a:ln>
                  <a:noFill/>
                </a:ln>
                <a:solidFill>
                  <a:srgbClr val="7A7E85"/>
                </a:solidFill>
                <a:effectLst/>
                <a:latin typeface="JetBrains Mono"/>
              </a:rPr>
              <a:t> are stored by time.</a:t>
            </a:r>
            <a:br>
              <a:rPr kumimoji="0" lang="en-US" altLang="en-US" sz="1600" b="0" i="0" u="none" strike="noStrike" cap="none" normalizeH="0" baseline="0" dirty="0">
                <a:ln>
                  <a:noFill/>
                </a:ln>
                <a:solidFill>
                  <a:srgbClr val="7A7E85"/>
                </a:solidFill>
                <a:effectLst/>
                <a:latin typeface="JetBrains Mono"/>
              </a:rPr>
            </a:br>
            <a:r>
              <a:rPr kumimoji="0" lang="en-US" altLang="en-US" sz="1600" b="0" i="0" u="none" strike="noStrike" cap="none" normalizeH="0" baseline="0" dirty="0">
                <a:ln>
                  <a:noFill/>
                </a:ln>
                <a:solidFill>
                  <a:srgbClr val="7A7E85"/>
                </a:solidFill>
                <a:effectLst/>
                <a:latin typeface="JetBrains Mono"/>
              </a:rPr>
              <a:t>        </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setContentTitle</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a:ln>
                  <a:noFill/>
                </a:ln>
                <a:solidFill>
                  <a:srgbClr val="6AAB73"/>
                </a:solidFill>
                <a:effectLst/>
                <a:latin typeface="JetBrains Mono"/>
              </a:rPr>
              <a:t>"Marquee or Title"</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a:ln>
                  <a:noFill/>
                </a:ln>
                <a:solidFill>
                  <a:srgbClr val="7A7E85"/>
                </a:solidFill>
                <a:effectLst/>
                <a:latin typeface="JetBrains Mono"/>
              </a:rPr>
              <a:t>//Title message top row.</a:t>
            </a:r>
            <a:br>
              <a:rPr kumimoji="0" lang="en-US" altLang="en-US" sz="1600" b="0" i="0" u="none" strike="noStrike" cap="none" normalizeH="0" baseline="0" dirty="0">
                <a:ln>
                  <a:noFill/>
                </a:ln>
                <a:solidFill>
                  <a:srgbClr val="7A7E85"/>
                </a:solidFill>
                <a:effectLst/>
                <a:latin typeface="JetBrains Mono"/>
              </a:rPr>
            </a:br>
            <a:r>
              <a:rPr kumimoji="0" lang="en-US" altLang="en-US" sz="1600" b="0" i="0" u="none" strike="noStrike" cap="none" normalizeH="0" baseline="0" dirty="0">
                <a:ln>
                  <a:noFill/>
                </a:ln>
                <a:solidFill>
                  <a:srgbClr val="7A7E85"/>
                </a:solidFill>
                <a:effectLst/>
                <a:latin typeface="JetBrains Mono"/>
              </a:rPr>
              <a:t>        </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setContentText</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a:ln>
                  <a:noFill/>
                </a:ln>
                <a:solidFill>
                  <a:srgbClr val="6AAB73"/>
                </a:solidFill>
                <a:effectLst/>
                <a:latin typeface="JetBrains Mono"/>
              </a:rPr>
              <a:t>"Message, this has only a small icon."</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a:ln>
                  <a:noFill/>
                </a:ln>
                <a:solidFill>
                  <a:srgbClr val="7A7E85"/>
                </a:solidFill>
                <a:effectLst/>
                <a:latin typeface="JetBrains Mono"/>
              </a:rPr>
              <a:t>//message when looking at the notification, second row</a:t>
            </a:r>
            <a:br>
              <a:rPr kumimoji="0" lang="en-US" altLang="en-US" sz="1600" b="0" i="0" u="none" strike="noStrike" cap="none" normalizeH="0" baseline="0" dirty="0">
                <a:ln>
                  <a:noFill/>
                </a:ln>
                <a:solidFill>
                  <a:srgbClr val="7A7E85"/>
                </a:solidFill>
                <a:effectLst/>
                <a:latin typeface="JetBrains Mono"/>
              </a:rPr>
            </a:br>
            <a:r>
              <a:rPr kumimoji="0" lang="en-US" altLang="en-US" sz="1600" b="0" i="0" u="none" strike="noStrike" cap="none" normalizeH="0" baseline="0" dirty="0">
                <a:ln>
                  <a:noFill/>
                </a:ln>
                <a:solidFill>
                  <a:srgbClr val="7A7E85"/>
                </a:solidFill>
                <a:effectLst/>
                <a:latin typeface="JetBrains Mono"/>
              </a:rPr>
              <a:t>        </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setContentIntent</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contentIntent</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a:ln>
                  <a:noFill/>
                </a:ln>
                <a:solidFill>
                  <a:srgbClr val="7A7E85"/>
                </a:solidFill>
                <a:effectLst/>
                <a:latin typeface="JetBrains Mono"/>
              </a:rPr>
              <a:t>//what activity to open.</a:t>
            </a:r>
            <a:br>
              <a:rPr kumimoji="0" lang="en-US" altLang="en-US" sz="1600" b="0" i="0" u="none" strike="noStrike" cap="none" normalizeH="0" baseline="0" dirty="0">
                <a:ln>
                  <a:noFill/>
                </a:ln>
                <a:solidFill>
                  <a:srgbClr val="7A7E85"/>
                </a:solidFill>
                <a:effectLst/>
                <a:latin typeface="JetBrains Mono"/>
              </a:rPr>
            </a:br>
            <a:r>
              <a:rPr kumimoji="0" lang="en-US" altLang="en-US" sz="1600" b="0" i="0" u="none" strike="noStrike" cap="none" normalizeH="0" baseline="0" dirty="0">
                <a:ln>
                  <a:noFill/>
                </a:ln>
                <a:solidFill>
                  <a:srgbClr val="7A7E85"/>
                </a:solidFill>
                <a:effectLst/>
                <a:latin typeface="JetBrains Mono"/>
              </a:rPr>
              <a:t>        </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setAutoCancel</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a:ln>
                  <a:noFill/>
                </a:ln>
                <a:solidFill>
                  <a:srgbClr val="CF8E6D"/>
                </a:solidFill>
                <a:effectLst/>
                <a:latin typeface="JetBrains Mono"/>
              </a:rPr>
              <a:t>true</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a:ln>
                  <a:noFill/>
                </a:ln>
                <a:solidFill>
                  <a:srgbClr val="7A7E85"/>
                </a:solidFill>
                <a:effectLst/>
                <a:latin typeface="JetBrains Mono"/>
              </a:rPr>
              <a:t>//allow user </a:t>
            </a:r>
            <a:r>
              <a:rPr kumimoji="0" lang="en-US" altLang="en-US" sz="1600" b="0" i="0" u="none" strike="noStrike" cap="none" normalizeH="0" baseline="0" dirty="0" err="1">
                <a:ln>
                  <a:noFill/>
                </a:ln>
                <a:solidFill>
                  <a:srgbClr val="7A7E85"/>
                </a:solidFill>
                <a:effectLst/>
                <a:latin typeface="JetBrains Mono"/>
              </a:rPr>
              <a:t>tp</a:t>
            </a:r>
            <a:r>
              <a:rPr kumimoji="0" lang="en-US" altLang="en-US" sz="1600" b="0" i="0" u="none" strike="noStrike" cap="none" normalizeH="0" baseline="0" dirty="0">
                <a:ln>
                  <a:noFill/>
                </a:ln>
                <a:solidFill>
                  <a:srgbClr val="7A7E85"/>
                </a:solidFill>
                <a:effectLst/>
                <a:latin typeface="JetBrains Mono"/>
              </a:rPr>
              <a:t> cancel when pressed.</a:t>
            </a:r>
            <a:br>
              <a:rPr kumimoji="0" lang="en-US" altLang="en-US" sz="1600" b="0" i="0" u="none" strike="noStrike" cap="none" normalizeH="0" baseline="0" dirty="0">
                <a:ln>
                  <a:noFill/>
                </a:ln>
                <a:solidFill>
                  <a:srgbClr val="7A7E85"/>
                </a:solidFill>
                <a:effectLst/>
                <a:latin typeface="JetBrains Mono"/>
              </a:rPr>
            </a:br>
            <a:r>
              <a:rPr kumimoji="0" lang="en-US" altLang="en-US" sz="1600" b="0" i="0" u="none" strike="noStrike" cap="none" normalizeH="0" baseline="0" dirty="0">
                <a:ln>
                  <a:noFill/>
                </a:ln>
                <a:solidFill>
                  <a:srgbClr val="7A7E85"/>
                </a:solidFill>
                <a:effectLst/>
                <a:latin typeface="JetBrains Mono"/>
              </a:rPr>
              <a:t>        </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BCBEC4"/>
                </a:solidFill>
                <a:effectLst/>
                <a:latin typeface="JetBrains Mono"/>
              </a:rPr>
              <a:t>setChannelId</a:t>
            </a:r>
            <a:r>
              <a:rPr kumimoji="0" lang="en-US" altLang="en-US" sz="1600" b="0" i="0" u="none" strike="noStrike" cap="none" normalizeH="0" baseline="0" dirty="0">
                <a:ln>
                  <a:noFill/>
                </a:ln>
                <a:solidFill>
                  <a:srgbClr val="BCBEC4"/>
                </a:solidFill>
                <a:effectLst/>
                <a:latin typeface="JetBrains Mono"/>
              </a:rPr>
              <a:t>(</a:t>
            </a:r>
            <a:r>
              <a:rPr kumimoji="0" lang="en-US" altLang="en-US" sz="1600" b="0" i="1" u="none" strike="noStrike" cap="none" normalizeH="0" baseline="0" dirty="0">
                <a:ln>
                  <a:noFill/>
                </a:ln>
                <a:solidFill>
                  <a:srgbClr val="C77DBB"/>
                </a:solidFill>
                <a:effectLst/>
                <a:latin typeface="JetBrains Mono"/>
              </a:rPr>
              <a:t>id2</a:t>
            </a:r>
            <a:r>
              <a:rPr kumimoji="0" lang="en-US" altLang="en-US" sz="1600" b="0" i="0" u="none" strike="noStrike" cap="none" normalizeH="0" baseline="0" dirty="0">
                <a:ln>
                  <a:noFill/>
                </a:ln>
                <a:solidFill>
                  <a:srgbClr val="BCBEC4"/>
                </a:solidFill>
                <a:effectLst/>
                <a:latin typeface="JetBrains Mono"/>
              </a:rPr>
              <a:t>).build();  </a:t>
            </a:r>
            <a:r>
              <a:rPr kumimoji="0" lang="en-US" altLang="en-US" sz="1600" b="0" i="0" u="none" strike="noStrike" cap="none" normalizeH="0" baseline="0" dirty="0">
                <a:ln>
                  <a:noFill/>
                </a:ln>
                <a:solidFill>
                  <a:srgbClr val="7A7E85"/>
                </a:solidFill>
                <a:effectLst/>
                <a:latin typeface="JetBrains Mono"/>
              </a:rPr>
              <a:t>//add channel and finally build and return a Notification.</a:t>
            </a:r>
            <a:br>
              <a:rPr kumimoji="0" lang="en-US" altLang="en-US" sz="1600" b="0" i="0" u="none" strike="noStrike" cap="none" normalizeH="0" baseline="0" dirty="0">
                <a:ln>
                  <a:noFill/>
                </a:ln>
                <a:solidFill>
                  <a:srgbClr val="7A7E85"/>
                </a:solidFill>
                <a:effectLst/>
                <a:latin typeface="JetBrains Mono"/>
              </a:rPr>
            </a:br>
            <a:br>
              <a:rPr kumimoji="0" lang="en-US" altLang="en-US" sz="1600" b="0" i="0" u="none" strike="noStrike" cap="none" normalizeH="0" baseline="0" dirty="0">
                <a:ln>
                  <a:noFill/>
                </a:ln>
                <a:solidFill>
                  <a:srgbClr val="7A7E85"/>
                </a:solidFill>
                <a:effectLst/>
                <a:latin typeface="JetBrains Mono"/>
              </a:rPr>
            </a:br>
            <a:r>
              <a:rPr kumimoji="0" lang="en-US" altLang="en-US" sz="1600" b="0" i="0" u="none" strike="noStrike" cap="none" normalizeH="0" baseline="0" dirty="0">
                <a:ln>
                  <a:noFill/>
                </a:ln>
                <a:solidFill>
                  <a:srgbClr val="7A7E85"/>
                </a:solidFill>
                <a:effectLst/>
                <a:latin typeface="JetBrains Mono"/>
              </a:rPr>
              <a:t>//Show the notification</a:t>
            </a:r>
            <a:br>
              <a:rPr kumimoji="0" lang="en-US" altLang="en-US" sz="1600" b="0" i="0" u="none" strike="noStrike" cap="none" normalizeH="0" baseline="0" dirty="0">
                <a:ln>
                  <a:noFill/>
                </a:ln>
                <a:solidFill>
                  <a:srgbClr val="7A7E85"/>
                </a:solidFill>
                <a:effectLst/>
                <a:latin typeface="JetBrains Mono"/>
              </a:rPr>
            </a:br>
            <a:r>
              <a:rPr kumimoji="0" lang="en-US" altLang="en-US" sz="1600" b="0" i="0" u="none" strike="noStrike" cap="none" normalizeH="0" baseline="0" dirty="0" err="1">
                <a:ln>
                  <a:noFill/>
                </a:ln>
                <a:solidFill>
                  <a:srgbClr val="C77DBB"/>
                </a:solidFill>
                <a:effectLst/>
                <a:latin typeface="JetBrains Mono"/>
              </a:rPr>
              <a:t>nm</a:t>
            </a:r>
            <a:r>
              <a:rPr kumimoji="0" lang="en-US" altLang="en-US" sz="1600" b="0" i="0" u="none" strike="noStrike" cap="none" normalizeH="0" baseline="0" dirty="0" err="1">
                <a:ln>
                  <a:noFill/>
                </a:ln>
                <a:solidFill>
                  <a:srgbClr val="BCBEC4"/>
                </a:solidFill>
                <a:effectLst/>
                <a:latin typeface="JetBrains Mono"/>
              </a:rPr>
              <a:t>.notify</a:t>
            </a:r>
            <a:r>
              <a:rPr kumimoji="0" lang="en-US" altLang="en-US" sz="1600" b="0" i="0" u="none" strike="noStrike" cap="none" normalizeH="0" baseline="0" dirty="0">
                <a:ln>
                  <a:noFill/>
                </a:ln>
                <a:solidFill>
                  <a:srgbClr val="BCBEC4"/>
                </a:solidFill>
                <a:effectLst/>
                <a:latin typeface="JetBrains Mono"/>
              </a:rPr>
              <a:t>(</a:t>
            </a:r>
            <a:r>
              <a:rPr kumimoji="0" lang="en-US" altLang="en-US" sz="1600" b="0" i="0" u="none" strike="noStrike" cap="none" normalizeH="0" baseline="0" dirty="0" err="1">
                <a:ln>
                  <a:noFill/>
                </a:ln>
                <a:solidFill>
                  <a:srgbClr val="C77DBB"/>
                </a:solidFill>
                <a:effectLst/>
                <a:latin typeface="JetBrains Mono"/>
              </a:rPr>
              <a:t>NotID</a:t>
            </a:r>
            <a:r>
              <a:rPr kumimoji="0" lang="en-US" altLang="en-US" sz="1600" b="0" i="0" u="none" strike="noStrike" cap="none" normalizeH="0" baseline="0" dirty="0">
                <a:ln>
                  <a:noFill/>
                </a:ln>
                <a:solidFill>
                  <a:srgbClr val="BCBEC4"/>
                </a:solidFill>
                <a:effectLst/>
                <a:latin typeface="JetBrains Mono"/>
              </a:rPr>
              <a:t>, </a:t>
            </a:r>
            <a:r>
              <a:rPr kumimoji="0" lang="en-US" altLang="en-US" sz="1600" b="0" i="0" u="none" strike="noStrike" cap="none" normalizeH="0" baseline="0" dirty="0" err="1">
                <a:ln>
                  <a:noFill/>
                </a:ln>
                <a:solidFill>
                  <a:srgbClr val="BCBEC4"/>
                </a:solidFill>
                <a:effectLst/>
                <a:latin typeface="JetBrains Mono"/>
              </a:rPr>
              <a:t>noti</a:t>
            </a:r>
            <a:r>
              <a:rPr kumimoji="0" lang="en-US" altLang="en-US" sz="1600" b="0" i="0" u="none" strike="noStrike" cap="none" normalizeH="0" baseline="0" dirty="0">
                <a:ln>
                  <a:noFill/>
                </a:ln>
                <a:solidFill>
                  <a:srgbClr val="BCBEC4"/>
                </a:solidFill>
                <a:effectLst/>
                <a:latin typeface="JetBrains Mono"/>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438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Canceling notifications</a:t>
            </a:r>
          </a:p>
        </p:txBody>
      </p:sp>
      <p:sp>
        <p:nvSpPr>
          <p:cNvPr id="3" name="Content Placeholder 2"/>
          <p:cNvSpPr>
            <a:spLocks noGrp="1"/>
          </p:cNvSpPr>
          <p:nvPr>
            <p:ph idx="1"/>
          </p:nvPr>
        </p:nvSpPr>
        <p:spPr/>
        <p:txBody>
          <a:bodyPr/>
          <a:lstStyle/>
          <a:p>
            <a:r>
              <a:rPr lang="en-US" dirty="0"/>
              <a:t>To cancel a specific notification</a:t>
            </a:r>
          </a:p>
          <a:p>
            <a:pPr>
              <a:buNone/>
            </a:pPr>
            <a:r>
              <a:rPr lang="en-US" dirty="0" err="1"/>
              <a:t>mNotificationManager.cancel</a:t>
            </a:r>
            <a:r>
              <a:rPr lang="en-US" dirty="0"/>
              <a:t>(</a:t>
            </a:r>
            <a:r>
              <a:rPr lang="en-US" dirty="0" err="1"/>
              <a:t>ID_number</a:t>
            </a:r>
            <a:r>
              <a:rPr lang="en-US" dirty="0"/>
              <a:t>);</a:t>
            </a:r>
          </a:p>
          <a:p>
            <a:r>
              <a:rPr lang="en-US" dirty="0"/>
              <a:t>To cancel all notifications (just your app)</a:t>
            </a:r>
          </a:p>
          <a:p>
            <a:pPr>
              <a:buNone/>
            </a:pPr>
            <a:r>
              <a:rPr lang="en-US" dirty="0" err="1"/>
              <a:t>mNotificationManager.cancelAll</a:t>
            </a:r>
            <a:r>
              <a:rPr lang="en-US" dirty="0"/>
              <a:t>();</a:t>
            </a:r>
          </a:p>
          <a:p>
            <a:r>
              <a:rPr lang="en-US" dirty="0"/>
              <a:t>Also, good practice to set auto cancel</a:t>
            </a:r>
          </a:p>
          <a:p>
            <a:pPr lvl="1"/>
            <a:r>
              <a:rPr lang="en-US" dirty="0"/>
              <a:t>.</a:t>
            </a:r>
            <a:r>
              <a:rPr lang="en-US" dirty="0" err="1"/>
              <a:t>setAutoCancel</a:t>
            </a:r>
            <a:r>
              <a:rPr lang="en-US" dirty="0"/>
              <a:t>(true)</a:t>
            </a:r>
          </a:p>
          <a:p>
            <a:pPr lvl="2"/>
            <a:r>
              <a:rPr lang="en-US" dirty="0"/>
              <a:t>which the user clicks it, the notification will clear.</a:t>
            </a:r>
          </a:p>
        </p:txBody>
      </p:sp>
    </p:spTree>
    <p:extLst>
      <p:ext uri="{BB962C8B-B14F-4D97-AF65-F5344CB8AC3E}">
        <p14:creationId xmlns:p14="http://schemas.microsoft.com/office/powerpoint/2010/main" val="233905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AEE5-86E1-4654-9DD9-5F60EF26A209}"/>
              </a:ext>
            </a:extLst>
          </p:cNvPr>
          <p:cNvSpPr>
            <a:spLocks noGrp="1"/>
          </p:cNvSpPr>
          <p:nvPr>
            <p:ph type="title"/>
          </p:nvPr>
        </p:nvSpPr>
        <p:spPr/>
        <p:txBody>
          <a:bodyPr/>
          <a:lstStyle/>
          <a:p>
            <a:r>
              <a:rPr lang="en-US" dirty="0"/>
              <a:t>INSISTENT flag.</a:t>
            </a:r>
          </a:p>
        </p:txBody>
      </p:sp>
      <p:sp>
        <p:nvSpPr>
          <p:cNvPr id="3" name="Content Placeholder 2">
            <a:extLst>
              <a:ext uri="{FF2B5EF4-FFF2-40B4-BE49-F238E27FC236}">
                <a16:creationId xmlns:a16="http://schemas.microsoft.com/office/drawing/2014/main" id="{B7EAFE5E-557A-31F9-16DE-37897FFEE559}"/>
              </a:ext>
            </a:extLst>
          </p:cNvPr>
          <p:cNvSpPr>
            <a:spLocks noGrp="1"/>
          </p:cNvSpPr>
          <p:nvPr>
            <p:ph idx="1"/>
          </p:nvPr>
        </p:nvSpPr>
        <p:spPr/>
        <p:txBody>
          <a:bodyPr/>
          <a:lstStyle/>
          <a:p>
            <a:r>
              <a:rPr lang="en-US" dirty="0"/>
              <a:t>INSISTENT flag.  It will vibrate and replay the sound until the user opens it.</a:t>
            </a:r>
          </a:p>
          <a:p>
            <a:pPr lvl="1"/>
            <a:r>
              <a:rPr lang="en-US" dirty="0"/>
              <a:t>Should be flag "uh pick me!  PICK ME!" And it there is not a factory method in the builder.  It has to be set after the notification is set.</a:t>
            </a:r>
          </a:p>
          <a:p>
            <a:pPr lvl="2"/>
            <a:r>
              <a:rPr lang="en-US" dirty="0"/>
              <a:t>Notification </a:t>
            </a:r>
            <a:r>
              <a:rPr lang="en-US" dirty="0" err="1"/>
              <a:t>noti</a:t>
            </a:r>
            <a:r>
              <a:rPr lang="en-US" dirty="0"/>
              <a:t> = </a:t>
            </a:r>
            <a:r>
              <a:rPr lang="en-US" dirty="0" err="1"/>
              <a:t>builder.build</a:t>
            </a:r>
            <a:r>
              <a:rPr lang="en-US" dirty="0"/>
              <a:t>();</a:t>
            </a:r>
          </a:p>
          <a:p>
            <a:pPr lvl="2"/>
            <a:r>
              <a:rPr lang="en-US" dirty="0" err="1"/>
              <a:t>noti.flags</a:t>
            </a:r>
            <a:r>
              <a:rPr lang="en-US" dirty="0"/>
              <a:t> = </a:t>
            </a:r>
            <a:r>
              <a:rPr lang="en-US" dirty="0" err="1"/>
              <a:t>Notification.</a:t>
            </a:r>
            <a:r>
              <a:rPr lang="en-US" i="1" dirty="0" err="1"/>
              <a:t>FLAG_INSISTENT</a:t>
            </a:r>
            <a:r>
              <a:rPr lang="en-US" dirty="0"/>
              <a:t>;</a:t>
            </a:r>
          </a:p>
        </p:txBody>
      </p:sp>
      <p:pic>
        <p:nvPicPr>
          <p:cNvPr id="5" name="Picture 4" descr="A group of people in a forest&#10;&#10;Description automatically generated">
            <a:extLst>
              <a:ext uri="{FF2B5EF4-FFF2-40B4-BE49-F238E27FC236}">
                <a16:creationId xmlns:a16="http://schemas.microsoft.com/office/drawing/2014/main" id="{19FFF091-6C18-046C-B9ED-A5F6F84D3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104" y="3901540"/>
            <a:ext cx="2667000" cy="2000250"/>
          </a:xfrm>
          <a:prstGeom prst="rect">
            <a:avLst/>
          </a:prstGeom>
        </p:spPr>
      </p:pic>
    </p:spTree>
    <p:extLst>
      <p:ext uri="{BB962C8B-B14F-4D97-AF65-F5344CB8AC3E}">
        <p14:creationId xmlns:p14="http://schemas.microsoft.com/office/powerpoint/2010/main" val="416130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50846A-9A37-440D-F43C-A5BA5F8AA48D}"/>
              </a:ext>
            </a:extLst>
          </p:cNvPr>
          <p:cNvSpPr>
            <a:spLocks noGrp="1"/>
          </p:cNvSpPr>
          <p:nvPr>
            <p:ph type="title"/>
          </p:nvPr>
        </p:nvSpPr>
        <p:spPr/>
        <p:txBody>
          <a:bodyPr/>
          <a:lstStyle/>
          <a:p>
            <a:r>
              <a:rPr lang="en-US" dirty="0"/>
              <a:t>notification types</a:t>
            </a:r>
          </a:p>
        </p:txBody>
      </p:sp>
      <p:sp>
        <p:nvSpPr>
          <p:cNvPr id="5" name="Text Placeholder 4">
            <a:extLst>
              <a:ext uri="{FF2B5EF4-FFF2-40B4-BE49-F238E27FC236}">
                <a16:creationId xmlns:a16="http://schemas.microsoft.com/office/drawing/2014/main" id="{3AE9208F-EE89-384E-8963-1F4B52449A0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8546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notifications types</a:t>
            </a:r>
          </a:p>
        </p:txBody>
      </p:sp>
      <p:sp>
        <p:nvSpPr>
          <p:cNvPr id="3" name="Content Placeholder 2"/>
          <p:cNvSpPr>
            <a:spLocks noGrp="1"/>
          </p:cNvSpPr>
          <p:nvPr>
            <p:ph idx="1"/>
          </p:nvPr>
        </p:nvSpPr>
        <p:spPr/>
        <p:txBody>
          <a:bodyPr>
            <a:normAutofit fontScale="85000" lnSpcReduction="20000"/>
          </a:bodyPr>
          <a:lstStyle/>
          <a:p>
            <a:r>
              <a:rPr lang="en-US" dirty="0"/>
              <a:t>Nonfictions can have buttons (up to 3 of them)</a:t>
            </a:r>
          </a:p>
          <a:p>
            <a:r>
              <a:rPr lang="en-US" dirty="0"/>
              <a:t>Reply field (say for </a:t>
            </a:r>
            <a:r>
              <a:rPr lang="en-US" dirty="0" err="1"/>
              <a:t>sms</a:t>
            </a:r>
            <a:r>
              <a:rPr lang="en-US" dirty="0"/>
              <a:t> methods)</a:t>
            </a:r>
          </a:p>
          <a:p>
            <a:r>
              <a:rPr lang="en-US" dirty="0"/>
              <a:t>Different styles,</a:t>
            </a:r>
          </a:p>
          <a:p>
            <a:pPr lvl="1"/>
            <a:r>
              <a:rPr lang="en-US" dirty="0"/>
              <a:t>Expended text (instead of one line), for say email.</a:t>
            </a:r>
          </a:p>
          <a:p>
            <a:pPr lvl="1"/>
            <a:r>
              <a:rPr lang="en-US" dirty="0"/>
              <a:t>Inbox style, with multi lines of </a:t>
            </a:r>
          </a:p>
          <a:p>
            <a:pPr lvl="1"/>
            <a:r>
              <a:rPr lang="en-US" dirty="0"/>
              <a:t>Image field for a picture.</a:t>
            </a:r>
          </a:p>
          <a:p>
            <a:r>
              <a:rPr lang="en-US" dirty="0"/>
              <a:t>A progress bar</a:t>
            </a:r>
          </a:p>
          <a:p>
            <a:r>
              <a:rPr lang="en-US" dirty="0"/>
              <a:t>An activity bar </a:t>
            </a:r>
          </a:p>
          <a:p>
            <a:r>
              <a:rPr lang="en-US" dirty="0"/>
              <a:t>Some things won't display on 4.1 and below</a:t>
            </a:r>
          </a:p>
          <a:p>
            <a:pPr lvl="1"/>
            <a:r>
              <a:rPr lang="en-US" dirty="0"/>
              <a:t>Buttons for example.</a:t>
            </a:r>
          </a:p>
          <a:p>
            <a:r>
              <a:rPr lang="en-US" dirty="0"/>
              <a:t>On Android 11+ with the new notifications displays, you may need to click the down arrow to see the whole message.</a:t>
            </a:r>
          </a:p>
        </p:txBody>
      </p:sp>
    </p:spTree>
    <p:extLst>
      <p:ext uri="{BB962C8B-B14F-4D97-AF65-F5344CB8AC3E}">
        <p14:creationId xmlns:p14="http://schemas.microsoft.com/office/powerpoint/2010/main" val="394183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Notifications</a:t>
            </a:r>
          </a:p>
        </p:txBody>
      </p:sp>
      <p:sp>
        <p:nvSpPr>
          <p:cNvPr id="3" name="Content Placeholder 2"/>
          <p:cNvSpPr>
            <a:spLocks noGrp="1"/>
          </p:cNvSpPr>
          <p:nvPr>
            <p:ph idx="1"/>
          </p:nvPr>
        </p:nvSpPr>
        <p:spPr/>
        <p:txBody>
          <a:bodyPr>
            <a:normAutofit/>
          </a:bodyPr>
          <a:lstStyle/>
          <a:p>
            <a:r>
              <a:rPr lang="en-US" dirty="0"/>
              <a:t>There are a couple of ways to notify users without interrupting what they are doing</a:t>
            </a:r>
          </a:p>
          <a:p>
            <a:r>
              <a:rPr lang="en-US" dirty="0"/>
              <a:t>The first is Toast, use the factory method</a:t>
            </a:r>
          </a:p>
          <a:p>
            <a:pPr lvl="3"/>
            <a:r>
              <a:rPr lang="en-US" dirty="0"/>
              <a:t>Can be used by just about any app, even one without  screen.</a:t>
            </a:r>
          </a:p>
          <a:p>
            <a:pPr lvl="1"/>
            <a:r>
              <a:rPr lang="en-US" dirty="0" err="1"/>
              <a:t>Toast.makeText</a:t>
            </a:r>
            <a:r>
              <a:rPr lang="en-US" dirty="0"/>
              <a:t>(</a:t>
            </a:r>
            <a:r>
              <a:rPr lang="en-US" dirty="0" err="1"/>
              <a:t>getBaseContext</a:t>
            </a:r>
            <a:r>
              <a:rPr lang="en-US" dirty="0"/>
              <a:t>(), "Text to display to user", </a:t>
            </a:r>
            <a:r>
              <a:rPr lang="en-US" dirty="0" err="1"/>
              <a:t>Toast.LENGTH_SHORT</a:t>
            </a:r>
            <a:r>
              <a:rPr lang="en-US" dirty="0"/>
              <a:t>).show();</a:t>
            </a:r>
          </a:p>
          <a:p>
            <a:pPr lvl="3"/>
            <a:r>
              <a:rPr lang="en-US" dirty="0" err="1"/>
              <a:t>getBaseContext</a:t>
            </a:r>
            <a:r>
              <a:rPr lang="en-US" dirty="0"/>
              <a:t>() or </a:t>
            </a:r>
            <a:r>
              <a:rPr lang="en-US" dirty="0" err="1"/>
              <a:t>getContext</a:t>
            </a:r>
            <a:r>
              <a:rPr lang="en-US" dirty="0"/>
              <a:t>()</a:t>
            </a:r>
          </a:p>
          <a:p>
            <a:pPr lvl="2"/>
            <a:r>
              <a:rPr lang="en-US" dirty="0" err="1"/>
              <a:t>Toast.LENGTH_SHORT</a:t>
            </a:r>
            <a:r>
              <a:rPr lang="en-US" dirty="0"/>
              <a:t>  or </a:t>
            </a:r>
            <a:r>
              <a:rPr lang="en-US" dirty="0" err="1"/>
              <a:t>Toast.LENGTH_LONG</a:t>
            </a:r>
            <a:r>
              <a:rPr lang="en-US" dirty="0"/>
              <a:t> is the duration it will be displayed.</a:t>
            </a:r>
          </a:p>
          <a:p>
            <a:r>
              <a:rPr lang="en-US" dirty="0"/>
              <a:t>may require the POST_NOTIFICATION permission</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153702" y="5657850"/>
            <a:ext cx="3619500" cy="1038225"/>
          </a:xfrm>
          <a:prstGeom prst="rect">
            <a:avLst/>
          </a:prstGeom>
          <a:noFill/>
          <a:ln w="9525">
            <a:noFill/>
            <a:miter lim="800000"/>
            <a:headEnd/>
            <a:tailEnd/>
          </a:ln>
        </p:spPr>
      </p:pic>
    </p:spTree>
    <p:extLst>
      <p:ext uri="{BB962C8B-B14F-4D97-AF65-F5344CB8AC3E}">
        <p14:creationId xmlns:p14="http://schemas.microsoft.com/office/powerpoint/2010/main" val="207017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Buttons</a:t>
            </a:r>
          </a:p>
        </p:txBody>
      </p:sp>
      <p:sp>
        <p:nvSpPr>
          <p:cNvPr id="3" name="Content Placeholder 2"/>
          <p:cNvSpPr>
            <a:spLocks noGrp="1"/>
          </p:cNvSpPr>
          <p:nvPr>
            <p:ph idx="1"/>
          </p:nvPr>
        </p:nvSpPr>
        <p:spPr>
          <a:xfrm>
            <a:off x="457200" y="1143001"/>
            <a:ext cx="11125200" cy="4983164"/>
          </a:xfrm>
        </p:spPr>
        <p:txBody>
          <a:bodyPr/>
          <a:lstStyle/>
          <a:p>
            <a:r>
              <a:rPr lang="en-US" dirty="0"/>
              <a:t>Add the following to your notification</a:t>
            </a:r>
          </a:p>
          <a:p>
            <a:r>
              <a:rPr lang="en-US" dirty="0" err="1"/>
              <a:t>addAction</a:t>
            </a:r>
            <a:r>
              <a:rPr lang="en-US" dirty="0"/>
              <a:t>(</a:t>
            </a:r>
            <a:r>
              <a:rPr lang="en-US" dirty="0" err="1"/>
              <a:t>int</a:t>
            </a:r>
            <a:r>
              <a:rPr lang="en-US" dirty="0"/>
              <a:t> icon, </a:t>
            </a:r>
            <a:r>
              <a:rPr lang="en-US" dirty="0" err="1"/>
              <a:t>CharSequence</a:t>
            </a:r>
            <a:r>
              <a:rPr lang="en-US" dirty="0"/>
              <a:t> title, </a:t>
            </a:r>
            <a:r>
              <a:rPr lang="en-US" dirty="0" err="1"/>
              <a:t>PendingIntent</a:t>
            </a:r>
            <a:r>
              <a:rPr lang="en-US" dirty="0"/>
              <a:t> intent)</a:t>
            </a:r>
          </a:p>
          <a:p>
            <a:pPr lvl="1"/>
            <a:r>
              <a:rPr lang="en-US" dirty="0"/>
              <a:t>Icon and title for the button</a:t>
            </a:r>
          </a:p>
          <a:p>
            <a:pPr lvl="1"/>
            <a:r>
              <a:rPr lang="en-US" dirty="0"/>
              <a:t>The intent should be completely different intent from the </a:t>
            </a:r>
            <a:r>
              <a:rPr lang="en-US" dirty="0" err="1"/>
              <a:t>setContentIntent</a:t>
            </a:r>
            <a:r>
              <a:rPr lang="en-US" dirty="0"/>
              <a:t>(intent), so you know which button was clicked.</a:t>
            </a:r>
          </a:p>
          <a:p>
            <a:pPr lvl="2"/>
            <a:r>
              <a:rPr lang="en-US" dirty="0"/>
              <a:t>See the example code, where I have four intents for the example with three buttons.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91000"/>
            <a:ext cx="3782689" cy="298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34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text</a:t>
            </a:r>
          </a:p>
        </p:txBody>
      </p:sp>
      <p:sp>
        <p:nvSpPr>
          <p:cNvPr id="3" name="Content Placeholder 2"/>
          <p:cNvSpPr>
            <a:spLocks noGrp="1"/>
          </p:cNvSpPr>
          <p:nvPr>
            <p:ph idx="1"/>
          </p:nvPr>
        </p:nvSpPr>
        <p:spPr/>
        <p:txBody>
          <a:bodyPr>
            <a:normAutofit/>
          </a:bodyPr>
          <a:lstStyle/>
          <a:p>
            <a:r>
              <a:rPr lang="en-US" dirty="0"/>
              <a:t>This one we need change the style of the notification.  First use the builder to create the default notification like normal</a:t>
            </a:r>
          </a:p>
          <a:p>
            <a:r>
              <a:rPr lang="en-US" dirty="0" err="1"/>
              <a:t>NotificationCompat.Builder</a:t>
            </a:r>
            <a:r>
              <a:rPr lang="en-US" dirty="0"/>
              <a:t> </a:t>
            </a:r>
            <a:r>
              <a:rPr lang="en-US" dirty="0">
                <a:solidFill>
                  <a:srgbClr val="FF0000"/>
                </a:solidFill>
              </a:rPr>
              <a:t>builder</a:t>
            </a:r>
            <a:r>
              <a:rPr lang="en-US" dirty="0"/>
              <a:t> = new </a:t>
            </a:r>
            <a:r>
              <a:rPr lang="en-US" dirty="0" err="1"/>
              <a:t>NotificationCompat.Builder</a:t>
            </a:r>
            <a:r>
              <a:rPr lang="en-US" dirty="0"/>
              <a:t>(</a:t>
            </a:r>
            <a:r>
              <a:rPr lang="en-US" dirty="0" err="1"/>
              <a:t>ge</a:t>
            </a:r>
            <a:r>
              <a:rPr lang="en-US" dirty="0"/>
              <a:t> …;</a:t>
            </a:r>
          </a:p>
          <a:p>
            <a:r>
              <a:rPr lang="en-US" dirty="0"/>
              <a:t>Now change to another style and add more text</a:t>
            </a:r>
          </a:p>
          <a:p>
            <a:pPr marL="0" indent="0">
              <a:buNone/>
            </a:pPr>
            <a:r>
              <a:rPr lang="en-US" dirty="0"/>
              <a:t>Notification </a:t>
            </a:r>
            <a:r>
              <a:rPr lang="en-US" dirty="0" err="1"/>
              <a:t>noti</a:t>
            </a:r>
            <a:r>
              <a:rPr lang="en-US" dirty="0"/>
              <a:t> = new </a:t>
            </a:r>
            <a:r>
              <a:rPr lang="en-US" dirty="0" err="1"/>
              <a:t>NotificationCompat.BigTextStyle</a:t>
            </a:r>
            <a:r>
              <a:rPr lang="en-US" dirty="0"/>
              <a:t>(</a:t>
            </a:r>
            <a:r>
              <a:rPr lang="en-US" dirty="0">
                <a:solidFill>
                  <a:srgbClr val="FF0000"/>
                </a:solidFill>
              </a:rPr>
              <a:t>builder</a:t>
            </a:r>
            <a:r>
              <a:rPr lang="en-US" dirty="0"/>
              <a:t>)</a:t>
            </a:r>
          </a:p>
          <a:p>
            <a:pPr marL="0" indent="0">
              <a:buNone/>
            </a:pPr>
            <a:r>
              <a:rPr lang="en-US" dirty="0"/>
              <a:t>	.</a:t>
            </a:r>
            <a:r>
              <a:rPr lang="en-US" dirty="0" err="1"/>
              <a:t>bigText</a:t>
            </a:r>
            <a:r>
              <a:rPr lang="en-US" dirty="0"/>
              <a:t>(“…”)  //lots text here.</a:t>
            </a:r>
          </a:p>
          <a:p>
            <a:pPr marL="0" indent="0">
              <a:buNone/>
            </a:pPr>
            <a:r>
              <a:rPr lang="en-US" dirty="0"/>
              <a:t>	.build();</a:t>
            </a:r>
          </a:p>
        </p:txBody>
      </p:sp>
    </p:spTree>
    <p:extLst>
      <p:ext uri="{BB962C8B-B14F-4D97-AF65-F5344CB8AC3E}">
        <p14:creationId xmlns:p14="http://schemas.microsoft.com/office/powerpoint/2010/main" val="2010410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text (2)</a:t>
            </a:r>
          </a:p>
        </p:txBody>
      </p:sp>
      <p:sp>
        <p:nvSpPr>
          <p:cNvPr id="3" name="Content Placeholder 2"/>
          <p:cNvSpPr>
            <a:spLocks noGrp="1"/>
          </p:cNvSpPr>
          <p:nvPr>
            <p:ph idx="1"/>
          </p:nvPr>
        </p:nvSpPr>
        <p:spPr/>
        <p:txBody>
          <a:bodyPr/>
          <a:lstStyle/>
          <a:p>
            <a:r>
              <a:rPr lang="en-US" dirty="0"/>
              <a:t>And we can get something like this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3048000"/>
            <a:ext cx="4695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16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with image.</a:t>
            </a:r>
          </a:p>
        </p:txBody>
      </p:sp>
      <p:sp>
        <p:nvSpPr>
          <p:cNvPr id="3" name="Content Placeholder 2"/>
          <p:cNvSpPr>
            <a:spLocks noGrp="1"/>
          </p:cNvSpPr>
          <p:nvPr>
            <p:ph idx="1"/>
          </p:nvPr>
        </p:nvSpPr>
        <p:spPr/>
        <p:txBody>
          <a:bodyPr/>
          <a:lstStyle/>
          <a:p>
            <a:r>
              <a:rPr lang="en-US" dirty="0"/>
              <a:t>Same idea, except style is</a:t>
            </a:r>
          </a:p>
          <a:p>
            <a:pPr marL="0" indent="0">
              <a:buNone/>
            </a:pPr>
            <a:r>
              <a:rPr lang="en-US" sz="2000" dirty="0"/>
              <a:t>Notification </a:t>
            </a:r>
            <a:r>
              <a:rPr lang="en-US" sz="2000" dirty="0" err="1"/>
              <a:t>noti</a:t>
            </a:r>
            <a:r>
              <a:rPr lang="en-US" sz="2000" dirty="0"/>
              <a:t> = new </a:t>
            </a:r>
            <a:r>
              <a:rPr lang="en-US" sz="2000" dirty="0" err="1"/>
              <a:t>NotificationCompat.BigPictureStyle</a:t>
            </a:r>
            <a:r>
              <a:rPr lang="en-US" sz="2000" dirty="0"/>
              <a:t>(</a:t>
            </a:r>
            <a:r>
              <a:rPr lang="en-US" sz="2000" dirty="0">
                <a:solidFill>
                  <a:srgbClr val="FF0000"/>
                </a:solidFill>
              </a:rPr>
              <a:t>builder</a:t>
            </a:r>
            <a:r>
              <a:rPr lang="en-US" sz="2000" dirty="0"/>
              <a:t>)</a:t>
            </a:r>
          </a:p>
          <a:p>
            <a:pPr marL="0" indent="0">
              <a:buNone/>
            </a:pPr>
            <a:r>
              <a:rPr lang="en-US" sz="2000" dirty="0"/>
              <a:t>.</a:t>
            </a:r>
            <a:r>
              <a:rPr lang="en-US" sz="2000" dirty="0" err="1"/>
              <a:t>bigPicture</a:t>
            </a:r>
            <a:r>
              <a:rPr lang="en-US" sz="2000" dirty="0"/>
              <a:t>(</a:t>
            </a:r>
            <a:r>
              <a:rPr lang="en-US" sz="2000" dirty="0" err="1"/>
              <a:t>BitmapFactory.decodeResource</a:t>
            </a:r>
            <a:r>
              <a:rPr lang="en-US" sz="2000" dirty="0"/>
              <a:t>(</a:t>
            </a:r>
            <a:r>
              <a:rPr lang="en-US" sz="2000" dirty="0" err="1"/>
              <a:t>getResources</a:t>
            </a:r>
            <a:r>
              <a:rPr lang="en-US" sz="2000" dirty="0"/>
              <a:t>(), </a:t>
            </a:r>
            <a:r>
              <a:rPr lang="en-US" sz="2000" dirty="0" err="1"/>
              <a:t>R.drawable.jelly_bean</a:t>
            </a:r>
            <a:r>
              <a:rPr lang="en-US" sz="2000" dirty="0"/>
              <a:t>))</a:t>
            </a:r>
          </a:p>
          <a:p>
            <a:pPr marL="0" indent="0">
              <a:buNone/>
            </a:pPr>
            <a:r>
              <a:rPr lang="en-US" sz="2000" dirty="0"/>
              <a:t>.build();</a:t>
            </a:r>
          </a:p>
          <a:p>
            <a:r>
              <a:rPr lang="en-US" sz="2000" dirty="0"/>
              <a:t>Note two </a:t>
            </a:r>
            <a:r>
              <a:rPr lang="en-US" sz="2000" dirty="0" err="1"/>
              <a:t>addAction</a:t>
            </a:r>
            <a:r>
              <a:rPr lang="en-US" sz="2000" dirty="0"/>
              <a:t>(..) methods</a:t>
            </a:r>
          </a:p>
          <a:p>
            <a:pPr marL="0" indent="0">
              <a:buNone/>
            </a:pPr>
            <a:r>
              <a:rPr lang="en-US" sz="2000" dirty="0"/>
              <a:t>were added in the builder.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011" y="3200401"/>
            <a:ext cx="3790950" cy="257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19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Style of an inbox</a:t>
            </a:r>
          </a:p>
        </p:txBody>
      </p:sp>
      <p:sp>
        <p:nvSpPr>
          <p:cNvPr id="3" name="Content Placeholder 2"/>
          <p:cNvSpPr>
            <a:spLocks noGrp="1"/>
          </p:cNvSpPr>
          <p:nvPr>
            <p:ph idx="1"/>
          </p:nvPr>
        </p:nvSpPr>
        <p:spPr>
          <a:xfrm>
            <a:off x="457200" y="1600201"/>
            <a:ext cx="10972800" cy="3048000"/>
          </a:xfrm>
        </p:spPr>
        <p:txBody>
          <a:bodyPr>
            <a:normAutofit/>
          </a:bodyPr>
          <a:lstStyle/>
          <a:p>
            <a:r>
              <a:rPr lang="en-US" dirty="0"/>
              <a:t>Inbox style and use </a:t>
            </a:r>
            <a:r>
              <a:rPr lang="en-US" dirty="0" err="1"/>
              <a:t>addline</a:t>
            </a:r>
            <a:r>
              <a:rPr lang="en-US" dirty="0"/>
              <a:t> and </a:t>
            </a:r>
            <a:r>
              <a:rPr lang="en-US" dirty="0" err="1"/>
              <a:t>setSummaryText</a:t>
            </a:r>
            <a:endParaRPr lang="en-US" dirty="0"/>
          </a:p>
          <a:p>
            <a:pPr marL="0" indent="0">
              <a:buNone/>
            </a:pPr>
            <a:r>
              <a:rPr lang="en-US" dirty="0"/>
              <a:t>Notification </a:t>
            </a:r>
            <a:r>
              <a:rPr lang="en-US" dirty="0" err="1"/>
              <a:t>noti</a:t>
            </a:r>
            <a:r>
              <a:rPr lang="en-US" dirty="0"/>
              <a:t> = new </a:t>
            </a:r>
            <a:r>
              <a:rPr lang="en-US" dirty="0" err="1"/>
              <a:t>NotificationCompat.InboxStyle</a:t>
            </a:r>
            <a:r>
              <a:rPr lang="en-US" dirty="0"/>
              <a:t>(build)</a:t>
            </a:r>
          </a:p>
          <a:p>
            <a:pPr marL="0" indent="0">
              <a:buNone/>
            </a:pPr>
            <a:r>
              <a:rPr lang="en-US" dirty="0"/>
              <a:t> 	.</a:t>
            </a:r>
            <a:r>
              <a:rPr lang="en-US" dirty="0" err="1"/>
              <a:t>addLine</a:t>
            </a:r>
            <a:r>
              <a:rPr lang="en-US" dirty="0"/>
              <a:t>("Cupcake: Hi, how are you?")</a:t>
            </a:r>
          </a:p>
          <a:p>
            <a:pPr marL="0" indent="0">
              <a:buNone/>
            </a:pPr>
            <a:r>
              <a:rPr lang="en-US" dirty="0"/>
              <a:t>	.</a:t>
            </a:r>
            <a:r>
              <a:rPr lang="en-US" dirty="0" err="1"/>
              <a:t>addLine</a:t>
            </a:r>
            <a:r>
              <a:rPr lang="en-US" dirty="0"/>
              <a:t>("Jelly Bean: Yummy")</a:t>
            </a:r>
          </a:p>
          <a:p>
            <a:pPr marL="0" indent="0">
              <a:buNone/>
            </a:pPr>
            <a:r>
              <a:rPr lang="en-US" dirty="0"/>
              <a:t>	.</a:t>
            </a:r>
            <a:r>
              <a:rPr lang="en-US" dirty="0" err="1"/>
              <a:t>setSummaryText</a:t>
            </a:r>
            <a:r>
              <a:rPr lang="en-US" dirty="0"/>
              <a:t>("+999 more emails")</a:t>
            </a:r>
          </a:p>
          <a:p>
            <a:pPr marL="0" indent="0">
              <a:buNone/>
            </a:pPr>
            <a:r>
              <a:rPr lang="en-US" dirty="0"/>
              <a:t>	.build();</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14800"/>
            <a:ext cx="46291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672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bar</a:t>
            </a:r>
          </a:p>
        </p:txBody>
      </p:sp>
      <p:sp>
        <p:nvSpPr>
          <p:cNvPr id="3" name="Content Placeholder 2"/>
          <p:cNvSpPr>
            <a:spLocks noGrp="1"/>
          </p:cNvSpPr>
          <p:nvPr>
            <p:ph idx="1"/>
          </p:nvPr>
        </p:nvSpPr>
        <p:spPr/>
        <p:txBody>
          <a:bodyPr>
            <a:normAutofit/>
          </a:bodyPr>
          <a:lstStyle/>
          <a:p>
            <a:r>
              <a:rPr lang="en-US" dirty="0"/>
              <a:t>Uses the .</a:t>
            </a:r>
            <a:r>
              <a:rPr lang="en-US" dirty="0" err="1"/>
              <a:t>setprogress</a:t>
            </a:r>
            <a:r>
              <a:rPr lang="en-US" dirty="0"/>
              <a:t>(</a:t>
            </a:r>
            <a:r>
              <a:rPr lang="en-US" dirty="0" err="1"/>
              <a:t>int</a:t>
            </a:r>
            <a:r>
              <a:rPr lang="en-US" dirty="0"/>
              <a:t> max, </a:t>
            </a:r>
            <a:r>
              <a:rPr lang="en-US" dirty="0" err="1"/>
              <a:t>int</a:t>
            </a:r>
            <a:r>
              <a:rPr lang="en-US" dirty="0"/>
              <a:t> current, </a:t>
            </a:r>
            <a:r>
              <a:rPr lang="en-US" dirty="0" err="1"/>
              <a:t>boolean</a:t>
            </a:r>
            <a:r>
              <a:rPr lang="en-US" dirty="0"/>
              <a:t> show) method</a:t>
            </a:r>
          </a:p>
          <a:p>
            <a:pPr lvl="1"/>
            <a:r>
              <a:rPr lang="en-US" dirty="0"/>
              <a:t>Also needs a thread or </a:t>
            </a:r>
            <a:r>
              <a:rPr lang="en-US" dirty="0" err="1"/>
              <a:t>asynctask</a:t>
            </a:r>
            <a:r>
              <a:rPr lang="en-US" dirty="0"/>
              <a:t> of some kind, since you are code is one updating the notification with a updated progress bar.</a:t>
            </a:r>
          </a:p>
          <a:p>
            <a:pPr lvl="1"/>
            <a:r>
              <a:rPr lang="en-US" dirty="0"/>
              <a:t>First setup a standard notification, so something like:</a:t>
            </a:r>
          </a:p>
          <a:p>
            <a:pPr marL="457200" lvl="1" indent="0">
              <a:buNone/>
            </a:pPr>
            <a:r>
              <a:rPr lang="en-US" dirty="0" err="1"/>
              <a:t>NotificationCompat.Builder</a:t>
            </a:r>
            <a:r>
              <a:rPr lang="en-US" dirty="0"/>
              <a:t> </a:t>
            </a:r>
            <a:r>
              <a:rPr lang="en-US" dirty="0" err="1"/>
              <a:t>mBuilder</a:t>
            </a:r>
            <a:r>
              <a:rPr lang="en-US" dirty="0"/>
              <a:t> = new </a:t>
            </a:r>
            <a:r>
              <a:rPr lang="en-US" dirty="0" err="1"/>
              <a:t>NotificationCompat.Builder</a:t>
            </a:r>
            <a:r>
              <a:rPr lang="en-US" dirty="0"/>
              <a:t>(</a:t>
            </a:r>
            <a:r>
              <a:rPr lang="en-US" dirty="0" err="1"/>
              <a:t>getApplicationContext</a:t>
            </a:r>
            <a:r>
              <a:rPr lang="en-US" dirty="0"/>
              <a:t>())</a:t>
            </a:r>
          </a:p>
          <a:p>
            <a:pPr marL="457200" lvl="1" indent="0">
              <a:buNone/>
            </a:pPr>
            <a:r>
              <a:rPr lang="en-US" dirty="0"/>
              <a:t>              .</a:t>
            </a:r>
            <a:r>
              <a:rPr lang="en-US" dirty="0" err="1"/>
              <a:t>setOngoing</a:t>
            </a:r>
            <a:r>
              <a:rPr lang="en-US" dirty="0"/>
              <a:t>(true)  //user can't remember the notification.</a:t>
            </a:r>
          </a:p>
          <a:p>
            <a:pPr marL="457200" lvl="1" indent="0">
              <a:buNone/>
            </a:pPr>
            <a:r>
              <a:rPr lang="en-US" dirty="0"/>
              <a:t>              .</a:t>
            </a:r>
            <a:r>
              <a:rPr lang="en-US" dirty="0" err="1"/>
              <a:t>setSmallIcon</a:t>
            </a:r>
            <a:r>
              <a:rPr lang="en-US" dirty="0"/>
              <a:t>(R.drawable.ic_announcement_black_24dp)</a:t>
            </a:r>
          </a:p>
          <a:p>
            <a:pPr marL="457200" lvl="1" indent="0">
              <a:buNone/>
            </a:pPr>
            <a:r>
              <a:rPr lang="en-US" dirty="0"/>
              <a:t>               .</a:t>
            </a:r>
            <a:r>
              <a:rPr lang="en-US" dirty="0" err="1"/>
              <a:t>setContentTitle</a:t>
            </a:r>
            <a:r>
              <a:rPr lang="en-US" dirty="0"/>
              <a:t>("Progress Bar")   //Title message top row.</a:t>
            </a:r>
          </a:p>
          <a:p>
            <a:pPr marL="457200" lvl="1" indent="0">
              <a:buNone/>
            </a:pPr>
            <a:r>
              <a:rPr lang="en-US" dirty="0"/>
              <a:t>               .</a:t>
            </a:r>
            <a:r>
              <a:rPr lang="en-US" dirty="0" err="1"/>
              <a:t>setContentText</a:t>
            </a:r>
            <a:r>
              <a:rPr lang="en-US" dirty="0"/>
              <a:t>("making progress I hope"); //message when looking at the notification, second row</a:t>
            </a:r>
          </a:p>
        </p:txBody>
      </p:sp>
    </p:spTree>
    <p:extLst>
      <p:ext uri="{BB962C8B-B14F-4D97-AF65-F5344CB8AC3E}">
        <p14:creationId xmlns:p14="http://schemas.microsoft.com/office/powerpoint/2010/main" val="309533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bar (2)</a:t>
            </a:r>
          </a:p>
        </p:txBody>
      </p:sp>
      <p:sp>
        <p:nvSpPr>
          <p:cNvPr id="3" name="Content Placeholder 2"/>
          <p:cNvSpPr>
            <a:spLocks noGrp="1"/>
          </p:cNvSpPr>
          <p:nvPr>
            <p:ph idx="1"/>
          </p:nvPr>
        </p:nvSpPr>
        <p:spPr/>
        <p:txBody>
          <a:bodyPr>
            <a:normAutofit fontScale="62500" lnSpcReduction="20000"/>
          </a:bodyPr>
          <a:lstStyle/>
          <a:p>
            <a:r>
              <a:rPr lang="en-US" dirty="0"/>
              <a:t>Now in the run method of the thread</a:t>
            </a:r>
          </a:p>
          <a:p>
            <a:pPr marL="0" indent="0">
              <a:buNone/>
            </a:pPr>
            <a:r>
              <a:rPr lang="en-US" dirty="0"/>
              <a:t> for (</a:t>
            </a:r>
            <a:r>
              <a:rPr lang="en-US" dirty="0" err="1"/>
              <a:t>incr</a:t>
            </a:r>
            <a:r>
              <a:rPr lang="en-US" dirty="0"/>
              <a:t> = 0; </a:t>
            </a:r>
            <a:r>
              <a:rPr lang="en-US" dirty="0" err="1"/>
              <a:t>incr</a:t>
            </a:r>
            <a:r>
              <a:rPr lang="en-US" dirty="0"/>
              <a:t> &lt;= 100; </a:t>
            </a:r>
            <a:r>
              <a:rPr lang="en-US" dirty="0" err="1"/>
              <a:t>incr</a:t>
            </a:r>
            <a:r>
              <a:rPr lang="en-US" dirty="0"/>
              <a:t> += 5) {</a:t>
            </a:r>
          </a:p>
          <a:p>
            <a:pPr marL="0" indent="0">
              <a:buNone/>
            </a:pPr>
            <a:r>
              <a:rPr lang="en-US" dirty="0"/>
              <a:t>         //set the progress.</a:t>
            </a:r>
          </a:p>
          <a:p>
            <a:pPr marL="0" indent="0">
              <a:buNone/>
            </a:pPr>
            <a:r>
              <a:rPr lang="en-US" dirty="0"/>
              <a:t>         </a:t>
            </a:r>
            <a:r>
              <a:rPr lang="en-US" dirty="0" err="1"/>
              <a:t>mBuilder.setProgress</a:t>
            </a:r>
            <a:r>
              <a:rPr lang="en-US" dirty="0"/>
              <a:t>(100, </a:t>
            </a:r>
            <a:r>
              <a:rPr lang="en-US" dirty="0" err="1"/>
              <a:t>incr</a:t>
            </a:r>
            <a:r>
              <a:rPr lang="en-US" dirty="0"/>
              <a:t>, false);</a:t>
            </a:r>
          </a:p>
          <a:p>
            <a:pPr marL="0" indent="0">
              <a:buNone/>
            </a:pPr>
            <a:r>
              <a:rPr lang="en-US" dirty="0"/>
              <a:t>         // Displays the progress bar for the first time.</a:t>
            </a:r>
          </a:p>
          <a:p>
            <a:pPr marL="0" indent="0">
              <a:buNone/>
            </a:pPr>
            <a:r>
              <a:rPr lang="en-US" dirty="0"/>
              <a:t>         </a:t>
            </a:r>
            <a:r>
              <a:rPr lang="en-US" dirty="0" err="1"/>
              <a:t>nm.notify</a:t>
            </a:r>
            <a:r>
              <a:rPr lang="en-US" dirty="0"/>
              <a:t>(</a:t>
            </a:r>
            <a:r>
              <a:rPr lang="en-US" dirty="0" err="1"/>
              <a:t>NotID</a:t>
            </a:r>
            <a:r>
              <a:rPr lang="en-US" dirty="0"/>
              <a:t>, </a:t>
            </a:r>
            <a:r>
              <a:rPr lang="en-US" dirty="0" err="1"/>
              <a:t>mBuilder.build</a:t>
            </a:r>
            <a:r>
              <a:rPr lang="en-US" dirty="0"/>
              <a:t>());</a:t>
            </a:r>
          </a:p>
          <a:p>
            <a:pPr marL="0" indent="0">
              <a:buNone/>
            </a:pPr>
            <a:r>
              <a:rPr lang="en-US" dirty="0"/>
              <a:t>         // simulate work with a Sleeps the thread, simulating an operation that takes time</a:t>
            </a:r>
          </a:p>
          <a:p>
            <a:pPr marL="0" indent="0">
              <a:buNone/>
            </a:pPr>
            <a:r>
              <a:rPr lang="en-US" dirty="0"/>
              <a:t>          try {</a:t>
            </a:r>
          </a:p>
          <a:p>
            <a:pPr marL="0" indent="0">
              <a:buNone/>
            </a:pPr>
            <a:r>
              <a:rPr lang="en-US" dirty="0"/>
              <a:t>	</a:t>
            </a:r>
            <a:r>
              <a:rPr lang="en-US" dirty="0" err="1"/>
              <a:t>Thread.sleep</a:t>
            </a:r>
            <a:r>
              <a:rPr lang="en-US" dirty="0"/>
              <a:t>(2 * 1000);</a:t>
            </a:r>
          </a:p>
          <a:p>
            <a:pPr marL="0" indent="0">
              <a:buNone/>
            </a:pPr>
            <a:r>
              <a:rPr lang="en-US" dirty="0"/>
              <a:t>           } catch (</a:t>
            </a:r>
            <a:r>
              <a:rPr lang="en-US" dirty="0" err="1"/>
              <a:t>InterruptedException</a:t>
            </a:r>
            <a:r>
              <a:rPr lang="en-US" dirty="0"/>
              <a:t> e) {</a:t>
            </a:r>
          </a:p>
          <a:p>
            <a:pPr marL="0" indent="0">
              <a:buNone/>
            </a:pPr>
            <a:r>
              <a:rPr lang="en-US" dirty="0"/>
              <a:t>                 </a:t>
            </a:r>
            <a:r>
              <a:rPr lang="en-US" dirty="0" err="1"/>
              <a:t>Log.d</a:t>
            </a:r>
            <a:r>
              <a:rPr lang="en-US" dirty="0"/>
              <a:t>(TAG, "sleep failure");</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423659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bar (3)</a:t>
            </a:r>
          </a:p>
        </p:txBody>
      </p:sp>
      <p:sp>
        <p:nvSpPr>
          <p:cNvPr id="4" name="Content Placeholder 3"/>
          <p:cNvSpPr>
            <a:spLocks noGrp="1"/>
          </p:cNvSpPr>
          <p:nvPr>
            <p:ph sz="half" idx="1"/>
          </p:nvPr>
        </p:nvSpPr>
        <p:spPr/>
        <p:txBody>
          <a:bodyPr>
            <a:normAutofit fontScale="92500"/>
          </a:bodyPr>
          <a:lstStyle/>
          <a:p>
            <a:r>
              <a:rPr lang="en-US" dirty="0"/>
              <a:t>Finally when complete</a:t>
            </a:r>
          </a:p>
          <a:p>
            <a:pPr marL="0" indent="0">
              <a:buNone/>
            </a:pPr>
            <a:r>
              <a:rPr lang="en-US" dirty="0"/>
              <a:t> </a:t>
            </a:r>
            <a:r>
              <a:rPr lang="en-US" dirty="0" err="1"/>
              <a:t>mBuilder.setContentText</a:t>
            </a:r>
            <a:r>
              <a:rPr lang="en-US" dirty="0"/>
              <a:t>("Done")</a:t>
            </a:r>
          </a:p>
          <a:p>
            <a:pPr marL="0" indent="0">
              <a:buNone/>
            </a:pPr>
            <a:r>
              <a:rPr lang="en-US" dirty="0"/>
              <a:t>     //allow use to clear it.</a:t>
            </a:r>
          </a:p>
          <a:p>
            <a:pPr marL="0" indent="0">
              <a:buNone/>
            </a:pPr>
            <a:r>
              <a:rPr lang="en-US" dirty="0"/>
              <a:t>      .</a:t>
            </a:r>
            <a:r>
              <a:rPr lang="en-US" dirty="0" err="1"/>
              <a:t>setOngoing</a:t>
            </a:r>
            <a:r>
              <a:rPr lang="en-US" dirty="0"/>
              <a:t>(false)</a:t>
            </a:r>
          </a:p>
          <a:p>
            <a:pPr marL="0" indent="0">
              <a:buNone/>
            </a:pPr>
            <a:r>
              <a:rPr lang="en-US" dirty="0"/>
              <a:t>     // Removes the progress bar</a:t>
            </a:r>
          </a:p>
          <a:p>
            <a:pPr marL="0" indent="0">
              <a:buNone/>
            </a:pPr>
            <a:r>
              <a:rPr lang="en-US" dirty="0"/>
              <a:t>     .</a:t>
            </a:r>
            <a:r>
              <a:rPr lang="en-US" dirty="0" err="1"/>
              <a:t>setProgress</a:t>
            </a:r>
            <a:r>
              <a:rPr lang="en-US" dirty="0"/>
              <a:t>(0, 0, false);</a:t>
            </a:r>
          </a:p>
          <a:p>
            <a:pPr marL="0" indent="0">
              <a:buNone/>
            </a:pPr>
            <a:r>
              <a:rPr lang="en-US" dirty="0"/>
              <a:t>//update the notification.</a:t>
            </a:r>
          </a:p>
          <a:p>
            <a:pPr marL="0" indent="0">
              <a:buNone/>
            </a:pPr>
            <a:r>
              <a:rPr lang="en-US" dirty="0" err="1"/>
              <a:t>nm.notify</a:t>
            </a:r>
            <a:r>
              <a:rPr lang="en-US" dirty="0"/>
              <a:t>(</a:t>
            </a:r>
            <a:r>
              <a:rPr lang="en-US" dirty="0" err="1"/>
              <a:t>NotID</a:t>
            </a:r>
            <a:r>
              <a:rPr lang="en-US" dirty="0"/>
              <a:t>, </a:t>
            </a:r>
            <a:r>
              <a:rPr lang="en-US" dirty="0" err="1"/>
              <a:t>mBuilder.build</a:t>
            </a:r>
            <a:r>
              <a:rPr lang="en-US" dirty="0"/>
              <a:t>());</a:t>
            </a:r>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17471" y="1600200"/>
            <a:ext cx="2545058" cy="4525963"/>
          </a:xfrm>
        </p:spPr>
      </p:pic>
    </p:spTree>
    <p:extLst>
      <p:ext uri="{BB962C8B-B14F-4D97-AF65-F5344CB8AC3E}">
        <p14:creationId xmlns:p14="http://schemas.microsoft.com/office/powerpoint/2010/main" val="2747053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bar</a:t>
            </a:r>
          </a:p>
        </p:txBody>
      </p:sp>
      <p:sp>
        <p:nvSpPr>
          <p:cNvPr id="3" name="Content Placeholder 2"/>
          <p:cNvSpPr>
            <a:spLocks noGrp="1"/>
          </p:cNvSpPr>
          <p:nvPr>
            <p:ph sz="half" idx="1"/>
          </p:nvPr>
        </p:nvSpPr>
        <p:spPr/>
        <p:txBody>
          <a:bodyPr/>
          <a:lstStyle/>
          <a:p>
            <a:r>
              <a:rPr lang="en-US" dirty="0"/>
              <a:t>Same as progress, but no max or current position</a:t>
            </a:r>
          </a:p>
          <a:p>
            <a:pPr marL="0" indent="0">
              <a:buNone/>
            </a:pPr>
            <a:r>
              <a:rPr lang="en-US" dirty="0"/>
              <a:t> // Sets an activity indicator for an operation of indeterminate length</a:t>
            </a:r>
          </a:p>
          <a:p>
            <a:pPr marL="0" indent="0">
              <a:buNone/>
            </a:pPr>
            <a:r>
              <a:rPr lang="en-US" dirty="0" err="1"/>
              <a:t>mBuilder.setProgress</a:t>
            </a:r>
            <a:r>
              <a:rPr lang="en-US" dirty="0"/>
              <a:t>(0, 0, true);</a:t>
            </a:r>
          </a:p>
          <a:p>
            <a:pPr marL="0" indent="0">
              <a:buNone/>
            </a:pPr>
            <a:endParaRPr lang="en-US" dirty="0"/>
          </a:p>
          <a:p>
            <a:r>
              <a:rPr lang="en-US" dirty="0"/>
              <a:t>When complete, set to false.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17471" y="1600200"/>
            <a:ext cx="2545058" cy="4525963"/>
          </a:xfrm>
        </p:spPr>
      </p:pic>
    </p:spTree>
    <p:extLst>
      <p:ext uri="{BB962C8B-B14F-4D97-AF65-F5344CB8AC3E}">
        <p14:creationId xmlns:p14="http://schemas.microsoft.com/office/powerpoint/2010/main" val="292656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android 5 notifications</a:t>
            </a:r>
          </a:p>
        </p:txBody>
      </p:sp>
      <p:sp>
        <p:nvSpPr>
          <p:cNvPr id="3" name="Content Placeholder 2"/>
          <p:cNvSpPr>
            <a:spLocks noGrp="1"/>
          </p:cNvSpPr>
          <p:nvPr>
            <p:ph idx="1"/>
          </p:nvPr>
        </p:nvSpPr>
        <p:spPr/>
        <p:txBody>
          <a:bodyPr>
            <a:normAutofit/>
          </a:bodyPr>
          <a:lstStyle/>
          <a:p>
            <a:r>
              <a:rPr lang="en-US" dirty="0"/>
              <a:t>In Lollipop three new pieces were added.</a:t>
            </a:r>
          </a:p>
          <a:p>
            <a:pPr lvl="1"/>
            <a:r>
              <a:rPr lang="en-US" dirty="0"/>
              <a:t> </a:t>
            </a:r>
            <a:r>
              <a:rPr lang="en-US" dirty="0" err="1"/>
              <a:t>setVisibility</a:t>
            </a:r>
            <a:r>
              <a:rPr lang="en-US" dirty="0"/>
              <a:t>() and specify one of these values:</a:t>
            </a:r>
          </a:p>
          <a:p>
            <a:pPr lvl="3"/>
            <a:r>
              <a:rPr lang="en-US" dirty="0"/>
              <a:t>VISIBILITY_PRIVATE: Shows basic information, such as the notification’s icon, but hides the notification’s full content.</a:t>
            </a:r>
          </a:p>
          <a:p>
            <a:pPr lvl="3"/>
            <a:r>
              <a:rPr lang="en-US" dirty="0"/>
              <a:t>VISIBILITY_PUBLIC: Shows the notification’s full content.</a:t>
            </a:r>
          </a:p>
          <a:p>
            <a:pPr lvl="3"/>
            <a:r>
              <a:rPr lang="en-US" dirty="0"/>
              <a:t>VISIBILITY_SECRET: Shows nothing, excluding even the notification’s icon.</a:t>
            </a:r>
          </a:p>
          <a:p>
            <a:pPr lvl="1"/>
            <a:r>
              <a:rPr lang="en-US" dirty="0" err="1"/>
              <a:t>addPerson</a:t>
            </a:r>
            <a:r>
              <a:rPr lang="en-US" dirty="0"/>
              <a:t>(): Enables you to add one or more people who are relevant to a notification.</a:t>
            </a:r>
          </a:p>
        </p:txBody>
      </p:sp>
    </p:spTree>
    <p:extLst>
      <p:ext uri="{BB962C8B-B14F-4D97-AF65-F5344CB8AC3E}">
        <p14:creationId xmlns:p14="http://schemas.microsoft.com/office/powerpoint/2010/main" val="291059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Permissions.</a:t>
            </a:r>
          </a:p>
        </p:txBody>
      </p:sp>
      <p:sp>
        <p:nvSpPr>
          <p:cNvPr id="3" name="Content Placeholder 2"/>
          <p:cNvSpPr>
            <a:spLocks noGrp="1"/>
          </p:cNvSpPr>
          <p:nvPr>
            <p:ph idx="1"/>
          </p:nvPr>
        </p:nvSpPr>
        <p:spPr/>
        <p:txBody>
          <a:bodyPr>
            <a:normAutofit/>
          </a:bodyPr>
          <a:lstStyle/>
          <a:p>
            <a:r>
              <a:rPr lang="en-US" dirty="0"/>
              <a:t>starting in API 33 you must ask the user for permission</a:t>
            </a:r>
          </a:p>
          <a:p>
            <a:pPr lvl="1"/>
            <a:r>
              <a:rPr lang="en-US" dirty="0"/>
              <a:t>App on android 13, but targeting lower API, the phone will ask by default for you.  if you target API 33, you must ask, or it will be denied by default.</a:t>
            </a:r>
          </a:p>
          <a:p>
            <a:r>
              <a:rPr lang="en-US" dirty="0"/>
              <a:t>androidmanifest.xml file</a:t>
            </a:r>
          </a:p>
          <a:p>
            <a:pPr lvl="1"/>
            <a:r>
              <a:rPr lang="en-US" dirty="0"/>
              <a:t> &lt;uses-permission </a:t>
            </a:r>
            <a:r>
              <a:rPr lang="en-US" dirty="0" err="1"/>
              <a:t>android:name</a:t>
            </a:r>
            <a:r>
              <a:rPr lang="en-US" dirty="0"/>
              <a:t>="</a:t>
            </a:r>
            <a:r>
              <a:rPr lang="en-US" dirty="0" err="1"/>
              <a:t>android.permission.POST_NOTIFICATIONS</a:t>
            </a:r>
            <a:r>
              <a:rPr lang="en-US" dirty="0"/>
              <a:t>"/&gt;</a:t>
            </a:r>
          </a:p>
          <a:p>
            <a:r>
              <a:rPr lang="en-US" dirty="0"/>
              <a:t>ask for permission like you would for all the other permissions.</a:t>
            </a:r>
          </a:p>
          <a:p>
            <a:pPr lvl="1"/>
            <a:r>
              <a:rPr lang="en-US" dirty="0"/>
              <a:t>This is also needed for toasts from home screen widgets and background services.  You don’t need a channel </a:t>
            </a:r>
            <a:r>
              <a:rPr lang="en-US"/>
              <a:t>for toasts.</a:t>
            </a:r>
          </a:p>
        </p:txBody>
      </p:sp>
    </p:spTree>
    <p:extLst>
      <p:ext uri="{BB962C8B-B14F-4D97-AF65-F5344CB8AC3E}">
        <p14:creationId xmlns:p14="http://schemas.microsoft.com/office/powerpoint/2010/main" val="3033210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Heads up notifications</a:t>
            </a:r>
          </a:p>
        </p:txBody>
      </p:sp>
      <p:sp>
        <p:nvSpPr>
          <p:cNvPr id="3" name="Content Placeholder 2"/>
          <p:cNvSpPr>
            <a:spLocks noGrp="1"/>
          </p:cNvSpPr>
          <p:nvPr>
            <p:ph idx="1"/>
          </p:nvPr>
        </p:nvSpPr>
        <p:spPr/>
        <p:txBody>
          <a:bodyPr>
            <a:normAutofit/>
          </a:bodyPr>
          <a:lstStyle/>
          <a:p>
            <a:r>
              <a:rPr lang="en-US" dirty="0"/>
              <a:t>Adding the following</a:t>
            </a:r>
          </a:p>
          <a:p>
            <a:pPr marL="457200" lvl="1" indent="0">
              <a:buNone/>
            </a:pPr>
            <a:r>
              <a:rPr lang="en-US" dirty="0"/>
              <a:t>	.</a:t>
            </a:r>
            <a:r>
              <a:rPr lang="en-US" dirty="0" err="1"/>
              <a:t>setPriority</a:t>
            </a:r>
            <a:r>
              <a:rPr lang="en-US" dirty="0"/>
              <a:t>(</a:t>
            </a:r>
            <a:r>
              <a:rPr lang="en-US" dirty="0" err="1"/>
              <a:t>Notification.PRIORITY_MAX</a:t>
            </a:r>
            <a:r>
              <a:rPr lang="en-US" dirty="0"/>
              <a:t>)</a:t>
            </a:r>
          </a:p>
          <a:p>
            <a:pPr marL="914400" lvl="2" indent="0">
              <a:buNone/>
            </a:pPr>
            <a:r>
              <a:rPr lang="en-US" dirty="0"/>
              <a:t>.</a:t>
            </a:r>
            <a:r>
              <a:rPr lang="en-US" dirty="0" err="1"/>
              <a:t>setVibrate</a:t>
            </a:r>
            <a:r>
              <a:rPr lang="en-US" dirty="0"/>
              <a:t>(new long[]{1000, 1000, 1000, 1000, 1000})</a:t>
            </a:r>
          </a:p>
          <a:p>
            <a:pPr lvl="1"/>
            <a:r>
              <a:rPr lang="en-US" dirty="0"/>
              <a:t>We can produce this kind of notification: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4191000"/>
            <a:ext cx="6837363"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568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3D208-93D2-0990-DF03-1171C33D4B04}"/>
              </a:ext>
            </a:extLst>
          </p:cNvPr>
          <p:cNvSpPr>
            <a:spLocks noGrp="1"/>
          </p:cNvSpPr>
          <p:nvPr>
            <p:ph type="title"/>
          </p:nvPr>
        </p:nvSpPr>
        <p:spPr/>
        <p:txBody>
          <a:bodyPr/>
          <a:lstStyle/>
          <a:p>
            <a:r>
              <a:rPr lang="en-US" dirty="0"/>
              <a:t>More </a:t>
            </a:r>
          </a:p>
        </p:txBody>
      </p:sp>
      <p:sp>
        <p:nvSpPr>
          <p:cNvPr id="5" name="Text Placeholder 4">
            <a:extLst>
              <a:ext uri="{FF2B5EF4-FFF2-40B4-BE49-F238E27FC236}">
                <a16:creationId xmlns:a16="http://schemas.microsoft.com/office/drawing/2014/main" id="{0A7DB929-0B19-1D8C-5B94-20FCFABCD4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6954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 want to notify a user later!</a:t>
            </a:r>
          </a:p>
        </p:txBody>
      </p:sp>
      <p:sp>
        <p:nvSpPr>
          <p:cNvPr id="3" name="Content Placeholder 2"/>
          <p:cNvSpPr>
            <a:spLocks noGrp="1"/>
          </p:cNvSpPr>
          <p:nvPr>
            <p:ph idx="1"/>
          </p:nvPr>
        </p:nvSpPr>
        <p:spPr/>
        <p:txBody>
          <a:bodyPr/>
          <a:lstStyle/>
          <a:p>
            <a:r>
              <a:rPr lang="en-US" dirty="0"/>
              <a:t>There is no native way to that with the notifications.</a:t>
            </a:r>
          </a:p>
          <a:p>
            <a:endParaRPr lang="en-US" dirty="0"/>
          </a:p>
          <a:p>
            <a:r>
              <a:rPr lang="en-US" dirty="0"/>
              <a:t>You need to use an </a:t>
            </a:r>
            <a:r>
              <a:rPr lang="en-US" dirty="0" err="1"/>
              <a:t>AlarmManager</a:t>
            </a:r>
            <a:r>
              <a:rPr lang="en-US" dirty="0"/>
              <a:t> and calendar object.</a:t>
            </a:r>
          </a:p>
          <a:p>
            <a:pPr lvl="1"/>
            <a:r>
              <a:rPr lang="en-US" dirty="0"/>
              <a:t>And a broadcast receiver.  Which we will cover first and then come back to it.</a:t>
            </a:r>
          </a:p>
          <a:p>
            <a:pPr lvl="1"/>
            <a:endParaRPr lang="en-US" dirty="0"/>
          </a:p>
          <a:p>
            <a:pPr lvl="1"/>
            <a:r>
              <a:rPr lang="en-US" dirty="0"/>
              <a:t>see demo 2 for the alarm manager and broadcast receiver.</a:t>
            </a:r>
          </a:p>
        </p:txBody>
      </p:sp>
    </p:spTree>
    <p:extLst>
      <p:ext uri="{BB962C8B-B14F-4D97-AF65-F5344CB8AC3E}">
        <p14:creationId xmlns:p14="http://schemas.microsoft.com/office/powerpoint/2010/main" val="203115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code</a:t>
            </a:r>
          </a:p>
        </p:txBody>
      </p:sp>
      <p:sp>
        <p:nvSpPr>
          <p:cNvPr id="3" name="Content Placeholder 2"/>
          <p:cNvSpPr>
            <a:spLocks noGrp="1"/>
          </p:cNvSpPr>
          <p:nvPr>
            <p:ph idx="1"/>
          </p:nvPr>
        </p:nvSpPr>
        <p:spPr/>
        <p:txBody>
          <a:bodyPr>
            <a:normAutofit lnSpcReduction="10000"/>
          </a:bodyPr>
          <a:lstStyle/>
          <a:p>
            <a:r>
              <a:rPr lang="en-US" dirty="0"/>
              <a:t>notificiationDemo.zip</a:t>
            </a:r>
          </a:p>
          <a:p>
            <a:pPr lvl="1"/>
            <a:r>
              <a:rPr lang="en-US" dirty="0" err="1"/>
              <a:t>notificationDemo</a:t>
            </a:r>
            <a:r>
              <a:rPr lang="en-US" dirty="0"/>
              <a:t> project</a:t>
            </a:r>
          </a:p>
          <a:p>
            <a:pPr lvl="2"/>
            <a:r>
              <a:rPr lang="en-US" dirty="0"/>
              <a:t>All the different notifications listed in here</a:t>
            </a:r>
          </a:p>
          <a:p>
            <a:pPr lvl="3"/>
            <a:r>
              <a:rPr lang="en-US" dirty="0"/>
              <a:t>Lots of buttons to try out each one.</a:t>
            </a:r>
          </a:p>
          <a:p>
            <a:pPr lvl="2"/>
            <a:r>
              <a:rPr lang="en-US" dirty="0"/>
              <a:t>Alarms and the </a:t>
            </a:r>
            <a:r>
              <a:rPr lang="en-US" dirty="0" err="1"/>
              <a:t>broadcastReceiver</a:t>
            </a:r>
            <a:endParaRPr lang="en-US" dirty="0"/>
          </a:p>
          <a:p>
            <a:pPr lvl="1"/>
            <a:r>
              <a:rPr lang="en-US" dirty="0"/>
              <a:t>notificationDemo2 project</a:t>
            </a:r>
          </a:p>
          <a:p>
            <a:pPr lvl="2"/>
            <a:r>
              <a:rPr lang="en-US" dirty="0"/>
              <a:t>Need first one installed</a:t>
            </a:r>
          </a:p>
          <a:p>
            <a:pPr lvl="2"/>
            <a:r>
              <a:rPr lang="en-US" dirty="0"/>
              <a:t>Sends to the broadcast receiver</a:t>
            </a:r>
          </a:p>
          <a:p>
            <a:pPr lvl="2"/>
            <a:r>
              <a:rPr lang="en-US" dirty="0"/>
              <a:t>And uses an alarm to send to the broadcast receiver</a:t>
            </a:r>
          </a:p>
          <a:p>
            <a:r>
              <a:rPr lang="en-US" dirty="0"/>
              <a:t>You may also find </a:t>
            </a:r>
            <a:r>
              <a:rPr lang="en-US" dirty="0">
                <a:hlinkClick r:id="rId2"/>
              </a:rPr>
              <a:t>http://</a:t>
            </a:r>
            <a:r>
              <a:rPr lang="en-US">
                <a:hlinkClick r:id="rId2"/>
              </a:rPr>
              <a:t>developer.android.com/guide/topics/ui/notifiers/notifications.html</a:t>
            </a:r>
            <a:r>
              <a:rPr lang="en-US"/>
              <a:t> helpful.</a:t>
            </a:r>
            <a:endParaRPr lang="en-US" dirty="0"/>
          </a:p>
        </p:txBody>
      </p:sp>
    </p:spTree>
    <p:extLst>
      <p:ext uri="{BB962C8B-B14F-4D97-AF65-F5344CB8AC3E}">
        <p14:creationId xmlns:p14="http://schemas.microsoft.com/office/powerpoint/2010/main" val="877858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Notifications add on Android 7.0</a:t>
            </a:r>
          </a:p>
        </p:txBody>
      </p:sp>
      <p:sp>
        <p:nvSpPr>
          <p:cNvPr id="3" name="Content Placeholder 2"/>
          <p:cNvSpPr>
            <a:spLocks noGrp="1"/>
          </p:cNvSpPr>
          <p:nvPr>
            <p:ph idx="1"/>
          </p:nvPr>
        </p:nvSpPr>
        <p:spPr/>
        <p:txBody>
          <a:bodyPr/>
          <a:lstStyle/>
          <a:p>
            <a:r>
              <a:rPr lang="en-US" dirty="0"/>
              <a:t>Notifications have added compatibility with android auto and wear.</a:t>
            </a:r>
          </a:p>
          <a:p>
            <a:pPr lvl="1"/>
            <a:r>
              <a:rPr lang="en-US" dirty="0"/>
              <a:t>Allows for </a:t>
            </a:r>
            <a:r>
              <a:rPr lang="en-US" dirty="0" err="1"/>
              <a:t>remoteinput</a:t>
            </a:r>
            <a:r>
              <a:rPr lang="en-US" dirty="0"/>
              <a:t>  (reply)</a:t>
            </a:r>
          </a:p>
          <a:p>
            <a:pPr lvl="1"/>
            <a:r>
              <a:rPr lang="en-US" dirty="0"/>
              <a:t>Has the notification been read</a:t>
            </a:r>
          </a:p>
          <a:p>
            <a:pPr lvl="1"/>
            <a:r>
              <a:rPr lang="en-US" dirty="0"/>
              <a:t>Has the notification been deleted</a:t>
            </a:r>
          </a:p>
          <a:p>
            <a:pPr lvl="1"/>
            <a:r>
              <a:rPr lang="en-US" dirty="0"/>
              <a:t>How many notifications are there.</a:t>
            </a:r>
          </a:p>
        </p:txBody>
      </p:sp>
      <p:sp>
        <p:nvSpPr>
          <p:cNvPr id="4" name="TextBox 3">
            <a:extLst>
              <a:ext uri="{FF2B5EF4-FFF2-40B4-BE49-F238E27FC236}">
                <a16:creationId xmlns:a16="http://schemas.microsoft.com/office/drawing/2014/main" id="{E674BBF5-F1FA-2E7A-1ACD-C3AC2025A9E8}"/>
              </a:ext>
            </a:extLst>
          </p:cNvPr>
          <p:cNvSpPr txBox="1"/>
          <p:nvPr/>
        </p:nvSpPr>
        <p:spPr>
          <a:xfrm>
            <a:off x="1828800" y="6400800"/>
            <a:ext cx="5988242" cy="369332"/>
          </a:xfrm>
          <a:prstGeom prst="rect">
            <a:avLst/>
          </a:prstGeom>
          <a:noFill/>
        </p:spPr>
        <p:txBody>
          <a:bodyPr wrap="none" rtlCol="0">
            <a:spAutoFit/>
          </a:bodyPr>
          <a:lstStyle/>
          <a:p>
            <a:r>
              <a:rPr lang="en-US" dirty="0"/>
              <a:t>This uses notificationDemo3 example in notifications repo.</a:t>
            </a:r>
          </a:p>
        </p:txBody>
      </p:sp>
    </p:spTree>
    <p:extLst>
      <p:ext uri="{BB962C8B-B14F-4D97-AF65-F5344CB8AC3E}">
        <p14:creationId xmlns:p14="http://schemas.microsoft.com/office/powerpoint/2010/main" val="3189317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Auto</a:t>
            </a:r>
          </a:p>
        </p:txBody>
      </p:sp>
      <p:sp>
        <p:nvSpPr>
          <p:cNvPr id="3" name="Content Placeholder 2"/>
          <p:cNvSpPr>
            <a:spLocks noGrp="1"/>
          </p:cNvSpPr>
          <p:nvPr>
            <p:ph idx="1"/>
          </p:nvPr>
        </p:nvSpPr>
        <p:spPr/>
        <p:txBody>
          <a:bodyPr>
            <a:normAutofit fontScale="92500" lnSpcReduction="10000"/>
          </a:bodyPr>
          <a:lstStyle/>
          <a:p>
            <a:r>
              <a:rPr lang="en-US" dirty="0"/>
              <a:t>Add this to your androidmanifest.xml inside the between &lt;application&gt; tags, before the &lt;activity&gt;</a:t>
            </a:r>
          </a:p>
          <a:p>
            <a:pPr lvl="1"/>
            <a:r>
              <a:rPr lang="en-US" dirty="0"/>
              <a:t> &lt;meta-data </a:t>
            </a:r>
            <a:r>
              <a:rPr lang="en-US" dirty="0" err="1"/>
              <a:t>android:name</a:t>
            </a:r>
            <a:r>
              <a:rPr lang="en-US" dirty="0"/>
              <a:t>= "</a:t>
            </a:r>
            <a:r>
              <a:rPr lang="en-US" dirty="0" err="1"/>
              <a:t>com.google.android.gms.car.application</a:t>
            </a:r>
            <a:r>
              <a:rPr lang="en-US" dirty="0"/>
              <a:t>" </a:t>
            </a:r>
            <a:r>
              <a:rPr lang="en-US" dirty="0" err="1"/>
              <a:t>android:resource</a:t>
            </a:r>
            <a:r>
              <a:rPr lang="en-US" dirty="0"/>
              <a:t>="@xml/</a:t>
            </a:r>
            <a:r>
              <a:rPr lang="en-US" dirty="0" err="1"/>
              <a:t>automotive_app_desc</a:t>
            </a:r>
            <a:r>
              <a:rPr lang="en-US" dirty="0"/>
              <a:t>"/&gt;</a:t>
            </a:r>
          </a:p>
          <a:p>
            <a:r>
              <a:rPr lang="en-US" dirty="0"/>
              <a:t>Where the xml file has the following lines:</a:t>
            </a:r>
          </a:p>
          <a:p>
            <a:pPr marL="457337" lvl="1" indent="0">
              <a:buNone/>
            </a:pPr>
            <a:r>
              <a:rPr lang="en-US" dirty="0"/>
              <a:t>&lt;?xml version="1.0" encoding="utf-8"?&gt;</a:t>
            </a:r>
          </a:p>
          <a:p>
            <a:pPr marL="457337" lvl="1" indent="0">
              <a:buNone/>
            </a:pPr>
            <a:r>
              <a:rPr lang="en-US" dirty="0"/>
              <a:t>&lt;</a:t>
            </a:r>
            <a:r>
              <a:rPr lang="en-US" dirty="0" err="1"/>
              <a:t>automotiveApp</a:t>
            </a:r>
            <a:r>
              <a:rPr lang="en-US" dirty="0"/>
              <a:t>&gt;</a:t>
            </a:r>
          </a:p>
          <a:p>
            <a:pPr marL="457337" lvl="1" indent="0">
              <a:buNone/>
            </a:pPr>
            <a:r>
              <a:rPr lang="en-US" dirty="0"/>
              <a:t>    &lt;uses name="notification"/&gt;</a:t>
            </a:r>
          </a:p>
          <a:p>
            <a:pPr marL="457337" lvl="1" indent="0">
              <a:buNone/>
            </a:pPr>
            <a:r>
              <a:rPr lang="en-US" dirty="0"/>
              <a:t>&lt;/</a:t>
            </a:r>
            <a:r>
              <a:rPr lang="en-US" dirty="0" err="1"/>
              <a:t>automotiveApp</a:t>
            </a:r>
            <a:r>
              <a:rPr lang="en-US" dirty="0"/>
              <a:t>&gt;</a:t>
            </a:r>
          </a:p>
          <a:p>
            <a:r>
              <a:rPr lang="en-US" dirty="0"/>
              <a:t>Then Ensure that Message notifications are extended using</a:t>
            </a:r>
          </a:p>
          <a:p>
            <a:pPr lvl="1"/>
            <a:r>
              <a:rPr lang="en-US" dirty="0" err="1"/>
              <a:t>NotificationCompat.Builder.extend</a:t>
            </a:r>
            <a:r>
              <a:rPr lang="en-US" dirty="0"/>
              <a:t>(new </a:t>
            </a:r>
            <a:r>
              <a:rPr lang="en-US" dirty="0" err="1"/>
              <a:t>CarExtender</a:t>
            </a:r>
            <a:r>
              <a:rPr lang="en-US" dirty="0"/>
              <a:t>()...)</a:t>
            </a:r>
          </a:p>
          <a:p>
            <a:pPr lvl="1"/>
            <a:r>
              <a:rPr lang="en-US" dirty="0"/>
              <a:t>This is just part of the notification build.</a:t>
            </a:r>
          </a:p>
          <a:p>
            <a:endParaRPr lang="en-US" dirty="0"/>
          </a:p>
          <a:p>
            <a:pPr lvl="1"/>
            <a:endParaRPr lang="en-US" dirty="0"/>
          </a:p>
        </p:txBody>
      </p:sp>
    </p:spTree>
    <p:extLst>
      <p:ext uri="{BB962C8B-B14F-4D97-AF65-F5344CB8AC3E}">
        <p14:creationId xmlns:p14="http://schemas.microsoft.com/office/powerpoint/2010/main" val="878687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Notifying the app about notifications.</a:t>
            </a:r>
          </a:p>
        </p:txBody>
      </p:sp>
      <p:sp>
        <p:nvSpPr>
          <p:cNvPr id="3" name="Content Placeholder 2"/>
          <p:cNvSpPr>
            <a:spLocks noGrp="1"/>
          </p:cNvSpPr>
          <p:nvPr>
            <p:ph idx="1"/>
          </p:nvPr>
        </p:nvSpPr>
        <p:spPr/>
        <p:txBody>
          <a:bodyPr>
            <a:normAutofit/>
          </a:bodyPr>
          <a:lstStyle/>
          <a:p>
            <a:r>
              <a:rPr lang="en-US" dirty="0"/>
              <a:t>For read and delete</a:t>
            </a:r>
          </a:p>
          <a:p>
            <a:pPr lvl="1"/>
            <a:r>
              <a:rPr lang="en-US" dirty="0"/>
              <a:t>Basically the same idea</a:t>
            </a:r>
          </a:p>
          <a:p>
            <a:pPr lvl="1"/>
            <a:r>
              <a:rPr lang="en-US" dirty="0"/>
              <a:t>Create a </a:t>
            </a:r>
            <a:r>
              <a:rPr lang="en-US" dirty="0" err="1"/>
              <a:t>pentingintent</a:t>
            </a:r>
            <a:endParaRPr lang="en-US" dirty="0"/>
          </a:p>
          <a:p>
            <a:pPr lvl="1"/>
            <a:r>
              <a:rPr lang="en-US" dirty="0"/>
              <a:t>Put the message id in the intent.</a:t>
            </a:r>
          </a:p>
          <a:p>
            <a:pPr lvl="1"/>
            <a:r>
              <a:rPr lang="en-US" dirty="0"/>
              <a:t>Have a broadcast receiver</a:t>
            </a:r>
          </a:p>
          <a:p>
            <a:pPr lvl="2"/>
            <a:r>
              <a:rPr lang="en-US" dirty="0"/>
              <a:t>The </a:t>
            </a:r>
            <a:r>
              <a:rPr lang="en-US" dirty="0" err="1"/>
              <a:t>pentingintent</a:t>
            </a:r>
            <a:r>
              <a:rPr lang="en-US" dirty="0"/>
              <a:t> will be sent to the receiver and you know which notification it was, based on the id number.</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7450" y="1453781"/>
            <a:ext cx="3959473" cy="2286595"/>
          </a:xfrm>
          <a:prstGeom prst="rect">
            <a:avLst/>
          </a:prstGeom>
        </p:spPr>
      </p:pic>
    </p:spTree>
    <p:extLst>
      <p:ext uri="{BB962C8B-B14F-4D97-AF65-F5344CB8AC3E}">
        <p14:creationId xmlns:p14="http://schemas.microsoft.com/office/powerpoint/2010/main" val="4252208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example</a:t>
            </a:r>
          </a:p>
        </p:txBody>
      </p:sp>
      <p:sp>
        <p:nvSpPr>
          <p:cNvPr id="3" name="Content Placeholder 2"/>
          <p:cNvSpPr>
            <a:spLocks noGrp="1"/>
          </p:cNvSpPr>
          <p:nvPr>
            <p:ph idx="1"/>
          </p:nvPr>
        </p:nvSpPr>
        <p:spPr/>
        <p:txBody>
          <a:bodyPr>
            <a:normAutofit fontScale="85000" lnSpcReduction="20000"/>
          </a:bodyPr>
          <a:lstStyle/>
          <a:p>
            <a:r>
              <a:rPr lang="en-US" dirty="0"/>
              <a:t>The </a:t>
            </a:r>
            <a:r>
              <a:rPr lang="en-US" dirty="0" err="1"/>
              <a:t>Pendingintent</a:t>
            </a:r>
            <a:endParaRPr lang="en-US" dirty="0"/>
          </a:p>
          <a:p>
            <a:pPr marL="0" indent="0">
              <a:buNone/>
            </a:pPr>
            <a:r>
              <a:rPr lang="en-US" dirty="0" err="1"/>
              <a:t>PendingIntent.getBroadcast</a:t>
            </a:r>
            <a:r>
              <a:rPr lang="en-US" dirty="0"/>
              <a:t>(</a:t>
            </a:r>
            <a:r>
              <a:rPr lang="en-US" dirty="0" err="1"/>
              <a:t>getActivity</a:t>
            </a:r>
            <a:r>
              <a:rPr lang="en-US" dirty="0"/>
              <a:t>().</a:t>
            </a:r>
            <a:r>
              <a:rPr lang="en-US" dirty="0" err="1"/>
              <a:t>getApplicationContext</a:t>
            </a:r>
            <a:r>
              <a:rPr lang="en-US" dirty="0"/>
              <a:t>(),</a:t>
            </a:r>
          </a:p>
          <a:p>
            <a:pPr marL="0" indent="0">
              <a:buNone/>
            </a:pPr>
            <a:r>
              <a:rPr lang="en-US" dirty="0" err="1"/>
              <a:t>NotificationNum</a:t>
            </a:r>
            <a:r>
              <a:rPr lang="en-US" dirty="0"/>
              <a:t>,</a:t>
            </a:r>
          </a:p>
          <a:p>
            <a:pPr marL="457337" lvl="1" indent="0">
              <a:buNone/>
            </a:pPr>
            <a:r>
              <a:rPr lang="en-US" dirty="0"/>
              <a:t>new Intent()</a:t>
            </a:r>
          </a:p>
          <a:p>
            <a:pPr marL="457337" lvl="1" indent="0">
              <a:buNone/>
            </a:pPr>
            <a:r>
              <a:rPr lang="en-US" dirty="0"/>
              <a:t>.</a:t>
            </a:r>
            <a:r>
              <a:rPr lang="en-US" dirty="0" err="1"/>
              <a:t>addFlags</a:t>
            </a:r>
            <a:r>
              <a:rPr lang="en-US" dirty="0"/>
              <a:t>(</a:t>
            </a:r>
            <a:r>
              <a:rPr lang="en-US" dirty="0" err="1"/>
              <a:t>Intent.FLAG_INCLUDE_STOPPED_PACKAGES</a:t>
            </a:r>
            <a:r>
              <a:rPr lang="en-US" dirty="0"/>
              <a:t>)</a:t>
            </a:r>
          </a:p>
          <a:p>
            <a:pPr marL="457337" lvl="1" indent="0">
              <a:buNone/>
            </a:pPr>
            <a:r>
              <a:rPr lang="en-US" dirty="0"/>
              <a:t>.</a:t>
            </a:r>
            <a:r>
              <a:rPr lang="en-US" dirty="0" err="1"/>
              <a:t>setAction</a:t>
            </a:r>
            <a:r>
              <a:rPr lang="en-US" dirty="0"/>
              <a:t>("edu.cs4730.notification3.ACTION_MESSAGE_READ")</a:t>
            </a:r>
          </a:p>
          <a:p>
            <a:pPr marL="457337" lvl="1" indent="0">
              <a:buNone/>
            </a:pPr>
            <a:r>
              <a:rPr lang="en-US" dirty="0"/>
              <a:t>.</a:t>
            </a:r>
            <a:r>
              <a:rPr lang="en-US" dirty="0" err="1"/>
              <a:t>putExtra</a:t>
            </a:r>
            <a:r>
              <a:rPr lang="en-US" dirty="0"/>
              <a:t>("</a:t>
            </a:r>
            <a:r>
              <a:rPr lang="en-US" dirty="0" err="1"/>
              <a:t>conversation_id</a:t>
            </a:r>
            <a:r>
              <a:rPr lang="en-US" dirty="0"/>
              <a:t>", </a:t>
            </a:r>
            <a:r>
              <a:rPr lang="en-US" dirty="0" err="1"/>
              <a:t>NotificationNum</a:t>
            </a:r>
            <a:r>
              <a:rPr lang="en-US" dirty="0"/>
              <a:t>),</a:t>
            </a:r>
          </a:p>
          <a:p>
            <a:pPr marL="0" indent="0">
              <a:buNone/>
            </a:pPr>
            <a:r>
              <a:rPr lang="en-US" dirty="0" err="1"/>
              <a:t>PendingIntent.FLAG_UPDATE_CURRENT</a:t>
            </a:r>
            <a:r>
              <a:rPr lang="en-US" dirty="0"/>
              <a:t>);</a:t>
            </a:r>
          </a:p>
          <a:p>
            <a:r>
              <a:rPr lang="en-US" dirty="0"/>
              <a:t>Then as the notification is being build</a:t>
            </a:r>
          </a:p>
          <a:p>
            <a:pPr marL="0" indent="0">
              <a:buNone/>
            </a:pPr>
            <a:r>
              <a:rPr lang="en-US" dirty="0"/>
              <a:t>.</a:t>
            </a:r>
            <a:r>
              <a:rPr lang="en-US" dirty="0" err="1"/>
              <a:t>setContentIntent</a:t>
            </a:r>
            <a:r>
              <a:rPr lang="en-US" dirty="0"/>
              <a:t>(</a:t>
            </a:r>
            <a:r>
              <a:rPr lang="en-US" dirty="0" err="1"/>
              <a:t>readPendingIntent</a:t>
            </a:r>
            <a:r>
              <a:rPr lang="en-US" dirty="0"/>
              <a:t>)</a:t>
            </a:r>
          </a:p>
          <a:p>
            <a:r>
              <a:rPr lang="en-US" dirty="0"/>
              <a:t>Delete uses</a:t>
            </a:r>
          </a:p>
          <a:p>
            <a:pPr marL="0" indent="0">
              <a:buNone/>
            </a:pPr>
            <a:r>
              <a:rPr lang="en-US" dirty="0"/>
              <a:t>.</a:t>
            </a:r>
            <a:r>
              <a:rPr lang="en-US" dirty="0" err="1"/>
              <a:t>setDeleteIntent</a:t>
            </a:r>
            <a:r>
              <a:rPr lang="en-US" dirty="0"/>
              <a:t>(</a:t>
            </a:r>
            <a:r>
              <a:rPr lang="en-US" dirty="0" err="1"/>
              <a:t>DeletePendingIntent</a:t>
            </a:r>
            <a:r>
              <a:rPr lang="en-US" dirty="0"/>
              <a:t>):</a:t>
            </a:r>
          </a:p>
        </p:txBody>
      </p:sp>
    </p:spTree>
    <p:extLst>
      <p:ext uri="{BB962C8B-B14F-4D97-AF65-F5344CB8AC3E}">
        <p14:creationId xmlns:p14="http://schemas.microsoft.com/office/powerpoint/2010/main" val="4179131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example (2)</a:t>
            </a:r>
          </a:p>
        </p:txBody>
      </p:sp>
      <p:sp>
        <p:nvSpPr>
          <p:cNvPr id="3" name="Content Placeholder 2"/>
          <p:cNvSpPr>
            <a:spLocks noGrp="1"/>
          </p:cNvSpPr>
          <p:nvPr>
            <p:ph idx="1"/>
          </p:nvPr>
        </p:nvSpPr>
        <p:spPr>
          <a:xfrm>
            <a:off x="609600" y="1599728"/>
            <a:ext cx="11074400" cy="4776441"/>
          </a:xfrm>
        </p:spPr>
        <p:txBody>
          <a:bodyPr>
            <a:normAutofit fontScale="85000" lnSpcReduction="20000"/>
          </a:bodyPr>
          <a:lstStyle/>
          <a:p>
            <a:r>
              <a:rPr lang="en-US" dirty="0"/>
              <a:t>Either declare a broadcast receiver static or dynamic</a:t>
            </a:r>
          </a:p>
          <a:p>
            <a:r>
              <a:rPr lang="en-US" dirty="0"/>
              <a:t>private </a:t>
            </a:r>
            <a:r>
              <a:rPr lang="en-US" dirty="0" err="1"/>
              <a:t>BroadcastReceiver</a:t>
            </a:r>
            <a:r>
              <a:rPr lang="en-US" dirty="0"/>
              <a:t> </a:t>
            </a:r>
            <a:r>
              <a:rPr lang="en-US" dirty="0" err="1"/>
              <a:t>mReadReceiver</a:t>
            </a:r>
            <a:r>
              <a:rPr lang="en-US" dirty="0"/>
              <a:t> = new </a:t>
            </a:r>
            <a:r>
              <a:rPr lang="en-US" dirty="0" err="1"/>
              <a:t>BroadcastReceiver</a:t>
            </a:r>
            <a:r>
              <a:rPr lang="en-US" dirty="0"/>
              <a:t>() {</a:t>
            </a:r>
            <a:br>
              <a:rPr lang="en-US" dirty="0"/>
            </a:br>
            <a:r>
              <a:rPr lang="en-US" dirty="0"/>
              <a:t>    @Override</a:t>
            </a:r>
            <a:br>
              <a:rPr lang="en-US" dirty="0"/>
            </a:br>
            <a:r>
              <a:rPr lang="en-US" dirty="0"/>
              <a:t>    public void </a:t>
            </a:r>
            <a:r>
              <a:rPr lang="en-US" dirty="0" err="1"/>
              <a:t>onReceive</a:t>
            </a:r>
            <a:r>
              <a:rPr lang="en-US" dirty="0"/>
              <a:t>(Context </a:t>
            </a:r>
            <a:r>
              <a:rPr lang="en-US" dirty="0" err="1"/>
              <a:t>context</a:t>
            </a:r>
            <a:r>
              <a:rPr lang="en-US" dirty="0"/>
              <a:t>, Intent intent) {</a:t>
            </a:r>
            <a:br>
              <a:rPr lang="en-US" dirty="0"/>
            </a:br>
            <a:r>
              <a:rPr lang="en-US" dirty="0"/>
              <a:t>        </a:t>
            </a:r>
            <a:r>
              <a:rPr lang="en-US" dirty="0" err="1"/>
              <a:t>Log.</a:t>
            </a:r>
            <a:r>
              <a:rPr lang="en-US" i="1" dirty="0" err="1"/>
              <a:t>d</a:t>
            </a:r>
            <a:r>
              <a:rPr lang="en-US" dirty="0"/>
              <a:t>(TAG, "</a:t>
            </a:r>
            <a:r>
              <a:rPr lang="en-US" dirty="0" err="1"/>
              <a:t>onReceiveRead</a:t>
            </a:r>
            <a:r>
              <a:rPr lang="en-US" dirty="0"/>
              <a:t>");</a:t>
            </a:r>
            <a:br>
              <a:rPr lang="en-US" dirty="0"/>
            </a:br>
            <a:r>
              <a:rPr lang="en-US" dirty="0"/>
              <a:t>        </a:t>
            </a:r>
            <a:r>
              <a:rPr lang="en-US" dirty="0" err="1"/>
              <a:t>int</a:t>
            </a:r>
            <a:r>
              <a:rPr lang="en-US" dirty="0"/>
              <a:t> </a:t>
            </a:r>
            <a:r>
              <a:rPr lang="en-US" dirty="0" err="1"/>
              <a:t>conversationId</a:t>
            </a:r>
            <a:r>
              <a:rPr lang="en-US" dirty="0"/>
              <a:t> = </a:t>
            </a:r>
            <a:r>
              <a:rPr lang="en-US" dirty="0" err="1"/>
              <a:t>intent.getIntExtra</a:t>
            </a:r>
            <a:r>
              <a:rPr lang="en-US" dirty="0"/>
              <a:t>(</a:t>
            </a:r>
            <a:r>
              <a:rPr lang="en-US" i="1" dirty="0"/>
              <a:t>CONVERSATION_ID</a:t>
            </a:r>
            <a:r>
              <a:rPr lang="en-US" dirty="0"/>
              <a:t>, -1);</a:t>
            </a:r>
            <a:br>
              <a:rPr lang="en-US" dirty="0"/>
            </a:br>
            <a:r>
              <a:rPr lang="en-US" dirty="0"/>
              <a:t>        if (</a:t>
            </a:r>
            <a:r>
              <a:rPr lang="en-US" dirty="0" err="1"/>
              <a:t>conversationId</a:t>
            </a:r>
            <a:r>
              <a:rPr lang="en-US" dirty="0"/>
              <a:t> != -1) {</a:t>
            </a:r>
            <a:br>
              <a:rPr lang="en-US" dirty="0"/>
            </a:br>
            <a:r>
              <a:rPr lang="en-US" dirty="0"/>
              <a:t>            //now you know, do what?</a:t>
            </a:r>
            <a:br>
              <a:rPr lang="en-US" dirty="0"/>
            </a:br>
            <a:r>
              <a:rPr lang="en-US" dirty="0"/>
              <a:t>        }</a:t>
            </a:r>
            <a:br>
              <a:rPr lang="en-US" dirty="0"/>
            </a:br>
            <a:r>
              <a:rPr lang="en-US" dirty="0"/>
              <a:t>    }</a:t>
            </a:r>
            <a:br>
              <a:rPr lang="en-US" dirty="0"/>
            </a:br>
            <a:r>
              <a:rPr lang="en-US" dirty="0"/>
              <a:t>};</a:t>
            </a:r>
          </a:p>
          <a:p>
            <a:r>
              <a:rPr lang="en-US" dirty="0"/>
              <a:t>In </a:t>
            </a:r>
            <a:r>
              <a:rPr lang="en-US" dirty="0" err="1"/>
              <a:t>onResume</a:t>
            </a:r>
            <a:endParaRPr lang="en-US" dirty="0"/>
          </a:p>
          <a:p>
            <a:pPr marL="0" indent="0">
              <a:buNone/>
            </a:pPr>
            <a:r>
              <a:rPr lang="en-US" dirty="0" err="1"/>
              <a:t>registerReceiver</a:t>
            </a:r>
            <a:r>
              <a:rPr lang="en-US" dirty="0"/>
              <a:t>(</a:t>
            </a:r>
            <a:r>
              <a:rPr lang="en-US" dirty="0" err="1"/>
              <a:t>mReadReceiver</a:t>
            </a:r>
            <a:r>
              <a:rPr lang="en-US" dirty="0"/>
              <a:t>, new </a:t>
            </a:r>
            <a:r>
              <a:rPr lang="en-US" dirty="0" err="1"/>
              <a:t>IntentFilter</a:t>
            </a:r>
            <a:r>
              <a:rPr lang="en-US" dirty="0"/>
              <a:t>("edu.cs4730.notification3.ACTION_MESSAGE_READ"));</a:t>
            </a:r>
            <a:br>
              <a:rPr lang="en-US" dirty="0"/>
            </a:br>
            <a:endParaRPr lang="en-US" dirty="0"/>
          </a:p>
        </p:txBody>
      </p:sp>
    </p:spTree>
    <p:extLst>
      <p:ext uri="{BB962C8B-B14F-4D97-AF65-F5344CB8AC3E}">
        <p14:creationId xmlns:p14="http://schemas.microsoft.com/office/powerpoint/2010/main" val="1256589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remoteInput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same idea, but far more complex</a:t>
            </a:r>
          </a:p>
          <a:p>
            <a:r>
              <a:rPr lang="en-US" dirty="0"/>
              <a:t>Build a </a:t>
            </a:r>
            <a:r>
              <a:rPr lang="en-US" dirty="0" err="1"/>
              <a:t>RemoteInput</a:t>
            </a:r>
            <a:r>
              <a:rPr lang="en-US" dirty="0"/>
              <a:t> for receiving voice input in a Car Notification or text input on</a:t>
            </a:r>
          </a:p>
          <a:p>
            <a:pPr lvl="1"/>
            <a:r>
              <a:rPr lang="en-US" dirty="0"/>
              <a:t>devices that support text input (like devices on Android N and above).</a:t>
            </a:r>
          </a:p>
          <a:p>
            <a:r>
              <a:rPr lang="en-US" dirty="0"/>
              <a:t>Building a Pending Intent for the reply action to trigger</a:t>
            </a:r>
          </a:p>
          <a:p>
            <a:r>
              <a:rPr lang="en-US" dirty="0"/>
              <a:t>Build an Android N compatible Remote Input enabled action.</a:t>
            </a:r>
          </a:p>
          <a:p>
            <a:r>
              <a:rPr lang="en-US" dirty="0"/>
              <a:t>Create the </a:t>
            </a:r>
            <a:r>
              <a:rPr lang="en-US" dirty="0" err="1"/>
              <a:t>UnreadConversation</a:t>
            </a:r>
            <a:r>
              <a:rPr lang="en-US" dirty="0"/>
              <a:t> </a:t>
            </a:r>
            <a:r>
              <a:rPr lang="en-US" dirty="0" err="1"/>
              <a:t>builderand</a:t>
            </a:r>
            <a:r>
              <a:rPr lang="en-US" dirty="0"/>
              <a:t> populate it with the participant name, read and reply intents.</a:t>
            </a:r>
          </a:p>
          <a:p>
            <a:r>
              <a:rPr lang="en-US" dirty="0"/>
              <a:t>Then in the notification builder, add it with the extend (and </a:t>
            </a:r>
            <a:r>
              <a:rPr lang="en-US" dirty="0" err="1"/>
              <a:t>carextender</a:t>
            </a:r>
            <a:r>
              <a:rPr lang="en-US" dirty="0"/>
              <a:t>() for </a:t>
            </a:r>
            <a:r>
              <a:rPr lang="en-US" dirty="0" err="1"/>
              <a:t>compatilibity</a:t>
            </a:r>
            <a:r>
              <a:rPr lang="en-US" dirty="0"/>
              <a:t>).</a:t>
            </a:r>
          </a:p>
          <a:p>
            <a:pPr lvl="1"/>
            <a:r>
              <a:rPr lang="en-US" dirty="0"/>
              <a:t>This is best all seen in the example code, instead of here.</a:t>
            </a:r>
          </a:p>
        </p:txBody>
      </p:sp>
    </p:spTree>
    <p:extLst>
      <p:ext uri="{BB962C8B-B14F-4D97-AF65-F5344CB8AC3E}">
        <p14:creationId xmlns:p14="http://schemas.microsoft.com/office/powerpoint/2010/main" val="429412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3E231-9A53-B570-3744-1996501D7C60}"/>
              </a:ext>
            </a:extLst>
          </p:cNvPr>
          <p:cNvSpPr>
            <a:spLocks noGrp="1"/>
          </p:cNvSpPr>
          <p:nvPr>
            <p:ph type="title"/>
          </p:nvPr>
        </p:nvSpPr>
        <p:spPr/>
        <p:txBody>
          <a:bodyPr/>
          <a:lstStyle/>
          <a:p>
            <a:r>
              <a:rPr lang="en-US" dirty="0"/>
              <a:t>channels</a:t>
            </a:r>
          </a:p>
        </p:txBody>
      </p:sp>
      <p:sp>
        <p:nvSpPr>
          <p:cNvPr id="5" name="Text Placeholder 4">
            <a:extLst>
              <a:ext uri="{FF2B5EF4-FFF2-40B4-BE49-F238E27FC236}">
                <a16:creationId xmlns:a16="http://schemas.microsoft.com/office/drawing/2014/main" id="{FC55B368-053C-84C0-02C9-85D56D48DB4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1561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remoteInput</a:t>
            </a:r>
            <a:r>
              <a:rPr lang="en-US" dirty="0"/>
              <a:t> (2)</a:t>
            </a:r>
          </a:p>
        </p:txBody>
      </p:sp>
      <p:sp>
        <p:nvSpPr>
          <p:cNvPr id="3" name="Content Placeholder 2"/>
          <p:cNvSpPr>
            <a:spLocks noGrp="1"/>
          </p:cNvSpPr>
          <p:nvPr>
            <p:ph idx="1"/>
          </p:nvPr>
        </p:nvSpPr>
        <p:spPr/>
        <p:txBody>
          <a:bodyPr>
            <a:normAutofit/>
          </a:bodyPr>
          <a:lstStyle/>
          <a:p>
            <a:r>
              <a:rPr lang="en-US" dirty="0"/>
              <a:t>Again, we need broadcast receiver for the reply and the </a:t>
            </a:r>
            <a:r>
              <a:rPr lang="en-US" dirty="0" err="1"/>
              <a:t>intentfilter</a:t>
            </a:r>
            <a:r>
              <a:rPr lang="en-US" dirty="0"/>
              <a:t> (like read)</a:t>
            </a:r>
          </a:p>
          <a:p>
            <a:r>
              <a:rPr lang="en-US" dirty="0"/>
              <a:t>In the receiver we can get the reply message from the </a:t>
            </a:r>
            <a:r>
              <a:rPr lang="en-US" dirty="0" err="1"/>
              <a:t>remoteinput</a:t>
            </a:r>
            <a:r>
              <a:rPr lang="en-US" dirty="0"/>
              <a:t> intent and the message id</a:t>
            </a:r>
          </a:p>
          <a:p>
            <a:r>
              <a:rPr lang="en-US" dirty="0"/>
              <a:t>Finally, we need to update the notification that we have received it, so we build a simple notification, using the same id number.</a:t>
            </a:r>
          </a:p>
          <a:p>
            <a:pPr lvl="1"/>
            <a:r>
              <a:rPr lang="en-US" dirty="0"/>
              <a:t>Note, for android 8.X, if you are using sound/vibrate, use .</a:t>
            </a:r>
            <a:r>
              <a:rPr lang="en-US" dirty="0" err="1"/>
              <a:t>setOnlyAlertOnce</a:t>
            </a:r>
            <a:r>
              <a:rPr lang="en-US" dirty="0"/>
              <a:t>(true) in </a:t>
            </a:r>
            <a:r>
              <a:rPr lang="en-US"/>
              <a:t>the update.</a:t>
            </a:r>
            <a:endParaRPr lang="en-US" dirty="0"/>
          </a:p>
        </p:txBody>
      </p:sp>
    </p:spTree>
    <p:extLst>
      <p:ext uri="{BB962C8B-B14F-4D97-AF65-F5344CB8AC3E}">
        <p14:creationId xmlns:p14="http://schemas.microsoft.com/office/powerpoint/2010/main" val="2486837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for android </a:t>
            </a:r>
            <a:r>
              <a:rPr lang="en-US"/>
              <a:t>7.x notifications</a:t>
            </a:r>
            <a:endParaRPr lang="en-US" dirty="0"/>
          </a:p>
        </p:txBody>
      </p:sp>
      <p:sp>
        <p:nvSpPr>
          <p:cNvPr id="3" name="Content Placeholder 2"/>
          <p:cNvSpPr>
            <a:spLocks noGrp="1"/>
          </p:cNvSpPr>
          <p:nvPr>
            <p:ph idx="1"/>
          </p:nvPr>
        </p:nvSpPr>
        <p:spPr/>
        <p:txBody>
          <a:bodyPr>
            <a:normAutofit/>
          </a:bodyPr>
          <a:lstStyle/>
          <a:p>
            <a:r>
              <a:rPr lang="en-US" dirty="0">
                <a:hlinkClick r:id="rId2"/>
              </a:rPr>
              <a:t>https://developer.android.com/guide/topics/ui/notifiers/notifications.html</a:t>
            </a:r>
            <a:r>
              <a:rPr lang="en-US" dirty="0"/>
              <a:t> </a:t>
            </a:r>
          </a:p>
          <a:p>
            <a:r>
              <a:rPr lang="en-US" dirty="0">
                <a:hlinkClick r:id="rId3"/>
              </a:rPr>
              <a:t>https://developer.android.com/about/versions/nougat/android-7.0.html#notification_enhancements</a:t>
            </a:r>
            <a:r>
              <a:rPr lang="en-US" dirty="0"/>
              <a:t> </a:t>
            </a:r>
          </a:p>
          <a:p>
            <a:r>
              <a:rPr lang="en-US" dirty="0">
                <a:hlinkClick r:id="rId4"/>
              </a:rPr>
              <a:t>https://github.com/googlesamples/android-MessagingService</a:t>
            </a:r>
            <a:r>
              <a:rPr lang="en-US" dirty="0"/>
              <a:t> </a:t>
            </a:r>
          </a:p>
          <a:p>
            <a:r>
              <a:rPr lang="en-US" dirty="0">
                <a:hlinkClick r:id="rId5"/>
              </a:rPr>
              <a:t>https://github.com/googlesamples/android-ActiveNotifications/</a:t>
            </a:r>
            <a:r>
              <a:rPr lang="en-US" dirty="0"/>
              <a:t> </a:t>
            </a:r>
          </a:p>
        </p:txBody>
      </p:sp>
    </p:spTree>
    <p:extLst>
      <p:ext uri="{BB962C8B-B14F-4D97-AF65-F5344CB8AC3E}">
        <p14:creationId xmlns:p14="http://schemas.microsoft.com/office/powerpoint/2010/main" val="800989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half" idx="1"/>
          </p:nvPr>
        </p:nvSpPr>
        <p:spPr/>
        <p:txBody>
          <a:bodyPr/>
          <a:lstStyle/>
          <a:p>
            <a:r>
              <a:rPr lang="en-US" dirty="0"/>
              <a:t>notificationDemo3</a:t>
            </a:r>
          </a:p>
          <a:p>
            <a:pPr lvl="1"/>
            <a:r>
              <a:rPr lang="en-US" dirty="0"/>
              <a:t>Show how to setup a read, delete, and reply for notifications.</a:t>
            </a:r>
          </a:p>
          <a:p>
            <a:pPr lvl="1"/>
            <a:endParaRPr lang="en-US" dirty="0"/>
          </a:p>
          <a:p>
            <a:pPr lvl="1"/>
            <a:r>
              <a:rPr lang="en-US" dirty="0"/>
              <a:t>You may need to review notifications to under some of what is going on.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44177" y="913745"/>
            <a:ext cx="3052515" cy="5426693"/>
          </a:xfrm>
        </p:spPr>
      </p:pic>
    </p:spTree>
    <p:extLst>
      <p:ext uri="{BB962C8B-B14F-4D97-AF65-F5344CB8AC3E}">
        <p14:creationId xmlns:p14="http://schemas.microsoft.com/office/powerpoint/2010/main" val="602291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fontScale="77500" lnSpcReduction="20000"/>
          </a:bodyPr>
          <a:lstStyle/>
          <a:p>
            <a:r>
              <a:rPr lang="en-US" dirty="0">
                <a:hlinkClick r:id="rId2"/>
              </a:rPr>
              <a:t>http://stackoverflow.com/questions/1198558/how-to-send-parameters-from-a-notification-click-to-an-activity</a:t>
            </a:r>
            <a:endParaRPr lang="en-US" dirty="0"/>
          </a:p>
          <a:p>
            <a:r>
              <a:rPr lang="en-US" dirty="0">
                <a:hlinkClick r:id="rId3"/>
              </a:rPr>
              <a:t>http://mobiforge.com/developing/story/displaying-status-bar-notifications-android</a:t>
            </a:r>
            <a:endParaRPr lang="en-US" dirty="0"/>
          </a:p>
          <a:p>
            <a:r>
              <a:rPr lang="en-US" dirty="0">
                <a:hlinkClick r:id="rId4"/>
              </a:rPr>
              <a:t>http://developer.android.com/reference/android/support/v4/app/NotificationCompat.Builder.html</a:t>
            </a:r>
            <a:r>
              <a:rPr lang="en-US" dirty="0"/>
              <a:t> </a:t>
            </a:r>
          </a:p>
          <a:p>
            <a:r>
              <a:rPr lang="en-US" dirty="0">
                <a:hlinkClick r:id="rId3"/>
              </a:rPr>
              <a:t>http://mobiforge.com/developing/story/displaying-status-bar-notifications-android</a:t>
            </a:r>
            <a:r>
              <a:rPr lang="en-US" dirty="0"/>
              <a:t> </a:t>
            </a:r>
          </a:p>
          <a:p>
            <a:r>
              <a:rPr lang="en-US" dirty="0">
                <a:hlinkClick r:id="rId5"/>
              </a:rPr>
              <a:t>http://stackoverflow.com/questions/12006724/set-a-combination-of-vibration-lights-or-sound-for-a-notification-in-android</a:t>
            </a:r>
            <a:r>
              <a:rPr lang="en-US" dirty="0"/>
              <a:t> </a:t>
            </a:r>
          </a:p>
          <a:p>
            <a:r>
              <a:rPr lang="en-US" dirty="0">
                <a:hlinkClick r:id="rId6"/>
              </a:rPr>
              <a:t>http://developer.android.com/reference/android/app/Notification.html</a:t>
            </a:r>
            <a:r>
              <a:rPr lang="en-US" dirty="0"/>
              <a:t> </a:t>
            </a:r>
          </a:p>
          <a:p>
            <a:r>
              <a:rPr lang="en-US" dirty="0">
                <a:hlinkClick r:id="rId7"/>
              </a:rPr>
              <a:t>http://developer.android.com/about/versions/android-5.0.html#Notifications</a:t>
            </a:r>
            <a:endParaRPr lang="en-US" dirty="0"/>
          </a:p>
          <a:p>
            <a:r>
              <a:rPr lang="en-US" dirty="0">
                <a:hlinkClick r:id="rId8"/>
              </a:rPr>
              <a:t>http://www.intertech.com/Blog/android-development-tutorial-lollipop-notifications</a:t>
            </a:r>
            <a:r>
              <a:rPr lang="en-US">
                <a:hlinkClick r:id="rId8"/>
              </a:rPr>
              <a:t>/</a:t>
            </a:r>
            <a:r>
              <a:rPr lang="en-US"/>
              <a:t> </a:t>
            </a:r>
            <a:endParaRPr lang="en-US" dirty="0"/>
          </a:p>
        </p:txBody>
      </p:sp>
    </p:spTree>
    <p:extLst>
      <p:ext uri="{BB962C8B-B14F-4D97-AF65-F5344CB8AC3E}">
        <p14:creationId xmlns:p14="http://schemas.microsoft.com/office/powerpoint/2010/main" val="1006019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243389" y="1676401"/>
            <a:ext cx="1735137"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Q</a:t>
            </a:r>
          </a:p>
        </p:txBody>
      </p:sp>
      <p:sp>
        <p:nvSpPr>
          <p:cNvPr id="75779" name="Text Box 3"/>
          <p:cNvSpPr txBox="1">
            <a:spLocks noChangeArrowheads="1"/>
          </p:cNvSpPr>
          <p:nvPr/>
        </p:nvSpPr>
        <p:spPr bwMode="auto">
          <a:xfrm>
            <a:off x="6054725" y="2044701"/>
            <a:ext cx="1735138"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A</a:t>
            </a:r>
          </a:p>
        </p:txBody>
      </p:sp>
      <p:sp>
        <p:nvSpPr>
          <p:cNvPr id="75780" name="Text Box 4"/>
          <p:cNvSpPr txBox="1">
            <a:spLocks noChangeArrowheads="1"/>
          </p:cNvSpPr>
          <p:nvPr/>
        </p:nvSpPr>
        <p:spPr bwMode="auto">
          <a:xfrm>
            <a:off x="5334000" y="2679701"/>
            <a:ext cx="1735138" cy="1616075"/>
          </a:xfrm>
          <a:prstGeom prst="rect">
            <a:avLst/>
          </a:prstGeom>
          <a:noFill/>
          <a:ln w="9525">
            <a:noFill/>
            <a:miter lim="800000"/>
            <a:headEnd/>
            <a:tailEnd/>
          </a:ln>
        </p:spPr>
        <p:txBody>
          <a:bodyPr>
            <a:spAutoFit/>
          </a:bodyPr>
          <a:lstStyle/>
          <a:p>
            <a:pPr>
              <a:spcBef>
                <a:spcPct val="50000"/>
              </a:spcBef>
            </a:pPr>
            <a:r>
              <a:rPr lang="en-US" sz="10000" b="1">
                <a:latin typeface="Tahoma" pitchFamily="34" charset="0"/>
              </a:rPr>
              <a:t>&amp;</a:t>
            </a:r>
            <a:endParaRPr lang="en-US" sz="15000" b="1">
              <a:latin typeface="Tahoma" pitchFamily="34" charset="0"/>
            </a:endParaRPr>
          </a:p>
        </p:txBody>
      </p:sp>
    </p:spTree>
    <p:extLst>
      <p:ext uri="{BB962C8B-B14F-4D97-AF65-F5344CB8AC3E}">
        <p14:creationId xmlns:p14="http://schemas.microsoft.com/office/powerpoint/2010/main" val="12422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additive="base">
                                        <p:cTn id="12" dur="500" fill="hold"/>
                                        <p:tgtEl>
                                          <p:spTgt spid="75780"/>
                                        </p:tgtEl>
                                        <p:attrNameLst>
                                          <p:attrName>ppt_x</p:attrName>
                                        </p:attrNameLst>
                                      </p:cBhvr>
                                      <p:tavLst>
                                        <p:tav tm="0">
                                          <p:val>
                                            <p:strVal val="#ppt_x"/>
                                          </p:val>
                                        </p:tav>
                                        <p:tav tm="100000">
                                          <p:val>
                                            <p:strVal val="#ppt_x"/>
                                          </p:val>
                                        </p:tav>
                                      </p:tavLst>
                                    </p:anim>
                                    <p:anim calcmode="lin" valueType="num">
                                      <p:cBhvr additive="base">
                                        <p:cTn id="13" dur="500" fill="hold"/>
                                        <p:tgtEl>
                                          <p:spTgt spid="7578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75779"/>
                                        </p:tgtEl>
                                        <p:attrNameLst>
                                          <p:attrName>style.visibility</p:attrName>
                                        </p:attrNameLst>
                                      </p:cBhvr>
                                      <p:to>
                                        <p:strVal val="visible"/>
                                      </p:to>
                                    </p:set>
                                    <p:anim calcmode="lin" valueType="num">
                                      <p:cBhvr additive="base">
                                        <p:cTn id="17" dur="500" fill="hold"/>
                                        <p:tgtEl>
                                          <p:spTgt spid="75779"/>
                                        </p:tgtEl>
                                        <p:attrNameLst>
                                          <p:attrName>ppt_x</p:attrName>
                                        </p:attrNameLst>
                                      </p:cBhvr>
                                      <p:tavLst>
                                        <p:tav tm="0">
                                          <p:val>
                                            <p:strVal val="1+#ppt_w/2"/>
                                          </p:val>
                                        </p:tav>
                                        <p:tav tm="100000">
                                          <p:val>
                                            <p:strVal val="#ppt_x"/>
                                          </p:val>
                                        </p:tav>
                                      </p:tavLst>
                                    </p:anim>
                                    <p:anim calcmode="lin" valueType="num">
                                      <p:cBhvr additive="base">
                                        <p:cTn id="1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autoUpdateAnimBg="0"/>
      <p:bldP spid="7578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6EF9-27B5-7F15-EE65-F9DC1F8E8A25}"/>
              </a:ext>
            </a:extLst>
          </p:cNvPr>
          <p:cNvSpPr>
            <a:spLocks noGrp="1"/>
          </p:cNvSpPr>
          <p:nvPr>
            <p:ph type="title"/>
          </p:nvPr>
        </p:nvSpPr>
        <p:spPr/>
        <p:txBody>
          <a:bodyPr/>
          <a:lstStyle/>
          <a:p>
            <a:r>
              <a:rPr lang="en-US" dirty="0"/>
              <a:t>Notification channels.</a:t>
            </a:r>
          </a:p>
        </p:txBody>
      </p:sp>
      <p:sp>
        <p:nvSpPr>
          <p:cNvPr id="3" name="Content Placeholder 2">
            <a:extLst>
              <a:ext uri="{FF2B5EF4-FFF2-40B4-BE49-F238E27FC236}">
                <a16:creationId xmlns:a16="http://schemas.microsoft.com/office/drawing/2014/main" id="{723A5CD8-7CCA-3F74-43E0-BA4E6AF20081}"/>
              </a:ext>
            </a:extLst>
          </p:cNvPr>
          <p:cNvSpPr>
            <a:spLocks noGrp="1"/>
          </p:cNvSpPr>
          <p:nvPr>
            <p:ph idx="1"/>
          </p:nvPr>
        </p:nvSpPr>
        <p:spPr/>
        <p:txBody>
          <a:bodyPr/>
          <a:lstStyle/>
          <a:p>
            <a:r>
              <a:rPr lang="en-US" dirty="0"/>
              <a:t>starting with API 26, a channel is required.</a:t>
            </a:r>
          </a:p>
          <a:p>
            <a:r>
              <a:rPr lang="en-US" dirty="0"/>
              <a:t>Channels allow you (and the user) to setup how all the notifications will look (or even if they are allowed), so you don't have setup for each individual notification. </a:t>
            </a:r>
          </a:p>
          <a:p>
            <a:pPr lvl="1"/>
            <a:r>
              <a:rPr lang="en-US" dirty="0"/>
              <a:t>include: importance, lights, sound, vibration, </a:t>
            </a:r>
            <a:r>
              <a:rPr lang="en-US" dirty="0" err="1"/>
              <a:t>etc</a:t>
            </a:r>
            <a:endParaRPr lang="en-US" dirty="0"/>
          </a:p>
          <a:p>
            <a:pPr lvl="1"/>
            <a:r>
              <a:rPr lang="en-US" dirty="0"/>
              <a:t>You name and describe a channel.  It's recommended you have likely 2 channels, one for general notifications and one for only important notifications.  Again, the user could just turn them off too.</a:t>
            </a:r>
          </a:p>
        </p:txBody>
      </p:sp>
    </p:spTree>
    <p:extLst>
      <p:ext uri="{BB962C8B-B14F-4D97-AF65-F5344CB8AC3E}">
        <p14:creationId xmlns:p14="http://schemas.microsoft.com/office/powerpoint/2010/main" val="130077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DF94-73F2-EFE0-10C8-2D7E2B534C62}"/>
              </a:ext>
            </a:extLst>
          </p:cNvPr>
          <p:cNvSpPr>
            <a:spLocks noGrp="1"/>
          </p:cNvSpPr>
          <p:nvPr>
            <p:ph type="title"/>
          </p:nvPr>
        </p:nvSpPr>
        <p:spPr/>
        <p:txBody>
          <a:bodyPr/>
          <a:lstStyle/>
          <a:p>
            <a:r>
              <a:rPr lang="en-US" dirty="0"/>
              <a:t>Channels as user sees them.</a:t>
            </a:r>
          </a:p>
        </p:txBody>
      </p:sp>
      <p:sp>
        <p:nvSpPr>
          <p:cNvPr id="3" name="Content Placeholder 2">
            <a:extLst>
              <a:ext uri="{FF2B5EF4-FFF2-40B4-BE49-F238E27FC236}">
                <a16:creationId xmlns:a16="http://schemas.microsoft.com/office/drawing/2014/main" id="{905E10BD-8A8C-49D0-4575-CD81B832AA7B}"/>
              </a:ext>
            </a:extLst>
          </p:cNvPr>
          <p:cNvSpPr>
            <a:spLocks noGrp="1"/>
          </p:cNvSpPr>
          <p:nvPr>
            <p:ph idx="1"/>
          </p:nvPr>
        </p:nvSpPr>
        <p:spPr>
          <a:xfrm>
            <a:off x="838200" y="1825625"/>
            <a:ext cx="4812587" cy="4351338"/>
          </a:xfrm>
        </p:spPr>
        <p:txBody>
          <a:bodyPr/>
          <a:lstStyle/>
          <a:p>
            <a:r>
              <a:rPr lang="en-US" dirty="0"/>
              <a:t>The user can change all the settings as well, including turning of a notification channel.</a:t>
            </a:r>
          </a:p>
          <a:p>
            <a:endParaRPr lang="en-US" dirty="0"/>
          </a:p>
        </p:txBody>
      </p:sp>
      <p:pic>
        <p:nvPicPr>
          <p:cNvPr id="5" name="Picture 4">
            <a:extLst>
              <a:ext uri="{FF2B5EF4-FFF2-40B4-BE49-F238E27FC236}">
                <a16:creationId xmlns:a16="http://schemas.microsoft.com/office/drawing/2014/main" id="{CB9F0B91-59BE-0998-A836-0E5FF20E729D}"/>
              </a:ext>
            </a:extLst>
          </p:cNvPr>
          <p:cNvPicPr>
            <a:picLocks noChangeAspect="1"/>
          </p:cNvPicPr>
          <p:nvPr/>
        </p:nvPicPr>
        <p:blipFill>
          <a:blip r:embed="rId2"/>
          <a:stretch>
            <a:fillRect/>
          </a:stretch>
        </p:blipFill>
        <p:spPr>
          <a:xfrm>
            <a:off x="6223977" y="1894011"/>
            <a:ext cx="1976747" cy="4282952"/>
          </a:xfrm>
          <a:prstGeom prst="rect">
            <a:avLst/>
          </a:prstGeom>
        </p:spPr>
      </p:pic>
      <p:pic>
        <p:nvPicPr>
          <p:cNvPr id="7" name="Picture 6">
            <a:extLst>
              <a:ext uri="{FF2B5EF4-FFF2-40B4-BE49-F238E27FC236}">
                <a16:creationId xmlns:a16="http://schemas.microsoft.com/office/drawing/2014/main" id="{F4BF5E2F-302F-1041-7FE9-9779D735FCA7}"/>
              </a:ext>
            </a:extLst>
          </p:cNvPr>
          <p:cNvPicPr>
            <a:picLocks noChangeAspect="1"/>
          </p:cNvPicPr>
          <p:nvPr/>
        </p:nvPicPr>
        <p:blipFill>
          <a:blip r:embed="rId3"/>
          <a:stretch>
            <a:fillRect/>
          </a:stretch>
        </p:blipFill>
        <p:spPr>
          <a:xfrm>
            <a:off x="8529009" y="1894012"/>
            <a:ext cx="1976747" cy="4282952"/>
          </a:xfrm>
          <a:prstGeom prst="rect">
            <a:avLst/>
          </a:prstGeom>
        </p:spPr>
      </p:pic>
    </p:spTree>
    <p:extLst>
      <p:ext uri="{BB962C8B-B14F-4D97-AF65-F5344CB8AC3E}">
        <p14:creationId xmlns:p14="http://schemas.microsoft.com/office/powerpoint/2010/main" val="284263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D91-6742-3375-EE70-3FE5A72C30DA}"/>
              </a:ext>
            </a:extLst>
          </p:cNvPr>
          <p:cNvSpPr>
            <a:spLocks noGrp="1"/>
          </p:cNvSpPr>
          <p:nvPr>
            <p:ph type="title"/>
          </p:nvPr>
        </p:nvSpPr>
        <p:spPr/>
        <p:txBody>
          <a:bodyPr/>
          <a:lstStyle/>
          <a:p>
            <a:r>
              <a:rPr lang="en-US" dirty="0"/>
              <a:t>Coding them.</a:t>
            </a:r>
          </a:p>
        </p:txBody>
      </p:sp>
      <p:sp>
        <p:nvSpPr>
          <p:cNvPr id="5" name="Rectangle 2">
            <a:extLst>
              <a:ext uri="{FF2B5EF4-FFF2-40B4-BE49-F238E27FC236}">
                <a16:creationId xmlns:a16="http://schemas.microsoft.com/office/drawing/2014/main" id="{AB1FEA78-4DA5-51BF-8056-85A790941F02}"/>
              </a:ext>
            </a:extLst>
          </p:cNvPr>
          <p:cNvSpPr>
            <a:spLocks noGrp="1" noChangeArrowheads="1"/>
          </p:cNvSpPr>
          <p:nvPr>
            <p:ph idx="1"/>
          </p:nvPr>
        </p:nvSpPr>
        <p:spPr bwMode="auto">
          <a:xfrm>
            <a:off x="184732" y="1844576"/>
            <a:ext cx="11712094" cy="4093428"/>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en-US" altLang="en-US" sz="2000" b="0" i="0" u="none" strike="noStrike" cap="none" normalizeH="0" baseline="0" dirty="0">
                <a:ln>
                  <a:noFill/>
                </a:ln>
                <a:solidFill>
                  <a:srgbClr val="CF8E6D"/>
                </a:solidFill>
                <a:effectLst/>
                <a:latin typeface="JetBrains Mono"/>
              </a:rPr>
              <a:t>public static </a:t>
            </a:r>
            <a:r>
              <a:rPr kumimoji="0" lang="en-US" altLang="en-US" sz="2000" b="0" i="0" u="none" strike="noStrike" cap="none" normalizeH="0" baseline="0" dirty="0">
                <a:ln>
                  <a:noFill/>
                </a:ln>
                <a:solidFill>
                  <a:srgbClr val="BCBEC4"/>
                </a:solidFill>
                <a:effectLst/>
                <a:latin typeface="JetBrains Mono"/>
              </a:rPr>
              <a:t>String </a:t>
            </a:r>
            <a:r>
              <a:rPr kumimoji="0" lang="en-US" altLang="en-US" sz="2000" b="0" i="1" u="none" strike="noStrike" cap="none" normalizeH="0" baseline="0" dirty="0">
                <a:ln>
                  <a:noFill/>
                </a:ln>
                <a:solidFill>
                  <a:srgbClr val="C77DBB"/>
                </a:solidFill>
                <a:effectLst/>
                <a:latin typeface="JetBrains Mono"/>
              </a:rPr>
              <a:t>id1 </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6AAB73"/>
                </a:solidFill>
                <a:effectLst/>
                <a:latin typeface="JetBrains Mono"/>
              </a:rPr>
              <a:t>"test_channel_01"</a:t>
            </a:r>
            <a:r>
              <a:rPr kumimoji="0" lang="en-US" altLang="en-US" sz="2000" b="0" i="0" u="none" strike="noStrike" cap="none" normalizeH="0" baseline="0" dirty="0">
                <a:ln>
                  <a:noFill/>
                </a:ln>
                <a:solidFill>
                  <a:srgbClr val="BCBEC4"/>
                </a:solidFill>
                <a:effectLst/>
                <a:latin typeface="JetBrains Mono"/>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BCBEC4"/>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BCBEC4"/>
                </a:solidFill>
                <a:effectLst/>
                <a:latin typeface="JetBrains Mono"/>
              </a:rPr>
              <a:t>NotificationChannel</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err="1">
                <a:ln>
                  <a:noFill/>
                </a:ln>
                <a:solidFill>
                  <a:srgbClr val="BCBEC4"/>
                </a:solidFill>
                <a:effectLst/>
                <a:latin typeface="JetBrains Mono"/>
              </a:rPr>
              <a:t>mChannel</a:t>
            </a:r>
            <a:r>
              <a:rPr kumimoji="0" lang="en-US" altLang="en-US" sz="2000" b="0" i="0" u="none" strike="noStrike" cap="none" normalizeH="0" baseline="0" dirty="0">
                <a:ln>
                  <a:noFill/>
                </a:ln>
                <a:solidFill>
                  <a:srgbClr val="BCBEC4"/>
                </a:solidFill>
                <a:effectLst/>
                <a:latin typeface="JetBrains Mono"/>
              </a:rPr>
              <a:t> = </a:t>
            </a:r>
            <a:r>
              <a:rPr kumimoji="0" lang="en-US" altLang="en-US" sz="2000" b="0" i="0" u="none" strike="noStrike" cap="none" normalizeH="0" baseline="0" dirty="0">
                <a:ln>
                  <a:noFill/>
                </a:ln>
                <a:solidFill>
                  <a:srgbClr val="CF8E6D"/>
                </a:solidFill>
                <a:effectLst/>
                <a:latin typeface="JetBrains Mono"/>
              </a:rPr>
              <a:t>new </a:t>
            </a:r>
            <a:r>
              <a:rPr kumimoji="0" lang="en-US" altLang="en-US" sz="2000" b="0" i="0" u="none" strike="noStrike" cap="none" normalizeH="0" baseline="0" dirty="0" err="1">
                <a:ln>
                  <a:noFill/>
                </a:ln>
                <a:solidFill>
                  <a:srgbClr val="BCBEC4"/>
                </a:solidFill>
                <a:effectLst/>
                <a:latin typeface="JetBrains Mono"/>
              </a:rPr>
              <a:t>NotificationChannel</a:t>
            </a:r>
            <a:r>
              <a:rPr kumimoji="0" lang="en-US" altLang="en-US" sz="2000" b="0" i="0" u="none" strike="noStrike" cap="none" normalizeH="0" baseline="0" dirty="0">
                <a:ln>
                  <a:noFill/>
                </a:ln>
                <a:solidFill>
                  <a:srgbClr val="BCBEC4"/>
                </a:solidFill>
                <a:effectLst/>
                <a:latin typeface="JetBrains Mono"/>
              </a:rPr>
              <a:t>(</a:t>
            </a:r>
            <a:r>
              <a:rPr kumimoji="0" lang="en-US" altLang="en-US" sz="2000" b="0" i="1" u="none" strike="noStrike" cap="none" normalizeH="0" baseline="0" dirty="0">
                <a:ln>
                  <a:noFill/>
                </a:ln>
                <a:solidFill>
                  <a:srgbClr val="C77DBB"/>
                </a:solidFill>
                <a:effectLst/>
                <a:latin typeface="JetBrains Mono"/>
              </a:rPr>
              <a:t>id1</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err="1">
                <a:ln>
                  <a:noFill/>
                </a:ln>
                <a:solidFill>
                  <a:srgbClr val="BCBEC4"/>
                </a:solidFill>
                <a:effectLst/>
                <a:latin typeface="JetBrains Mono"/>
              </a:rPr>
              <a:t>getString</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err="1">
                <a:ln>
                  <a:noFill/>
                </a:ln>
                <a:solidFill>
                  <a:srgbClr val="BCBEC4"/>
                </a:solidFill>
                <a:effectLst/>
                <a:latin typeface="JetBrains Mono"/>
              </a:rPr>
              <a:t>R.string.</a:t>
            </a:r>
            <a:r>
              <a:rPr kumimoji="0" lang="en-US" altLang="en-US" sz="2000" b="0" i="1" u="none" strike="noStrike" cap="none" normalizeH="0" baseline="0" dirty="0" err="1">
                <a:ln>
                  <a:noFill/>
                </a:ln>
                <a:solidFill>
                  <a:srgbClr val="C77DBB"/>
                </a:solidFill>
                <a:effectLst/>
                <a:latin typeface="JetBrains Mono"/>
              </a:rPr>
              <a:t>channel_name</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7A7E85"/>
                </a:solidFill>
                <a:effectLst/>
                <a:latin typeface="JetBrains Mono"/>
              </a:rPr>
              <a:t>//name</a:t>
            </a:r>
            <a:br>
              <a:rPr kumimoji="0" lang="en-US" altLang="en-US" sz="2000" b="0" i="0" u="none" strike="noStrike" cap="none" normalizeH="0" baseline="0" dirty="0">
                <a:ln>
                  <a:noFill/>
                </a:ln>
                <a:solidFill>
                  <a:srgbClr val="7A7E85"/>
                </a:solidFill>
                <a:effectLst/>
                <a:latin typeface="JetBrains Mono"/>
              </a:rPr>
            </a:br>
            <a:r>
              <a:rPr kumimoji="0" lang="en-US" altLang="en-US" sz="2000" b="0" i="0" u="none" strike="noStrike" cap="none" normalizeH="0" baseline="0" dirty="0">
                <a:ln>
                  <a:noFill/>
                </a:ln>
                <a:solidFill>
                  <a:srgbClr val="7A7E85"/>
                </a:solidFill>
                <a:effectLst/>
                <a:latin typeface="JetBrains Mono"/>
              </a:rPr>
              <a:t>        </a:t>
            </a:r>
            <a:r>
              <a:rPr kumimoji="0" lang="en-US" altLang="en-US" sz="2000" b="0" i="0" u="none" strike="noStrike" cap="none" normalizeH="0" baseline="0" dirty="0" err="1">
                <a:ln>
                  <a:noFill/>
                </a:ln>
                <a:solidFill>
                  <a:srgbClr val="BCBEC4"/>
                </a:solidFill>
                <a:effectLst/>
                <a:latin typeface="JetBrains Mono"/>
              </a:rPr>
              <a:t>NotificationManager.</a:t>
            </a:r>
            <a:r>
              <a:rPr kumimoji="0" lang="en-US" altLang="en-US" sz="2000" b="0" i="1" u="none" strike="noStrike" cap="none" normalizeH="0" baseline="0" dirty="0" err="1">
                <a:ln>
                  <a:noFill/>
                </a:ln>
                <a:solidFill>
                  <a:srgbClr val="C77DBB"/>
                </a:solidFill>
                <a:effectLst/>
                <a:latin typeface="JetBrains Mono"/>
              </a:rPr>
              <a:t>IMPORTANCE_DEFAULT</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7A7E85"/>
                </a:solidFill>
                <a:effectLst/>
                <a:latin typeface="JetBrains Mono"/>
              </a:rPr>
              <a:t>//importance level</a:t>
            </a:r>
            <a:br>
              <a:rPr kumimoji="0" lang="en-US" altLang="en-US" sz="2000" b="0" i="0" u="none" strike="noStrike" cap="none" normalizeH="0" baseline="0" dirty="0">
                <a:ln>
                  <a:noFill/>
                </a:ln>
                <a:solidFill>
                  <a:srgbClr val="7A7E85"/>
                </a:solidFill>
                <a:effectLst/>
                <a:latin typeface="JetBrains Mono"/>
              </a:rPr>
            </a:br>
            <a:r>
              <a:rPr kumimoji="0" lang="en-US" altLang="en-US" sz="2000" b="0" i="0" u="none" strike="noStrike" cap="none" normalizeH="0" baseline="0" dirty="0">
                <a:ln>
                  <a:noFill/>
                </a:ln>
                <a:solidFill>
                  <a:srgbClr val="7A7E85"/>
                </a:solidFill>
                <a:effectLst/>
                <a:latin typeface="JetBrains Mono"/>
              </a:rPr>
              <a:t>// Configure the notification channel.</a:t>
            </a:r>
            <a:br>
              <a:rPr kumimoji="0" lang="en-US" altLang="en-US" sz="2000" b="0" i="0" u="none" strike="noStrike" cap="none" normalizeH="0" baseline="0" dirty="0">
                <a:ln>
                  <a:noFill/>
                </a:ln>
                <a:solidFill>
                  <a:srgbClr val="7A7E85"/>
                </a:solidFill>
                <a:effectLst/>
                <a:latin typeface="JetBrains Mono"/>
              </a:rPr>
            </a:br>
            <a:r>
              <a:rPr kumimoji="0" lang="en-US" altLang="en-US" sz="2000" b="0" i="0" u="none" strike="noStrike" cap="none" normalizeH="0" baseline="0" dirty="0" err="1">
                <a:ln>
                  <a:noFill/>
                </a:ln>
                <a:solidFill>
                  <a:srgbClr val="BCBEC4"/>
                </a:solidFill>
                <a:effectLst/>
                <a:latin typeface="JetBrains Mono"/>
              </a:rPr>
              <a:t>mChannel.setDescription</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err="1">
                <a:ln>
                  <a:noFill/>
                </a:ln>
                <a:solidFill>
                  <a:srgbClr val="BCBEC4"/>
                </a:solidFill>
                <a:effectLst/>
                <a:latin typeface="JetBrains Mono"/>
              </a:rPr>
              <a:t>getString</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err="1">
                <a:ln>
                  <a:noFill/>
                </a:ln>
                <a:solidFill>
                  <a:srgbClr val="BCBEC4"/>
                </a:solidFill>
                <a:effectLst/>
                <a:latin typeface="JetBrains Mono"/>
              </a:rPr>
              <a:t>R.string.</a:t>
            </a:r>
            <a:r>
              <a:rPr kumimoji="0" lang="en-US" altLang="en-US" sz="2000" b="0" i="1" u="none" strike="noStrike" cap="none" normalizeH="0" baseline="0" dirty="0" err="1">
                <a:ln>
                  <a:noFill/>
                </a:ln>
                <a:solidFill>
                  <a:srgbClr val="C77DBB"/>
                </a:solidFill>
                <a:effectLst/>
                <a:latin typeface="JetBrains Mono"/>
              </a:rPr>
              <a:t>channel_description</a:t>
            </a:r>
            <a:r>
              <a:rPr kumimoji="0" lang="en-US" altLang="en-US" sz="2000" b="0" i="0" u="none" strike="noStrike" cap="none" normalizeH="0" baseline="0" dirty="0">
                <a:ln>
                  <a:noFill/>
                </a:ln>
                <a:solidFill>
                  <a:srgbClr val="BCBEC4"/>
                </a:solidFill>
                <a:effectLst/>
                <a:latin typeface="JetBrains Mono"/>
              </a:rPr>
              <a:t>));</a:t>
            </a:r>
            <a:br>
              <a:rPr kumimoji="0" lang="en-US" altLang="en-US" sz="2000" b="0" i="0" u="none" strike="noStrike" cap="none" normalizeH="0" baseline="0" dirty="0">
                <a:ln>
                  <a:noFill/>
                </a:ln>
                <a:solidFill>
                  <a:srgbClr val="BCBEC4"/>
                </a:solidFill>
                <a:effectLst/>
                <a:latin typeface="JetBrains Mono"/>
              </a:rPr>
            </a:br>
            <a:r>
              <a:rPr kumimoji="0" lang="en-US" altLang="en-US" sz="2000" b="0" i="0" u="none" strike="noStrike" cap="none" normalizeH="0" baseline="0" dirty="0" err="1">
                <a:ln>
                  <a:noFill/>
                </a:ln>
                <a:solidFill>
                  <a:srgbClr val="BCBEC4"/>
                </a:solidFill>
                <a:effectLst/>
                <a:latin typeface="JetBrains Mono"/>
              </a:rPr>
              <a:t>mChannel.enableLights</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a:ln>
                  <a:noFill/>
                </a:ln>
                <a:solidFill>
                  <a:srgbClr val="CF8E6D"/>
                </a:solidFill>
                <a:effectLst/>
                <a:latin typeface="JetBrains Mono"/>
              </a:rPr>
              <a:t>true</a:t>
            </a:r>
            <a:r>
              <a:rPr kumimoji="0" lang="en-US" altLang="en-US" sz="2000" b="0" i="0" u="none" strike="noStrike" cap="none" normalizeH="0" baseline="0" dirty="0">
                <a:ln>
                  <a:noFill/>
                </a:ln>
                <a:solidFill>
                  <a:srgbClr val="BCBEC4"/>
                </a:solidFill>
                <a:effectLst/>
                <a:latin typeface="JetBrains Mono"/>
              </a:rPr>
              <a:t>);</a:t>
            </a:r>
            <a:br>
              <a:rPr kumimoji="0" lang="en-US" altLang="en-US" sz="2000" b="0" i="0" u="none" strike="noStrike" cap="none" normalizeH="0" baseline="0" dirty="0">
                <a:ln>
                  <a:noFill/>
                </a:ln>
                <a:solidFill>
                  <a:srgbClr val="BCBEC4"/>
                </a:solidFill>
                <a:effectLst/>
                <a:latin typeface="JetBrains Mono"/>
              </a:rPr>
            </a:br>
            <a:r>
              <a:rPr kumimoji="0" lang="en-US" altLang="en-US" sz="2000" b="0" i="0" u="none" strike="noStrike" cap="none" normalizeH="0" baseline="0" dirty="0">
                <a:ln>
                  <a:noFill/>
                </a:ln>
                <a:solidFill>
                  <a:srgbClr val="7A7E85"/>
                </a:solidFill>
                <a:effectLst/>
                <a:latin typeface="JetBrains Mono"/>
              </a:rPr>
              <a:t>// Sets the notification light color for notifications posted to this channel, if the device supports this feature.</a:t>
            </a:r>
            <a:br>
              <a:rPr kumimoji="0" lang="en-US" altLang="en-US" sz="2000" b="0" i="0" u="none" strike="noStrike" cap="none" normalizeH="0" baseline="0" dirty="0">
                <a:ln>
                  <a:noFill/>
                </a:ln>
                <a:solidFill>
                  <a:srgbClr val="7A7E85"/>
                </a:solidFill>
                <a:effectLst/>
                <a:latin typeface="JetBrains Mono"/>
              </a:rPr>
            </a:br>
            <a:r>
              <a:rPr kumimoji="0" lang="en-US" altLang="en-US" sz="2000" b="0" i="0" u="none" strike="noStrike" cap="none" normalizeH="0" baseline="0" dirty="0" err="1">
                <a:ln>
                  <a:noFill/>
                </a:ln>
                <a:solidFill>
                  <a:srgbClr val="BCBEC4"/>
                </a:solidFill>
                <a:effectLst/>
                <a:latin typeface="JetBrains Mono"/>
              </a:rPr>
              <a:t>mChannel.setLightColor</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err="1">
                <a:ln>
                  <a:noFill/>
                </a:ln>
                <a:solidFill>
                  <a:srgbClr val="BCBEC4"/>
                </a:solidFill>
                <a:effectLst/>
                <a:latin typeface="JetBrains Mono"/>
              </a:rPr>
              <a:t>Color.</a:t>
            </a:r>
            <a:r>
              <a:rPr kumimoji="0" lang="en-US" altLang="en-US" sz="2000" b="0" i="1" u="none" strike="noStrike" cap="none" normalizeH="0" baseline="0" dirty="0" err="1">
                <a:ln>
                  <a:noFill/>
                </a:ln>
                <a:solidFill>
                  <a:srgbClr val="C77DBB"/>
                </a:solidFill>
                <a:effectLst/>
                <a:latin typeface="JetBrains Mono"/>
              </a:rPr>
              <a:t>RED</a:t>
            </a:r>
            <a:r>
              <a:rPr kumimoji="0" lang="en-US" altLang="en-US" sz="2000" b="0" i="0" u="none" strike="noStrike" cap="none" normalizeH="0" baseline="0" dirty="0">
                <a:ln>
                  <a:noFill/>
                </a:ln>
                <a:solidFill>
                  <a:srgbClr val="BCBEC4"/>
                </a:solidFill>
                <a:effectLst/>
                <a:latin typeface="JetBrains Mono"/>
              </a:rPr>
              <a:t>);</a:t>
            </a:r>
            <a:br>
              <a:rPr kumimoji="0" lang="en-US" altLang="en-US" sz="2000" b="0" i="0" u="none" strike="noStrike" cap="none" normalizeH="0" baseline="0" dirty="0">
                <a:ln>
                  <a:noFill/>
                </a:ln>
                <a:solidFill>
                  <a:srgbClr val="BCBEC4"/>
                </a:solidFill>
                <a:effectLst/>
                <a:latin typeface="JetBrains Mono"/>
              </a:rPr>
            </a:br>
            <a:r>
              <a:rPr kumimoji="0" lang="en-US" altLang="en-US" sz="2000" b="0" i="0" u="none" strike="noStrike" cap="none" normalizeH="0" baseline="0" dirty="0" err="1">
                <a:ln>
                  <a:noFill/>
                </a:ln>
                <a:solidFill>
                  <a:srgbClr val="BCBEC4"/>
                </a:solidFill>
                <a:effectLst/>
                <a:latin typeface="JetBrains Mono"/>
              </a:rPr>
              <a:t>mChannel.enableVibration</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a:ln>
                  <a:noFill/>
                </a:ln>
                <a:solidFill>
                  <a:srgbClr val="CF8E6D"/>
                </a:solidFill>
                <a:effectLst/>
                <a:latin typeface="JetBrains Mono"/>
              </a:rPr>
              <a:t>true</a:t>
            </a:r>
            <a:r>
              <a:rPr kumimoji="0" lang="en-US" altLang="en-US" sz="2000" b="0" i="0" u="none" strike="noStrike" cap="none" normalizeH="0" baseline="0" dirty="0">
                <a:ln>
                  <a:noFill/>
                </a:ln>
                <a:solidFill>
                  <a:srgbClr val="BCBEC4"/>
                </a:solidFill>
                <a:effectLst/>
                <a:latin typeface="JetBrains Mono"/>
              </a:rPr>
              <a:t>);</a:t>
            </a:r>
            <a:br>
              <a:rPr kumimoji="0" lang="en-US" altLang="en-US" sz="2000" b="0" i="0" u="none" strike="noStrike" cap="none" normalizeH="0" baseline="0" dirty="0">
                <a:ln>
                  <a:noFill/>
                </a:ln>
                <a:solidFill>
                  <a:srgbClr val="BCBEC4"/>
                </a:solidFill>
                <a:effectLst/>
                <a:latin typeface="JetBrains Mono"/>
              </a:rPr>
            </a:br>
            <a:r>
              <a:rPr kumimoji="0" lang="en-US" altLang="en-US" sz="2000" b="0" i="0" u="none" strike="noStrike" cap="none" normalizeH="0" baseline="0" dirty="0" err="1">
                <a:ln>
                  <a:noFill/>
                </a:ln>
                <a:solidFill>
                  <a:srgbClr val="BCBEC4"/>
                </a:solidFill>
                <a:effectLst/>
                <a:latin typeface="JetBrains Mono"/>
              </a:rPr>
              <a:t>mChannel.setShowBadge</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a:ln>
                  <a:noFill/>
                </a:ln>
                <a:solidFill>
                  <a:srgbClr val="CF8E6D"/>
                </a:solidFill>
                <a:effectLst/>
                <a:latin typeface="JetBrains Mono"/>
              </a:rPr>
              <a:t>true</a:t>
            </a:r>
            <a:r>
              <a:rPr kumimoji="0" lang="en-US" altLang="en-US" sz="2000" b="0" i="0" u="none" strike="noStrike" cap="none" normalizeH="0" baseline="0" dirty="0">
                <a:ln>
                  <a:noFill/>
                </a:ln>
                <a:solidFill>
                  <a:srgbClr val="BCBEC4"/>
                </a:solidFill>
                <a:effectLst/>
                <a:latin typeface="JetBrains Mono"/>
              </a:rPr>
              <a:t>);</a:t>
            </a:r>
            <a:br>
              <a:rPr kumimoji="0" lang="en-US" altLang="en-US" sz="2000" b="0" i="0" u="none" strike="noStrike" cap="none" normalizeH="0" baseline="0" dirty="0">
                <a:ln>
                  <a:noFill/>
                </a:ln>
                <a:solidFill>
                  <a:srgbClr val="BCBEC4"/>
                </a:solidFill>
                <a:effectLst/>
                <a:latin typeface="JetBrains Mono"/>
              </a:rPr>
            </a:br>
            <a:r>
              <a:rPr kumimoji="0" lang="en-US" altLang="en-US" sz="2000" b="0" i="0" u="none" strike="noStrike" cap="none" normalizeH="0" baseline="0" dirty="0" err="1">
                <a:ln>
                  <a:noFill/>
                </a:ln>
                <a:solidFill>
                  <a:srgbClr val="BCBEC4"/>
                </a:solidFill>
                <a:effectLst/>
                <a:latin typeface="JetBrains Mono"/>
              </a:rPr>
              <a:t>mChannel.setVibrationPattern</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a:ln>
                  <a:noFill/>
                </a:ln>
                <a:solidFill>
                  <a:srgbClr val="CF8E6D"/>
                </a:solidFill>
                <a:effectLst/>
                <a:latin typeface="JetBrains Mono"/>
              </a:rPr>
              <a:t>new long</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a:ln>
                  <a:noFill/>
                </a:ln>
                <a:solidFill>
                  <a:srgbClr val="2AACB8"/>
                </a:solidFill>
                <a:effectLst/>
                <a:latin typeface="JetBrains Mono"/>
              </a:rPr>
              <a:t>100</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2AACB8"/>
                </a:solidFill>
                <a:effectLst/>
                <a:latin typeface="JetBrains Mono"/>
              </a:rPr>
              <a:t>200</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2AACB8"/>
                </a:solidFill>
                <a:effectLst/>
                <a:latin typeface="JetBrains Mono"/>
              </a:rPr>
              <a:t>300</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2AACB8"/>
                </a:solidFill>
                <a:effectLst/>
                <a:latin typeface="JetBrains Mono"/>
              </a:rPr>
              <a:t>400</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2AACB8"/>
                </a:solidFill>
                <a:effectLst/>
                <a:latin typeface="JetBrains Mono"/>
              </a:rPr>
              <a:t>500</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2AACB8"/>
                </a:solidFill>
                <a:effectLst/>
                <a:latin typeface="JetBrains Mono"/>
              </a:rPr>
              <a:t>400</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2AACB8"/>
                </a:solidFill>
                <a:effectLst/>
                <a:latin typeface="JetBrains Mono"/>
              </a:rPr>
              <a:t>300</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2AACB8"/>
                </a:solidFill>
                <a:effectLst/>
                <a:latin typeface="JetBrains Mono"/>
              </a:rPr>
              <a:t>200</a:t>
            </a:r>
            <a:r>
              <a:rPr kumimoji="0" lang="en-US" altLang="en-US" sz="2000" b="0" i="0" u="none" strike="noStrike" cap="none" normalizeH="0" baseline="0" dirty="0">
                <a:ln>
                  <a:noFill/>
                </a:ln>
                <a:solidFill>
                  <a:srgbClr val="BCBEC4"/>
                </a:solidFill>
                <a:effectLst/>
                <a:latin typeface="JetBrains Mono"/>
              </a:rPr>
              <a:t>, </a:t>
            </a:r>
            <a:r>
              <a:rPr kumimoji="0" lang="en-US" altLang="en-US" sz="2000" b="0" i="0" u="none" strike="noStrike" cap="none" normalizeH="0" baseline="0" dirty="0">
                <a:ln>
                  <a:noFill/>
                </a:ln>
                <a:solidFill>
                  <a:srgbClr val="2AACB8"/>
                </a:solidFill>
                <a:effectLst/>
                <a:latin typeface="JetBrains Mono"/>
              </a:rPr>
              <a:t>400</a:t>
            </a:r>
            <a:r>
              <a:rPr kumimoji="0" lang="en-US" altLang="en-US" sz="2000" b="0" i="0" u="none" strike="noStrike" cap="none" normalizeH="0" baseline="0" dirty="0">
                <a:ln>
                  <a:noFill/>
                </a:ln>
                <a:solidFill>
                  <a:srgbClr val="BCBEC4"/>
                </a:solidFill>
                <a:effectLst/>
                <a:latin typeface="JetBrains Mono"/>
              </a:rPr>
              <a:t>});</a:t>
            </a:r>
            <a:br>
              <a:rPr kumimoji="0" lang="en-US" altLang="en-US" sz="2000" b="0" i="0" u="none" strike="noStrike" cap="none" normalizeH="0" baseline="0" dirty="0">
                <a:ln>
                  <a:noFill/>
                </a:ln>
                <a:solidFill>
                  <a:srgbClr val="BCBEC4"/>
                </a:solidFill>
                <a:effectLst/>
                <a:latin typeface="JetBrains Mono"/>
              </a:rPr>
            </a:br>
            <a:r>
              <a:rPr kumimoji="0" lang="en-US" altLang="en-US" sz="2000" b="0" i="0" u="none" strike="noStrike" cap="none" normalizeH="0" baseline="0" dirty="0" err="1">
                <a:ln>
                  <a:noFill/>
                </a:ln>
                <a:solidFill>
                  <a:srgbClr val="C77DBB"/>
                </a:solidFill>
                <a:effectLst/>
                <a:latin typeface="JetBrains Mono"/>
              </a:rPr>
              <a:t>nm</a:t>
            </a:r>
            <a:r>
              <a:rPr kumimoji="0" lang="en-US" altLang="en-US" sz="2000" b="0" i="0" u="none" strike="noStrike" cap="none" normalizeH="0" baseline="0" dirty="0" err="1">
                <a:ln>
                  <a:noFill/>
                </a:ln>
                <a:solidFill>
                  <a:srgbClr val="BCBEC4"/>
                </a:solidFill>
                <a:effectLst/>
                <a:latin typeface="JetBrains Mono"/>
              </a:rPr>
              <a:t>.createNotificationChannel</a:t>
            </a:r>
            <a:r>
              <a:rPr kumimoji="0" lang="en-US" altLang="en-US" sz="2000" b="0" i="0" u="none" strike="noStrike" cap="none" normalizeH="0" baseline="0" dirty="0">
                <a:ln>
                  <a:noFill/>
                </a:ln>
                <a:solidFill>
                  <a:srgbClr val="BCBEC4"/>
                </a:solidFill>
                <a:effectLst/>
                <a:latin typeface="JetBrains Mono"/>
              </a:rPr>
              <a:t>(</a:t>
            </a:r>
            <a:r>
              <a:rPr kumimoji="0" lang="en-US" altLang="en-US" sz="2000" b="0" i="0" u="none" strike="noStrike" cap="none" normalizeH="0" baseline="0" dirty="0" err="1">
                <a:ln>
                  <a:noFill/>
                </a:ln>
                <a:solidFill>
                  <a:srgbClr val="BCBEC4"/>
                </a:solidFill>
                <a:effectLst/>
                <a:latin typeface="JetBrains Mono"/>
              </a:rPr>
              <a:t>mChannel</a:t>
            </a:r>
            <a:r>
              <a:rPr kumimoji="0" lang="en-US" altLang="en-US" sz="2000" b="0" i="0" u="none" strike="noStrike" cap="none" normalizeH="0" baseline="0" dirty="0">
                <a:ln>
                  <a:noFill/>
                </a:ln>
                <a:solidFill>
                  <a:srgbClr val="BCBEC4"/>
                </a:solidFill>
                <a:effectLst/>
                <a:latin typeface="JetBrains Mono"/>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063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B442-49EB-4BF5-881A-1AD62014A933}"/>
              </a:ext>
            </a:extLst>
          </p:cNvPr>
          <p:cNvSpPr>
            <a:spLocks noGrp="1"/>
          </p:cNvSpPr>
          <p:nvPr>
            <p:ph type="title"/>
          </p:nvPr>
        </p:nvSpPr>
        <p:spPr/>
        <p:txBody>
          <a:bodyPr/>
          <a:lstStyle/>
          <a:p>
            <a:r>
              <a:rPr lang="en-US" dirty="0"/>
              <a:t>importance</a:t>
            </a:r>
          </a:p>
        </p:txBody>
      </p:sp>
      <p:sp>
        <p:nvSpPr>
          <p:cNvPr id="3" name="Content Placeholder 2">
            <a:extLst>
              <a:ext uri="{FF2B5EF4-FFF2-40B4-BE49-F238E27FC236}">
                <a16:creationId xmlns:a16="http://schemas.microsoft.com/office/drawing/2014/main" id="{5C2A5AEA-6D22-7C92-9769-B48547411595}"/>
              </a:ext>
            </a:extLst>
          </p:cNvPr>
          <p:cNvSpPr>
            <a:spLocks noGrp="1"/>
          </p:cNvSpPr>
          <p:nvPr>
            <p:ph idx="1"/>
          </p:nvPr>
        </p:nvSpPr>
        <p:spPr/>
        <p:txBody>
          <a:bodyPr>
            <a:normAutofit lnSpcReduction="10000"/>
          </a:bodyPr>
          <a:lstStyle/>
          <a:p>
            <a:r>
              <a:rPr lang="en-US" dirty="0"/>
              <a:t>important level: </a:t>
            </a:r>
          </a:p>
          <a:p>
            <a:pPr lvl="1"/>
            <a:r>
              <a:rPr lang="en-US" dirty="0" err="1"/>
              <a:t>NotificationManager.IMPORTANCE_HIGH</a:t>
            </a:r>
            <a:endParaRPr lang="en-US" dirty="0"/>
          </a:p>
          <a:p>
            <a:pPr lvl="2"/>
            <a:r>
              <a:rPr lang="en-US" dirty="0"/>
              <a:t>shows everywhere, makes noise and peeks. May use full screen intents.</a:t>
            </a:r>
          </a:p>
          <a:p>
            <a:pPr lvl="1"/>
            <a:r>
              <a:rPr lang="en-US" dirty="0" err="1"/>
              <a:t>NotificationManager.IMPORTANCE_DEFAULT</a:t>
            </a:r>
            <a:r>
              <a:rPr lang="en-US" dirty="0"/>
              <a:t> </a:t>
            </a:r>
          </a:p>
          <a:p>
            <a:pPr lvl="2"/>
            <a:r>
              <a:rPr lang="en-US" dirty="0"/>
              <a:t>shows everywhere, makes noise, but does not visually intrude.</a:t>
            </a:r>
          </a:p>
          <a:p>
            <a:pPr lvl="1"/>
            <a:r>
              <a:rPr lang="en-US" dirty="0" err="1"/>
              <a:t>NotificationManager.IMPORTANCE_LOW</a:t>
            </a:r>
            <a:endParaRPr lang="en-US" dirty="0"/>
          </a:p>
          <a:p>
            <a:pPr lvl="2"/>
            <a:r>
              <a:rPr lang="en-US" dirty="0"/>
              <a:t>Shows in the shade, and potentially in the status bar (see </a:t>
            </a:r>
            <a:r>
              <a:rPr lang="en-US" dirty="0" err="1"/>
              <a:t>shouldHideSilentStatusBarIcons</a:t>
            </a:r>
            <a:r>
              <a:rPr lang="en-US" dirty="0"/>
              <a:t>()), but is not audibly intrusive.</a:t>
            </a:r>
          </a:p>
          <a:p>
            <a:pPr lvl="1"/>
            <a:r>
              <a:rPr lang="en-US" dirty="0" err="1"/>
              <a:t>NotificationManager.IMPORTANCE_MIN</a:t>
            </a:r>
            <a:endParaRPr lang="en-US" dirty="0"/>
          </a:p>
          <a:p>
            <a:pPr lvl="2"/>
            <a:r>
              <a:rPr lang="en-US" dirty="0"/>
              <a:t>only shows in the shade, below the fold.</a:t>
            </a:r>
          </a:p>
          <a:p>
            <a:pPr lvl="1"/>
            <a:r>
              <a:rPr lang="en-US" dirty="0"/>
              <a:t>There is also a  </a:t>
            </a:r>
            <a:r>
              <a:rPr lang="en-US" dirty="0" err="1"/>
              <a:t>NotificationManager.IMPORTANCE_MAX</a:t>
            </a:r>
            <a:r>
              <a:rPr lang="en-US" dirty="0"/>
              <a:t>  is not well explained.  </a:t>
            </a:r>
          </a:p>
          <a:p>
            <a:pPr lvl="2"/>
            <a:r>
              <a:rPr lang="en-US" dirty="0"/>
              <a:t>it says unused, but acts like HIGH, but is also listed as depreciated in other places.</a:t>
            </a:r>
          </a:p>
        </p:txBody>
      </p:sp>
    </p:spTree>
    <p:extLst>
      <p:ext uri="{BB962C8B-B14F-4D97-AF65-F5344CB8AC3E}">
        <p14:creationId xmlns:p14="http://schemas.microsoft.com/office/powerpoint/2010/main" val="164469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09C0-1373-EFDC-AFA1-57D1F51C7E46}"/>
              </a:ext>
            </a:extLst>
          </p:cNvPr>
          <p:cNvSpPr>
            <a:spLocks noGrp="1"/>
          </p:cNvSpPr>
          <p:nvPr>
            <p:ph type="title"/>
          </p:nvPr>
        </p:nvSpPr>
        <p:spPr/>
        <p:txBody>
          <a:bodyPr/>
          <a:lstStyle/>
          <a:p>
            <a:r>
              <a:rPr lang="en-US" dirty="0"/>
              <a:t>Sounds</a:t>
            </a:r>
          </a:p>
        </p:txBody>
      </p:sp>
      <p:sp>
        <p:nvSpPr>
          <p:cNvPr id="3" name="Content Placeholder 2">
            <a:extLst>
              <a:ext uri="{FF2B5EF4-FFF2-40B4-BE49-F238E27FC236}">
                <a16:creationId xmlns:a16="http://schemas.microsoft.com/office/drawing/2014/main" id="{DD6588E5-1D62-5B77-59E7-78D8B667ECEC}"/>
              </a:ext>
            </a:extLst>
          </p:cNvPr>
          <p:cNvSpPr>
            <a:spLocks noGrp="1"/>
          </p:cNvSpPr>
          <p:nvPr>
            <p:ph idx="1"/>
          </p:nvPr>
        </p:nvSpPr>
        <p:spPr/>
        <p:txBody>
          <a:bodyPr/>
          <a:lstStyle/>
          <a:p>
            <a:r>
              <a:rPr lang="en-US" dirty="0"/>
              <a:t>sound</a:t>
            </a:r>
          </a:p>
          <a:p>
            <a:pPr lvl="1"/>
            <a:r>
              <a:rPr lang="en-US" dirty="0"/>
              <a:t>To use a different sound with your notifications, pass a Uri reference to the </a:t>
            </a:r>
            <a:r>
              <a:rPr lang="en-US" dirty="0" err="1"/>
              <a:t>setSound</a:t>
            </a:r>
            <a:r>
              <a:rPr lang="en-US" dirty="0"/>
              <a:t>() method. The following example uses a known audio file saved to the device SD card:</a:t>
            </a:r>
          </a:p>
          <a:p>
            <a:pPr lvl="2"/>
            <a:r>
              <a:rPr lang="en-US" dirty="0" err="1"/>
              <a:t>mchannel.setSetound</a:t>
            </a:r>
            <a:r>
              <a:rPr lang="en-US" dirty="0"/>
              <a:t>(</a:t>
            </a:r>
            <a:r>
              <a:rPr lang="en-US" dirty="0" err="1"/>
              <a:t>Uri.parse</a:t>
            </a:r>
            <a:r>
              <a:rPr lang="en-US" dirty="0"/>
              <a:t>("file:///sdcard/notification/ringer.mp3") ); </a:t>
            </a:r>
          </a:p>
          <a:p>
            <a:pPr lvl="1"/>
            <a:r>
              <a:rPr lang="en-US" dirty="0"/>
              <a:t>the audio file is chosen from the internal </a:t>
            </a:r>
            <a:r>
              <a:rPr lang="en-US" dirty="0" err="1"/>
              <a:t>MediaStore's</a:t>
            </a:r>
            <a:r>
              <a:rPr lang="en-US" dirty="0"/>
              <a:t> </a:t>
            </a:r>
            <a:r>
              <a:rPr lang="en-US" dirty="0" err="1"/>
              <a:t>ContentProvider</a:t>
            </a:r>
            <a:r>
              <a:rPr lang="en-US" dirty="0"/>
              <a:t>:</a:t>
            </a:r>
          </a:p>
          <a:p>
            <a:pPr lvl="2"/>
            <a:r>
              <a:rPr lang="en-US" dirty="0" err="1"/>
              <a:t>mchannel.setSound</a:t>
            </a:r>
            <a:r>
              <a:rPr lang="en-US" dirty="0"/>
              <a:t>(</a:t>
            </a:r>
            <a:r>
              <a:rPr lang="en-US" dirty="0" err="1"/>
              <a:t>Uri.withAppendedPath</a:t>
            </a:r>
            <a:r>
              <a:rPr lang="en-US" dirty="0"/>
              <a:t>( </a:t>
            </a:r>
            <a:r>
              <a:rPr lang="en-US" dirty="0" err="1"/>
              <a:t>Audio.Media.INTERNAL_CONTENT_URI</a:t>
            </a:r>
            <a:r>
              <a:rPr lang="en-US" dirty="0"/>
              <a:t>, "6") );</a:t>
            </a:r>
          </a:p>
          <a:p>
            <a:endParaRPr lang="en-US" dirty="0"/>
          </a:p>
        </p:txBody>
      </p:sp>
    </p:spTree>
    <p:extLst>
      <p:ext uri="{BB962C8B-B14F-4D97-AF65-F5344CB8AC3E}">
        <p14:creationId xmlns:p14="http://schemas.microsoft.com/office/powerpoint/2010/main" val="3745519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3160</Words>
  <Application>Microsoft Office PowerPoint</Application>
  <PresentationFormat>Widescreen</PresentationFormat>
  <Paragraphs>289</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Aptos Display</vt:lpstr>
      <vt:lpstr>Arial</vt:lpstr>
      <vt:lpstr>JetBrains Mono</vt:lpstr>
      <vt:lpstr>Tahoma</vt:lpstr>
      <vt:lpstr>Office Theme</vt:lpstr>
      <vt:lpstr>Cosc 4730</vt:lpstr>
      <vt:lpstr>Notifications</vt:lpstr>
      <vt:lpstr>Permissions.</vt:lpstr>
      <vt:lpstr>channels</vt:lpstr>
      <vt:lpstr>Notification channels.</vt:lpstr>
      <vt:lpstr>Channels as user sees them.</vt:lpstr>
      <vt:lpstr>Coding them.</vt:lpstr>
      <vt:lpstr>importance</vt:lpstr>
      <vt:lpstr>Sounds</vt:lpstr>
      <vt:lpstr>vibration</vt:lpstr>
      <vt:lpstr>lights</vt:lpstr>
      <vt:lpstr>creating notifications</vt:lpstr>
      <vt:lpstr>Status Bar Notifications</vt:lpstr>
      <vt:lpstr>Basics of notifications</vt:lpstr>
      <vt:lpstr>Creating a "simple" notification.</vt:lpstr>
      <vt:lpstr>Canceling notifications</vt:lpstr>
      <vt:lpstr>INSISTENT flag.</vt:lpstr>
      <vt:lpstr>notification types</vt:lpstr>
      <vt:lpstr>More notifications types</vt:lpstr>
      <vt:lpstr>Action Buttons</vt:lpstr>
      <vt:lpstr>Expanded text</vt:lpstr>
      <vt:lpstr>Expanded text (2)</vt:lpstr>
      <vt:lpstr>Expanded with image.</vt:lpstr>
      <vt:lpstr>Style of an inbox</vt:lpstr>
      <vt:lpstr>Progress bar</vt:lpstr>
      <vt:lpstr>Progress bar (2)</vt:lpstr>
      <vt:lpstr>Progress bar (3)</vt:lpstr>
      <vt:lpstr>Activity bar</vt:lpstr>
      <vt:lpstr>android 5 notifications</vt:lpstr>
      <vt:lpstr>Heads up notifications</vt:lpstr>
      <vt:lpstr>More </vt:lpstr>
      <vt:lpstr>But I want to notify a user later!</vt:lpstr>
      <vt:lpstr>Demo code</vt:lpstr>
      <vt:lpstr>Notifications add on Android 7.0</vt:lpstr>
      <vt:lpstr>Android Auto</vt:lpstr>
      <vt:lpstr>Notifying the app about notifications.</vt:lpstr>
      <vt:lpstr>Read example</vt:lpstr>
      <vt:lpstr>Read example (2)</vt:lpstr>
      <vt:lpstr>remoteInput</vt:lpstr>
      <vt:lpstr>remoteInput (2)</vt:lpstr>
      <vt:lpstr>References for android 7.x notifications</vt:lpstr>
      <vt:lpstr>Example</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Ward</dc:creator>
  <cp:lastModifiedBy>Jim Ward</cp:lastModifiedBy>
  <cp:revision>1</cp:revision>
  <dcterms:created xsi:type="dcterms:W3CDTF">2024-10-14T16:42:49Z</dcterms:created>
  <dcterms:modified xsi:type="dcterms:W3CDTF">2024-10-14T17:33:48Z</dcterms:modified>
</cp:coreProperties>
</file>