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5" r:id="rId10"/>
    <p:sldId id="264" r:id="rId11"/>
    <p:sldId id="284" r:id="rId12"/>
    <p:sldId id="266" r:id="rId13"/>
    <p:sldId id="267" r:id="rId14"/>
    <p:sldId id="268" r:id="rId15"/>
    <p:sldId id="269" r:id="rId16"/>
    <p:sldId id="270" r:id="rId17"/>
    <p:sldId id="271" r:id="rId18"/>
    <p:sldId id="272" r:id="rId19"/>
    <p:sldId id="273" r:id="rId20"/>
    <p:sldId id="274" r:id="rId21"/>
    <p:sldId id="280" r:id="rId22"/>
    <p:sldId id="281"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4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795EF-3178-43E4-889C-B788B1B631F9}" type="datetimeFigureOut">
              <a:rPr lang="en-US" smtClean="0"/>
              <a:t>10/17/2023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517CE-F9E9-455E-B9DB-DC324CBE3083}" type="slidenum">
              <a:rPr lang="en-US" smtClean="0"/>
              <a:t>‹#›</a:t>
            </a:fld>
            <a:endParaRPr lang="en-US"/>
          </a:p>
        </p:txBody>
      </p:sp>
    </p:spTree>
    <p:extLst>
      <p:ext uri="{BB962C8B-B14F-4D97-AF65-F5344CB8AC3E}">
        <p14:creationId xmlns:p14="http://schemas.microsoft.com/office/powerpoint/2010/main" val="289705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1000" y="685800"/>
            <a:ext cx="6096000" cy="3429000"/>
          </a:xfrm>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2BAF69FA-8F2D-41D5-BC73-0469DBD37D74}" type="slidenum">
              <a:rPr lang="en-US"/>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31"/>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457337" indent="0" algn="ctr">
              <a:buNone/>
              <a:defRPr>
                <a:solidFill>
                  <a:schemeClr val="tx1">
                    <a:tint val="75000"/>
                  </a:schemeClr>
                </a:solidFill>
              </a:defRPr>
            </a:lvl2pPr>
            <a:lvl3pPr marL="914674" indent="0" algn="ctr">
              <a:buNone/>
              <a:defRPr>
                <a:solidFill>
                  <a:schemeClr val="tx1">
                    <a:tint val="75000"/>
                  </a:schemeClr>
                </a:solidFill>
              </a:defRPr>
            </a:lvl3pPr>
            <a:lvl4pPr marL="1372011" indent="0" algn="ctr">
              <a:buNone/>
              <a:defRPr>
                <a:solidFill>
                  <a:schemeClr val="tx1">
                    <a:tint val="75000"/>
                  </a:schemeClr>
                </a:solidFill>
              </a:defRPr>
            </a:lvl4pPr>
            <a:lvl5pPr marL="1829349" indent="0" algn="ctr">
              <a:buNone/>
              <a:defRPr>
                <a:solidFill>
                  <a:schemeClr val="tx1">
                    <a:tint val="75000"/>
                  </a:schemeClr>
                </a:solidFill>
              </a:defRPr>
            </a:lvl5pPr>
            <a:lvl6pPr marL="2286686" indent="0" algn="ctr">
              <a:buNone/>
              <a:defRPr>
                <a:solidFill>
                  <a:schemeClr val="tx1">
                    <a:tint val="75000"/>
                  </a:schemeClr>
                </a:solidFill>
              </a:defRPr>
            </a:lvl6pPr>
            <a:lvl7pPr marL="2744023" indent="0" algn="ctr">
              <a:buNone/>
              <a:defRPr>
                <a:solidFill>
                  <a:schemeClr val="tx1">
                    <a:tint val="75000"/>
                  </a:schemeClr>
                </a:solidFill>
              </a:defRPr>
            </a:lvl7pPr>
            <a:lvl8pPr marL="3201360" indent="0" algn="ctr">
              <a:buNone/>
              <a:defRPr>
                <a:solidFill>
                  <a:schemeClr val="tx1">
                    <a:tint val="75000"/>
                  </a:schemeClr>
                </a:solidFill>
              </a:defRPr>
            </a:lvl8pPr>
            <a:lvl9pPr marL="36586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2"/>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1"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1">
                <a:solidFill>
                  <a:schemeClr val="tx1">
                    <a:tint val="75000"/>
                  </a:schemeClr>
                </a:solidFill>
              </a:defRPr>
            </a:lvl1pPr>
            <a:lvl2pPr marL="457337" indent="0">
              <a:buNone/>
              <a:defRPr sz="1801">
                <a:solidFill>
                  <a:schemeClr val="tx1">
                    <a:tint val="75000"/>
                  </a:schemeClr>
                </a:solidFill>
              </a:defRPr>
            </a:lvl2pPr>
            <a:lvl3pPr marL="914674" indent="0">
              <a:buNone/>
              <a:defRPr sz="1600">
                <a:solidFill>
                  <a:schemeClr val="tx1">
                    <a:tint val="75000"/>
                  </a:schemeClr>
                </a:solidFill>
              </a:defRPr>
            </a:lvl3pPr>
            <a:lvl4pPr marL="1372011" indent="0">
              <a:buNone/>
              <a:defRPr sz="1400">
                <a:solidFill>
                  <a:schemeClr val="tx1">
                    <a:tint val="75000"/>
                  </a:schemeClr>
                </a:solidFill>
              </a:defRPr>
            </a:lvl4pPr>
            <a:lvl5pPr marL="1829349" indent="0">
              <a:buNone/>
              <a:defRPr sz="1400">
                <a:solidFill>
                  <a:schemeClr val="tx1">
                    <a:tint val="75000"/>
                  </a:schemeClr>
                </a:solidFill>
              </a:defRPr>
            </a:lvl5pPr>
            <a:lvl6pPr marL="2286686" indent="0">
              <a:buNone/>
              <a:defRPr sz="1400">
                <a:solidFill>
                  <a:schemeClr val="tx1">
                    <a:tint val="75000"/>
                  </a:schemeClr>
                </a:solidFill>
              </a:defRPr>
            </a:lvl6pPr>
            <a:lvl7pPr marL="2744023" indent="0">
              <a:buNone/>
              <a:defRPr sz="1400">
                <a:solidFill>
                  <a:schemeClr val="tx1">
                    <a:tint val="75000"/>
                  </a:schemeClr>
                </a:solidFill>
              </a:defRPr>
            </a:lvl7pPr>
            <a:lvl8pPr marL="3201360" indent="0">
              <a:buNone/>
              <a:defRPr sz="1400">
                <a:solidFill>
                  <a:schemeClr val="tx1">
                    <a:tint val="75000"/>
                  </a:schemeClr>
                </a:solidFill>
              </a:defRPr>
            </a:lvl8pPr>
            <a:lvl9pPr marL="365869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1"/>
            </a:lvl1pPr>
            <a:lvl2pPr>
              <a:defRPr sz="2401"/>
            </a:lvl2pPr>
            <a:lvl3pPr>
              <a:defRPr sz="2001"/>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1"/>
            </a:lvl1pPr>
            <a:lvl2pPr>
              <a:defRPr sz="2401"/>
            </a:lvl2pPr>
            <a:lvl3pPr>
              <a:defRPr sz="2001"/>
            </a:lvl3pPr>
            <a:lvl4pPr>
              <a:defRPr sz="1801"/>
            </a:lvl4pPr>
            <a:lvl5pPr>
              <a:defRPr sz="1801"/>
            </a:lvl5pPr>
            <a:lvl6pPr>
              <a:defRPr sz="1801"/>
            </a:lvl6pPr>
            <a:lvl7pPr>
              <a:defRPr sz="1801"/>
            </a:lvl7pPr>
            <a:lvl8pPr>
              <a:defRPr sz="1801"/>
            </a:lvl8pPr>
            <a:lvl9pPr>
              <a:defRPr sz="1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1" b="1"/>
            </a:lvl1pPr>
            <a:lvl2pPr marL="457337" indent="0">
              <a:buNone/>
              <a:defRPr sz="2001" b="1"/>
            </a:lvl2pPr>
            <a:lvl3pPr marL="914674" indent="0">
              <a:buNone/>
              <a:defRPr sz="1801" b="1"/>
            </a:lvl3pPr>
            <a:lvl4pPr marL="1372011" indent="0">
              <a:buNone/>
              <a:defRPr sz="1600" b="1"/>
            </a:lvl4pPr>
            <a:lvl5pPr marL="1829349" indent="0">
              <a:buNone/>
              <a:defRPr sz="1600" b="1"/>
            </a:lvl5pPr>
            <a:lvl6pPr marL="2286686" indent="0">
              <a:buNone/>
              <a:defRPr sz="1600" b="1"/>
            </a:lvl6pPr>
            <a:lvl7pPr marL="2744023" indent="0">
              <a:buNone/>
              <a:defRPr sz="1600" b="1"/>
            </a:lvl7pPr>
            <a:lvl8pPr marL="3201360" indent="0">
              <a:buNone/>
              <a:defRPr sz="1600" b="1"/>
            </a:lvl8pPr>
            <a:lvl9pPr marL="365869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1"/>
            </a:lvl1pPr>
            <a:lvl2pPr>
              <a:defRPr sz="2001"/>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1" y="1535115"/>
            <a:ext cx="5389033" cy="639763"/>
          </a:xfrm>
        </p:spPr>
        <p:txBody>
          <a:bodyPr anchor="b"/>
          <a:lstStyle>
            <a:lvl1pPr marL="0" indent="0">
              <a:buNone/>
              <a:defRPr sz="2401" b="1"/>
            </a:lvl1pPr>
            <a:lvl2pPr marL="457337" indent="0">
              <a:buNone/>
              <a:defRPr sz="2001" b="1"/>
            </a:lvl2pPr>
            <a:lvl3pPr marL="914674" indent="0">
              <a:buNone/>
              <a:defRPr sz="1801" b="1"/>
            </a:lvl3pPr>
            <a:lvl4pPr marL="1372011" indent="0">
              <a:buNone/>
              <a:defRPr sz="1600" b="1"/>
            </a:lvl4pPr>
            <a:lvl5pPr marL="1829349" indent="0">
              <a:buNone/>
              <a:defRPr sz="1600" b="1"/>
            </a:lvl5pPr>
            <a:lvl6pPr marL="2286686" indent="0">
              <a:buNone/>
              <a:defRPr sz="1600" b="1"/>
            </a:lvl6pPr>
            <a:lvl7pPr marL="2744023" indent="0">
              <a:buNone/>
              <a:defRPr sz="1600" b="1"/>
            </a:lvl7pPr>
            <a:lvl8pPr marL="3201360" indent="0">
              <a:buNone/>
              <a:defRPr sz="1600" b="1"/>
            </a:lvl8pPr>
            <a:lvl9pPr marL="36586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1" y="2174875"/>
            <a:ext cx="5389033" cy="3951288"/>
          </a:xfrm>
        </p:spPr>
        <p:txBody>
          <a:bodyPr/>
          <a:lstStyle>
            <a:lvl1pPr>
              <a:defRPr sz="2401"/>
            </a:lvl1pPr>
            <a:lvl2pPr>
              <a:defRPr sz="2001"/>
            </a:lvl2pPr>
            <a:lvl3pPr>
              <a:defRPr sz="1801"/>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51"/>
            <a:ext cx="4011084" cy="1162051"/>
          </a:xfrm>
        </p:spPr>
        <p:txBody>
          <a:bodyPr anchor="b"/>
          <a:lstStyle>
            <a:lvl1pPr algn="l">
              <a:defRPr sz="2001"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1"/>
            </a:lvl1pPr>
            <a:lvl2pPr>
              <a:defRPr sz="2801"/>
            </a:lvl2pPr>
            <a:lvl3pPr>
              <a:defRPr sz="2401"/>
            </a:lvl3pPr>
            <a:lvl4pPr>
              <a:defRPr sz="2001"/>
            </a:lvl4pPr>
            <a:lvl5pPr>
              <a:defRPr sz="2001"/>
            </a:lvl5pPr>
            <a:lvl6pPr>
              <a:defRPr sz="2001"/>
            </a:lvl6pPr>
            <a:lvl7pPr>
              <a:defRPr sz="2001"/>
            </a:lvl7pPr>
            <a:lvl8pPr>
              <a:defRPr sz="2001"/>
            </a:lvl8pPr>
            <a:lvl9pPr>
              <a:defRPr sz="20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400"/>
            </a:lvl1pPr>
            <a:lvl2pPr marL="457337" indent="0">
              <a:buNone/>
              <a:defRPr sz="1200"/>
            </a:lvl2pPr>
            <a:lvl3pPr marL="914674" indent="0">
              <a:buNone/>
              <a:defRPr sz="1000"/>
            </a:lvl3pPr>
            <a:lvl4pPr marL="1372011" indent="0">
              <a:buNone/>
              <a:defRPr sz="900"/>
            </a:lvl4pPr>
            <a:lvl5pPr marL="1829349" indent="0">
              <a:buNone/>
              <a:defRPr sz="900"/>
            </a:lvl5pPr>
            <a:lvl6pPr marL="2286686" indent="0">
              <a:buNone/>
              <a:defRPr sz="900"/>
            </a:lvl6pPr>
            <a:lvl7pPr marL="2744023" indent="0">
              <a:buNone/>
              <a:defRPr sz="900"/>
            </a:lvl7pPr>
            <a:lvl8pPr marL="3201360" indent="0">
              <a:buNone/>
              <a:defRPr sz="900"/>
            </a:lvl8pPr>
            <a:lvl9pPr marL="365869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2"/>
            <a:ext cx="7315200" cy="566739"/>
          </a:xfrm>
        </p:spPr>
        <p:txBody>
          <a:bodyPr anchor="b"/>
          <a:lstStyle>
            <a:lvl1pPr algn="l">
              <a:defRPr sz="2001"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3201"/>
            </a:lvl1pPr>
            <a:lvl2pPr marL="457337" indent="0">
              <a:buNone/>
              <a:defRPr sz="2801"/>
            </a:lvl2pPr>
            <a:lvl3pPr marL="914674" indent="0">
              <a:buNone/>
              <a:defRPr sz="2401"/>
            </a:lvl3pPr>
            <a:lvl4pPr marL="1372011" indent="0">
              <a:buNone/>
              <a:defRPr sz="2001"/>
            </a:lvl4pPr>
            <a:lvl5pPr marL="1829349" indent="0">
              <a:buNone/>
              <a:defRPr sz="2001"/>
            </a:lvl5pPr>
            <a:lvl6pPr marL="2286686" indent="0">
              <a:buNone/>
              <a:defRPr sz="2001"/>
            </a:lvl6pPr>
            <a:lvl7pPr marL="2744023" indent="0">
              <a:buNone/>
              <a:defRPr sz="2001"/>
            </a:lvl7pPr>
            <a:lvl8pPr marL="3201360" indent="0">
              <a:buNone/>
              <a:defRPr sz="2001"/>
            </a:lvl8pPr>
            <a:lvl9pPr marL="3658697" indent="0">
              <a:buNone/>
              <a:defRPr sz="2001"/>
            </a:lvl9pPr>
          </a:lstStyle>
          <a:p>
            <a:endParaRPr lang="en-US"/>
          </a:p>
        </p:txBody>
      </p:sp>
      <p:sp>
        <p:nvSpPr>
          <p:cNvPr id="4" name="Text Placeholder 3"/>
          <p:cNvSpPr>
            <a:spLocks noGrp="1"/>
          </p:cNvSpPr>
          <p:nvPr>
            <p:ph type="body" sz="half" idx="2"/>
          </p:nvPr>
        </p:nvSpPr>
        <p:spPr>
          <a:xfrm>
            <a:off x="2389718" y="5367340"/>
            <a:ext cx="7315200" cy="804863"/>
          </a:xfrm>
        </p:spPr>
        <p:txBody>
          <a:bodyPr/>
          <a:lstStyle>
            <a:lvl1pPr marL="0" indent="0">
              <a:buNone/>
              <a:defRPr sz="1400"/>
            </a:lvl1pPr>
            <a:lvl2pPr marL="457337" indent="0">
              <a:buNone/>
              <a:defRPr sz="1200"/>
            </a:lvl2pPr>
            <a:lvl3pPr marL="914674" indent="0">
              <a:buNone/>
              <a:defRPr sz="1000"/>
            </a:lvl3pPr>
            <a:lvl4pPr marL="1372011" indent="0">
              <a:buNone/>
              <a:defRPr sz="900"/>
            </a:lvl4pPr>
            <a:lvl5pPr marL="1829349" indent="0">
              <a:buNone/>
              <a:defRPr sz="900"/>
            </a:lvl5pPr>
            <a:lvl6pPr marL="2286686" indent="0">
              <a:buNone/>
              <a:defRPr sz="900"/>
            </a:lvl6pPr>
            <a:lvl7pPr marL="2744023" indent="0">
              <a:buNone/>
              <a:defRPr sz="900"/>
            </a:lvl7pPr>
            <a:lvl8pPr marL="3201360" indent="0">
              <a:buNone/>
              <a:defRPr sz="900"/>
            </a:lvl8pPr>
            <a:lvl9pPr marL="365869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1"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1"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10/17/2023</a:t>
            </a:fld>
            <a:endParaRPr lang="en-US"/>
          </a:p>
        </p:txBody>
      </p:sp>
      <p:sp>
        <p:nvSpPr>
          <p:cNvPr id="5" name="Footer Placeholder 4"/>
          <p:cNvSpPr>
            <a:spLocks noGrp="1"/>
          </p:cNvSpPr>
          <p:nvPr>
            <p:ph type="ftr" sz="quarter" idx="3"/>
          </p:nvPr>
        </p:nvSpPr>
        <p:spPr>
          <a:xfrm>
            <a:off x="4165601"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1"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674" rtl="0" eaLnBrk="1" latinLnBrk="0" hangingPunct="1">
        <a:spcBef>
          <a:spcPct val="0"/>
        </a:spcBef>
        <a:buNone/>
        <a:defRPr sz="4401" kern="1200">
          <a:solidFill>
            <a:schemeClr val="tx1"/>
          </a:solidFill>
          <a:latin typeface="+mj-lt"/>
          <a:ea typeface="+mj-ea"/>
          <a:cs typeface="+mj-cs"/>
        </a:defRPr>
      </a:lvl1pPr>
    </p:titleStyle>
    <p:bodyStyle>
      <a:lvl1pPr marL="343003" indent="-343003" algn="l" defTabSz="914674" rtl="0" eaLnBrk="1" latinLnBrk="0" hangingPunct="1">
        <a:spcBef>
          <a:spcPct val="20000"/>
        </a:spcBef>
        <a:buFont typeface="Arial" pitchFamily="34" charset="0"/>
        <a:buChar char="•"/>
        <a:defRPr sz="3201" kern="1200">
          <a:solidFill>
            <a:schemeClr val="tx1"/>
          </a:solidFill>
          <a:latin typeface="+mn-lt"/>
          <a:ea typeface="+mn-ea"/>
          <a:cs typeface="+mn-cs"/>
        </a:defRPr>
      </a:lvl1pPr>
      <a:lvl2pPr marL="743173" indent="-285836" algn="l" defTabSz="914674" rtl="0" eaLnBrk="1" latinLnBrk="0" hangingPunct="1">
        <a:spcBef>
          <a:spcPct val="20000"/>
        </a:spcBef>
        <a:buFont typeface="Arial" pitchFamily="34" charset="0"/>
        <a:buChar char="–"/>
        <a:defRPr sz="2801" kern="1200">
          <a:solidFill>
            <a:schemeClr val="tx1"/>
          </a:solidFill>
          <a:latin typeface="+mn-lt"/>
          <a:ea typeface="+mn-ea"/>
          <a:cs typeface="+mn-cs"/>
        </a:defRPr>
      </a:lvl2pPr>
      <a:lvl3pPr marL="1143343" indent="-228669" algn="l" defTabSz="914674" rtl="0" eaLnBrk="1" latinLnBrk="0" hangingPunct="1">
        <a:spcBef>
          <a:spcPct val="20000"/>
        </a:spcBef>
        <a:buFont typeface="Arial" pitchFamily="34" charset="0"/>
        <a:buChar char="•"/>
        <a:defRPr sz="2401" kern="1200">
          <a:solidFill>
            <a:schemeClr val="tx1"/>
          </a:solidFill>
          <a:latin typeface="+mn-lt"/>
          <a:ea typeface="+mn-ea"/>
          <a:cs typeface="+mn-cs"/>
        </a:defRPr>
      </a:lvl3pPr>
      <a:lvl4pPr marL="1600680"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4pPr>
      <a:lvl5pPr marL="2058017"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5pPr>
      <a:lvl6pPr marL="2515354"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6pPr>
      <a:lvl7pPr marL="2972692"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7pPr>
      <a:lvl8pPr marL="3430029"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8pPr>
      <a:lvl9pPr marL="3887366" indent="-228669" algn="l" defTabSz="914674" rtl="0" eaLnBrk="1" latinLnBrk="0" hangingPunct="1">
        <a:spcBef>
          <a:spcPct val="20000"/>
        </a:spcBef>
        <a:buFont typeface="Arial" pitchFamily="34" charset="0"/>
        <a:buChar char="•"/>
        <a:defRPr sz="2001" kern="1200">
          <a:solidFill>
            <a:schemeClr val="tx1"/>
          </a:solidFill>
          <a:latin typeface="+mn-lt"/>
          <a:ea typeface="+mn-ea"/>
          <a:cs typeface="+mn-cs"/>
        </a:defRPr>
      </a:lvl9pPr>
    </p:bodyStyle>
    <p:otherStyle>
      <a:defPPr>
        <a:defRPr lang="en-US"/>
      </a:defPPr>
      <a:lvl1pPr marL="0" algn="l" defTabSz="914674" rtl="0" eaLnBrk="1" latinLnBrk="0" hangingPunct="1">
        <a:defRPr sz="1801" kern="1200">
          <a:solidFill>
            <a:schemeClr val="tx1"/>
          </a:solidFill>
          <a:latin typeface="+mn-lt"/>
          <a:ea typeface="+mn-ea"/>
          <a:cs typeface="+mn-cs"/>
        </a:defRPr>
      </a:lvl1pPr>
      <a:lvl2pPr marL="457337" algn="l" defTabSz="914674" rtl="0" eaLnBrk="1" latinLnBrk="0" hangingPunct="1">
        <a:defRPr sz="1801" kern="1200">
          <a:solidFill>
            <a:schemeClr val="tx1"/>
          </a:solidFill>
          <a:latin typeface="+mn-lt"/>
          <a:ea typeface="+mn-ea"/>
          <a:cs typeface="+mn-cs"/>
        </a:defRPr>
      </a:lvl2pPr>
      <a:lvl3pPr marL="914674" algn="l" defTabSz="914674" rtl="0" eaLnBrk="1" latinLnBrk="0" hangingPunct="1">
        <a:defRPr sz="1801" kern="1200">
          <a:solidFill>
            <a:schemeClr val="tx1"/>
          </a:solidFill>
          <a:latin typeface="+mn-lt"/>
          <a:ea typeface="+mn-ea"/>
          <a:cs typeface="+mn-cs"/>
        </a:defRPr>
      </a:lvl3pPr>
      <a:lvl4pPr marL="1372011" algn="l" defTabSz="914674" rtl="0" eaLnBrk="1" latinLnBrk="0" hangingPunct="1">
        <a:defRPr sz="1801" kern="1200">
          <a:solidFill>
            <a:schemeClr val="tx1"/>
          </a:solidFill>
          <a:latin typeface="+mn-lt"/>
          <a:ea typeface="+mn-ea"/>
          <a:cs typeface="+mn-cs"/>
        </a:defRPr>
      </a:lvl4pPr>
      <a:lvl5pPr marL="1829349" algn="l" defTabSz="914674" rtl="0" eaLnBrk="1" latinLnBrk="0" hangingPunct="1">
        <a:defRPr sz="1801" kern="1200">
          <a:solidFill>
            <a:schemeClr val="tx1"/>
          </a:solidFill>
          <a:latin typeface="+mn-lt"/>
          <a:ea typeface="+mn-ea"/>
          <a:cs typeface="+mn-cs"/>
        </a:defRPr>
      </a:lvl5pPr>
      <a:lvl6pPr marL="2286686" algn="l" defTabSz="914674" rtl="0" eaLnBrk="1" latinLnBrk="0" hangingPunct="1">
        <a:defRPr sz="1801" kern="1200">
          <a:solidFill>
            <a:schemeClr val="tx1"/>
          </a:solidFill>
          <a:latin typeface="+mn-lt"/>
          <a:ea typeface="+mn-ea"/>
          <a:cs typeface="+mn-cs"/>
        </a:defRPr>
      </a:lvl6pPr>
      <a:lvl7pPr marL="2744023" algn="l" defTabSz="914674" rtl="0" eaLnBrk="1" latinLnBrk="0" hangingPunct="1">
        <a:defRPr sz="1801" kern="1200">
          <a:solidFill>
            <a:schemeClr val="tx1"/>
          </a:solidFill>
          <a:latin typeface="+mn-lt"/>
          <a:ea typeface="+mn-ea"/>
          <a:cs typeface="+mn-cs"/>
        </a:defRPr>
      </a:lvl7pPr>
      <a:lvl8pPr marL="3201360" algn="l" defTabSz="914674" rtl="0" eaLnBrk="1" latinLnBrk="0" hangingPunct="1">
        <a:defRPr sz="1801" kern="1200">
          <a:solidFill>
            <a:schemeClr val="tx1"/>
          </a:solidFill>
          <a:latin typeface="+mn-lt"/>
          <a:ea typeface="+mn-ea"/>
          <a:cs typeface="+mn-cs"/>
        </a:defRPr>
      </a:lvl8pPr>
      <a:lvl9pPr marL="3658697" algn="l" defTabSz="91467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developer.android.com/guide/topics/ui/notifiers/notification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eveloper.android.com/reference/android/content/BroadcastReceiver.html" TargetMode="External"/><Relationship Id="rId2" Type="http://schemas.openxmlformats.org/officeDocument/2006/relationships/hyperlink" Target="http://developer.android.com/reference/android/app/Notification.html" TargetMode="External"/><Relationship Id="rId1" Type="http://schemas.openxmlformats.org/officeDocument/2006/relationships/slideLayout" Target="../slideLayouts/slideLayout2.xml"/><Relationship Id="rId6" Type="http://schemas.openxmlformats.org/officeDocument/2006/relationships/hyperlink" Target="https://developer.android.com/guide/topics/ui/notifiers/notifications.html" TargetMode="External"/><Relationship Id="rId5" Type="http://schemas.openxmlformats.org/officeDocument/2006/relationships/hyperlink" Target="http://www.vogella.com/articles/AndroidBroadcastReceiver/article.html" TargetMode="External"/><Relationship Id="rId4" Type="http://schemas.openxmlformats.org/officeDocument/2006/relationships/hyperlink" Target="http://stackoverflow.com/questions/12372654/how-to-trigger-broadcast-receiver-from-notification"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er.android.com/about/versions/nougat/android-7.0.html#notification_enhancements" TargetMode="External"/><Relationship Id="rId2" Type="http://schemas.openxmlformats.org/officeDocument/2006/relationships/hyperlink" Target="https://developer.android.com/guide/topics/ui/notifiers/notifications.html" TargetMode="External"/><Relationship Id="rId1" Type="http://schemas.openxmlformats.org/officeDocument/2006/relationships/slideLayout" Target="../slideLayouts/slideLayout2.xml"/><Relationship Id="rId5" Type="http://schemas.openxmlformats.org/officeDocument/2006/relationships/hyperlink" Target="https://github.com/googlesamples/android-ActiveNotifications/" TargetMode="External"/><Relationship Id="rId4" Type="http://schemas.openxmlformats.org/officeDocument/2006/relationships/hyperlink" Target="https://github.com/googlesamples/android-MessagingServ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4730</a:t>
            </a:r>
          </a:p>
        </p:txBody>
      </p:sp>
      <p:sp>
        <p:nvSpPr>
          <p:cNvPr id="3" name="Subtitle 2"/>
          <p:cNvSpPr>
            <a:spLocks noGrp="1"/>
          </p:cNvSpPr>
          <p:nvPr>
            <p:ph type="subTitle" idx="1"/>
          </p:nvPr>
        </p:nvSpPr>
        <p:spPr/>
        <p:txBody>
          <a:bodyPr>
            <a:normAutofit/>
          </a:bodyPr>
          <a:lstStyle/>
          <a:p>
            <a:r>
              <a:rPr lang="en-US" dirty="0"/>
              <a:t>Android</a:t>
            </a:r>
          </a:p>
          <a:p>
            <a:r>
              <a:rPr lang="en-US" dirty="0"/>
              <a:t>Notifications  (Part 2)</a:t>
            </a:r>
          </a:p>
          <a:p>
            <a:r>
              <a:rPr lang="en-US" dirty="0"/>
              <a:t>Plus Alarms and </a:t>
            </a:r>
            <a:r>
              <a:rPr lang="en-US" dirty="0" err="1"/>
              <a:t>BroadcastReceivers</a:t>
            </a:r>
            <a:endParaRPr lang="en-US" dirty="0"/>
          </a:p>
        </p:txBody>
      </p:sp>
    </p:spTree>
    <p:extLst>
      <p:ext uri="{BB962C8B-B14F-4D97-AF65-F5344CB8AC3E}">
        <p14:creationId xmlns:p14="http://schemas.microsoft.com/office/powerpoint/2010/main" val="1598159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sz="half" idx="1"/>
          </p:nvPr>
        </p:nvSpPr>
        <p:spPr/>
        <p:txBody>
          <a:bodyPr/>
          <a:lstStyle/>
          <a:p>
            <a:r>
              <a:rPr lang="en-US" dirty="0"/>
              <a:t>notificationDemo3</a:t>
            </a:r>
          </a:p>
          <a:p>
            <a:pPr lvl="1"/>
            <a:r>
              <a:rPr lang="en-US" dirty="0"/>
              <a:t>Show how to setup a read, delete, and reply for notifications.</a:t>
            </a:r>
          </a:p>
          <a:p>
            <a:pPr lvl="1"/>
            <a:endParaRPr lang="en-US" dirty="0"/>
          </a:p>
          <a:p>
            <a:pPr lvl="1"/>
            <a:r>
              <a:rPr lang="en-US" dirty="0"/>
              <a:t>You may need to review notifications to under some of what is going on.</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544177" y="913745"/>
            <a:ext cx="3052515" cy="5426693"/>
          </a:xfrm>
        </p:spPr>
      </p:pic>
    </p:spTree>
    <p:extLst>
      <p:ext uri="{BB962C8B-B14F-4D97-AF65-F5344CB8AC3E}">
        <p14:creationId xmlns:p14="http://schemas.microsoft.com/office/powerpoint/2010/main" val="602291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11</a:t>
            </a:r>
          </a:p>
        </p:txBody>
      </p:sp>
      <p:sp>
        <p:nvSpPr>
          <p:cNvPr id="3" name="Content Placeholder 2"/>
          <p:cNvSpPr>
            <a:spLocks noGrp="1"/>
          </p:cNvSpPr>
          <p:nvPr>
            <p:ph idx="1"/>
          </p:nvPr>
        </p:nvSpPr>
        <p:spPr/>
        <p:txBody>
          <a:bodyPr/>
          <a:lstStyle/>
          <a:p>
            <a:r>
              <a:rPr lang="en-US" dirty="0"/>
              <a:t>Android 11 changed the way the notifications are displayed</a:t>
            </a:r>
          </a:p>
          <a:p>
            <a:pPr lvl="1"/>
            <a:r>
              <a:rPr lang="en-US" dirty="0"/>
              <a:t>but are no changes were made to the API.</a:t>
            </a:r>
          </a:p>
        </p:txBody>
      </p:sp>
      <p:pic>
        <p:nvPicPr>
          <p:cNvPr id="6" name="Picture 5"/>
          <p:cNvPicPr>
            <a:picLocks noChangeAspect="1"/>
          </p:cNvPicPr>
          <p:nvPr/>
        </p:nvPicPr>
        <p:blipFill>
          <a:blip r:embed="rId2"/>
          <a:stretch>
            <a:fillRect/>
          </a:stretch>
        </p:blipFill>
        <p:spPr>
          <a:xfrm>
            <a:off x="4038600" y="2827241"/>
            <a:ext cx="3657600" cy="3481493"/>
          </a:xfrm>
          <a:prstGeom prst="rect">
            <a:avLst/>
          </a:prstGeom>
        </p:spPr>
      </p:pic>
    </p:spTree>
    <p:extLst>
      <p:ext uri="{BB962C8B-B14F-4D97-AF65-F5344CB8AC3E}">
        <p14:creationId xmlns:p14="http://schemas.microsoft.com/office/powerpoint/2010/main" val="511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I want to notify a user later!</a:t>
            </a:r>
          </a:p>
        </p:txBody>
      </p:sp>
      <p:sp>
        <p:nvSpPr>
          <p:cNvPr id="3" name="Content Placeholder 2"/>
          <p:cNvSpPr>
            <a:spLocks noGrp="1"/>
          </p:cNvSpPr>
          <p:nvPr>
            <p:ph idx="1"/>
          </p:nvPr>
        </p:nvSpPr>
        <p:spPr/>
        <p:txBody>
          <a:bodyPr/>
          <a:lstStyle/>
          <a:p>
            <a:r>
              <a:rPr lang="en-US" dirty="0"/>
              <a:t>There is no native way to that with the notifications.</a:t>
            </a:r>
          </a:p>
          <a:p>
            <a:endParaRPr lang="en-US" dirty="0"/>
          </a:p>
          <a:p>
            <a:r>
              <a:rPr lang="en-US" dirty="0"/>
              <a:t>You need to use an </a:t>
            </a:r>
            <a:r>
              <a:rPr lang="en-US" dirty="0" err="1"/>
              <a:t>AlarmManager</a:t>
            </a:r>
            <a:r>
              <a:rPr lang="en-US" dirty="0"/>
              <a:t> and calendar object.</a:t>
            </a:r>
          </a:p>
          <a:p>
            <a:pPr lvl="1"/>
            <a:r>
              <a:rPr lang="en-US" dirty="0"/>
              <a:t>And a broadcast receiver.  Which we will cover first and then come back to it.</a:t>
            </a:r>
          </a:p>
        </p:txBody>
      </p:sp>
    </p:spTree>
    <p:extLst>
      <p:ext uri="{BB962C8B-B14F-4D97-AF65-F5344CB8AC3E}">
        <p14:creationId xmlns:p14="http://schemas.microsoft.com/office/powerpoint/2010/main" val="206748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Calendar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9111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Calendar object</a:t>
            </a:r>
          </a:p>
        </p:txBody>
      </p:sp>
      <p:sp>
        <p:nvSpPr>
          <p:cNvPr id="3" name="Content Placeholder 2"/>
          <p:cNvSpPr>
            <a:spLocks noGrp="1"/>
          </p:cNvSpPr>
          <p:nvPr>
            <p:ph idx="1"/>
          </p:nvPr>
        </p:nvSpPr>
        <p:spPr/>
        <p:txBody>
          <a:bodyPr>
            <a:normAutofit fontScale="62500" lnSpcReduction="20000"/>
          </a:bodyPr>
          <a:lstStyle/>
          <a:p>
            <a:r>
              <a:rPr lang="en-US" dirty="0"/>
              <a:t>It a pretty simple object,</a:t>
            </a:r>
          </a:p>
          <a:p>
            <a:pPr lvl="2"/>
            <a:r>
              <a:rPr lang="en-US" dirty="0"/>
              <a:t>Used briefly in the GUI demo for the date/time pickers.</a:t>
            </a:r>
          </a:p>
          <a:p>
            <a:r>
              <a:rPr lang="en-US" dirty="0"/>
              <a:t>Get an </a:t>
            </a:r>
            <a:r>
              <a:rPr lang="en-US" dirty="0" err="1"/>
              <a:t>intance</a:t>
            </a:r>
            <a:r>
              <a:rPr lang="en-US" dirty="0"/>
              <a:t>, which has the current time set.</a:t>
            </a:r>
          </a:p>
          <a:p>
            <a:pPr marL="0" indent="0">
              <a:buNone/>
            </a:pPr>
            <a:r>
              <a:rPr lang="en-US" dirty="0"/>
              <a:t>Calendar </a:t>
            </a:r>
            <a:r>
              <a:rPr lang="en-US" dirty="0" err="1"/>
              <a:t>calendar</a:t>
            </a:r>
            <a:r>
              <a:rPr lang="en-US" dirty="0"/>
              <a:t> = </a:t>
            </a:r>
            <a:r>
              <a:rPr lang="en-US" dirty="0" err="1"/>
              <a:t>Calendar.getInstance</a:t>
            </a:r>
            <a:r>
              <a:rPr lang="en-US" dirty="0"/>
              <a:t>();</a:t>
            </a:r>
          </a:p>
          <a:p>
            <a:r>
              <a:rPr lang="en-US" dirty="0"/>
              <a:t>Use a get(..) and set(..) to change the information as needed.</a:t>
            </a:r>
          </a:p>
          <a:p>
            <a:pPr lvl="1"/>
            <a:r>
              <a:rPr lang="en-US" dirty="0"/>
              <a:t>Set using the following constants </a:t>
            </a:r>
            <a:r>
              <a:rPr lang="en-US" dirty="0" err="1"/>
              <a:t>Calendar.YEAR</a:t>
            </a:r>
            <a:r>
              <a:rPr lang="en-US" dirty="0"/>
              <a:t>, </a:t>
            </a:r>
            <a:r>
              <a:rPr lang="en-US" dirty="0" err="1"/>
              <a:t>Calendar.MONTH</a:t>
            </a:r>
            <a:r>
              <a:rPr lang="en-US" dirty="0"/>
              <a:t>, </a:t>
            </a:r>
            <a:r>
              <a:rPr lang="en-US" dirty="0" err="1"/>
              <a:t>Calendar.DAY_OF_MONTH</a:t>
            </a:r>
            <a:r>
              <a:rPr lang="en-US" dirty="0"/>
              <a:t>, </a:t>
            </a:r>
            <a:r>
              <a:rPr lang="en-US" dirty="0" err="1"/>
              <a:t>Calendar.HOUR_OF_DAY</a:t>
            </a:r>
            <a:r>
              <a:rPr lang="en-US" dirty="0"/>
              <a:t>, </a:t>
            </a:r>
            <a:r>
              <a:rPr lang="en-US" dirty="0" err="1"/>
              <a:t>Calendar.MINUTE</a:t>
            </a:r>
            <a:r>
              <a:rPr lang="en-US" dirty="0"/>
              <a:t>, </a:t>
            </a:r>
            <a:r>
              <a:rPr lang="en-US" dirty="0" err="1"/>
              <a:t>Calendar.SECOND</a:t>
            </a:r>
            <a:endParaRPr lang="en-US" dirty="0"/>
          </a:p>
          <a:p>
            <a:r>
              <a:rPr lang="en-US" dirty="0"/>
              <a:t>Say I want to set the calendar to 4:40am</a:t>
            </a:r>
          </a:p>
          <a:p>
            <a:pPr marL="0" indent="0">
              <a:buNone/>
            </a:pPr>
            <a:r>
              <a:rPr lang="en-US" dirty="0" err="1"/>
              <a:t>calendar.set</a:t>
            </a:r>
            <a:r>
              <a:rPr lang="en-US" dirty="0"/>
              <a:t>(</a:t>
            </a:r>
            <a:r>
              <a:rPr lang="en-US" dirty="0" err="1"/>
              <a:t>Calendar.HOUR_OF_DAY</a:t>
            </a:r>
            <a:r>
              <a:rPr lang="en-US" dirty="0"/>
              <a:t>, 4);</a:t>
            </a:r>
          </a:p>
          <a:p>
            <a:pPr marL="0" indent="0">
              <a:buNone/>
            </a:pPr>
            <a:r>
              <a:rPr lang="en-US" dirty="0" err="1"/>
              <a:t>calendar.set</a:t>
            </a:r>
            <a:r>
              <a:rPr lang="en-US" dirty="0"/>
              <a:t>(</a:t>
            </a:r>
            <a:r>
              <a:rPr lang="en-US" dirty="0" err="1"/>
              <a:t>Calendar.MINUTE</a:t>
            </a:r>
            <a:r>
              <a:rPr lang="en-US" dirty="0"/>
              <a:t>, 40);</a:t>
            </a:r>
          </a:p>
          <a:p>
            <a:pPr marL="0" indent="0">
              <a:buNone/>
            </a:pPr>
            <a:r>
              <a:rPr lang="en-US" dirty="0" err="1"/>
              <a:t>calendar.set</a:t>
            </a:r>
            <a:r>
              <a:rPr lang="en-US" dirty="0"/>
              <a:t>(</a:t>
            </a:r>
            <a:r>
              <a:rPr lang="en-US" dirty="0" err="1"/>
              <a:t>Calendar.SECOND</a:t>
            </a:r>
            <a:r>
              <a:rPr lang="en-US" dirty="0"/>
              <a:t>, 0);</a:t>
            </a:r>
          </a:p>
          <a:p>
            <a:r>
              <a:rPr lang="en-US" dirty="0"/>
              <a:t>As note, if it is already passed 4:40am, there would be a problem later</a:t>
            </a:r>
          </a:p>
          <a:p>
            <a:r>
              <a:rPr lang="en-US" dirty="0"/>
              <a:t>Say I want to set it for 2 minutes from now.</a:t>
            </a:r>
          </a:p>
          <a:p>
            <a:pPr marL="0" indent="0">
              <a:buNone/>
            </a:pPr>
            <a:r>
              <a:rPr lang="en-US" dirty="0" err="1"/>
              <a:t>calendar.set</a:t>
            </a:r>
            <a:r>
              <a:rPr lang="en-US" dirty="0"/>
              <a:t>(</a:t>
            </a:r>
            <a:r>
              <a:rPr lang="en-US" dirty="0" err="1"/>
              <a:t>Calendar.MINUTE</a:t>
            </a:r>
            <a:r>
              <a:rPr lang="en-US" dirty="0"/>
              <a:t>, </a:t>
            </a:r>
            <a:r>
              <a:rPr lang="en-US" dirty="0" err="1"/>
              <a:t>calendar.get</a:t>
            </a:r>
            <a:r>
              <a:rPr lang="en-US" dirty="0"/>
              <a:t>(</a:t>
            </a:r>
            <a:r>
              <a:rPr lang="en-US" dirty="0" err="1"/>
              <a:t>Calendar.MINUTE</a:t>
            </a:r>
            <a:r>
              <a:rPr lang="en-US" dirty="0"/>
              <a:t>) +2);</a:t>
            </a:r>
          </a:p>
        </p:txBody>
      </p:sp>
    </p:spTree>
    <p:extLst>
      <p:ext uri="{BB962C8B-B14F-4D97-AF65-F5344CB8AC3E}">
        <p14:creationId xmlns:p14="http://schemas.microsoft.com/office/powerpoint/2010/main" val="3736996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AlarmManager</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9399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AlarmManager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 These allow you to schedule your application to be run at some point in the future. When an alarm goes off, the Intent that had been registered for it is broadcast by the system, automatically starting the target application if it is not already running. </a:t>
            </a:r>
          </a:p>
          <a:p>
            <a:pPr lvl="1"/>
            <a:r>
              <a:rPr lang="en-US" dirty="0"/>
              <a:t>We get an in </a:t>
            </a:r>
            <a:r>
              <a:rPr lang="en-US" dirty="0" err="1"/>
              <a:t>AlarmManager</a:t>
            </a:r>
            <a:r>
              <a:rPr lang="en-US" dirty="0"/>
              <a:t> service</a:t>
            </a:r>
          </a:p>
          <a:p>
            <a:pPr lvl="2"/>
            <a:r>
              <a:rPr lang="en-US" dirty="0"/>
              <a:t>Set an intent and </a:t>
            </a:r>
            <a:r>
              <a:rPr lang="en-US" dirty="0" err="1"/>
              <a:t>pendingIntent</a:t>
            </a:r>
            <a:r>
              <a:rPr lang="en-US" dirty="0"/>
              <a:t> for the activity (or say a broadcast receiver) to call.  </a:t>
            </a:r>
          </a:p>
          <a:p>
            <a:pPr lvl="2"/>
            <a:r>
              <a:rPr lang="en-US" dirty="0"/>
              <a:t>A time in Milliseconds when to send the intent </a:t>
            </a:r>
          </a:p>
          <a:p>
            <a:pPr lvl="2"/>
            <a:r>
              <a:rPr lang="en-US" dirty="0"/>
              <a:t>And that we want a “wakeup call” at that time.</a:t>
            </a:r>
          </a:p>
          <a:p>
            <a:r>
              <a:rPr lang="en-US" dirty="0"/>
              <a:t>Get the </a:t>
            </a:r>
            <a:r>
              <a:rPr lang="en-US" dirty="0" err="1"/>
              <a:t>AlarmManager</a:t>
            </a:r>
            <a:endParaRPr lang="en-US" dirty="0"/>
          </a:p>
          <a:p>
            <a:pPr lvl="1"/>
            <a:r>
              <a:rPr lang="en-US" dirty="0" err="1"/>
              <a:t>AlarmManager</a:t>
            </a:r>
            <a:r>
              <a:rPr lang="en-US" dirty="0"/>
              <a:t> </a:t>
            </a:r>
            <a:r>
              <a:rPr lang="en-US" dirty="0" err="1"/>
              <a:t>alarmManager</a:t>
            </a:r>
            <a:r>
              <a:rPr lang="en-US" dirty="0"/>
              <a:t> = (</a:t>
            </a:r>
            <a:r>
              <a:rPr lang="en-US" dirty="0" err="1"/>
              <a:t>AlarmManager</a:t>
            </a:r>
            <a:r>
              <a:rPr lang="en-US" dirty="0"/>
              <a:t>) </a:t>
            </a:r>
            <a:r>
              <a:rPr lang="en-US" dirty="0" err="1"/>
              <a:t>getSystemService</a:t>
            </a:r>
            <a:r>
              <a:rPr lang="en-US" dirty="0"/>
              <a:t>(ALARM_SERVICE); </a:t>
            </a:r>
          </a:p>
        </p:txBody>
      </p:sp>
    </p:spTree>
    <p:extLst>
      <p:ext uri="{BB962C8B-B14F-4D97-AF65-F5344CB8AC3E}">
        <p14:creationId xmlns:p14="http://schemas.microsoft.com/office/powerpoint/2010/main" val="787926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a:t>
            </a:r>
          </a:p>
        </p:txBody>
      </p:sp>
      <p:sp>
        <p:nvSpPr>
          <p:cNvPr id="3" name="Content Placeholder 2"/>
          <p:cNvSpPr>
            <a:spLocks noGrp="1"/>
          </p:cNvSpPr>
          <p:nvPr>
            <p:ph idx="1"/>
          </p:nvPr>
        </p:nvSpPr>
        <p:spPr/>
        <p:txBody>
          <a:bodyPr>
            <a:normAutofit/>
          </a:bodyPr>
          <a:lstStyle/>
          <a:p>
            <a:r>
              <a:rPr lang="en-US" dirty="0"/>
              <a:t>Using the calendar object for 2 minutes later.</a:t>
            </a:r>
          </a:p>
          <a:p>
            <a:r>
              <a:rPr lang="en-US" dirty="0"/>
              <a:t>Create the intent and </a:t>
            </a:r>
            <a:r>
              <a:rPr lang="en-US" dirty="0" err="1"/>
              <a:t>pendingIntent</a:t>
            </a:r>
            <a:endParaRPr lang="en-US" dirty="0"/>
          </a:p>
          <a:p>
            <a:pPr marL="0" indent="0">
              <a:buNone/>
            </a:pPr>
            <a:r>
              <a:rPr lang="en-US" sz="2001" dirty="0"/>
              <a:t>Intent </a:t>
            </a:r>
            <a:r>
              <a:rPr lang="en-US" sz="2001" dirty="0" err="1"/>
              <a:t>notificationIntent</a:t>
            </a:r>
            <a:r>
              <a:rPr lang="en-US" sz="2001" dirty="0"/>
              <a:t> = new Intent("edu.cs4730.notificationdemo.DisplayNotification");</a:t>
            </a:r>
          </a:p>
          <a:p>
            <a:pPr marL="0" indent="0">
              <a:buNone/>
            </a:pPr>
            <a:r>
              <a:rPr lang="en-US" sz="2001" dirty="0" err="1"/>
              <a:t>PendingIntent</a:t>
            </a:r>
            <a:r>
              <a:rPr lang="en-US" sz="2001" dirty="0"/>
              <a:t> </a:t>
            </a:r>
            <a:r>
              <a:rPr lang="en-US" sz="2001" dirty="0" err="1"/>
              <a:t>contentIntent</a:t>
            </a:r>
            <a:r>
              <a:rPr lang="en-US" sz="2001" dirty="0"/>
              <a:t> = </a:t>
            </a:r>
            <a:r>
              <a:rPr lang="en-US" sz="2001" dirty="0" err="1"/>
              <a:t>PendingIntent.getActivity</a:t>
            </a:r>
            <a:r>
              <a:rPr lang="en-US" sz="2001" dirty="0"/>
              <a:t>(</a:t>
            </a:r>
            <a:r>
              <a:rPr lang="en-US" sz="2001" dirty="0" err="1"/>
              <a:t>MainActivity.this</a:t>
            </a:r>
            <a:r>
              <a:rPr lang="en-US" sz="2001" dirty="0"/>
              <a:t>, </a:t>
            </a:r>
            <a:r>
              <a:rPr lang="en-US" sz="2001" dirty="0" err="1"/>
              <a:t>NotID</a:t>
            </a:r>
            <a:r>
              <a:rPr lang="en-US" sz="2001" dirty="0"/>
              <a:t>, </a:t>
            </a:r>
            <a:r>
              <a:rPr lang="en-US" sz="2001" dirty="0" err="1"/>
              <a:t>notificationIntent</a:t>
            </a:r>
            <a:r>
              <a:rPr lang="en-US" sz="2001" dirty="0"/>
              <a:t>, 0);</a:t>
            </a:r>
          </a:p>
          <a:p>
            <a:r>
              <a:rPr lang="en-US" dirty="0"/>
              <a:t>Now set the alarm</a:t>
            </a:r>
          </a:p>
          <a:p>
            <a:pPr marL="0" indent="0">
              <a:buNone/>
            </a:pPr>
            <a:r>
              <a:rPr lang="en-US" dirty="0" err="1"/>
              <a:t>alarmManager.set</a:t>
            </a:r>
            <a:r>
              <a:rPr lang="en-US" dirty="0"/>
              <a:t>(</a:t>
            </a:r>
            <a:r>
              <a:rPr lang="en-US" dirty="0" err="1"/>
              <a:t>AlarmManager.RTC_WAKEUP</a:t>
            </a:r>
            <a:r>
              <a:rPr lang="en-US" dirty="0"/>
              <a:t>, </a:t>
            </a:r>
            <a:r>
              <a:rPr lang="en-US" dirty="0" err="1"/>
              <a:t>calendar.getTimeInMillis</a:t>
            </a:r>
            <a:r>
              <a:rPr lang="en-US" dirty="0"/>
              <a:t>(), </a:t>
            </a:r>
            <a:r>
              <a:rPr lang="en-US" dirty="0" err="1"/>
              <a:t>contentIntent</a:t>
            </a:r>
            <a:r>
              <a:rPr lang="en-US" dirty="0"/>
              <a:t>);</a:t>
            </a:r>
          </a:p>
        </p:txBody>
      </p:sp>
    </p:spTree>
    <p:extLst>
      <p:ext uri="{BB962C8B-B14F-4D97-AF65-F5344CB8AC3E}">
        <p14:creationId xmlns:p14="http://schemas.microsoft.com/office/powerpoint/2010/main" val="3904353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code (2)</a:t>
            </a:r>
          </a:p>
        </p:txBody>
      </p:sp>
      <p:sp>
        <p:nvSpPr>
          <p:cNvPr id="3" name="Content Placeholder 2"/>
          <p:cNvSpPr>
            <a:spLocks noGrp="1"/>
          </p:cNvSpPr>
          <p:nvPr>
            <p:ph idx="1"/>
          </p:nvPr>
        </p:nvSpPr>
        <p:spPr/>
        <p:txBody>
          <a:bodyPr>
            <a:normAutofit fontScale="92500" lnSpcReduction="20000"/>
          </a:bodyPr>
          <a:lstStyle/>
          <a:p>
            <a:r>
              <a:rPr lang="en-US" dirty="0"/>
              <a:t>What is this:</a:t>
            </a:r>
          </a:p>
          <a:p>
            <a:pPr lvl="2"/>
            <a:r>
              <a:rPr lang="en-US" sz="2001" dirty="0"/>
              <a:t>Intent("edu.cs4730.notificationdemo.DisplayNotification");</a:t>
            </a:r>
          </a:p>
          <a:p>
            <a:pPr lvl="3"/>
            <a:r>
              <a:rPr lang="en-US" dirty="0"/>
              <a:t>We could also just give a Activity name.</a:t>
            </a:r>
          </a:p>
          <a:p>
            <a:r>
              <a:rPr lang="en-US" dirty="0"/>
              <a:t>It comes from the manifest file where we describe the activity or broadcast receiver.  This case an activity.</a:t>
            </a:r>
          </a:p>
          <a:p>
            <a:pPr marL="0" indent="0">
              <a:buNone/>
            </a:pPr>
            <a:r>
              <a:rPr lang="en-US" sz="2401" dirty="0"/>
              <a:t> &lt;activity </a:t>
            </a:r>
            <a:r>
              <a:rPr lang="en-US" sz="2401" dirty="0" err="1"/>
              <a:t>android:name</a:t>
            </a:r>
            <a:r>
              <a:rPr lang="en-US" sz="2401" dirty="0"/>
              <a:t>=".</a:t>
            </a:r>
            <a:r>
              <a:rPr lang="en-US" sz="2401" dirty="0" err="1"/>
              <a:t>DisplayNotification</a:t>
            </a:r>
            <a:r>
              <a:rPr lang="en-US" sz="2401" dirty="0"/>
              <a:t>"   … /&gt;</a:t>
            </a:r>
          </a:p>
          <a:p>
            <a:pPr marL="0" indent="0">
              <a:buNone/>
            </a:pPr>
            <a:r>
              <a:rPr lang="en-US" sz="2401" dirty="0"/>
              <a:t>            &lt;intent-filter&gt;</a:t>
            </a:r>
          </a:p>
          <a:p>
            <a:pPr marL="0" indent="0">
              <a:buNone/>
            </a:pPr>
            <a:r>
              <a:rPr lang="en-US" sz="2401" dirty="0"/>
              <a:t>                &lt;action </a:t>
            </a:r>
            <a:r>
              <a:rPr lang="en-US" sz="2401" dirty="0" err="1"/>
              <a:t>android:name</a:t>
            </a:r>
            <a:r>
              <a:rPr lang="en-US" sz="2401" dirty="0"/>
              <a:t>="edu.cs4730.notificationdemo.DisplayNotification" /&gt;</a:t>
            </a:r>
          </a:p>
          <a:p>
            <a:pPr marL="0" indent="0">
              <a:buNone/>
            </a:pPr>
            <a:endParaRPr lang="en-US" sz="2401" dirty="0"/>
          </a:p>
          <a:p>
            <a:pPr marL="0" indent="0">
              <a:buNone/>
            </a:pPr>
            <a:r>
              <a:rPr lang="en-US" sz="2401" dirty="0"/>
              <a:t>                &lt;category </a:t>
            </a:r>
            <a:r>
              <a:rPr lang="en-US" sz="2401" dirty="0" err="1"/>
              <a:t>android:name</a:t>
            </a:r>
            <a:r>
              <a:rPr lang="en-US" sz="2401" dirty="0"/>
              <a:t>="</a:t>
            </a:r>
            <a:r>
              <a:rPr lang="en-US" sz="2401" dirty="0" err="1"/>
              <a:t>android.intent.category.DEFAULT</a:t>
            </a:r>
            <a:r>
              <a:rPr lang="en-US" sz="2401" dirty="0"/>
              <a:t>" /&gt; </a:t>
            </a:r>
          </a:p>
          <a:p>
            <a:pPr marL="0" indent="0">
              <a:buNone/>
            </a:pPr>
            <a:r>
              <a:rPr lang="en-US" sz="2401" dirty="0"/>
              <a:t>            &lt;/intent-filter&gt;</a:t>
            </a:r>
          </a:p>
          <a:p>
            <a:pPr marL="0" indent="0">
              <a:buNone/>
            </a:pPr>
            <a:r>
              <a:rPr lang="en-US" sz="2401" dirty="0"/>
              <a:t>&lt;/activity&gt;	</a:t>
            </a:r>
          </a:p>
        </p:txBody>
      </p:sp>
    </p:spTree>
    <p:extLst>
      <p:ext uri="{BB962C8B-B14F-4D97-AF65-F5344CB8AC3E}">
        <p14:creationId xmlns:p14="http://schemas.microsoft.com/office/powerpoint/2010/main" val="1677940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Finally!</a:t>
            </a:r>
          </a:p>
        </p:txBody>
      </p:sp>
      <p:sp>
        <p:nvSpPr>
          <p:cNvPr id="3" name="Content Placeholder 2"/>
          <p:cNvSpPr>
            <a:spLocks noGrp="1"/>
          </p:cNvSpPr>
          <p:nvPr>
            <p:ph idx="1"/>
          </p:nvPr>
        </p:nvSpPr>
        <p:spPr/>
        <p:txBody>
          <a:bodyPr/>
          <a:lstStyle/>
          <a:p>
            <a:r>
              <a:rPr lang="en-US" dirty="0"/>
              <a:t>The </a:t>
            </a:r>
            <a:r>
              <a:rPr lang="en-US" dirty="0" err="1"/>
              <a:t>displayNotification</a:t>
            </a:r>
            <a:r>
              <a:rPr lang="en-US" dirty="0"/>
              <a:t> activity is called when the alarm goes off.  And it’s the </a:t>
            </a:r>
            <a:r>
              <a:rPr lang="en-US" dirty="0" err="1"/>
              <a:t>displayNotification</a:t>
            </a:r>
            <a:r>
              <a:rPr lang="en-US" dirty="0"/>
              <a:t> activity that now creates and notification. </a:t>
            </a:r>
          </a:p>
        </p:txBody>
      </p:sp>
    </p:spTree>
    <p:extLst>
      <p:ext uri="{BB962C8B-B14F-4D97-AF65-F5344CB8AC3E}">
        <p14:creationId xmlns:p14="http://schemas.microsoft.com/office/powerpoint/2010/main" val="252320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Notifications add on Android 7.0</a:t>
            </a:r>
          </a:p>
        </p:txBody>
      </p:sp>
      <p:sp>
        <p:nvSpPr>
          <p:cNvPr id="3" name="Content Placeholder 2"/>
          <p:cNvSpPr>
            <a:spLocks noGrp="1"/>
          </p:cNvSpPr>
          <p:nvPr>
            <p:ph idx="1"/>
          </p:nvPr>
        </p:nvSpPr>
        <p:spPr/>
        <p:txBody>
          <a:bodyPr/>
          <a:lstStyle/>
          <a:p>
            <a:r>
              <a:rPr lang="en-US" dirty="0"/>
              <a:t>Notifications have added compatibility with android auto and wear.</a:t>
            </a:r>
          </a:p>
          <a:p>
            <a:pPr lvl="1"/>
            <a:r>
              <a:rPr lang="en-US" dirty="0"/>
              <a:t>Allows for </a:t>
            </a:r>
            <a:r>
              <a:rPr lang="en-US" dirty="0" err="1"/>
              <a:t>remoteinput</a:t>
            </a:r>
            <a:r>
              <a:rPr lang="en-US" dirty="0"/>
              <a:t>  (reply)</a:t>
            </a:r>
          </a:p>
          <a:p>
            <a:pPr lvl="1"/>
            <a:r>
              <a:rPr lang="en-US" dirty="0"/>
              <a:t>Has the notification been read</a:t>
            </a:r>
          </a:p>
          <a:p>
            <a:pPr lvl="1"/>
            <a:r>
              <a:rPr lang="en-US" dirty="0"/>
              <a:t>Has the notification been deleted</a:t>
            </a:r>
          </a:p>
          <a:p>
            <a:pPr lvl="1"/>
            <a:r>
              <a:rPr lang="en-US" dirty="0"/>
              <a:t>How many notifications are there.</a:t>
            </a:r>
          </a:p>
        </p:txBody>
      </p:sp>
      <p:sp>
        <p:nvSpPr>
          <p:cNvPr id="4" name="TextBox 3">
            <a:extLst>
              <a:ext uri="{FF2B5EF4-FFF2-40B4-BE49-F238E27FC236}">
                <a16:creationId xmlns:a16="http://schemas.microsoft.com/office/drawing/2014/main" id="{E674BBF5-F1FA-2E7A-1ACD-C3AC2025A9E8}"/>
              </a:ext>
            </a:extLst>
          </p:cNvPr>
          <p:cNvSpPr txBox="1"/>
          <p:nvPr/>
        </p:nvSpPr>
        <p:spPr>
          <a:xfrm>
            <a:off x="1828800" y="6400800"/>
            <a:ext cx="6616620" cy="369332"/>
          </a:xfrm>
          <a:prstGeom prst="rect">
            <a:avLst/>
          </a:prstGeom>
          <a:noFill/>
        </p:spPr>
        <p:txBody>
          <a:bodyPr wrap="none" rtlCol="0">
            <a:spAutoFit/>
          </a:bodyPr>
          <a:lstStyle/>
          <a:p>
            <a:r>
              <a:rPr lang="en-US" dirty="0"/>
              <a:t>This lecture will use notificationDemo3 example </a:t>
            </a:r>
            <a:r>
              <a:rPr lang="en-US"/>
              <a:t>in notifications repo.</a:t>
            </a:r>
          </a:p>
        </p:txBody>
      </p:sp>
    </p:spTree>
    <p:extLst>
      <p:ext uri="{BB962C8B-B14F-4D97-AF65-F5344CB8AC3E}">
        <p14:creationId xmlns:p14="http://schemas.microsoft.com/office/powerpoint/2010/main" val="3189317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Broadcast Receiver</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1026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public class </a:t>
            </a:r>
            <a:r>
              <a:rPr lang="en-US" dirty="0" err="1"/>
              <a:t>myBroadcastReciever</a:t>
            </a:r>
            <a:r>
              <a:rPr lang="en-US" dirty="0"/>
              <a:t> extends </a:t>
            </a:r>
            <a:r>
              <a:rPr lang="en-US" dirty="0" err="1"/>
              <a:t>BroadcastReceiver</a:t>
            </a:r>
            <a:r>
              <a:rPr lang="en-US" dirty="0"/>
              <a:t> {</a:t>
            </a:r>
          </a:p>
          <a:p>
            <a:pPr marL="0" indent="0">
              <a:buNone/>
            </a:pPr>
            <a:r>
              <a:rPr lang="en-US" dirty="0"/>
              <a:t>private static final String ACTION = "edu.cs4730.notificationdemo.broadNotification";</a:t>
            </a:r>
          </a:p>
          <a:p>
            <a:endParaRPr lang="en-US" dirty="0"/>
          </a:p>
          <a:p>
            <a:pPr marL="0" indent="0">
              <a:buNone/>
            </a:pPr>
            <a:r>
              <a:rPr lang="en-US" dirty="0"/>
              <a:t>	@Override</a:t>
            </a:r>
          </a:p>
          <a:p>
            <a:pPr marL="0" indent="0">
              <a:buNone/>
            </a:pPr>
            <a:r>
              <a:rPr lang="en-US" dirty="0"/>
              <a:t>	public void </a:t>
            </a:r>
            <a:r>
              <a:rPr lang="en-US" dirty="0" err="1"/>
              <a:t>onReceive</a:t>
            </a:r>
            <a:r>
              <a:rPr lang="en-US" dirty="0"/>
              <a:t>(Context </a:t>
            </a:r>
            <a:r>
              <a:rPr lang="en-US" dirty="0" err="1"/>
              <a:t>context</a:t>
            </a:r>
            <a:r>
              <a:rPr lang="en-US" dirty="0"/>
              <a:t>, Intent intent) {</a:t>
            </a:r>
          </a:p>
          <a:p>
            <a:pPr marL="0" indent="0">
              <a:buNone/>
            </a:pPr>
            <a:r>
              <a:rPr lang="en-US" dirty="0"/>
              <a:t>		String info= "no bundle";</a:t>
            </a:r>
          </a:p>
          <a:p>
            <a:pPr marL="0" indent="0">
              <a:buNone/>
            </a:pPr>
            <a:r>
              <a:rPr lang="en-US" dirty="0"/>
              <a:t>		if (</a:t>
            </a:r>
            <a:r>
              <a:rPr lang="en-US" dirty="0" err="1"/>
              <a:t>intent.getAction</a:t>
            </a:r>
            <a:r>
              <a:rPr lang="en-US" dirty="0"/>
              <a:t>().equals(ACTION)){  //is it our action</a:t>
            </a:r>
          </a:p>
          <a:p>
            <a:pPr marL="0" indent="0">
              <a:buNone/>
            </a:pPr>
            <a:r>
              <a:rPr lang="en-US" dirty="0"/>
              <a:t>			Bundle extras = </a:t>
            </a:r>
            <a:r>
              <a:rPr lang="en-US" dirty="0" err="1"/>
              <a:t>intent.getExtras</a:t>
            </a:r>
            <a:r>
              <a:rPr lang="en-US" dirty="0"/>
              <a:t>();</a:t>
            </a:r>
          </a:p>
          <a:p>
            <a:pPr marL="0" indent="0">
              <a:buNone/>
            </a:pPr>
            <a:r>
              <a:rPr lang="en-US" dirty="0"/>
              <a:t>			if (extras != null) {</a:t>
            </a:r>
          </a:p>
          <a:p>
            <a:pPr marL="0" indent="0">
              <a:buNone/>
            </a:pPr>
            <a:r>
              <a:rPr lang="en-US" dirty="0"/>
              <a:t>				info = </a:t>
            </a:r>
            <a:r>
              <a:rPr lang="en-US" dirty="0" err="1"/>
              <a:t>extras.getString</a:t>
            </a:r>
            <a:r>
              <a:rPr lang="en-US" dirty="0"/>
              <a:t>("</a:t>
            </a:r>
            <a:r>
              <a:rPr lang="en-US" dirty="0" err="1"/>
              <a:t>mytype</a:t>
            </a:r>
            <a:r>
              <a:rPr lang="en-US" dirty="0"/>
              <a:t>");</a:t>
            </a:r>
          </a:p>
          <a:p>
            <a:pPr marL="0" indent="0">
              <a:buNone/>
            </a:pPr>
            <a:r>
              <a:rPr lang="en-US" dirty="0"/>
              <a:t>				if (info == null) {</a:t>
            </a:r>
          </a:p>
          <a:p>
            <a:pPr marL="0" indent="0">
              <a:buNone/>
            </a:pPr>
            <a:r>
              <a:rPr lang="en-US" dirty="0"/>
              <a:t>					info = "nothing"; </a:t>
            </a:r>
          </a:p>
          <a:p>
            <a:pPr marL="0" indent="0">
              <a:buNone/>
            </a:pPr>
            <a:r>
              <a:rPr lang="en-US" dirty="0"/>
              <a:t>			    }</a:t>
            </a:r>
          </a:p>
          <a:p>
            <a:r>
              <a:rPr lang="en-US" dirty="0"/>
              <a:t>Likely toast or start an activity or notification.  Whatever is needed now.</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46139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code</a:t>
            </a:r>
          </a:p>
        </p:txBody>
      </p:sp>
      <p:sp>
        <p:nvSpPr>
          <p:cNvPr id="3" name="Content Placeholder 2"/>
          <p:cNvSpPr>
            <a:spLocks noGrp="1"/>
          </p:cNvSpPr>
          <p:nvPr>
            <p:ph idx="1"/>
          </p:nvPr>
        </p:nvSpPr>
        <p:spPr/>
        <p:txBody>
          <a:bodyPr>
            <a:normAutofit fontScale="85000" lnSpcReduction="20000"/>
          </a:bodyPr>
          <a:lstStyle/>
          <a:p>
            <a:pPr lvl="1"/>
            <a:r>
              <a:rPr lang="en-US" dirty="0" err="1"/>
              <a:t>notificationDemo</a:t>
            </a:r>
            <a:r>
              <a:rPr lang="en-US" dirty="0"/>
              <a:t> project</a:t>
            </a:r>
          </a:p>
          <a:p>
            <a:pPr lvl="2"/>
            <a:r>
              <a:rPr lang="en-US" dirty="0"/>
              <a:t>All the different notifications listed in here</a:t>
            </a:r>
          </a:p>
          <a:p>
            <a:pPr lvl="3"/>
            <a:r>
              <a:rPr lang="en-US" dirty="0"/>
              <a:t>Lots of buttons to try out each one.</a:t>
            </a:r>
          </a:p>
          <a:p>
            <a:pPr lvl="2"/>
            <a:r>
              <a:rPr lang="en-US" dirty="0"/>
              <a:t>Alarms and the </a:t>
            </a:r>
            <a:r>
              <a:rPr lang="en-US" dirty="0" err="1"/>
              <a:t>broadcastReceiver</a:t>
            </a:r>
            <a:endParaRPr lang="en-US" dirty="0"/>
          </a:p>
          <a:p>
            <a:pPr lvl="1"/>
            <a:r>
              <a:rPr lang="en-US" dirty="0"/>
              <a:t>notificationDemo2 project</a:t>
            </a:r>
          </a:p>
          <a:p>
            <a:pPr lvl="2"/>
            <a:r>
              <a:rPr lang="en-US" dirty="0"/>
              <a:t>Need first one installed</a:t>
            </a:r>
          </a:p>
          <a:p>
            <a:pPr lvl="2"/>
            <a:r>
              <a:rPr lang="en-US" dirty="0"/>
              <a:t>Sends to the broadcast receiver</a:t>
            </a:r>
          </a:p>
          <a:p>
            <a:pPr lvl="2"/>
            <a:r>
              <a:rPr lang="en-US" dirty="0"/>
              <a:t>And uses an alarm to send to the broadcast receiver</a:t>
            </a:r>
          </a:p>
          <a:p>
            <a:pPr lvl="1"/>
            <a:r>
              <a:rPr lang="en-US" dirty="0"/>
              <a:t>notificiationDemo3.zip</a:t>
            </a:r>
          </a:p>
          <a:p>
            <a:pPr lvl="2"/>
            <a:r>
              <a:rPr lang="en-US" dirty="0"/>
              <a:t>Android 7.0 </a:t>
            </a:r>
            <a:r>
              <a:rPr lang="en-US" dirty="0" err="1"/>
              <a:t>notificaitons</a:t>
            </a:r>
            <a:r>
              <a:rPr lang="en-US"/>
              <a:t>.</a:t>
            </a:r>
            <a:endParaRPr lang="en-US" dirty="0"/>
          </a:p>
          <a:p>
            <a:r>
              <a:rPr lang="en-US" dirty="0"/>
              <a:t>You may also find </a:t>
            </a:r>
            <a:r>
              <a:rPr lang="en-US" dirty="0">
                <a:hlinkClick r:id="rId2"/>
              </a:rPr>
              <a:t>http://developer.android.com/guide/topics/ui/notifiers/notifications.html</a:t>
            </a:r>
            <a:r>
              <a:rPr lang="en-US" dirty="0"/>
              <a:t> helpful.</a:t>
            </a:r>
          </a:p>
        </p:txBody>
      </p:sp>
    </p:spTree>
    <p:extLst>
      <p:ext uri="{BB962C8B-B14F-4D97-AF65-F5344CB8AC3E}">
        <p14:creationId xmlns:p14="http://schemas.microsoft.com/office/powerpoint/2010/main" val="4254172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fontScale="92500" lnSpcReduction="20000"/>
          </a:bodyPr>
          <a:lstStyle/>
          <a:p>
            <a:r>
              <a:rPr lang="en-US" dirty="0">
                <a:hlinkClick r:id="rId2"/>
              </a:rPr>
              <a:t>http://developer.android.com/reference/android/app/Notification.html</a:t>
            </a:r>
            <a:r>
              <a:rPr lang="en-US" dirty="0"/>
              <a:t> </a:t>
            </a:r>
          </a:p>
          <a:p>
            <a:r>
              <a:rPr lang="en-US" dirty="0">
                <a:hlinkClick r:id="rId3"/>
              </a:rPr>
              <a:t>http://developer.android.com/reference/android/content/BroadcastReceiver.html</a:t>
            </a:r>
            <a:r>
              <a:rPr lang="en-US" dirty="0"/>
              <a:t> </a:t>
            </a:r>
          </a:p>
          <a:p>
            <a:r>
              <a:rPr lang="en-US" dirty="0">
                <a:hlinkClick r:id="rId4"/>
              </a:rPr>
              <a:t>http://stackoverflow.com/questions/12372654/how-to-trigger-broadcast-receiver-from-notification</a:t>
            </a:r>
            <a:r>
              <a:rPr lang="en-US" dirty="0"/>
              <a:t> </a:t>
            </a:r>
          </a:p>
          <a:p>
            <a:r>
              <a:rPr lang="en-US" dirty="0">
                <a:hlinkClick r:id="rId5"/>
              </a:rPr>
              <a:t>http://www.vogella.com/articles/AndroidBroadcastReceiver/article.html</a:t>
            </a:r>
            <a:endParaRPr lang="en-US" dirty="0"/>
          </a:p>
          <a:p>
            <a:r>
              <a:rPr lang="en-US" dirty="0">
                <a:hlinkClick r:id="rId6"/>
              </a:rPr>
              <a:t>https://developer.android.com/guide/topics/ui/notifiers/notifications.html</a:t>
            </a:r>
            <a:r>
              <a:rPr lang="en-US" dirty="0"/>
              <a:t> </a:t>
            </a:r>
          </a:p>
        </p:txBody>
      </p:sp>
    </p:spTree>
    <p:extLst>
      <p:ext uri="{BB962C8B-B14F-4D97-AF65-F5344CB8AC3E}">
        <p14:creationId xmlns:p14="http://schemas.microsoft.com/office/powerpoint/2010/main" val="1069035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4243391" y="1675946"/>
            <a:ext cx="1735137" cy="2378694"/>
          </a:xfrm>
          <a:prstGeom prst="rect">
            <a:avLst/>
          </a:prstGeom>
          <a:noFill/>
          <a:ln w="9525">
            <a:noFill/>
            <a:miter lim="800000"/>
            <a:headEnd/>
            <a:tailEnd/>
          </a:ln>
        </p:spPr>
        <p:txBody>
          <a:bodyPr>
            <a:spAutoFit/>
          </a:bodyPr>
          <a:lstStyle/>
          <a:p>
            <a:pPr>
              <a:spcBef>
                <a:spcPct val="50000"/>
              </a:spcBef>
            </a:pPr>
            <a:r>
              <a:rPr lang="en-US" sz="15004" b="1">
                <a:latin typeface="Tahoma" pitchFamily="34" charset="0"/>
              </a:rPr>
              <a:t>Q</a:t>
            </a:r>
          </a:p>
        </p:txBody>
      </p:sp>
      <p:sp>
        <p:nvSpPr>
          <p:cNvPr id="75779" name="Text Box 3"/>
          <p:cNvSpPr txBox="1">
            <a:spLocks noChangeArrowheads="1"/>
          </p:cNvSpPr>
          <p:nvPr/>
        </p:nvSpPr>
        <p:spPr bwMode="auto">
          <a:xfrm>
            <a:off x="6054725" y="2044342"/>
            <a:ext cx="1735138" cy="2378694"/>
          </a:xfrm>
          <a:prstGeom prst="rect">
            <a:avLst/>
          </a:prstGeom>
          <a:noFill/>
          <a:ln w="9525">
            <a:noFill/>
            <a:miter lim="800000"/>
            <a:headEnd/>
            <a:tailEnd/>
          </a:ln>
        </p:spPr>
        <p:txBody>
          <a:bodyPr>
            <a:spAutoFit/>
          </a:bodyPr>
          <a:lstStyle/>
          <a:p>
            <a:pPr>
              <a:spcBef>
                <a:spcPct val="50000"/>
              </a:spcBef>
            </a:pPr>
            <a:r>
              <a:rPr lang="en-US" sz="15004" b="1">
                <a:latin typeface="Tahoma" pitchFamily="34" charset="0"/>
              </a:rPr>
              <a:t>A</a:t>
            </a:r>
          </a:p>
        </p:txBody>
      </p:sp>
      <p:sp>
        <p:nvSpPr>
          <p:cNvPr id="75780" name="Text Box 4"/>
          <p:cNvSpPr txBox="1">
            <a:spLocks noChangeArrowheads="1"/>
          </p:cNvSpPr>
          <p:nvPr/>
        </p:nvSpPr>
        <p:spPr bwMode="auto">
          <a:xfrm>
            <a:off x="5334000" y="2679507"/>
            <a:ext cx="1735138" cy="1616496"/>
          </a:xfrm>
          <a:prstGeom prst="rect">
            <a:avLst/>
          </a:prstGeom>
          <a:noFill/>
          <a:ln w="9525">
            <a:noFill/>
            <a:miter lim="800000"/>
            <a:headEnd/>
            <a:tailEnd/>
          </a:ln>
        </p:spPr>
        <p:txBody>
          <a:bodyPr>
            <a:spAutoFit/>
          </a:bodyPr>
          <a:lstStyle/>
          <a:p>
            <a:pPr>
              <a:spcBef>
                <a:spcPct val="50000"/>
              </a:spcBef>
            </a:pPr>
            <a:r>
              <a:rPr lang="en-US" sz="10003" b="1">
                <a:latin typeface="Tahoma" pitchFamily="34" charset="0"/>
              </a:rPr>
              <a:t>&amp;</a:t>
            </a:r>
            <a:endParaRPr lang="en-US" sz="15004" b="1">
              <a:latin typeface="Tahoma" pitchFamily="34" charset="0"/>
            </a:endParaRPr>
          </a:p>
        </p:txBody>
      </p:sp>
    </p:spTree>
    <p:extLst>
      <p:ext uri="{BB962C8B-B14F-4D97-AF65-F5344CB8AC3E}">
        <p14:creationId xmlns:p14="http://schemas.microsoft.com/office/powerpoint/2010/main" val="214520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75778"/>
                                        </p:tgtEl>
                                        <p:attrNameLst>
                                          <p:attrName>style.visibility</p:attrName>
                                        </p:attrNameLst>
                                      </p:cBhvr>
                                      <p:to>
                                        <p:strVal val="visible"/>
                                      </p:to>
                                    </p:set>
                                    <p:anim calcmode="lin" valueType="num">
                                      <p:cBhvr additive="base">
                                        <p:cTn id="7" dur="500" fill="hold"/>
                                        <p:tgtEl>
                                          <p:spTgt spid="75778"/>
                                        </p:tgtEl>
                                        <p:attrNameLst>
                                          <p:attrName>ppt_x</p:attrName>
                                        </p:attrNameLst>
                                      </p:cBhvr>
                                      <p:tavLst>
                                        <p:tav tm="0">
                                          <p:val>
                                            <p:strVal val="0-#ppt_w/2"/>
                                          </p:val>
                                        </p:tav>
                                        <p:tav tm="100000">
                                          <p:val>
                                            <p:strVal val="#ppt_x"/>
                                          </p:val>
                                        </p:tav>
                                      </p:tavLst>
                                    </p:anim>
                                    <p:anim calcmode="lin" valueType="num">
                                      <p:cBhvr additive="base">
                                        <p:cTn id="8" dur="500" fill="hold"/>
                                        <p:tgtEl>
                                          <p:spTgt spid="75778"/>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500" fill="hold"/>
                                        <p:tgtEl>
                                          <p:spTgt spid="75780"/>
                                        </p:tgtEl>
                                        <p:attrNameLst>
                                          <p:attrName>ppt_x</p:attrName>
                                        </p:attrNameLst>
                                      </p:cBhvr>
                                      <p:tavLst>
                                        <p:tav tm="0">
                                          <p:val>
                                            <p:strVal val="#ppt_x"/>
                                          </p:val>
                                        </p:tav>
                                        <p:tav tm="100000">
                                          <p:val>
                                            <p:strVal val="#ppt_x"/>
                                          </p:val>
                                        </p:tav>
                                      </p:tavLst>
                                    </p:anim>
                                    <p:anim calcmode="lin" valueType="num">
                                      <p:cBhvr additive="base">
                                        <p:cTn id="13" dur="500" fill="hold"/>
                                        <p:tgtEl>
                                          <p:spTgt spid="75780"/>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75779"/>
                                        </p:tgtEl>
                                        <p:attrNameLst>
                                          <p:attrName>style.visibility</p:attrName>
                                        </p:attrNameLst>
                                      </p:cBhvr>
                                      <p:to>
                                        <p:strVal val="visible"/>
                                      </p:to>
                                    </p:set>
                                    <p:anim calcmode="lin" valueType="num">
                                      <p:cBhvr additive="base">
                                        <p:cTn id="17" dur="500" fill="hold"/>
                                        <p:tgtEl>
                                          <p:spTgt spid="75779"/>
                                        </p:tgtEl>
                                        <p:attrNameLst>
                                          <p:attrName>ppt_x</p:attrName>
                                        </p:attrNameLst>
                                      </p:cBhvr>
                                      <p:tavLst>
                                        <p:tav tm="0">
                                          <p:val>
                                            <p:strVal val="1+#ppt_w/2"/>
                                          </p:val>
                                        </p:tav>
                                        <p:tav tm="100000">
                                          <p:val>
                                            <p:strVal val="#ppt_x"/>
                                          </p:val>
                                        </p:tav>
                                      </p:tavLst>
                                    </p:anim>
                                    <p:anim calcmode="lin" valueType="num">
                                      <p:cBhvr additive="base">
                                        <p:cTn id="1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Auto</a:t>
            </a:r>
          </a:p>
        </p:txBody>
      </p:sp>
      <p:sp>
        <p:nvSpPr>
          <p:cNvPr id="3" name="Content Placeholder 2"/>
          <p:cNvSpPr>
            <a:spLocks noGrp="1"/>
          </p:cNvSpPr>
          <p:nvPr>
            <p:ph idx="1"/>
          </p:nvPr>
        </p:nvSpPr>
        <p:spPr/>
        <p:txBody>
          <a:bodyPr>
            <a:normAutofit fontScale="85000" lnSpcReduction="20000"/>
          </a:bodyPr>
          <a:lstStyle/>
          <a:p>
            <a:r>
              <a:rPr lang="en-US" dirty="0"/>
              <a:t>Add this to your androidmanifest.xml inside the between &lt;application&gt; tags, before the &lt;activity&gt;</a:t>
            </a:r>
          </a:p>
          <a:p>
            <a:pPr lvl="1"/>
            <a:r>
              <a:rPr lang="en-US" dirty="0"/>
              <a:t> &lt;meta-data </a:t>
            </a:r>
            <a:r>
              <a:rPr lang="en-US" dirty="0" err="1"/>
              <a:t>android:name</a:t>
            </a:r>
            <a:r>
              <a:rPr lang="en-US" dirty="0"/>
              <a:t>= "</a:t>
            </a:r>
            <a:r>
              <a:rPr lang="en-US" dirty="0" err="1"/>
              <a:t>com.google.android.gms.car.application</a:t>
            </a:r>
            <a:r>
              <a:rPr lang="en-US" dirty="0"/>
              <a:t>" </a:t>
            </a:r>
            <a:r>
              <a:rPr lang="en-US" dirty="0" err="1"/>
              <a:t>android:resource</a:t>
            </a:r>
            <a:r>
              <a:rPr lang="en-US" dirty="0"/>
              <a:t>="@xml/</a:t>
            </a:r>
            <a:r>
              <a:rPr lang="en-US" dirty="0" err="1"/>
              <a:t>automotive_app_desc</a:t>
            </a:r>
            <a:r>
              <a:rPr lang="en-US" dirty="0"/>
              <a:t>"/&gt;</a:t>
            </a:r>
          </a:p>
          <a:p>
            <a:r>
              <a:rPr lang="en-US" dirty="0"/>
              <a:t>Where the xml file has the following lines:</a:t>
            </a:r>
          </a:p>
          <a:p>
            <a:pPr marL="457337" lvl="1" indent="0">
              <a:buNone/>
            </a:pPr>
            <a:r>
              <a:rPr lang="en-US" dirty="0"/>
              <a:t>&lt;?xml version="1.0" encoding="utf-8"?&gt;</a:t>
            </a:r>
          </a:p>
          <a:p>
            <a:pPr marL="457337" lvl="1" indent="0">
              <a:buNone/>
            </a:pPr>
            <a:r>
              <a:rPr lang="en-US" dirty="0"/>
              <a:t>&lt;</a:t>
            </a:r>
            <a:r>
              <a:rPr lang="en-US" dirty="0" err="1"/>
              <a:t>automotiveApp</a:t>
            </a:r>
            <a:r>
              <a:rPr lang="en-US" dirty="0"/>
              <a:t>&gt;</a:t>
            </a:r>
          </a:p>
          <a:p>
            <a:pPr marL="457337" lvl="1" indent="0">
              <a:buNone/>
            </a:pPr>
            <a:r>
              <a:rPr lang="en-US" dirty="0"/>
              <a:t>    &lt;uses name="notification"/&gt;</a:t>
            </a:r>
          </a:p>
          <a:p>
            <a:pPr marL="457337" lvl="1" indent="0">
              <a:buNone/>
            </a:pPr>
            <a:r>
              <a:rPr lang="en-US" dirty="0"/>
              <a:t>&lt;/</a:t>
            </a:r>
            <a:r>
              <a:rPr lang="en-US" dirty="0" err="1"/>
              <a:t>automotiveApp</a:t>
            </a:r>
            <a:r>
              <a:rPr lang="en-US" dirty="0"/>
              <a:t>&gt;</a:t>
            </a:r>
          </a:p>
          <a:p>
            <a:r>
              <a:rPr lang="en-US" dirty="0"/>
              <a:t>Then Ensure that Message notifications are extended using</a:t>
            </a:r>
          </a:p>
          <a:p>
            <a:pPr lvl="1"/>
            <a:r>
              <a:rPr lang="en-US" dirty="0" err="1"/>
              <a:t>NotificationCompat.Builder.extend</a:t>
            </a:r>
            <a:r>
              <a:rPr lang="en-US" dirty="0"/>
              <a:t>(new </a:t>
            </a:r>
            <a:r>
              <a:rPr lang="en-US" dirty="0" err="1"/>
              <a:t>CarExtender</a:t>
            </a:r>
            <a:r>
              <a:rPr lang="en-US" dirty="0"/>
              <a:t>()...)</a:t>
            </a:r>
          </a:p>
          <a:p>
            <a:pPr lvl="1"/>
            <a:r>
              <a:rPr lang="en-US" dirty="0"/>
              <a:t>This is just part of the notification build.</a:t>
            </a:r>
          </a:p>
          <a:p>
            <a:endParaRPr lang="en-US" dirty="0"/>
          </a:p>
          <a:p>
            <a:pPr lvl="1"/>
            <a:endParaRPr lang="en-US" dirty="0"/>
          </a:p>
        </p:txBody>
      </p:sp>
    </p:spTree>
    <p:extLst>
      <p:ext uri="{BB962C8B-B14F-4D97-AF65-F5344CB8AC3E}">
        <p14:creationId xmlns:p14="http://schemas.microsoft.com/office/powerpoint/2010/main" val="87868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Notifying the app about notifications.</a:t>
            </a:r>
          </a:p>
        </p:txBody>
      </p:sp>
      <p:sp>
        <p:nvSpPr>
          <p:cNvPr id="3" name="Content Placeholder 2"/>
          <p:cNvSpPr>
            <a:spLocks noGrp="1"/>
          </p:cNvSpPr>
          <p:nvPr>
            <p:ph idx="1"/>
          </p:nvPr>
        </p:nvSpPr>
        <p:spPr/>
        <p:txBody>
          <a:bodyPr>
            <a:normAutofit/>
          </a:bodyPr>
          <a:lstStyle/>
          <a:p>
            <a:r>
              <a:rPr lang="en-US" dirty="0"/>
              <a:t>For read and delete</a:t>
            </a:r>
          </a:p>
          <a:p>
            <a:pPr lvl="1"/>
            <a:r>
              <a:rPr lang="en-US" dirty="0"/>
              <a:t>Basically the same idea</a:t>
            </a:r>
          </a:p>
          <a:p>
            <a:pPr lvl="1"/>
            <a:r>
              <a:rPr lang="en-US" dirty="0"/>
              <a:t>Create an </a:t>
            </a:r>
            <a:r>
              <a:rPr lang="en-US" dirty="0" err="1"/>
              <a:t>pentingintent</a:t>
            </a:r>
            <a:endParaRPr lang="en-US" dirty="0"/>
          </a:p>
          <a:p>
            <a:pPr lvl="1"/>
            <a:r>
              <a:rPr lang="en-US" dirty="0"/>
              <a:t>Put the message id in the intent.</a:t>
            </a:r>
          </a:p>
          <a:p>
            <a:pPr lvl="1"/>
            <a:r>
              <a:rPr lang="en-US" dirty="0"/>
              <a:t>Have a broadcast receiver</a:t>
            </a:r>
          </a:p>
          <a:p>
            <a:pPr lvl="2"/>
            <a:r>
              <a:rPr lang="en-US" dirty="0"/>
              <a:t>The </a:t>
            </a:r>
            <a:r>
              <a:rPr lang="en-US" dirty="0" err="1"/>
              <a:t>pentingintent</a:t>
            </a:r>
            <a:r>
              <a:rPr lang="en-US" dirty="0"/>
              <a:t> will be sent to the receiver and you know which notification it was, based on the id number.</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199" y="1752164"/>
            <a:ext cx="3959473" cy="2286595"/>
          </a:xfrm>
          <a:prstGeom prst="rect">
            <a:avLst/>
          </a:prstGeom>
        </p:spPr>
      </p:pic>
    </p:spTree>
    <p:extLst>
      <p:ext uri="{BB962C8B-B14F-4D97-AF65-F5344CB8AC3E}">
        <p14:creationId xmlns:p14="http://schemas.microsoft.com/office/powerpoint/2010/main" val="425220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example</a:t>
            </a:r>
          </a:p>
        </p:txBody>
      </p:sp>
      <p:sp>
        <p:nvSpPr>
          <p:cNvPr id="3" name="Content Placeholder 2"/>
          <p:cNvSpPr>
            <a:spLocks noGrp="1"/>
          </p:cNvSpPr>
          <p:nvPr>
            <p:ph idx="1"/>
          </p:nvPr>
        </p:nvSpPr>
        <p:spPr/>
        <p:txBody>
          <a:bodyPr>
            <a:normAutofit fontScale="77500" lnSpcReduction="20000"/>
          </a:bodyPr>
          <a:lstStyle/>
          <a:p>
            <a:r>
              <a:rPr lang="en-US" dirty="0"/>
              <a:t>The </a:t>
            </a:r>
            <a:r>
              <a:rPr lang="en-US" dirty="0" err="1"/>
              <a:t>Pendingintent</a:t>
            </a:r>
            <a:endParaRPr lang="en-US" dirty="0"/>
          </a:p>
          <a:p>
            <a:pPr marL="0" indent="0">
              <a:buNone/>
            </a:pPr>
            <a:r>
              <a:rPr lang="en-US" dirty="0" err="1"/>
              <a:t>PendingIntent.getBroadcast</a:t>
            </a:r>
            <a:r>
              <a:rPr lang="en-US" dirty="0"/>
              <a:t>(</a:t>
            </a:r>
            <a:r>
              <a:rPr lang="en-US" dirty="0" err="1"/>
              <a:t>getActivity</a:t>
            </a:r>
            <a:r>
              <a:rPr lang="en-US" dirty="0"/>
              <a:t>().</a:t>
            </a:r>
            <a:r>
              <a:rPr lang="en-US" dirty="0" err="1"/>
              <a:t>getApplicationContext</a:t>
            </a:r>
            <a:r>
              <a:rPr lang="en-US" dirty="0"/>
              <a:t>(),</a:t>
            </a:r>
          </a:p>
          <a:p>
            <a:pPr marL="0" indent="0">
              <a:buNone/>
            </a:pPr>
            <a:r>
              <a:rPr lang="en-US" dirty="0" err="1"/>
              <a:t>NotificationNum</a:t>
            </a:r>
            <a:r>
              <a:rPr lang="en-US" dirty="0"/>
              <a:t>,</a:t>
            </a:r>
          </a:p>
          <a:p>
            <a:pPr marL="457337" lvl="1" indent="0">
              <a:buNone/>
            </a:pPr>
            <a:r>
              <a:rPr lang="en-US" dirty="0"/>
              <a:t>new Intent()</a:t>
            </a:r>
          </a:p>
          <a:p>
            <a:pPr marL="457337" lvl="1" indent="0">
              <a:buNone/>
            </a:pPr>
            <a:r>
              <a:rPr lang="en-US" dirty="0"/>
              <a:t>.</a:t>
            </a:r>
            <a:r>
              <a:rPr lang="en-US" dirty="0" err="1"/>
              <a:t>addFlags</a:t>
            </a:r>
            <a:r>
              <a:rPr lang="en-US" dirty="0"/>
              <a:t>(</a:t>
            </a:r>
            <a:r>
              <a:rPr lang="en-US" dirty="0" err="1"/>
              <a:t>Intent.FLAG_INCLUDE_STOPPED_PACKAGES</a:t>
            </a:r>
            <a:r>
              <a:rPr lang="en-US" dirty="0"/>
              <a:t>)</a:t>
            </a:r>
          </a:p>
          <a:p>
            <a:pPr marL="457337" lvl="1" indent="0">
              <a:buNone/>
            </a:pPr>
            <a:r>
              <a:rPr lang="en-US" dirty="0"/>
              <a:t>.</a:t>
            </a:r>
            <a:r>
              <a:rPr lang="en-US" dirty="0" err="1"/>
              <a:t>setAction</a:t>
            </a:r>
            <a:r>
              <a:rPr lang="en-US" dirty="0"/>
              <a:t>("edu.cs4730.notification3.ACTION_MESSAGE_READ")</a:t>
            </a:r>
          </a:p>
          <a:p>
            <a:pPr marL="457337" lvl="1" indent="0">
              <a:buNone/>
            </a:pPr>
            <a:r>
              <a:rPr lang="en-US" dirty="0"/>
              <a:t>.</a:t>
            </a:r>
            <a:r>
              <a:rPr lang="en-US" dirty="0" err="1"/>
              <a:t>putExtra</a:t>
            </a:r>
            <a:r>
              <a:rPr lang="en-US" dirty="0"/>
              <a:t>("</a:t>
            </a:r>
            <a:r>
              <a:rPr lang="en-US" dirty="0" err="1"/>
              <a:t>conversation_id</a:t>
            </a:r>
            <a:r>
              <a:rPr lang="en-US" dirty="0"/>
              <a:t>", </a:t>
            </a:r>
            <a:r>
              <a:rPr lang="en-US" dirty="0" err="1"/>
              <a:t>NotificationNum</a:t>
            </a:r>
            <a:r>
              <a:rPr lang="en-US" dirty="0"/>
              <a:t>),</a:t>
            </a:r>
          </a:p>
          <a:p>
            <a:pPr marL="0" indent="0">
              <a:buNone/>
            </a:pPr>
            <a:r>
              <a:rPr lang="en-US" dirty="0" err="1"/>
              <a:t>PendingIntent.FLAG_UPDATE_CURRENT</a:t>
            </a:r>
            <a:r>
              <a:rPr lang="en-US" dirty="0"/>
              <a:t>);</a:t>
            </a:r>
          </a:p>
          <a:p>
            <a:r>
              <a:rPr lang="en-US" dirty="0"/>
              <a:t>Then as the notification is being build</a:t>
            </a:r>
          </a:p>
          <a:p>
            <a:pPr marL="0" indent="0">
              <a:buNone/>
            </a:pPr>
            <a:r>
              <a:rPr lang="en-US" dirty="0"/>
              <a:t>.</a:t>
            </a:r>
            <a:r>
              <a:rPr lang="en-US" dirty="0" err="1"/>
              <a:t>setContentIntent</a:t>
            </a:r>
            <a:r>
              <a:rPr lang="en-US" dirty="0"/>
              <a:t>(</a:t>
            </a:r>
            <a:r>
              <a:rPr lang="en-US" dirty="0" err="1"/>
              <a:t>readPendingIntent</a:t>
            </a:r>
            <a:r>
              <a:rPr lang="en-US" dirty="0"/>
              <a:t>)</a:t>
            </a:r>
          </a:p>
          <a:p>
            <a:r>
              <a:rPr lang="en-US" dirty="0"/>
              <a:t>Delete uses</a:t>
            </a:r>
          </a:p>
          <a:p>
            <a:pPr marL="0" indent="0">
              <a:buNone/>
            </a:pPr>
            <a:r>
              <a:rPr lang="en-US" dirty="0"/>
              <a:t>.</a:t>
            </a:r>
            <a:r>
              <a:rPr lang="en-US" dirty="0" err="1"/>
              <a:t>setDeleteIntent</a:t>
            </a:r>
            <a:r>
              <a:rPr lang="en-US" dirty="0"/>
              <a:t>(</a:t>
            </a:r>
            <a:r>
              <a:rPr lang="en-US" dirty="0" err="1"/>
              <a:t>DeletePendingIntent</a:t>
            </a:r>
            <a:r>
              <a:rPr lang="en-US" dirty="0"/>
              <a:t>):</a:t>
            </a:r>
          </a:p>
        </p:txBody>
      </p:sp>
    </p:spTree>
    <p:extLst>
      <p:ext uri="{BB962C8B-B14F-4D97-AF65-F5344CB8AC3E}">
        <p14:creationId xmlns:p14="http://schemas.microsoft.com/office/powerpoint/2010/main" val="417913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example (2)</a:t>
            </a:r>
          </a:p>
        </p:txBody>
      </p:sp>
      <p:sp>
        <p:nvSpPr>
          <p:cNvPr id="3" name="Content Placeholder 2"/>
          <p:cNvSpPr>
            <a:spLocks noGrp="1"/>
          </p:cNvSpPr>
          <p:nvPr>
            <p:ph idx="1"/>
          </p:nvPr>
        </p:nvSpPr>
        <p:spPr>
          <a:xfrm>
            <a:off x="609600" y="1599728"/>
            <a:ext cx="11074400" cy="4776441"/>
          </a:xfrm>
        </p:spPr>
        <p:txBody>
          <a:bodyPr>
            <a:normAutofit fontScale="70000" lnSpcReduction="20000"/>
          </a:bodyPr>
          <a:lstStyle/>
          <a:p>
            <a:r>
              <a:rPr lang="en-US" dirty="0"/>
              <a:t>Either declare a broadcast receiver static or dynamic</a:t>
            </a:r>
          </a:p>
          <a:p>
            <a:r>
              <a:rPr lang="en-US" dirty="0"/>
              <a:t>private </a:t>
            </a:r>
            <a:r>
              <a:rPr lang="en-US" dirty="0" err="1"/>
              <a:t>BroadcastReceiver</a:t>
            </a:r>
            <a:r>
              <a:rPr lang="en-US" dirty="0"/>
              <a:t> </a:t>
            </a:r>
            <a:r>
              <a:rPr lang="en-US" dirty="0" err="1"/>
              <a:t>mReadReceiver</a:t>
            </a:r>
            <a:r>
              <a:rPr lang="en-US" dirty="0"/>
              <a:t> = new </a:t>
            </a:r>
            <a:r>
              <a:rPr lang="en-US" dirty="0" err="1"/>
              <a:t>BroadcastReceiver</a:t>
            </a:r>
            <a:r>
              <a:rPr lang="en-US" dirty="0"/>
              <a:t>() {</a:t>
            </a:r>
            <a:br>
              <a:rPr lang="en-US" dirty="0"/>
            </a:br>
            <a:r>
              <a:rPr lang="en-US" dirty="0"/>
              <a:t>    @Override</a:t>
            </a:r>
            <a:br>
              <a:rPr lang="en-US" dirty="0"/>
            </a:br>
            <a:r>
              <a:rPr lang="en-US" dirty="0"/>
              <a:t>    public void </a:t>
            </a:r>
            <a:r>
              <a:rPr lang="en-US" dirty="0" err="1"/>
              <a:t>onReceive</a:t>
            </a:r>
            <a:r>
              <a:rPr lang="en-US" dirty="0"/>
              <a:t>(Context </a:t>
            </a:r>
            <a:r>
              <a:rPr lang="en-US" dirty="0" err="1"/>
              <a:t>context</a:t>
            </a:r>
            <a:r>
              <a:rPr lang="en-US" dirty="0"/>
              <a:t>, Intent intent) {</a:t>
            </a:r>
            <a:br>
              <a:rPr lang="en-US" dirty="0"/>
            </a:br>
            <a:r>
              <a:rPr lang="en-US" dirty="0"/>
              <a:t>        </a:t>
            </a:r>
            <a:r>
              <a:rPr lang="en-US" dirty="0" err="1"/>
              <a:t>Log.</a:t>
            </a:r>
            <a:r>
              <a:rPr lang="en-US" i="1" dirty="0" err="1"/>
              <a:t>d</a:t>
            </a:r>
            <a:r>
              <a:rPr lang="en-US" dirty="0"/>
              <a:t>(TAG, "</a:t>
            </a:r>
            <a:r>
              <a:rPr lang="en-US" dirty="0" err="1"/>
              <a:t>onReceiveRead</a:t>
            </a:r>
            <a:r>
              <a:rPr lang="en-US" dirty="0"/>
              <a:t>");</a:t>
            </a:r>
            <a:br>
              <a:rPr lang="en-US" dirty="0"/>
            </a:br>
            <a:r>
              <a:rPr lang="en-US" dirty="0"/>
              <a:t>        </a:t>
            </a:r>
            <a:r>
              <a:rPr lang="en-US" dirty="0" err="1"/>
              <a:t>int</a:t>
            </a:r>
            <a:r>
              <a:rPr lang="en-US" dirty="0"/>
              <a:t> </a:t>
            </a:r>
            <a:r>
              <a:rPr lang="en-US" dirty="0" err="1"/>
              <a:t>conversationId</a:t>
            </a:r>
            <a:r>
              <a:rPr lang="en-US" dirty="0"/>
              <a:t> = </a:t>
            </a:r>
            <a:r>
              <a:rPr lang="en-US" dirty="0" err="1"/>
              <a:t>intent.getIntExtra</a:t>
            </a:r>
            <a:r>
              <a:rPr lang="en-US" dirty="0"/>
              <a:t>(</a:t>
            </a:r>
            <a:r>
              <a:rPr lang="en-US" i="1" dirty="0"/>
              <a:t>CONVERSATION_ID</a:t>
            </a:r>
            <a:r>
              <a:rPr lang="en-US" dirty="0"/>
              <a:t>, -1);</a:t>
            </a:r>
            <a:br>
              <a:rPr lang="en-US" dirty="0"/>
            </a:br>
            <a:r>
              <a:rPr lang="en-US" dirty="0"/>
              <a:t>        if (</a:t>
            </a:r>
            <a:r>
              <a:rPr lang="en-US" dirty="0" err="1"/>
              <a:t>conversationId</a:t>
            </a:r>
            <a:r>
              <a:rPr lang="en-US" dirty="0"/>
              <a:t> != -1) {</a:t>
            </a:r>
            <a:br>
              <a:rPr lang="en-US" dirty="0"/>
            </a:br>
            <a:r>
              <a:rPr lang="en-US" dirty="0"/>
              <a:t>            //now you know, do what?</a:t>
            </a:r>
            <a:br>
              <a:rPr lang="en-US" dirty="0"/>
            </a:br>
            <a:r>
              <a:rPr lang="en-US" dirty="0"/>
              <a:t>        }</a:t>
            </a:r>
            <a:br>
              <a:rPr lang="en-US" dirty="0"/>
            </a:br>
            <a:r>
              <a:rPr lang="en-US" dirty="0"/>
              <a:t>    }</a:t>
            </a:r>
            <a:br>
              <a:rPr lang="en-US" dirty="0"/>
            </a:br>
            <a:r>
              <a:rPr lang="en-US" dirty="0"/>
              <a:t>};</a:t>
            </a:r>
          </a:p>
          <a:p>
            <a:r>
              <a:rPr lang="en-US" dirty="0"/>
              <a:t>In </a:t>
            </a:r>
            <a:r>
              <a:rPr lang="en-US" dirty="0" err="1"/>
              <a:t>onResume</a:t>
            </a:r>
            <a:endParaRPr lang="en-US" dirty="0"/>
          </a:p>
          <a:p>
            <a:pPr marL="0" indent="0">
              <a:buNone/>
            </a:pPr>
            <a:r>
              <a:rPr lang="en-US" dirty="0" err="1"/>
              <a:t>registerReceiver</a:t>
            </a:r>
            <a:r>
              <a:rPr lang="en-US" dirty="0"/>
              <a:t>(</a:t>
            </a:r>
            <a:r>
              <a:rPr lang="en-US" dirty="0" err="1"/>
              <a:t>mReadReceiver</a:t>
            </a:r>
            <a:r>
              <a:rPr lang="en-US" dirty="0"/>
              <a:t>, new </a:t>
            </a:r>
            <a:r>
              <a:rPr lang="en-US" dirty="0" err="1"/>
              <a:t>IntentFilter</a:t>
            </a:r>
            <a:r>
              <a:rPr lang="en-US" dirty="0"/>
              <a:t>("edu.cs4730.notification3.ACTION_MESSAGE_READ"));</a:t>
            </a:r>
            <a:br>
              <a:rPr lang="en-US" dirty="0"/>
            </a:br>
            <a:endParaRPr lang="en-US" dirty="0"/>
          </a:p>
        </p:txBody>
      </p:sp>
    </p:spTree>
    <p:extLst>
      <p:ext uri="{BB962C8B-B14F-4D97-AF65-F5344CB8AC3E}">
        <p14:creationId xmlns:p14="http://schemas.microsoft.com/office/powerpoint/2010/main" val="125658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remoteInput</a:t>
            </a:r>
            <a:endParaRPr lang="en-US" dirty="0"/>
          </a:p>
        </p:txBody>
      </p:sp>
      <p:sp>
        <p:nvSpPr>
          <p:cNvPr id="3" name="Content Placeholder 2"/>
          <p:cNvSpPr>
            <a:spLocks noGrp="1"/>
          </p:cNvSpPr>
          <p:nvPr>
            <p:ph idx="1"/>
          </p:nvPr>
        </p:nvSpPr>
        <p:spPr/>
        <p:txBody>
          <a:bodyPr>
            <a:normAutofit fontScale="85000" lnSpcReduction="20000"/>
          </a:bodyPr>
          <a:lstStyle/>
          <a:p>
            <a:r>
              <a:rPr lang="en-US" dirty="0"/>
              <a:t>basically the same idea, but far more complex</a:t>
            </a:r>
          </a:p>
          <a:p>
            <a:r>
              <a:rPr lang="en-US" dirty="0"/>
              <a:t>Build a </a:t>
            </a:r>
            <a:r>
              <a:rPr lang="en-US" dirty="0" err="1"/>
              <a:t>RemoteInput</a:t>
            </a:r>
            <a:r>
              <a:rPr lang="en-US" dirty="0"/>
              <a:t> for receiving voice input in a Car Notification or text input on</a:t>
            </a:r>
          </a:p>
          <a:p>
            <a:pPr lvl="1"/>
            <a:r>
              <a:rPr lang="en-US" dirty="0"/>
              <a:t>devices that support text input (like devices on Android N and above).</a:t>
            </a:r>
          </a:p>
          <a:p>
            <a:r>
              <a:rPr lang="en-US" dirty="0"/>
              <a:t>Building a Pending Intent for the reply action to trigger</a:t>
            </a:r>
          </a:p>
          <a:p>
            <a:r>
              <a:rPr lang="en-US" dirty="0"/>
              <a:t>Build an Android N compatible Remote Input enabled action.</a:t>
            </a:r>
          </a:p>
          <a:p>
            <a:r>
              <a:rPr lang="en-US" dirty="0"/>
              <a:t>Create the </a:t>
            </a:r>
            <a:r>
              <a:rPr lang="en-US" dirty="0" err="1"/>
              <a:t>UnreadConversation</a:t>
            </a:r>
            <a:r>
              <a:rPr lang="en-US" dirty="0"/>
              <a:t> </a:t>
            </a:r>
            <a:r>
              <a:rPr lang="en-US" dirty="0" err="1"/>
              <a:t>builderand</a:t>
            </a:r>
            <a:r>
              <a:rPr lang="en-US" dirty="0"/>
              <a:t> populate it with the participant name, read and reply intents.</a:t>
            </a:r>
          </a:p>
          <a:p>
            <a:r>
              <a:rPr lang="en-US" dirty="0"/>
              <a:t>Then in the notification builder, add it with the extend (and </a:t>
            </a:r>
            <a:r>
              <a:rPr lang="en-US" dirty="0" err="1"/>
              <a:t>carextender</a:t>
            </a:r>
            <a:r>
              <a:rPr lang="en-US" dirty="0"/>
              <a:t>() for </a:t>
            </a:r>
            <a:r>
              <a:rPr lang="en-US" dirty="0" err="1"/>
              <a:t>compatilibity</a:t>
            </a:r>
            <a:r>
              <a:rPr lang="en-US" dirty="0"/>
              <a:t>).</a:t>
            </a:r>
          </a:p>
          <a:p>
            <a:pPr lvl="1"/>
            <a:r>
              <a:rPr lang="en-US" dirty="0"/>
              <a:t>This is best all seen in the example code, instead of here.</a:t>
            </a:r>
          </a:p>
        </p:txBody>
      </p:sp>
    </p:spTree>
    <p:extLst>
      <p:ext uri="{BB962C8B-B14F-4D97-AF65-F5344CB8AC3E}">
        <p14:creationId xmlns:p14="http://schemas.microsoft.com/office/powerpoint/2010/main" val="429412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remoteInput</a:t>
            </a:r>
            <a:r>
              <a:rPr lang="en-US" dirty="0"/>
              <a:t> (2)</a:t>
            </a:r>
          </a:p>
        </p:txBody>
      </p:sp>
      <p:sp>
        <p:nvSpPr>
          <p:cNvPr id="3" name="Content Placeholder 2"/>
          <p:cNvSpPr>
            <a:spLocks noGrp="1"/>
          </p:cNvSpPr>
          <p:nvPr>
            <p:ph idx="1"/>
          </p:nvPr>
        </p:nvSpPr>
        <p:spPr/>
        <p:txBody>
          <a:bodyPr>
            <a:normAutofit lnSpcReduction="10000"/>
          </a:bodyPr>
          <a:lstStyle/>
          <a:p>
            <a:r>
              <a:rPr lang="en-US" dirty="0"/>
              <a:t>Again, we need broadcast receiver for the reply and the </a:t>
            </a:r>
            <a:r>
              <a:rPr lang="en-US" dirty="0" err="1"/>
              <a:t>intentfilter</a:t>
            </a:r>
            <a:r>
              <a:rPr lang="en-US" dirty="0"/>
              <a:t> (like read)</a:t>
            </a:r>
          </a:p>
          <a:p>
            <a:r>
              <a:rPr lang="en-US" dirty="0"/>
              <a:t>In the receiver we can get the reply message from the </a:t>
            </a:r>
            <a:r>
              <a:rPr lang="en-US" dirty="0" err="1"/>
              <a:t>remoteinput</a:t>
            </a:r>
            <a:r>
              <a:rPr lang="en-US" dirty="0"/>
              <a:t> intent and the message id</a:t>
            </a:r>
          </a:p>
          <a:p>
            <a:r>
              <a:rPr lang="en-US" dirty="0"/>
              <a:t>Finally, we need to update the notification that we have received it, so we build a simple notification, using the same id number.</a:t>
            </a:r>
          </a:p>
          <a:p>
            <a:pPr lvl="1"/>
            <a:r>
              <a:rPr lang="en-US" dirty="0"/>
              <a:t>Note, for android 8.X, if you are using sound/vibrate, use .</a:t>
            </a:r>
            <a:r>
              <a:rPr lang="en-US" dirty="0" err="1"/>
              <a:t>setOnlyAlertOnce</a:t>
            </a:r>
            <a:r>
              <a:rPr lang="en-US" dirty="0"/>
              <a:t>(true) in </a:t>
            </a:r>
            <a:r>
              <a:rPr lang="en-US"/>
              <a:t>the update.</a:t>
            </a:r>
            <a:endParaRPr lang="en-US" dirty="0"/>
          </a:p>
        </p:txBody>
      </p:sp>
    </p:spTree>
    <p:extLst>
      <p:ext uri="{BB962C8B-B14F-4D97-AF65-F5344CB8AC3E}">
        <p14:creationId xmlns:p14="http://schemas.microsoft.com/office/powerpoint/2010/main" val="248683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for android </a:t>
            </a:r>
            <a:r>
              <a:rPr lang="en-US"/>
              <a:t>7.x notifications</a:t>
            </a:r>
            <a:endParaRPr lang="en-US" dirty="0"/>
          </a:p>
        </p:txBody>
      </p:sp>
      <p:sp>
        <p:nvSpPr>
          <p:cNvPr id="3" name="Content Placeholder 2"/>
          <p:cNvSpPr>
            <a:spLocks noGrp="1"/>
          </p:cNvSpPr>
          <p:nvPr>
            <p:ph idx="1"/>
          </p:nvPr>
        </p:nvSpPr>
        <p:spPr/>
        <p:txBody>
          <a:bodyPr>
            <a:normAutofit/>
          </a:bodyPr>
          <a:lstStyle/>
          <a:p>
            <a:r>
              <a:rPr lang="en-US" dirty="0">
                <a:hlinkClick r:id="rId2"/>
              </a:rPr>
              <a:t>https://developer.android.com/guide/topics/ui/notifiers/notifications.html</a:t>
            </a:r>
            <a:r>
              <a:rPr lang="en-US" dirty="0"/>
              <a:t> </a:t>
            </a:r>
          </a:p>
          <a:p>
            <a:r>
              <a:rPr lang="en-US" dirty="0">
                <a:hlinkClick r:id="rId3"/>
              </a:rPr>
              <a:t>https://developer.android.com/about/versions/nougat/android-7.0.html#notification_enhancements</a:t>
            </a:r>
            <a:r>
              <a:rPr lang="en-US" dirty="0"/>
              <a:t> </a:t>
            </a:r>
          </a:p>
          <a:p>
            <a:r>
              <a:rPr lang="en-US" dirty="0">
                <a:hlinkClick r:id="rId4"/>
              </a:rPr>
              <a:t>https://github.com/googlesamples/android-MessagingService</a:t>
            </a:r>
            <a:r>
              <a:rPr lang="en-US" dirty="0"/>
              <a:t> </a:t>
            </a:r>
          </a:p>
          <a:p>
            <a:r>
              <a:rPr lang="en-US" dirty="0">
                <a:hlinkClick r:id="rId5"/>
              </a:rPr>
              <a:t>https://github.com/googlesamples/android-ActiveNotifications/</a:t>
            </a:r>
            <a:r>
              <a:rPr lang="en-US" dirty="0"/>
              <a:t> </a:t>
            </a:r>
          </a:p>
        </p:txBody>
      </p:sp>
    </p:spTree>
    <p:extLst>
      <p:ext uri="{BB962C8B-B14F-4D97-AF65-F5344CB8AC3E}">
        <p14:creationId xmlns:p14="http://schemas.microsoft.com/office/powerpoint/2010/main" val="800989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1568</Words>
  <Application>Microsoft Office PowerPoint</Application>
  <PresentationFormat>Widescreen</PresentationFormat>
  <Paragraphs>163</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Tahoma</vt:lpstr>
      <vt:lpstr>Office Theme</vt:lpstr>
      <vt:lpstr>Cosc 4730</vt:lpstr>
      <vt:lpstr>Notifications add on Android 7.0</vt:lpstr>
      <vt:lpstr>Android Auto</vt:lpstr>
      <vt:lpstr>Notifying the app about notifications.</vt:lpstr>
      <vt:lpstr>Read example</vt:lpstr>
      <vt:lpstr>Read example (2)</vt:lpstr>
      <vt:lpstr>remoteInput</vt:lpstr>
      <vt:lpstr>remoteInput (2)</vt:lpstr>
      <vt:lpstr>References for android 7.x notifications</vt:lpstr>
      <vt:lpstr>Example</vt:lpstr>
      <vt:lpstr>Android 11</vt:lpstr>
      <vt:lpstr>But I want to notify a user later!</vt:lpstr>
      <vt:lpstr>Calendar </vt:lpstr>
      <vt:lpstr>Calendar object</vt:lpstr>
      <vt:lpstr>AlarmManager</vt:lpstr>
      <vt:lpstr>AlarmManager</vt:lpstr>
      <vt:lpstr>Example code</vt:lpstr>
      <vt:lpstr>Example code (2)</vt:lpstr>
      <vt:lpstr>Finally!</vt:lpstr>
      <vt:lpstr>Broadcast Receiver</vt:lpstr>
      <vt:lpstr>Example </vt:lpstr>
      <vt:lpstr>Demo code</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4730</dc:title>
  <dc:creator/>
  <cp:lastModifiedBy>Jim Ward</cp:lastModifiedBy>
  <cp:revision>8</cp:revision>
  <dcterms:created xsi:type="dcterms:W3CDTF">2006-08-16T00:00:00Z</dcterms:created>
  <dcterms:modified xsi:type="dcterms:W3CDTF">2023-10-17T18:59:57Z</dcterms:modified>
</cp:coreProperties>
</file>