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8" r:id="rId3"/>
    <p:sldId id="28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76" r:id="rId13"/>
    <p:sldId id="266" r:id="rId14"/>
    <p:sldId id="267" r:id="rId15"/>
    <p:sldId id="277" r:id="rId16"/>
    <p:sldId id="268" r:id="rId17"/>
    <p:sldId id="289" r:id="rId18"/>
    <p:sldId id="279" r:id="rId19"/>
    <p:sldId id="290" r:id="rId20"/>
    <p:sldId id="291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6E64-37F5-4727-801F-DB6E46A90E3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4F79A-0856-43A4-84D0-91EAB0E7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8FF77DF-3816-4DBA-B037-369C1003F97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8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9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3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9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A63D-4E84-418B-A3F9-AFC77C4B0D0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CC11-AE0A-47B1-AB0A-487328948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x/preference/package-summar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gmariotti.blogspot.com/2013/01/preferenceactivity-preferencefragment.html" TargetMode="External"/><Relationship Id="rId3" Type="http://schemas.openxmlformats.org/officeDocument/2006/relationships/hyperlink" Target="https://developer.android.com/guide/topics/ui/settings" TargetMode="External"/><Relationship Id="rId7" Type="http://schemas.openxmlformats.org/officeDocument/2006/relationships/hyperlink" Target="http://android-er.blogspot.com/2012/07/example-of-using-preferencefragment.html" TargetMode="External"/><Relationship Id="rId2" Type="http://schemas.openxmlformats.org/officeDocument/2006/relationships/hyperlink" Target="https://developer.android.com/jetpack/androidx/releases/prefer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ckoverflow.com/questions/7112706/preferencefragment-alternative-for-the-android-compatibility-api" TargetMode="External"/><Relationship Id="rId11" Type="http://schemas.openxmlformats.org/officeDocument/2006/relationships/hyperlink" Target="https://github.com/madlymad/PreferenceApp" TargetMode="External"/><Relationship Id="rId5" Type="http://schemas.openxmlformats.org/officeDocument/2006/relationships/hyperlink" Target="http://developer.android.com/reference/android/preference/PreferenceFragment.html" TargetMode="External"/><Relationship Id="rId10" Type="http://schemas.openxmlformats.org/officeDocument/2006/relationships/hyperlink" Target="https://stackoverflow.com/questions/32487206/inner-preferencescreen-not-opens-with-preferencefragmentcompat" TargetMode="External"/><Relationship Id="rId4" Type="http://schemas.openxmlformats.org/officeDocument/2006/relationships/hyperlink" Target="http://developer.android.com/reference/android/preference/PreferenceActivity.html" TargetMode="External"/><Relationship Id="rId9" Type="http://schemas.openxmlformats.org/officeDocument/2006/relationships/hyperlink" Target="http://www.cs.dartmouth.edu/~campbell/cs65/lecture12/lecture12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guide/topics/ui/setting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5/4730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Android: </a:t>
            </a:r>
            <a:r>
              <a:rPr lang="en-US" dirty="0" err="1"/>
              <a:t>androidx</a:t>
            </a:r>
            <a:r>
              <a:rPr lang="en-US" dirty="0"/>
              <a:t> Preferences  and user settings data</a:t>
            </a:r>
          </a:p>
        </p:txBody>
      </p:sp>
    </p:spTree>
    <p:extLst>
      <p:ext uri="{BB962C8B-B14F-4D97-AF65-F5344CB8AC3E}">
        <p14:creationId xmlns:p14="http://schemas.microsoft.com/office/powerpoint/2010/main" val="149903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and xml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values directory</a:t>
            </a:r>
          </a:p>
          <a:p>
            <a:pPr lvl="1"/>
            <a:r>
              <a:rPr lang="en-US" dirty="0"/>
              <a:t>created a file called “</a:t>
            </a:r>
            <a:r>
              <a:rPr lang="en-US" dirty="0">
                <a:solidFill>
                  <a:srgbClr val="FF0000"/>
                </a:solidFill>
              </a:rPr>
              <a:t>arrays</a:t>
            </a:r>
            <a:r>
              <a:rPr lang="en-US" dirty="0"/>
              <a:t>.xml”</a:t>
            </a:r>
          </a:p>
          <a:p>
            <a:pPr marL="0" indent="0">
              <a:buNone/>
            </a:pPr>
            <a:r>
              <a:rPr lang="en-US" sz="2600" dirty="0"/>
              <a:t>&lt;resources&gt;</a:t>
            </a:r>
          </a:p>
          <a:p>
            <a:pPr marL="0" indent="0">
              <a:buNone/>
            </a:pPr>
            <a:r>
              <a:rPr lang="en-US" sz="2600" dirty="0"/>
              <a:t>&lt;string-array name="</a:t>
            </a:r>
            <a:r>
              <a:rPr lang="en-US" sz="2600" dirty="0" err="1">
                <a:solidFill>
                  <a:srgbClr val="FF0000"/>
                </a:solidFill>
              </a:rPr>
              <a:t>entries_list_preference</a:t>
            </a:r>
            <a:r>
              <a:rPr lang="en-US" sz="2600" dirty="0"/>
              <a:t>"&gt;</a:t>
            </a:r>
          </a:p>
          <a:p>
            <a:pPr marL="0" indent="0">
              <a:buNone/>
            </a:pPr>
            <a:r>
              <a:rPr lang="en-US" sz="2600" dirty="0"/>
              <a:t>    &lt;item&gt;Alpha Option 01&lt;/item&gt;</a:t>
            </a:r>
          </a:p>
          <a:p>
            <a:pPr marL="0" indent="0">
              <a:buNone/>
            </a:pPr>
            <a:r>
              <a:rPr lang="en-US" sz="2600" dirty="0"/>
              <a:t>    &lt;item&gt;Beta Option 02&lt;/item&gt;</a:t>
            </a:r>
          </a:p>
          <a:p>
            <a:pPr marL="0" indent="0">
              <a:buNone/>
            </a:pPr>
            <a:r>
              <a:rPr lang="en-US" sz="2600" dirty="0"/>
              <a:t>    item&gt;Charlie Option 03&lt;/item&gt;  </a:t>
            </a:r>
          </a:p>
          <a:p>
            <a:pPr marL="0" indent="0">
              <a:buNone/>
            </a:pPr>
            <a:r>
              <a:rPr lang="en-US" sz="2600" dirty="0"/>
              <a:t>&lt;/string-array&gt;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&lt;string-array name= "</a:t>
            </a:r>
            <a:r>
              <a:rPr lang="en-US" dirty="0" err="1">
                <a:solidFill>
                  <a:srgbClr val="FF0000"/>
                </a:solidFill>
              </a:rPr>
              <a:t>entryvalues_list_preference</a:t>
            </a:r>
            <a:r>
              <a:rPr lang="en-US" dirty="0"/>
              <a:t>"&gt;</a:t>
            </a:r>
          </a:p>
          <a:p>
            <a:pPr marL="0" indent="0">
              <a:buNone/>
            </a:pPr>
            <a:r>
              <a:rPr lang="en-US" dirty="0"/>
              <a:t>        &lt;item&gt;alpha&lt;/item&gt;</a:t>
            </a:r>
          </a:p>
          <a:p>
            <a:pPr marL="0" indent="0">
              <a:buNone/>
            </a:pPr>
            <a:r>
              <a:rPr lang="en-US" dirty="0"/>
              <a:t>        &lt;item&gt;beta&lt;/item&gt;</a:t>
            </a:r>
          </a:p>
          <a:p>
            <a:pPr marL="0" indent="0">
              <a:buNone/>
            </a:pPr>
            <a:r>
              <a:rPr lang="en-US" dirty="0"/>
              <a:t>        &lt;item&gt;</a:t>
            </a:r>
            <a:r>
              <a:rPr lang="en-US" dirty="0" err="1"/>
              <a:t>charlie</a:t>
            </a:r>
            <a:r>
              <a:rPr lang="en-US" dirty="0"/>
              <a:t>&lt;/item&gt;  </a:t>
            </a:r>
          </a:p>
          <a:p>
            <a:pPr marL="0" indent="0">
              <a:buNone/>
            </a:pPr>
            <a:r>
              <a:rPr lang="en-US" dirty="0"/>
              <a:t>    &lt;/string-array&gt;</a:t>
            </a:r>
          </a:p>
          <a:p>
            <a:pPr marL="0" indent="0">
              <a:buNone/>
            </a:pPr>
            <a:r>
              <a:rPr lang="en-US" dirty="0"/>
              <a:t>&lt;/resources&gt;</a:t>
            </a:r>
          </a:p>
        </p:txBody>
      </p:sp>
    </p:spTree>
    <p:extLst>
      <p:ext uri="{BB962C8B-B14F-4D97-AF65-F5344CB8AC3E}">
        <p14:creationId xmlns:p14="http://schemas.microsoft.com/office/powerpoint/2010/main" val="280454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preference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It's a toggle</a:t>
            </a:r>
          </a:p>
          <a:p>
            <a:r>
              <a:rPr lang="en-US" dirty="0"/>
              <a:t>&lt;</a:t>
            </a:r>
            <a:r>
              <a:rPr lang="en-US" dirty="0" err="1"/>
              <a:t>SwitchPreference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android:key</a:t>
            </a:r>
            <a:r>
              <a:rPr lang="en-US" dirty="0"/>
              <a:t>="</a:t>
            </a:r>
            <a:r>
              <a:rPr lang="en-US" dirty="0" err="1"/>
              <a:t>switch_key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android:title</a:t>
            </a:r>
            <a:r>
              <a:rPr lang="en-US" dirty="0"/>
              <a:t>="switch Preference"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android:defaultValue</a:t>
            </a:r>
            <a:r>
              <a:rPr lang="en-US" dirty="0"/>
              <a:t>="true" /&gt;</a:t>
            </a:r>
          </a:p>
          <a:p>
            <a:pPr lvl="1"/>
            <a:r>
              <a:rPr lang="en-US" dirty="0"/>
              <a:t>Note this is available in </a:t>
            </a:r>
            <a:r>
              <a:rPr lang="en-US" dirty="0" err="1"/>
              <a:t>androidx</a:t>
            </a:r>
            <a:r>
              <a:rPr lang="en-US" dirty="0"/>
              <a:t>, but in v7 is </a:t>
            </a:r>
            <a:r>
              <a:rPr lang="en-US" dirty="0" err="1"/>
              <a:t>switchprefencecompat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10" y="2037372"/>
            <a:ext cx="5181600" cy="125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66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Multiselect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881" y="1785524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&lt;</a:t>
            </a:r>
            <a:r>
              <a:rPr lang="en-US" sz="2000" dirty="0" err="1"/>
              <a:t>MultiSelectListPreference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android:dialogTitle</a:t>
            </a:r>
            <a:r>
              <a:rPr lang="en-US" sz="2000" dirty="0"/>
              <a:t>="Multi Select Dialog"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android:key</a:t>
            </a:r>
            <a:r>
              <a:rPr lang="en-US" sz="2000" dirty="0"/>
              <a:t>="</a:t>
            </a:r>
            <a:r>
              <a:rPr lang="en-US" sz="2000" dirty="0" err="1"/>
              <a:t>multiselect_key</a:t>
            </a:r>
            <a:r>
              <a:rPr lang="en-US" sz="2000" dirty="0"/>
              <a:t>"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android:summary</a:t>
            </a:r>
            <a:r>
              <a:rPr lang="en-US" sz="2000" dirty="0"/>
              <a:t>="Does this show?"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android:title</a:t>
            </a:r>
            <a:r>
              <a:rPr lang="en-US" sz="2000" dirty="0"/>
              <a:t>="Multi Select Title"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android:entries</a:t>
            </a:r>
            <a:r>
              <a:rPr lang="en-US" sz="2000" dirty="0"/>
              <a:t>="@array/weekdays"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android:entryValues</a:t>
            </a:r>
            <a:r>
              <a:rPr lang="en-US" sz="2000" dirty="0"/>
              <a:t>= "@array/</a:t>
            </a:r>
            <a:r>
              <a:rPr lang="en-US" sz="2000" dirty="0" err="1"/>
              <a:t>weekdays_values</a:t>
            </a:r>
            <a:r>
              <a:rPr lang="en-US" sz="2000" dirty="0"/>
              <a:t>"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android:defaultValue</a:t>
            </a:r>
            <a:r>
              <a:rPr lang="en-US" sz="2000" dirty="0"/>
              <a:t>= "@array/</a:t>
            </a:r>
            <a:r>
              <a:rPr lang="en-US" sz="2000" dirty="0" err="1"/>
              <a:t>empty_array</a:t>
            </a:r>
            <a:r>
              <a:rPr lang="en-US" sz="2000" dirty="0"/>
              <a:t>"</a:t>
            </a:r>
          </a:p>
          <a:p>
            <a:pPr marL="0" indent="0">
              <a:buNone/>
            </a:pPr>
            <a:r>
              <a:rPr lang="en-US" sz="2000" dirty="0"/>
              <a:t>        /&gt;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72" y="1785524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Arrays.xml file</a:t>
            </a:r>
          </a:p>
          <a:p>
            <a:pPr marL="457200" lvl="1" indent="0">
              <a:buNone/>
            </a:pPr>
            <a:r>
              <a:rPr lang="en-US" dirty="0"/>
              <a:t> &lt;string-array name="weekdays"&gt;</a:t>
            </a:r>
          </a:p>
          <a:p>
            <a:pPr marL="457200" lvl="1" indent="0">
              <a:buNone/>
            </a:pPr>
            <a:r>
              <a:rPr lang="en-US" dirty="0"/>
              <a:t>        &lt;item&gt;Monday&lt;/item&gt;</a:t>
            </a:r>
          </a:p>
          <a:p>
            <a:pPr marL="457200" lvl="1" indent="0">
              <a:buNone/>
            </a:pPr>
            <a:r>
              <a:rPr lang="en-US" dirty="0"/>
              <a:t>        &lt;item&gt;Tuesday&lt;/item&gt;</a:t>
            </a:r>
          </a:p>
          <a:p>
            <a:pPr marL="457200" lvl="1" indent="0">
              <a:buNone/>
            </a:pPr>
            <a:r>
              <a:rPr lang="en-US" dirty="0"/>
              <a:t>        &lt;item&gt;Wednesday&lt;/item&gt;</a:t>
            </a:r>
          </a:p>
          <a:p>
            <a:pPr marL="457200" lvl="1" indent="0">
              <a:buNone/>
            </a:pPr>
            <a:r>
              <a:rPr lang="en-US" dirty="0"/>
              <a:t>    &lt;/string-array&gt;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 &lt;string-array name="</a:t>
            </a:r>
            <a:r>
              <a:rPr lang="en-US" dirty="0" err="1"/>
              <a:t>weekdays_values</a:t>
            </a:r>
            <a:r>
              <a:rPr lang="en-US" dirty="0"/>
              <a:t>"&gt;</a:t>
            </a:r>
          </a:p>
          <a:p>
            <a:pPr marL="457200" lvl="1" indent="0">
              <a:buNone/>
            </a:pPr>
            <a:r>
              <a:rPr lang="en-US" dirty="0"/>
              <a:t>        &lt;item&gt;Mon&lt;/item&gt;</a:t>
            </a:r>
          </a:p>
          <a:p>
            <a:pPr marL="457200" lvl="1" indent="0">
              <a:buNone/>
            </a:pPr>
            <a:r>
              <a:rPr lang="en-US" dirty="0"/>
              <a:t>        &lt;item&gt;Tue&lt;/item&gt;</a:t>
            </a:r>
          </a:p>
          <a:p>
            <a:pPr marL="457200" lvl="1" indent="0">
              <a:buNone/>
            </a:pPr>
            <a:r>
              <a:rPr lang="en-US" dirty="0"/>
              <a:t>        &lt;item&gt;Wed&lt;/item&gt;</a:t>
            </a:r>
          </a:p>
          <a:p>
            <a:pPr marL="457200" lvl="1" indent="0">
              <a:buNone/>
            </a:pPr>
            <a:r>
              <a:rPr lang="en-US" dirty="0"/>
              <a:t>    &lt;/string-array&gt;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 &lt;string-array name="</a:t>
            </a:r>
            <a:r>
              <a:rPr lang="en-US" dirty="0" err="1"/>
              <a:t>empty_array</a:t>
            </a:r>
            <a:r>
              <a:rPr lang="en-US" dirty="0"/>
              <a:t>"&gt;</a:t>
            </a:r>
          </a:p>
          <a:p>
            <a:pPr marL="457200" lvl="1" indent="0">
              <a:buNone/>
            </a:pPr>
            <a:r>
              <a:rPr lang="en-US" dirty="0"/>
              <a:t>    &lt;/string-array&gt;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84670" y="2455524"/>
            <a:ext cx="1248310" cy="1356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39101" y="4078840"/>
            <a:ext cx="2393879" cy="575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84297" y="5311739"/>
            <a:ext cx="2815119" cy="215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81" y="654763"/>
            <a:ext cx="437118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45" y="1672508"/>
            <a:ext cx="2534293" cy="18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86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preference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your java code, likely in </a:t>
            </a:r>
            <a:r>
              <a:rPr lang="en-US" dirty="0" err="1"/>
              <a:t>onResume</a:t>
            </a:r>
            <a:r>
              <a:rPr lang="en-US" dirty="0"/>
              <a:t>(…)</a:t>
            </a:r>
          </a:p>
          <a:p>
            <a:pPr lvl="1"/>
            <a:r>
              <a:rPr lang="en-US" dirty="0" err="1"/>
              <a:t>onResume</a:t>
            </a:r>
            <a:r>
              <a:rPr lang="en-US" dirty="0"/>
              <a:t> is called when you app gets the screen back from the preferences screen!</a:t>
            </a:r>
          </a:p>
          <a:p>
            <a:pPr lvl="1"/>
            <a:r>
              <a:rPr lang="en-US" dirty="0"/>
              <a:t>Also called when the application starts.</a:t>
            </a:r>
          </a:p>
          <a:p>
            <a:pPr lvl="1"/>
            <a:r>
              <a:rPr lang="en-US" dirty="0"/>
              <a:t> code look something like this:</a:t>
            </a:r>
          </a:p>
          <a:p>
            <a:pPr marL="0" indent="0">
              <a:buNone/>
            </a:pPr>
            <a:r>
              <a:rPr lang="en-US" sz="1800" dirty="0" err="1"/>
              <a:t>SharedPreferences</a:t>
            </a:r>
            <a:r>
              <a:rPr lang="en-US" sz="1800" dirty="0"/>
              <a:t> </a:t>
            </a:r>
            <a:r>
              <a:rPr lang="en-US" sz="1800" dirty="0" err="1"/>
              <a:t>prefs</a:t>
            </a:r>
            <a:r>
              <a:rPr lang="en-US" sz="1800" dirty="0"/>
              <a:t> = </a:t>
            </a:r>
            <a:r>
              <a:rPr lang="en-US" sz="1800" dirty="0" err="1"/>
              <a:t>PreferenceManager.getDefaultSharedPreferences</a:t>
            </a:r>
            <a:r>
              <a:rPr lang="en-US" sz="1800" dirty="0"/>
              <a:t> (</a:t>
            </a:r>
            <a:r>
              <a:rPr lang="en-US" sz="1800" dirty="0" err="1"/>
              <a:t>getBaseContext</a:t>
            </a:r>
            <a:r>
              <a:rPr lang="en-US" sz="1800" dirty="0"/>
              <a:t>());</a:t>
            </a:r>
          </a:p>
          <a:p>
            <a:pPr lvl="1"/>
            <a:r>
              <a:rPr lang="en-US" dirty="0"/>
              <a:t>Now you get the preferences with </a:t>
            </a:r>
          </a:p>
          <a:p>
            <a:pPr lvl="2"/>
            <a:r>
              <a:rPr lang="en-US" dirty="0"/>
              <a:t>abstract Map&lt;String, ?&gt; </a:t>
            </a:r>
            <a:r>
              <a:rPr lang="en-US" dirty="0" err="1"/>
              <a:t>getAll</a:t>
            </a:r>
            <a:r>
              <a:rPr lang="en-US" dirty="0"/>
              <a:t>()   OR</a:t>
            </a:r>
          </a:p>
          <a:p>
            <a:pPr lvl="2"/>
            <a:r>
              <a:rPr lang="en-US" dirty="0" err="1"/>
              <a:t>getBoolean</a:t>
            </a:r>
            <a:r>
              <a:rPr lang="en-US" dirty="0"/>
              <a:t>(key, </a:t>
            </a:r>
            <a:r>
              <a:rPr lang="en-US" dirty="0" err="1"/>
              <a:t>defaultvalue</a:t>
            </a:r>
            <a:r>
              <a:rPr lang="en-US" dirty="0"/>
              <a:t>), </a:t>
            </a:r>
            <a:r>
              <a:rPr lang="en-US" dirty="0" err="1"/>
              <a:t>getInt</a:t>
            </a:r>
            <a:r>
              <a:rPr lang="en-US" dirty="0"/>
              <a:t>(</a:t>
            </a:r>
            <a:r>
              <a:rPr lang="en-US" dirty="0" err="1"/>
              <a:t>key,defvalue</a:t>
            </a:r>
            <a:r>
              <a:rPr lang="en-US" dirty="0"/>
              <a:t>), </a:t>
            </a:r>
            <a:r>
              <a:rPr lang="en-US" dirty="0" err="1"/>
              <a:t>getString</a:t>
            </a:r>
            <a:r>
              <a:rPr lang="en-US" dirty="0"/>
              <a:t>(key, </a:t>
            </a:r>
            <a:r>
              <a:rPr lang="en-US" dirty="0" err="1"/>
              <a:t>defaultvalue</a:t>
            </a:r>
            <a:r>
              <a:rPr lang="en-US" dirty="0"/>
              <a:t>), … </a:t>
            </a:r>
          </a:p>
        </p:txBody>
      </p:sp>
    </p:spTree>
    <p:extLst>
      <p:ext uri="{BB962C8B-B14F-4D97-AF65-F5344CB8AC3E}">
        <p14:creationId xmlns:p14="http://schemas.microsoft.com/office/powerpoint/2010/main" val="320665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prefs</a:t>
            </a:r>
            <a:r>
              <a:rPr lang="en-US" dirty="0"/>
              <a:t> is declared on last slide</a:t>
            </a:r>
          </a:p>
          <a:p>
            <a:pPr marL="0" indent="0">
              <a:buNone/>
            </a:pP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useSensor</a:t>
            </a:r>
            <a:r>
              <a:rPr lang="en-US" dirty="0"/>
              <a:t> = </a:t>
            </a:r>
            <a:r>
              <a:rPr lang="en-US" dirty="0" err="1"/>
              <a:t>prefs.getBoolean</a:t>
            </a:r>
            <a:r>
              <a:rPr lang="en-US" dirty="0"/>
              <a:t>(“</a:t>
            </a:r>
            <a:r>
              <a:rPr lang="en-US" dirty="0" err="1"/>
              <a:t>sensorPref</a:t>
            </a:r>
            <a:r>
              <a:rPr lang="en-US" dirty="0"/>
              <a:t>” , false);</a:t>
            </a:r>
          </a:p>
          <a:p>
            <a:pPr lvl="1"/>
            <a:r>
              <a:rPr lang="en-US" dirty="0"/>
              <a:t>get the </a:t>
            </a:r>
            <a:r>
              <a:rPr lang="en-US" dirty="0" err="1"/>
              <a:t>sensorPref</a:t>
            </a:r>
            <a:r>
              <a:rPr lang="en-US" dirty="0"/>
              <a:t> key, if not found, default is false.</a:t>
            </a:r>
          </a:p>
          <a:p>
            <a:pPr marL="0" indent="0">
              <a:buNone/>
            </a:pPr>
            <a:r>
              <a:rPr lang="en-US" dirty="0"/>
              <a:t>string text = </a:t>
            </a:r>
            <a:r>
              <a:rPr lang="en-US" dirty="0" err="1"/>
              <a:t>prefs.getString</a:t>
            </a:r>
            <a:r>
              <a:rPr lang="en-US" dirty="0"/>
              <a:t>(“</a:t>
            </a:r>
            <a:r>
              <a:rPr lang="en-US" dirty="0" err="1"/>
              <a:t>textPref</a:t>
            </a:r>
            <a:r>
              <a:rPr lang="en-US" dirty="0"/>
              <a:t>”, “”);</a:t>
            </a:r>
          </a:p>
          <a:p>
            <a:pPr marL="0" indent="0">
              <a:buNone/>
            </a:pPr>
            <a:r>
              <a:rPr lang="en-US" dirty="0"/>
              <a:t>string list = </a:t>
            </a:r>
            <a:r>
              <a:rPr lang="en-US" dirty="0" err="1"/>
              <a:t>prefs.getString</a:t>
            </a:r>
            <a:r>
              <a:rPr lang="en-US" dirty="0"/>
              <a:t>(“</a:t>
            </a:r>
            <a:r>
              <a:rPr lang="en-US" dirty="0" err="1"/>
              <a:t>list_preference</a:t>
            </a:r>
            <a:r>
              <a:rPr lang="en-US" dirty="0"/>
              <a:t>”,””);</a:t>
            </a:r>
          </a:p>
          <a:p>
            <a:pPr lvl="1"/>
            <a:r>
              <a:rPr lang="en-US" dirty="0"/>
              <a:t>Note, if you had set integer or floats as the </a:t>
            </a:r>
            <a:r>
              <a:rPr lang="en-US" dirty="0" err="1"/>
              <a:t>entryValues</a:t>
            </a:r>
            <a:r>
              <a:rPr lang="en-US" dirty="0"/>
              <a:t>, then you want to get them as </a:t>
            </a:r>
            <a:r>
              <a:rPr lang="en-US" dirty="0" err="1"/>
              <a:t>getInt</a:t>
            </a:r>
            <a:r>
              <a:rPr lang="en-US" dirty="0"/>
              <a:t> or </a:t>
            </a:r>
            <a:r>
              <a:rPr lang="en-US" dirty="0" err="1"/>
              <a:t>getFloat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81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MultiSelectList</a:t>
            </a:r>
            <a:r>
              <a:rPr lang="en-US" dirty="0"/>
              <a:t> preference values.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Getting the values from a </a:t>
            </a:r>
            <a:r>
              <a:rPr lang="en-US" dirty="0" err="1"/>
              <a:t>multiselectListPreference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mMultiSelectListPreference</a:t>
            </a:r>
            <a:r>
              <a:rPr lang="en-US" dirty="0"/>
              <a:t> = (</a:t>
            </a:r>
            <a:r>
              <a:rPr lang="en-US" dirty="0" err="1"/>
              <a:t>MultiSelectListPreference</a:t>
            </a:r>
            <a:r>
              <a:rPr lang="en-US" dirty="0"/>
              <a:t>) </a:t>
            </a:r>
            <a:r>
              <a:rPr lang="en-US" dirty="0" err="1"/>
              <a:t>getPreferenceScreen</a:t>
            </a:r>
            <a:r>
              <a:rPr lang="en-US" dirty="0"/>
              <a:t>().</a:t>
            </a:r>
            <a:r>
              <a:rPr lang="en-US" dirty="0" err="1"/>
              <a:t>findPreference</a:t>
            </a:r>
            <a:r>
              <a:rPr lang="en-US" dirty="0"/>
              <a:t>("</a:t>
            </a:r>
            <a:r>
              <a:rPr lang="en-US" dirty="0" err="1"/>
              <a:t>multiselect_key</a:t>
            </a:r>
            <a:r>
              <a:rPr lang="en-US" dirty="0"/>
              <a:t>"); </a:t>
            </a:r>
          </a:p>
          <a:p>
            <a:r>
              <a:rPr lang="en-US" dirty="0"/>
              <a:t>This returns a Set&lt;String&gt; with the name listed which were selected.</a:t>
            </a:r>
          </a:p>
          <a:p>
            <a:pPr lvl="1"/>
            <a:r>
              <a:rPr lang="en-US" dirty="0"/>
              <a:t>Note, you can't guarantee order in the set.</a:t>
            </a:r>
          </a:p>
          <a:p>
            <a:pPr lvl="1"/>
            <a:r>
              <a:rPr lang="en-US" dirty="0"/>
              <a:t>This will create a simple string, for the summary.</a:t>
            </a:r>
          </a:p>
          <a:p>
            <a:pPr marL="457200" lvl="1" indent="0">
              <a:buNone/>
            </a:pPr>
            <a:r>
              <a:rPr lang="en-US" dirty="0"/>
              <a:t>String list = "";</a:t>
            </a:r>
            <a:br>
              <a:rPr lang="en-US" dirty="0"/>
            </a:br>
            <a:r>
              <a:rPr lang="en-US" dirty="0"/>
              <a:t>Set&lt;String&gt; selections = </a:t>
            </a:r>
            <a:r>
              <a:rPr lang="en-US" dirty="0" err="1"/>
              <a:t>mMultiSelectListPreference.getSharedPreferences</a:t>
            </a:r>
            <a:r>
              <a:rPr lang="en-US" dirty="0"/>
              <a:t>() .</a:t>
            </a:r>
            <a:r>
              <a:rPr lang="en-US" dirty="0" err="1"/>
              <a:t>getStringSet</a:t>
            </a:r>
            <a:r>
              <a:rPr lang="en-US" dirty="0"/>
              <a:t>("</a:t>
            </a:r>
            <a:r>
              <a:rPr lang="en-US" dirty="0" err="1"/>
              <a:t>multiselect_key</a:t>
            </a:r>
            <a:r>
              <a:rPr lang="en-US" dirty="0"/>
              <a:t>", null);</a:t>
            </a:r>
            <a:br>
              <a:rPr lang="en-US" dirty="0"/>
            </a:br>
            <a:r>
              <a:rPr lang="en-US" dirty="0"/>
              <a:t>for(String s: selections) {</a:t>
            </a:r>
            <a:br>
              <a:rPr lang="en-US" dirty="0"/>
            </a:br>
            <a:r>
              <a:rPr lang="en-US" dirty="0"/>
              <a:t>   list += s + " ";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mMultiSelectListPreference.setSummary</a:t>
            </a:r>
            <a:r>
              <a:rPr lang="en-US" dirty="0"/>
              <a:t>("selection  is " + list );</a:t>
            </a:r>
          </a:p>
        </p:txBody>
      </p:sp>
    </p:spTree>
    <p:extLst>
      <p:ext uri="{BB962C8B-B14F-4D97-AF65-F5344CB8AC3E}">
        <p14:creationId xmlns:p14="http://schemas.microsoft.com/office/powerpoint/2010/main" val="326121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 (without fragments)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getSupportFragmentManager</a:t>
            </a:r>
            <a:r>
              <a:rPr lang="en-US" dirty="0"/>
              <a:t>().</a:t>
            </a:r>
            <a:r>
              <a:rPr lang="en-US" dirty="0" err="1"/>
              <a:t>beginTransaction</a:t>
            </a:r>
            <a:r>
              <a:rPr lang="en-US" dirty="0"/>
              <a:t>().replace(</a:t>
            </a:r>
            <a:r>
              <a:rPr lang="en-US" dirty="0" err="1"/>
              <a:t>android.R.id.content</a:t>
            </a:r>
            <a:r>
              <a:rPr lang="en-US" dirty="0"/>
              <a:t>, new </a:t>
            </a:r>
            <a:r>
              <a:rPr lang="en-US" dirty="0" err="1"/>
              <a:t>PrefFrag</a:t>
            </a:r>
            <a:r>
              <a:rPr lang="en-US" dirty="0"/>
              <a:t>()).commit();</a:t>
            </a:r>
          </a:p>
          <a:p>
            <a:pPr lvl="1"/>
            <a:r>
              <a:rPr lang="en-US" dirty="0" err="1"/>
              <a:t>android.R.id.content</a:t>
            </a:r>
            <a:r>
              <a:rPr lang="en-US" dirty="0"/>
              <a:t> allows you to display the fragment even if you are not using fragments.</a:t>
            </a:r>
          </a:p>
        </p:txBody>
      </p:sp>
    </p:spTree>
    <p:extLst>
      <p:ext uri="{BB962C8B-B14F-4D97-AF65-F5344CB8AC3E}">
        <p14:creationId xmlns:p14="http://schemas.microsoft.com/office/powerpoint/2010/main" val="206116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4EF11B-418F-95CB-0314-E5D5EF0C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"advanced" preferences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D2E59-10B1-CFD1-5299-74162D067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"Next screen"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4360" y="3758183"/>
            <a:ext cx="5181600" cy="1458659"/>
          </a:xfrm>
        </p:spPr>
        <p:txBody>
          <a:bodyPr>
            <a:normAutofit fontScale="92500"/>
          </a:bodyPr>
          <a:lstStyle/>
          <a:p>
            <a:r>
              <a:rPr lang="en-US" dirty="0"/>
              <a:t>Clicking it will call a new fragment, more preferences, using the back button will go back.</a:t>
            </a:r>
          </a:p>
        </p:txBody>
      </p:sp>
      <p:pic>
        <p:nvPicPr>
          <p:cNvPr id="9" name="Content Placeholder 8" descr="A screenshot of a phone&#10;&#10;Description automatically generated">
            <a:extLst>
              <a:ext uri="{FF2B5EF4-FFF2-40B4-BE49-F238E27FC236}">
                <a16:creationId xmlns:a16="http://schemas.microsoft.com/office/drawing/2014/main" id="{64F51EC8-2415-2CB3-F6EE-989ECBE59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3" y="329470"/>
            <a:ext cx="2698842" cy="5847493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69F3054-CC00-C012-2B40-332167B31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" y="1816291"/>
            <a:ext cx="5821680" cy="12003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In the preferences.xml file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E8BF6A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&lt;Preference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="Advanced Support Preferences"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:summary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="Sample preferences with advanced attributes"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:fragment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="edu.cs4730.supportprefencedemo.AdvancedPreferenceFragment"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/&gt;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F93D-9B89-2530-1BC7-3806FEE0D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46"/>
            <a:ext cx="10515600" cy="1207643"/>
          </a:xfrm>
        </p:spPr>
        <p:txBody>
          <a:bodyPr/>
          <a:lstStyle/>
          <a:p>
            <a:r>
              <a:rPr lang="en-US" dirty="0"/>
              <a:t>Intents and Children preferences</a:t>
            </a:r>
          </a:p>
        </p:txBody>
      </p:sp>
      <p:pic>
        <p:nvPicPr>
          <p:cNvPr id="5" name="Content Placeholder 8" descr="A screenshot of a phone&#10;&#10;Description automatically generated">
            <a:extLst>
              <a:ext uri="{FF2B5EF4-FFF2-40B4-BE49-F238E27FC236}">
                <a16:creationId xmlns:a16="http://schemas.microsoft.com/office/drawing/2014/main" id="{28AD8AA0-54A4-A415-E437-6AFAC73B8B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685" y="1825625"/>
            <a:ext cx="2008309" cy="4351338"/>
          </a:xfr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50FDF5FF-C4CF-BBB9-A5CF-F76C1B6C34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46888" y="1982038"/>
            <a:ext cx="8156448" cy="378565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PreferenceCategory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:initialExpandedChildrenCount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="1"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:key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="advanced"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:title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="Advanced attributes"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&lt;Preference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:summary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="Launches another Activity from the here"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:title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="Intent Preference"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    &lt;intent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android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:action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android.intent.action.VIEW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android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:data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="http://developer.android.com/"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/&gt;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&lt;/Preference&gt;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5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preference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preference setup</a:t>
            </a:r>
          </a:p>
          <a:p>
            <a:pPr lvl="1"/>
            <a:r>
              <a:rPr lang="en-US" dirty="0"/>
              <a:t>implementation "androidx.preference:preference:1.2.1"</a:t>
            </a:r>
          </a:p>
          <a:p>
            <a:pPr lvl="2"/>
            <a:r>
              <a:rPr lang="en-US" dirty="0"/>
              <a:t>Almost everything works the same.</a:t>
            </a:r>
          </a:p>
          <a:p>
            <a:pPr lvl="2"/>
            <a:r>
              <a:rPr lang="en-US" dirty="0"/>
              <a:t>in the xml, change it to &lt;</a:t>
            </a:r>
            <a:r>
              <a:rPr lang="en-US" dirty="0" err="1"/>
              <a:t>androidx.preference.PreferenceScreen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You also need to add theme to the style.xml or it will force close.</a:t>
            </a:r>
          </a:p>
          <a:p>
            <a:pPr lvl="1"/>
            <a:r>
              <a:rPr lang="en-US" dirty="0"/>
              <a:t>&lt;item name="</a:t>
            </a:r>
            <a:r>
              <a:rPr lang="en-US" dirty="0" err="1"/>
              <a:t>preferenceTheme</a:t>
            </a:r>
            <a:r>
              <a:rPr lang="en-US" dirty="0"/>
              <a:t>"&gt;@style/</a:t>
            </a:r>
            <a:r>
              <a:rPr lang="en-US" dirty="0" err="1"/>
              <a:t>PreferenceThemeOverlay</a:t>
            </a:r>
            <a:r>
              <a:rPr lang="en-US" dirty="0"/>
              <a:t>&lt;/item&gt;</a:t>
            </a:r>
          </a:p>
        </p:txBody>
      </p:sp>
    </p:spTree>
    <p:extLst>
      <p:ext uri="{BB962C8B-B14F-4D97-AF65-F5344CB8AC3E}">
        <p14:creationId xmlns:p14="http://schemas.microsoft.com/office/powerpoint/2010/main" val="252591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ADFB-0DC0-5EC7-EBCC-BD85560E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preferences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54DE9-B8A7-93EA-B2D0-B5E73DBF6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5320" y="1825625"/>
            <a:ext cx="3078480" cy="4351338"/>
          </a:xfrm>
        </p:spPr>
        <p:txBody>
          <a:bodyPr/>
          <a:lstStyle/>
          <a:p>
            <a:r>
              <a:rPr lang="en-US" dirty="0"/>
              <a:t>children preferences are only available to when the parent preference is on.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37BF0F3-3E51-D1E6-6039-8BAC6329FCA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293134"/>
            <a:ext cx="7064563" cy="341632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&lt;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CheckBoxPreference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:key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parent_checkbox_preference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:summary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="This determines if the below check is enabled or not"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:title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="Parent Checkbox Preference"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/&gt;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&lt;!-- The visual style of a child is defined by this styled theme attribute. --&gt;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&lt;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CheckBoxPreference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:dependency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parent_checkbox_preference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:key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child_checkbox_preference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:layout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="?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android:attr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preferenceLayoutChild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:summary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="Visual only if the above checkbox is clicked"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app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JetBrains Mono"/>
              </a:rPr>
              <a:t>:title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="Child Checkbox Preference"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JetBrains Mono"/>
              </a:rPr>
              <a:t>/&gt;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86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SupportPreferenceDemo</a:t>
            </a:r>
            <a:r>
              <a:rPr lang="en-US" dirty="0"/>
              <a:t> (java and Kotlin) has the code from all in.</a:t>
            </a:r>
          </a:p>
          <a:p>
            <a:pPr lvl="1"/>
            <a:r>
              <a:rPr lang="en-US" dirty="0" err="1"/>
              <a:t>myPreferenceFragment</a:t>
            </a:r>
            <a:r>
              <a:rPr lang="en-US" dirty="0"/>
              <a:t> and </a:t>
            </a:r>
            <a:r>
              <a:rPr lang="en-US" dirty="0" err="1"/>
              <a:t>AdvancedPreferenceFragment</a:t>
            </a:r>
            <a:r>
              <a:rPr lang="en-US" dirty="0"/>
              <a:t> shows everything covered so far.</a:t>
            </a:r>
          </a:p>
          <a:p>
            <a:pPr lvl="1"/>
            <a:endParaRPr lang="en-US" dirty="0"/>
          </a:p>
          <a:p>
            <a:r>
              <a:rPr lang="en-US" dirty="0"/>
              <a:t>Next is Live updates</a:t>
            </a:r>
          </a:p>
          <a:p>
            <a:pPr lvl="1"/>
            <a:r>
              <a:rPr lang="en-US" dirty="0"/>
              <a:t>It's all the same xml, but using the </a:t>
            </a:r>
            <a:r>
              <a:rPr lang="en-US" dirty="0" err="1"/>
              <a:t>PreferenceupdateFragment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82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</a:t>
            </a:r>
            <a:r>
              <a:rPr lang="en-US" dirty="0" err="1"/>
              <a:t>android:summary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maybe that instead of you want a the current value listed, instead of the descriptions as I have listed here.</a:t>
            </a:r>
          </a:p>
          <a:p>
            <a:r>
              <a:rPr lang="en-US" dirty="0"/>
              <a:t>You will need to implement a listener in </a:t>
            </a:r>
            <a:r>
              <a:rPr lang="en-US" dirty="0" err="1"/>
              <a:t>PreferenceFragment</a:t>
            </a:r>
            <a:r>
              <a:rPr lang="en-US" dirty="0"/>
              <a:t> called </a:t>
            </a:r>
            <a:r>
              <a:rPr lang="en-US" dirty="0" err="1"/>
              <a:t>OnSharedPreferenceChangeListener</a:t>
            </a:r>
            <a:endParaRPr lang="en-US" dirty="0"/>
          </a:p>
          <a:p>
            <a:r>
              <a:rPr lang="en-US" dirty="0"/>
              <a:t>See the dialog example for how to implement the code.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08" y="4739812"/>
            <a:ext cx="582798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52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82" y="1486578"/>
            <a:ext cx="11079822" cy="4914222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/>
              <a:t>Setup some variables in </a:t>
            </a:r>
            <a:r>
              <a:rPr lang="en-US" sz="5900" dirty="0" err="1"/>
              <a:t>onCreatePreferences</a:t>
            </a:r>
            <a:r>
              <a:rPr lang="en-US" sz="5900" dirty="0"/>
              <a:t>(…) of the fragment.</a:t>
            </a:r>
          </a:p>
          <a:p>
            <a:pPr marL="0" indent="0">
              <a:buNone/>
            </a:pPr>
            <a:r>
              <a:rPr lang="en-US" dirty="0"/>
              <a:t> // Get a reference to the preferences, so we can dynamically update the preference screen summary info.</a:t>
            </a:r>
          </a:p>
          <a:p>
            <a:pPr marL="0" indent="0">
              <a:buNone/>
            </a:pPr>
            <a:r>
              <a:rPr lang="en-US" dirty="0"/>
              <a:t>Example from the code example: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mEditTextPreference</a:t>
            </a:r>
            <a:r>
              <a:rPr lang="en-US" dirty="0"/>
              <a:t> = </a:t>
            </a:r>
            <a:r>
              <a:rPr lang="en-US" dirty="0" err="1"/>
              <a:t>getPreferenceScreen</a:t>
            </a:r>
            <a:r>
              <a:rPr lang="en-US" dirty="0"/>
              <a:t>().</a:t>
            </a:r>
            <a:r>
              <a:rPr lang="en-US" dirty="0" err="1"/>
              <a:t>findPreference</a:t>
            </a:r>
            <a:r>
              <a:rPr lang="en-US" dirty="0"/>
              <a:t>("</a:t>
            </a:r>
            <a:r>
              <a:rPr lang="en-US" dirty="0" err="1"/>
              <a:t>edittext_preference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mListPreference</a:t>
            </a:r>
            <a:r>
              <a:rPr lang="en-US" dirty="0"/>
              <a:t> = </a:t>
            </a:r>
            <a:r>
              <a:rPr lang="en-US" dirty="0" err="1"/>
              <a:t>getPreferenceScreen</a:t>
            </a:r>
            <a:r>
              <a:rPr lang="en-US" dirty="0"/>
              <a:t>().</a:t>
            </a:r>
            <a:r>
              <a:rPr lang="en-US" dirty="0" err="1"/>
              <a:t>findPreference</a:t>
            </a:r>
            <a:r>
              <a:rPr lang="en-US" dirty="0"/>
              <a:t>("</a:t>
            </a:r>
            <a:r>
              <a:rPr lang="en-US" dirty="0" err="1"/>
              <a:t>list_preference</a:t>
            </a:r>
            <a:r>
              <a:rPr lang="en-US" dirty="0"/>
              <a:t>");</a:t>
            </a:r>
          </a:p>
          <a:p>
            <a:r>
              <a:rPr lang="en-US" sz="5900" dirty="0"/>
              <a:t>Implement the </a:t>
            </a:r>
            <a:r>
              <a:rPr lang="en-US" sz="5900" dirty="0" err="1"/>
              <a:t>OnSharedPreferenceChangeListener</a:t>
            </a:r>
            <a:r>
              <a:rPr lang="en-US" sz="5900" dirty="0"/>
              <a:t> in the fragment</a:t>
            </a:r>
          </a:p>
          <a:p>
            <a:pPr marL="0" indent="0">
              <a:buNone/>
            </a:pP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onSharedPreferenceChanged</a:t>
            </a:r>
            <a:r>
              <a:rPr lang="en-US" dirty="0"/>
              <a:t>(</a:t>
            </a:r>
            <a:r>
              <a:rPr lang="en-US" dirty="0" err="1"/>
              <a:t>SharedPreferences</a:t>
            </a:r>
            <a:r>
              <a:rPr lang="en-US" dirty="0"/>
              <a:t> </a:t>
            </a:r>
            <a:r>
              <a:rPr lang="en-US" dirty="0" err="1"/>
              <a:t>sharedPreferences</a:t>
            </a:r>
            <a:r>
              <a:rPr lang="en-US" dirty="0"/>
              <a:t>, String key) {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key.equals</a:t>
            </a:r>
            <a:r>
              <a:rPr lang="en-US" dirty="0"/>
              <a:t>("</a:t>
            </a:r>
            <a:r>
              <a:rPr lang="en-US" dirty="0" err="1"/>
              <a:t>textPref</a:t>
            </a:r>
            <a:r>
              <a:rPr lang="en-US" dirty="0"/>
              <a:t>")) {  //where </a:t>
            </a:r>
            <a:r>
              <a:rPr lang="en-US" dirty="0" err="1"/>
              <a:t>textPref</a:t>
            </a:r>
            <a:r>
              <a:rPr lang="en-US" dirty="0"/>
              <a:t> is the key used in the xml.</a:t>
            </a:r>
          </a:p>
          <a:p>
            <a:pPr marL="0" indent="0">
              <a:buNone/>
            </a:pPr>
            <a:r>
              <a:rPr lang="en-US" dirty="0"/>
              <a:t>      	</a:t>
            </a:r>
            <a:r>
              <a:rPr lang="en-US" dirty="0" err="1"/>
              <a:t>mEditTextPreference.setSummary</a:t>
            </a:r>
            <a:r>
              <a:rPr lang="en-US" dirty="0"/>
              <a:t>( "Text is " + </a:t>
            </a:r>
            <a:r>
              <a:rPr lang="en-US" dirty="0" err="1"/>
              <a:t>sharedPreferences.getString</a:t>
            </a:r>
            <a:r>
              <a:rPr lang="en-US" dirty="0"/>
              <a:t>("</a:t>
            </a:r>
            <a:r>
              <a:rPr lang="en-US" dirty="0" err="1"/>
              <a:t>textPref</a:t>
            </a:r>
            <a:r>
              <a:rPr lang="en-US" dirty="0"/>
              <a:t>", "Default"));</a:t>
            </a:r>
          </a:p>
          <a:p>
            <a:pPr marL="0" indent="0">
              <a:buNone/>
            </a:pPr>
            <a:r>
              <a:rPr lang="en-US" dirty="0"/>
              <a:t>       }  else if (</a:t>
            </a:r>
            <a:r>
              <a:rPr lang="en-US" dirty="0" err="1"/>
              <a:t>key.equals</a:t>
            </a:r>
            <a:r>
              <a:rPr lang="en-US" dirty="0"/>
              <a:t>("</a:t>
            </a:r>
            <a:r>
              <a:rPr lang="en-US" dirty="0" err="1"/>
              <a:t>list_prefrence</a:t>
            </a:r>
            <a:r>
              <a:rPr lang="en-US" dirty="0"/>
              <a:t>")) {</a:t>
            </a:r>
          </a:p>
          <a:p>
            <a:pPr marL="0" indent="0">
              <a:buNone/>
            </a:pPr>
            <a:r>
              <a:rPr lang="en-US" dirty="0"/>
              <a:t>       	</a:t>
            </a:r>
            <a:r>
              <a:rPr lang="en-US" dirty="0" err="1"/>
              <a:t>mListPreference.setSummary</a:t>
            </a:r>
            <a:r>
              <a:rPr lang="en-US" dirty="0"/>
              <a:t>("Current value is " + </a:t>
            </a:r>
            <a:r>
              <a:rPr lang="en-US" dirty="0" err="1"/>
              <a:t>sharedPreferences.getString</a:t>
            </a:r>
            <a:r>
              <a:rPr lang="en-US" dirty="0"/>
              <a:t>(key, "Default")); </a:t>
            </a:r>
          </a:p>
          <a:p>
            <a:pPr marL="0" indent="0">
              <a:buNone/>
            </a:pPr>
            <a:r>
              <a:rPr lang="en-US" dirty="0"/>
              <a:t>   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r>
              <a:rPr lang="en-US" sz="5900" dirty="0" err="1"/>
              <a:t>OnResume</a:t>
            </a:r>
            <a:r>
              <a:rPr lang="en-US" sz="5900" dirty="0"/>
              <a:t> will also want to pull all the preferences and set them in the summary as well.  </a:t>
            </a:r>
          </a:p>
        </p:txBody>
      </p:sp>
    </p:spTree>
    <p:extLst>
      <p:ext uri="{BB962C8B-B14F-4D97-AF65-F5344CB8AC3E}">
        <p14:creationId xmlns:p14="http://schemas.microsoft.com/office/powerpoint/2010/main" val="2113467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to read and setup the summary fields in the </a:t>
            </a:r>
            <a:r>
              <a:rPr lang="en-US" dirty="0" err="1"/>
              <a:t>onResume</a:t>
            </a:r>
            <a:r>
              <a:rPr lang="en-US" dirty="0"/>
              <a:t>() and setup the listener.</a:t>
            </a:r>
          </a:p>
          <a:p>
            <a:r>
              <a:rPr lang="en-US" dirty="0"/>
              <a:t>Remove the listener in the </a:t>
            </a:r>
            <a:r>
              <a:rPr lang="en-US" dirty="0" err="1"/>
              <a:t>onPause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456710"/>
            <a:ext cx="5781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038601"/>
            <a:ext cx="2295525" cy="16097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1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covered a good subset of the preferences xml, but this is not a complete list.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https://developer.android.com/reference/androidx/preference/package-summary</a:t>
            </a:r>
            <a:r>
              <a:rPr lang="en-US" dirty="0"/>
              <a:t>  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5618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https://developer.android.com/jetpack/androidx/releases/preference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https://developer.android.com/guide/topics/ui/settings</a:t>
            </a:r>
            <a:r>
              <a:rPr lang="en-US" dirty="0"/>
              <a:t>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http://developer.android.com/reference/android/preference/PreferenceActivity.html</a:t>
            </a:r>
            <a:endParaRPr lang="en-US" dirty="0"/>
          </a:p>
          <a:p>
            <a:r>
              <a:rPr lang="en-US" dirty="0">
                <a:hlinkClick r:id="rId5"/>
              </a:rPr>
              <a:t>http://developer.android.com/reference/android/preference/PreferenceFragment.html</a:t>
            </a:r>
            <a:r>
              <a:rPr lang="en-US" dirty="0"/>
              <a:t> </a:t>
            </a:r>
          </a:p>
          <a:p>
            <a:r>
              <a:rPr lang="en-US" dirty="0"/>
              <a:t>older and maybe less useful now.</a:t>
            </a:r>
            <a:endParaRPr lang="en-US" dirty="0">
              <a:hlinkClick r:id="rId6"/>
            </a:endParaRPr>
          </a:p>
          <a:p>
            <a:pPr lvl="1"/>
            <a:r>
              <a:rPr lang="en-US" dirty="0">
                <a:hlinkClick r:id="rId6"/>
              </a:rPr>
              <a:t>http://stackoverflow.com/questions/7112706/preferencefragment-alternative-for-the-android-compatibility-api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http://android-er.blogspot.com/2012/07/example-of-using-preferencefragment.html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http://gmariotti.blogspot.com/2013/01/preferenceactivity-preferencefragment.html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http://www.cs.dartmouth.edu/~campbell/cs65/lecture12/lecture12.html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https://stackoverflow.com/questions/32487206/inner-preferencescreen-not-opens-with-preferencefragmentcompat</a:t>
            </a:r>
            <a:r>
              <a:rPr lang="en-US" dirty="0"/>
              <a:t> and the </a:t>
            </a:r>
            <a:r>
              <a:rPr lang="en-US" dirty="0" err="1"/>
              <a:t>github</a:t>
            </a:r>
            <a:r>
              <a:rPr lang="en-US" dirty="0"/>
              <a:t> example code at </a:t>
            </a:r>
            <a:r>
              <a:rPr lang="en-US" dirty="0">
                <a:hlinkClick r:id="rId11"/>
              </a:rPr>
              <a:t>https://github.com/madlymad/PreferenceApp</a:t>
            </a:r>
            <a:r>
              <a:rPr lang="en-US" dirty="0"/>
              <a:t> </a:t>
            </a: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501976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4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autoUpdateAnimBg="0"/>
      <p:bldP spid="10035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support preference libraries were setup so </a:t>
            </a:r>
            <a:r>
              <a:rPr lang="en-US" dirty="0" err="1"/>
              <a:t>api</a:t>
            </a:r>
            <a:r>
              <a:rPr lang="en-US" dirty="0"/>
              <a:t> 8+ would support all the new preferences that happened in API 14. </a:t>
            </a:r>
          </a:p>
          <a:p>
            <a:pPr lvl="1"/>
            <a:r>
              <a:rPr lang="en-US" dirty="0"/>
              <a:t>Initially, </a:t>
            </a:r>
            <a:r>
              <a:rPr lang="en-US" dirty="0" err="1"/>
              <a:t>androidx</a:t>
            </a:r>
            <a:r>
              <a:rPr lang="en-US" dirty="0"/>
              <a:t> preferences were put in the legacy group as well.</a:t>
            </a:r>
          </a:p>
          <a:p>
            <a:r>
              <a:rPr lang="en-US" dirty="0"/>
              <a:t>But it was moved out of legacy and new features are being added the </a:t>
            </a:r>
            <a:r>
              <a:rPr lang="en-US" dirty="0" err="1"/>
              <a:t>androidx.preference</a:t>
            </a:r>
            <a:r>
              <a:rPr lang="en-US" dirty="0"/>
              <a:t> library </a:t>
            </a:r>
          </a:p>
          <a:p>
            <a:pPr lvl="1"/>
            <a:r>
              <a:rPr lang="en-US" dirty="0">
                <a:hlinkClick r:id="rId2"/>
              </a:rPr>
              <a:t>https://developer.android.com/guide/topics/ui/settings</a:t>
            </a:r>
            <a:r>
              <a:rPr lang="en-US" dirty="0"/>
              <a:t> </a:t>
            </a:r>
          </a:p>
          <a:p>
            <a:r>
              <a:rPr lang="en-US" dirty="0"/>
              <a:t>Then in API 29+  native preferences were depreciated.  This lecture will only cover the </a:t>
            </a:r>
            <a:r>
              <a:rPr lang="en-US" dirty="0" err="1"/>
              <a:t>android.preferences</a:t>
            </a:r>
            <a:r>
              <a:rPr lang="en-US" dirty="0"/>
              <a:t>, not the native preference system.</a:t>
            </a:r>
          </a:p>
        </p:txBody>
      </p:sp>
    </p:spTree>
    <p:extLst>
      <p:ext uri="{BB962C8B-B14F-4D97-AF65-F5344CB8AC3E}">
        <p14:creationId xmlns:p14="http://schemas.microsoft.com/office/powerpoint/2010/main" val="367559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normally a good idea to allow a user to setup some preferences for an application</a:t>
            </a:r>
          </a:p>
          <a:p>
            <a:pPr lvl="1"/>
            <a:r>
              <a:rPr lang="en-US" dirty="0"/>
              <a:t>Example: Username</a:t>
            </a:r>
          </a:p>
          <a:p>
            <a:pPr lvl="1"/>
            <a:r>
              <a:rPr lang="en-US" dirty="0"/>
              <a:t>It’s saved data between runs about how the application should run.</a:t>
            </a:r>
          </a:p>
          <a:p>
            <a:pPr lvl="1"/>
            <a:r>
              <a:rPr lang="en-US" dirty="0"/>
              <a:t>This adds a level of professionalism as well to the app, since the preferences are handled just same as preferences for the rest of device, including look and feel.</a:t>
            </a:r>
          </a:p>
          <a:p>
            <a:r>
              <a:rPr lang="en-US" dirty="0" err="1"/>
              <a:t>androidx.preference</a:t>
            </a:r>
            <a:r>
              <a:rPr lang="en-US" dirty="0"/>
              <a:t> it's </a:t>
            </a:r>
            <a:r>
              <a:rPr lang="en-US" dirty="0" err="1"/>
              <a:t>PreferenceFragmentCompat</a:t>
            </a:r>
            <a:r>
              <a:rPr lang="en-US" dirty="0"/>
              <a:t>. there is no </a:t>
            </a:r>
            <a:r>
              <a:rPr lang="en-US" dirty="0" err="1"/>
              <a:t>prefenceActivity</a:t>
            </a:r>
            <a:r>
              <a:rPr lang="en-US" dirty="0"/>
              <a:t> </a:t>
            </a:r>
          </a:p>
          <a:p>
            <a:r>
              <a:rPr lang="en-US" dirty="0"/>
              <a:t>The bulk of the work is in the xml document</a:t>
            </a:r>
          </a:p>
        </p:txBody>
      </p:sp>
    </p:spTree>
    <p:extLst>
      <p:ext uri="{BB962C8B-B14F-4D97-AF65-F5344CB8AC3E}">
        <p14:creationId xmlns:p14="http://schemas.microsoft.com/office/powerpoint/2010/main" val="396044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PreferenceFragment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57" y="2347580"/>
            <a:ext cx="2872366" cy="323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2072904-7B61-A13A-CC3D-997BA342F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04" y="2460219"/>
            <a:ext cx="7400544" cy="317009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public class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myPreferenceFragment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extends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PreferenceFragmentCompat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  <a:t>@Override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public void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JetBrains Mono"/>
              </a:rPr>
              <a:t>onCreatePreferences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(Bundle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bundle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String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rootKey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setPreferencesFromResource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R.xml.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preferences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rootKey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need to create an xml for the preferences</a:t>
            </a:r>
          </a:p>
          <a:p>
            <a:pPr lvl="1"/>
            <a:r>
              <a:rPr lang="en-US" dirty="0"/>
              <a:t>Preferences are kept be application sessions by default.</a:t>
            </a:r>
          </a:p>
          <a:p>
            <a:r>
              <a:rPr lang="en-US" dirty="0"/>
              <a:t>&lt;</a:t>
            </a:r>
            <a:r>
              <a:rPr lang="en-US" dirty="0" err="1"/>
              <a:t>androidx.preference.PreferenceScreen</a:t>
            </a:r>
            <a:r>
              <a:rPr lang="en-US" dirty="0"/>
              <a:t> …&gt;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PreferenceCategory</a:t>
            </a:r>
            <a:r>
              <a:rPr lang="en-US" dirty="0"/>
              <a:t> …&gt;</a:t>
            </a:r>
          </a:p>
          <a:p>
            <a:pPr lvl="1"/>
            <a:r>
              <a:rPr lang="en-US" dirty="0"/>
              <a:t>…   </a:t>
            </a:r>
            <a:r>
              <a:rPr lang="en-US" dirty="0">
                <a:solidFill>
                  <a:srgbClr val="FF0000"/>
                </a:solidFill>
              </a:rPr>
              <a:t>in-line preference</a:t>
            </a:r>
          </a:p>
          <a:p>
            <a:pPr lvl="1"/>
            <a:r>
              <a:rPr lang="en-US" dirty="0"/>
              <a:t>&lt;/</a:t>
            </a:r>
            <a:r>
              <a:rPr lang="en-US" dirty="0" err="1"/>
              <a:t>PreferenceCategory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PreferenceCategory</a:t>
            </a:r>
            <a:r>
              <a:rPr lang="en-US" dirty="0"/>
              <a:t> …&gt;</a:t>
            </a:r>
          </a:p>
          <a:p>
            <a:pPr lvl="1"/>
            <a:r>
              <a:rPr lang="en-US" dirty="0"/>
              <a:t>… &lt;/</a:t>
            </a:r>
            <a:r>
              <a:rPr lang="en-US" dirty="0" err="1"/>
              <a:t>PreferenceCategory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androidx.preference.PreferenceScreen</a:t>
            </a:r>
            <a:r>
              <a:rPr lang="en-US" dirty="0"/>
              <a:t>&gt;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45" y="2690813"/>
            <a:ext cx="25812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24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CheckBoxPerference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(true) or off (false)</a:t>
            </a:r>
          </a:p>
          <a:p>
            <a:pPr marL="914400" lvl="2" indent="0">
              <a:buNone/>
            </a:pPr>
            <a:r>
              <a:rPr lang="en-US" dirty="0"/>
              <a:t>&lt;</a:t>
            </a:r>
            <a:r>
              <a:rPr lang="en-US" dirty="0" err="1"/>
              <a:t>CheckBoxPreference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  </a:t>
            </a:r>
            <a:r>
              <a:rPr lang="en-US" dirty="0" err="1"/>
              <a:t>android:key</a:t>
            </a:r>
            <a:r>
              <a:rPr lang="en-US" dirty="0"/>
              <a:t>="</a:t>
            </a:r>
            <a:r>
              <a:rPr lang="en-US" dirty="0" err="1"/>
              <a:t>checkbox_preference</a:t>
            </a:r>
            <a:r>
              <a:rPr lang="en-US" dirty="0"/>
              <a:t>“</a:t>
            </a:r>
          </a:p>
          <a:p>
            <a:pPr lvl="5"/>
            <a:r>
              <a:rPr lang="en-US" dirty="0"/>
              <a:t>key used by application to find out the value.</a:t>
            </a:r>
          </a:p>
          <a:p>
            <a:pPr marL="914400" lvl="2" indent="0">
              <a:buNone/>
            </a:pPr>
            <a:r>
              <a:rPr lang="en-US" dirty="0"/>
              <a:t>  </a:t>
            </a:r>
            <a:r>
              <a:rPr lang="en-US" dirty="0" err="1"/>
              <a:t>android:title</a:t>
            </a:r>
            <a:r>
              <a:rPr lang="en-US" dirty="0"/>
              <a:t>="Check Box"</a:t>
            </a:r>
          </a:p>
          <a:p>
            <a:pPr marL="914400" lvl="2" indent="0">
              <a:buNone/>
            </a:pPr>
            <a:r>
              <a:rPr lang="en-US" dirty="0"/>
              <a:t>  </a:t>
            </a:r>
            <a:r>
              <a:rPr lang="en-US" dirty="0" err="1"/>
              <a:t>android:summary</a:t>
            </a:r>
            <a:r>
              <a:rPr lang="en-US" dirty="0"/>
              <a:t>="An example of a Check Box" /&gt;</a:t>
            </a:r>
          </a:p>
          <a:p>
            <a:pPr lvl="2"/>
            <a:r>
              <a:rPr lang="en-US" dirty="0"/>
              <a:t>Also, you can also set a default value as well.</a:t>
            </a:r>
          </a:p>
          <a:p>
            <a:pPr lvl="3"/>
            <a:r>
              <a:rPr lang="en-US" dirty="0" err="1"/>
              <a:t>android:defaultValue</a:t>
            </a:r>
            <a:r>
              <a:rPr lang="en-US" dirty="0"/>
              <a:t>="false"     </a:t>
            </a:r>
            <a:r>
              <a:rPr lang="en-US" dirty="0" err="1"/>
              <a:t>Ie</a:t>
            </a:r>
            <a:r>
              <a:rPr lang="en-US" dirty="0"/>
              <a:t> off by default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67" y="4732106"/>
            <a:ext cx="5591175" cy="8953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8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EditTextPreference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&lt;</a:t>
            </a:r>
            <a:r>
              <a:rPr lang="en-US" dirty="0" err="1"/>
              <a:t>EditTextPreference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android:key</a:t>
            </a:r>
            <a:r>
              <a:rPr lang="en-US" dirty="0"/>
              <a:t>="</a:t>
            </a:r>
            <a:r>
              <a:rPr lang="en-US" dirty="0" err="1"/>
              <a:t>edittext_preference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android:title</a:t>
            </a:r>
            <a:r>
              <a:rPr lang="en-US" dirty="0"/>
              <a:t>="</a:t>
            </a:r>
            <a:r>
              <a:rPr lang="en-US" dirty="0" err="1"/>
              <a:t>EditText</a:t>
            </a:r>
            <a:r>
              <a:rPr lang="en-US" dirty="0"/>
              <a:t> Preference“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android:defaultValue</a:t>
            </a:r>
            <a:r>
              <a:rPr lang="en-US" dirty="0"/>
              <a:t>=""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android:summary</a:t>
            </a:r>
            <a:r>
              <a:rPr lang="en-US" dirty="0"/>
              <a:t>="Example of </a:t>
            </a:r>
            <a:r>
              <a:rPr lang="en-US" dirty="0" err="1"/>
              <a:t>EditText</a:t>
            </a:r>
            <a:r>
              <a:rPr lang="en-US" dirty="0"/>
              <a:t> Dialog"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android:dialogTitle</a:t>
            </a:r>
            <a:r>
              <a:rPr lang="en-US" dirty="0"/>
              <a:t>="Enter your Name" /&gt;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94376-96C1-0734-F05B-51C178139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968" y="2107856"/>
            <a:ext cx="4117848" cy="888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6D961-1112-A8CD-5823-19340BA4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578" y="4570933"/>
            <a:ext cx="3247730" cy="15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ListPreference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&lt;</a:t>
            </a:r>
            <a:r>
              <a:rPr lang="en-US" dirty="0" err="1"/>
              <a:t>ListPreference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android:entries</a:t>
            </a:r>
            <a:r>
              <a:rPr lang="en-US" dirty="0">
                <a:solidFill>
                  <a:srgbClr val="FF0000"/>
                </a:solidFill>
              </a:rPr>
              <a:t>="@array/</a:t>
            </a:r>
            <a:r>
              <a:rPr lang="en-US" dirty="0" err="1">
                <a:solidFill>
                  <a:srgbClr val="FF0000"/>
                </a:solidFill>
              </a:rPr>
              <a:t>entries_list_preference</a:t>
            </a:r>
            <a:r>
              <a:rPr lang="en-US" dirty="0"/>
              <a:t>"</a:t>
            </a:r>
          </a:p>
          <a:p>
            <a:pPr marL="457200" lvl="1" indent="0">
              <a:buNone/>
            </a:pPr>
            <a:r>
              <a:rPr lang="en-US" dirty="0" err="1"/>
              <a:t>android:entryValues</a:t>
            </a:r>
            <a:r>
              <a:rPr lang="en-US" dirty="0">
                <a:solidFill>
                  <a:srgbClr val="FF0000"/>
                </a:solidFill>
              </a:rPr>
              <a:t>="@array/</a:t>
            </a:r>
            <a:r>
              <a:rPr lang="en-US" dirty="0" err="1">
                <a:solidFill>
                  <a:srgbClr val="FF0000"/>
                </a:solidFill>
              </a:rPr>
              <a:t>entryvalues_list_preference</a:t>
            </a:r>
            <a:r>
              <a:rPr lang="en-US" dirty="0"/>
              <a:t>"</a:t>
            </a:r>
          </a:p>
          <a:p>
            <a:pPr marL="457200" lvl="1" indent="0">
              <a:buNone/>
            </a:pPr>
            <a:r>
              <a:rPr lang="en-US" dirty="0" err="1"/>
              <a:t>android:dialogTitle</a:t>
            </a:r>
            <a:r>
              <a:rPr lang="en-US" dirty="0"/>
              <a:t>="list preference example“</a:t>
            </a:r>
          </a:p>
          <a:p>
            <a:pPr marL="457200" lvl="1" indent="0">
              <a:buNone/>
            </a:pPr>
            <a:r>
              <a:rPr lang="en-US" dirty="0" err="1"/>
              <a:t>android:summary</a:t>
            </a:r>
            <a:r>
              <a:rPr lang="en-US" dirty="0"/>
              <a:t>="List preference demo" </a:t>
            </a:r>
          </a:p>
          <a:p>
            <a:pPr marL="457200" lvl="1" indent="0">
              <a:buNone/>
            </a:pPr>
            <a:r>
              <a:rPr lang="en-US" dirty="0" err="1"/>
              <a:t>android:key</a:t>
            </a:r>
            <a:r>
              <a:rPr lang="en-US" dirty="0"/>
              <a:t>="</a:t>
            </a:r>
            <a:r>
              <a:rPr lang="en-US" dirty="0" err="1"/>
              <a:t>list_preference</a:t>
            </a:r>
            <a:r>
              <a:rPr lang="en-US" dirty="0"/>
              <a:t>"</a:t>
            </a:r>
          </a:p>
          <a:p>
            <a:pPr marL="457200" lvl="1" indent="0">
              <a:buNone/>
            </a:pPr>
            <a:r>
              <a:rPr lang="en-US" dirty="0" err="1"/>
              <a:t>android:title</a:t>
            </a:r>
            <a:r>
              <a:rPr lang="en-US" dirty="0"/>
              <a:t>="list </a:t>
            </a:r>
            <a:r>
              <a:rPr lang="en-US" dirty="0" err="1"/>
              <a:t>perference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/&gt;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40" y="1111312"/>
            <a:ext cx="32541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62" y="3503685"/>
            <a:ext cx="2020144" cy="198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6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1961</Words>
  <Application>Microsoft Office PowerPoint</Application>
  <PresentationFormat>Widescreen</PresentationFormat>
  <Paragraphs>188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JetBrains Mono</vt:lpstr>
      <vt:lpstr>Tahoma</vt:lpstr>
      <vt:lpstr>Office Theme</vt:lpstr>
      <vt:lpstr>Cosc 5/4730</vt:lpstr>
      <vt:lpstr>Support preference</vt:lpstr>
      <vt:lpstr>A note</vt:lpstr>
      <vt:lpstr>Preferences</vt:lpstr>
      <vt:lpstr>PreferenceFragment</vt:lpstr>
      <vt:lpstr>Preferences xml</vt:lpstr>
      <vt:lpstr>CheckBoxPerference</vt:lpstr>
      <vt:lpstr>EditTextPreference</vt:lpstr>
      <vt:lpstr>ListPreference</vt:lpstr>
      <vt:lpstr>Arrays and xml</vt:lpstr>
      <vt:lpstr>Switch preference</vt:lpstr>
      <vt:lpstr>Multiselect </vt:lpstr>
      <vt:lpstr>Access the preference</vt:lpstr>
      <vt:lpstr>preference example</vt:lpstr>
      <vt:lpstr>MultiSelectList preference values.</vt:lpstr>
      <vt:lpstr>Compatibility (without fragments)</vt:lpstr>
      <vt:lpstr>"advanced" preferences</vt:lpstr>
      <vt:lpstr>"Next screen"</vt:lpstr>
      <vt:lpstr>Intents and Children preferences</vt:lpstr>
      <vt:lpstr>Children preferences (2)</vt:lpstr>
      <vt:lpstr>Example code</vt:lpstr>
      <vt:lpstr>Preferences android:summary</vt:lpstr>
      <vt:lpstr>Code</vt:lpstr>
      <vt:lpstr>Code (2)</vt:lpstr>
      <vt:lpstr>preferences xml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5/4730</dc:title>
  <dc:creator>James S. Ward</dc:creator>
  <cp:lastModifiedBy>Jim Ward</cp:lastModifiedBy>
  <cp:revision>23</cp:revision>
  <dcterms:created xsi:type="dcterms:W3CDTF">2017-07-13T16:06:16Z</dcterms:created>
  <dcterms:modified xsi:type="dcterms:W3CDTF">2024-09-17T14:17:46Z</dcterms:modified>
</cp:coreProperties>
</file>