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9" r:id="rId4"/>
    <p:sldId id="260" r:id="rId5"/>
    <p:sldId id="261" r:id="rId6"/>
    <p:sldId id="263" r:id="rId7"/>
    <p:sldId id="264" r:id="rId8"/>
    <p:sldId id="265" r:id="rId9"/>
    <p:sldId id="262" r:id="rId10"/>
    <p:sldId id="267" r:id="rId11"/>
    <p:sldId id="268" r:id="rId12"/>
    <p:sldId id="269" r:id="rId13"/>
    <p:sldId id="270" r:id="rId14"/>
    <p:sldId id="258" r:id="rId15"/>
    <p:sldId id="27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594" y="8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DFEC57-FAA6-48DA-86E3-C78C47A57210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0061F1-3932-4B93-9948-294B4F5573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0386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AF69FA-8F2D-41D5-BC73-0469DBD37D74}" type="slidenum">
              <a:rPr lang="en-US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7277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://developer.android.com/reference/java/net/HttpURLConnection.html" TargetMode="External"/><Relationship Id="rId3" Type="http://schemas.openxmlformats.org/officeDocument/2006/relationships/hyperlink" Target="https://en.wikipedia.org/wiki/Representational_state_transfer" TargetMode="External"/><Relationship Id="rId7" Type="http://schemas.openxmlformats.org/officeDocument/2006/relationships/hyperlink" Target="http://stackoverflow.com/questions/29536233/deprecated-http-classes-android-lollipop-5-1" TargetMode="External"/><Relationship Id="rId2" Type="http://schemas.openxmlformats.org/officeDocument/2006/relationships/hyperlink" Target="http://rest.elkstein.org/2008/02/what-is-rest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jsonplaceholder.typicode.com/" TargetMode="External"/><Relationship Id="rId5" Type="http://schemas.openxmlformats.org/officeDocument/2006/relationships/hyperlink" Target="http://www.tutorialspoint.com/android/android_json_parser.htm" TargetMode="External"/><Relationship Id="rId10" Type="http://schemas.openxmlformats.org/officeDocument/2006/relationships/hyperlink" Target="http://developer.android.com/training/basics/network-ops/connecting.html" TargetMode="External"/><Relationship Id="rId4" Type="http://schemas.openxmlformats.org/officeDocument/2006/relationships/hyperlink" Target="http://developer.android.com/reference/org/json/package-summary.html" TargetMode="External"/><Relationship Id="rId9" Type="http://schemas.openxmlformats.org/officeDocument/2006/relationships/hyperlink" Target="http://stackoverflow.com/questions/4883100/how-to-handle-http-authentication-using-httpurlconnection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lickr.com/services/api/" TargetMode="External"/><Relationship Id="rId2" Type="http://schemas.openxmlformats.org/officeDocument/2006/relationships/hyperlink" Target="https://dev.twitter.com/docs/api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en.wikipedia.org/wiki/Atom_(standard)" TargetMode="External"/><Relationship Id="rId4" Type="http://schemas.openxmlformats.org/officeDocument/2006/relationships/hyperlink" Target="http://docs.aws.amazon.com/AmazonS3/latest/API/APIRest.html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somwhere.com/posts/1" TargetMode="External"/><Relationship Id="rId2" Type="http://schemas.openxmlformats.org/officeDocument/2006/relationships/hyperlink" Target="http://somewhere.com/posts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somwhere.com/posts.php?post=1" TargetMode="External"/><Relationship Id="rId4" Type="http://schemas.openxmlformats.org/officeDocument/2006/relationships/hyperlink" Target="http://somwhere.com/query.php?data=posts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utorialspoint.com/android/android_json_parser.htm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jsonplaceholder.typicode.com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Cosc</a:t>
            </a:r>
            <a:r>
              <a:rPr lang="en-US" dirty="0"/>
              <a:t> 5/4730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REST services</a:t>
            </a:r>
          </a:p>
        </p:txBody>
      </p:sp>
    </p:spTree>
    <p:extLst>
      <p:ext uri="{BB962C8B-B14F-4D97-AF65-F5344CB8AC3E}">
        <p14:creationId xmlns:p14="http://schemas.microsoft.com/office/powerpoint/2010/main" val="42901750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ReST</a:t>
            </a:r>
            <a:r>
              <a:rPr lang="en-US" dirty="0"/>
              <a:t> Demo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Uses </a:t>
            </a:r>
            <a:r>
              <a:rPr lang="en-US" dirty="0" err="1"/>
              <a:t>php</a:t>
            </a:r>
            <a:r>
              <a:rPr lang="en-US" dirty="0"/>
              <a:t> and database on a webserver.</a:t>
            </a:r>
          </a:p>
          <a:p>
            <a:r>
              <a:rPr lang="en-US" dirty="0"/>
              <a:t>The query data is returned in a csv format.</a:t>
            </a:r>
          </a:p>
          <a:p>
            <a:r>
              <a:rPr lang="en-US" dirty="0"/>
              <a:t>Delete and update require  the use of the id value.</a:t>
            </a:r>
          </a:p>
          <a:p>
            <a:pPr lvl="1"/>
            <a:r>
              <a:rPr lang="en-US" dirty="0"/>
              <a:t>Insert just requires the other values.</a:t>
            </a:r>
          </a:p>
          <a:p>
            <a:pPr lvl="1"/>
            <a:endParaRPr lang="en-US" dirty="0"/>
          </a:p>
          <a:p>
            <a:r>
              <a:rPr lang="en-US" dirty="0"/>
              <a:t>Authentication is required</a:t>
            </a:r>
          </a:p>
          <a:p>
            <a:pPr lvl="1"/>
            <a:r>
              <a:rPr lang="en-US" dirty="0"/>
              <a:t>basic authentication via the web server</a:t>
            </a:r>
          </a:p>
        </p:txBody>
      </p:sp>
    </p:spTree>
    <p:extLst>
      <p:ext uri="{BB962C8B-B14F-4D97-AF65-F5344CB8AC3E}">
        <p14:creationId xmlns:p14="http://schemas.microsoft.com/office/powerpoint/2010/main" val="1003616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authenticator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Uses the </a:t>
            </a:r>
            <a:r>
              <a:rPr lang="en-US" dirty="0" err="1"/>
              <a:t>java.net.Authenticator</a:t>
            </a:r>
            <a:r>
              <a:rPr lang="en-US" dirty="0"/>
              <a:t> and </a:t>
            </a:r>
            <a:r>
              <a:rPr lang="en-US" dirty="0" err="1"/>
              <a:t>java.net.PasswordAuthentication</a:t>
            </a:r>
            <a:r>
              <a:rPr lang="en-US" dirty="0"/>
              <a:t> packages.</a:t>
            </a:r>
          </a:p>
          <a:p>
            <a:r>
              <a:rPr lang="en-US" dirty="0"/>
              <a:t>In its simple form, you need to set the username and password for the authenticator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err="1"/>
              <a:t>Authenticator.setDefault</a:t>
            </a:r>
            <a:r>
              <a:rPr lang="en-US" dirty="0"/>
              <a:t>(new Authenticator() {</a:t>
            </a:r>
          </a:p>
          <a:p>
            <a:pPr marL="0" indent="0">
              <a:buNone/>
            </a:pPr>
            <a:r>
              <a:rPr lang="en-US" sz="2400" dirty="0"/>
              <a:t>     protected </a:t>
            </a:r>
            <a:r>
              <a:rPr lang="en-US" sz="2400" dirty="0" err="1"/>
              <a:t>PasswordAuthentication</a:t>
            </a:r>
            <a:r>
              <a:rPr lang="en-US" sz="2400" dirty="0"/>
              <a:t> </a:t>
            </a:r>
            <a:r>
              <a:rPr lang="en-US" sz="2400" dirty="0" err="1"/>
              <a:t>getPasswordAuthentication</a:t>
            </a:r>
            <a:r>
              <a:rPr lang="en-US" sz="2400" dirty="0"/>
              <a:t>() {</a:t>
            </a:r>
          </a:p>
          <a:p>
            <a:pPr marL="0" indent="0">
              <a:buNone/>
            </a:pPr>
            <a:r>
              <a:rPr lang="en-US" sz="2400" dirty="0"/>
              <a:t>       return new </a:t>
            </a:r>
            <a:r>
              <a:rPr lang="en-US" sz="2400" dirty="0" err="1"/>
              <a:t>PasswordAuthentication</a:t>
            </a:r>
            <a:r>
              <a:rPr lang="en-US" sz="2400" dirty="0"/>
              <a:t>(username, </a:t>
            </a:r>
            <a:r>
              <a:rPr lang="en-US" sz="2400" dirty="0" err="1"/>
              <a:t>password.toCharArray</a:t>
            </a:r>
            <a:r>
              <a:rPr lang="en-US" sz="2400" dirty="0"/>
              <a:t>());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});</a:t>
            </a:r>
          </a:p>
          <a:p>
            <a:r>
              <a:rPr lang="en-US" dirty="0"/>
              <a:t>Where both username and password are Strings.</a:t>
            </a:r>
          </a:p>
        </p:txBody>
      </p:sp>
    </p:spTree>
    <p:extLst>
      <p:ext uri="{BB962C8B-B14F-4D97-AF65-F5344CB8AC3E}">
        <p14:creationId xmlns:p14="http://schemas.microsoft.com/office/powerpoint/2010/main" val="30922661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Post and parameters.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A get access looks like this:</a:t>
            </a:r>
          </a:p>
          <a:p>
            <a:pPr lvl="1"/>
            <a:r>
              <a:rPr lang="en-US" dirty="0"/>
              <a:t>http://example.com/page?param1=value&amp;parm2=anothervalue</a:t>
            </a:r>
          </a:p>
          <a:p>
            <a:pPr lvl="2"/>
            <a:r>
              <a:rPr lang="en-US" dirty="0"/>
              <a:t>Where there are two parameters</a:t>
            </a:r>
          </a:p>
          <a:p>
            <a:pPr lvl="3"/>
            <a:r>
              <a:rPr lang="en-US" dirty="0"/>
              <a:t>param1=value</a:t>
            </a:r>
          </a:p>
          <a:p>
            <a:pPr lvl="3"/>
            <a:r>
              <a:rPr lang="en-US" dirty="0"/>
              <a:t>Param2=</a:t>
            </a:r>
            <a:r>
              <a:rPr lang="en-US" dirty="0" err="1"/>
              <a:t>anothervalue</a:t>
            </a:r>
            <a:endParaRPr lang="en-US" dirty="0"/>
          </a:p>
          <a:p>
            <a:r>
              <a:rPr lang="en-US" dirty="0"/>
              <a:t>In a post method, it is in the request</a:t>
            </a:r>
          </a:p>
          <a:p>
            <a:pPr lvl="1"/>
            <a:r>
              <a:rPr lang="en-US" dirty="0"/>
              <a:t>It can be very complex  for file uploads, but parameters can be done simply.</a:t>
            </a:r>
          </a:p>
          <a:p>
            <a:pPr lvl="1"/>
            <a:r>
              <a:rPr lang="en-US" dirty="0"/>
              <a:t>“param1=value&amp;parm2=</a:t>
            </a:r>
            <a:r>
              <a:rPr lang="en-US" dirty="0" err="1"/>
              <a:t>anothervalue</a:t>
            </a:r>
            <a:r>
              <a:rPr lang="en-US" dirty="0"/>
              <a:t>” written out URL encoded UTF-8 format.</a:t>
            </a:r>
          </a:p>
          <a:p>
            <a:pPr lvl="1"/>
            <a:r>
              <a:rPr lang="en-US" dirty="0"/>
              <a:t>Then use the </a:t>
            </a:r>
            <a:r>
              <a:rPr lang="en-US" dirty="0" err="1"/>
              <a:t>outputStream</a:t>
            </a:r>
            <a:r>
              <a:rPr lang="en-US" dirty="0"/>
              <a:t> to write to the web server.</a:t>
            </a:r>
          </a:p>
          <a:p>
            <a:pPr lvl="2"/>
            <a:r>
              <a:rPr lang="en-US" dirty="0"/>
              <a:t>See the </a:t>
            </a:r>
            <a:r>
              <a:rPr lang="en-US" dirty="0" err="1"/>
              <a:t>getPostDataString</a:t>
            </a:r>
            <a:r>
              <a:rPr lang="en-US" dirty="0"/>
              <a:t> method is RestDemo2.</a:t>
            </a:r>
            <a:br>
              <a:rPr lang="en-US" dirty="0"/>
            </a:b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446575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ReST</a:t>
            </a:r>
            <a:r>
              <a:rPr lang="en-US" dirty="0"/>
              <a:t> Demo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It’s an attempt a system that displays pictures similar in concept to </a:t>
            </a:r>
            <a:r>
              <a:rPr lang="en-US" dirty="0" err="1"/>
              <a:t>facebook</a:t>
            </a:r>
            <a:r>
              <a:rPr lang="en-US" dirty="0"/>
              <a:t>, tumbler, and </a:t>
            </a:r>
            <a:r>
              <a:rPr lang="en-US" dirty="0" err="1"/>
              <a:t>instragram</a:t>
            </a:r>
            <a:r>
              <a:rPr lang="en-US" dirty="0"/>
              <a:t>.</a:t>
            </a:r>
          </a:p>
          <a:p>
            <a:endParaRPr lang="en-US" dirty="0"/>
          </a:p>
          <a:p>
            <a:pPr lvl="1"/>
            <a:r>
              <a:rPr lang="en-US" dirty="0"/>
              <a:t>It uses a </a:t>
            </a:r>
            <a:r>
              <a:rPr lang="en-US" dirty="0" err="1"/>
              <a:t>asyncTask</a:t>
            </a:r>
            <a:r>
              <a:rPr lang="en-US" dirty="0"/>
              <a:t> to get the data for the </a:t>
            </a:r>
            <a:r>
              <a:rPr lang="en-US" dirty="0" err="1"/>
              <a:t>recyclerview</a:t>
            </a:r>
            <a:endParaRPr lang="en-US" dirty="0"/>
          </a:p>
          <a:p>
            <a:pPr lvl="1"/>
            <a:r>
              <a:rPr lang="en-US" dirty="0"/>
              <a:t>And a second task to load the images as the </a:t>
            </a:r>
            <a:r>
              <a:rPr lang="en-US" dirty="0" err="1"/>
              <a:t>cardview</a:t>
            </a:r>
            <a:r>
              <a:rPr lang="en-US" dirty="0"/>
              <a:t> for it becomes visible.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927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>
                <a:hlinkClick r:id="rId2"/>
              </a:rPr>
              <a:t>http://rest.elkstein.org/2008/02/what-is-rest.html</a:t>
            </a:r>
            <a:r>
              <a:rPr lang="en-US" dirty="0"/>
              <a:t> </a:t>
            </a:r>
          </a:p>
          <a:p>
            <a:r>
              <a:rPr lang="en-US" dirty="0">
                <a:hlinkClick r:id="rId3"/>
              </a:rPr>
              <a:t>https://en.wikipedia.org/wiki/Representational_state_transfer</a:t>
            </a:r>
            <a:r>
              <a:rPr lang="en-US" dirty="0"/>
              <a:t> </a:t>
            </a:r>
          </a:p>
          <a:p>
            <a:r>
              <a:rPr lang="en-US" dirty="0">
                <a:hlinkClick r:id="rId4"/>
              </a:rPr>
              <a:t>http://developer.android.com/reference/org/json/package-summary.html</a:t>
            </a:r>
            <a:r>
              <a:rPr lang="en-US" dirty="0"/>
              <a:t> </a:t>
            </a:r>
          </a:p>
          <a:p>
            <a:r>
              <a:rPr lang="en-US" dirty="0">
                <a:hlinkClick r:id="rId5"/>
              </a:rPr>
              <a:t>http://www.tutorialspoint.com/android/android_json_parser.htm</a:t>
            </a:r>
            <a:r>
              <a:rPr lang="en-US" dirty="0"/>
              <a:t> </a:t>
            </a:r>
          </a:p>
          <a:p>
            <a:r>
              <a:rPr lang="en-US" dirty="0">
                <a:hlinkClick r:id="rId6"/>
              </a:rPr>
              <a:t>http://jsonplaceholder.typicode.com/</a:t>
            </a:r>
            <a:endParaRPr lang="en-US" dirty="0"/>
          </a:p>
          <a:p>
            <a:r>
              <a:rPr lang="en-US" dirty="0">
                <a:hlinkClick r:id="rId7"/>
              </a:rPr>
              <a:t>http://stackoverflow.com/questions/29536233/deprecated-http-classes-android-lollipop-5-1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For post parameters method.</a:t>
            </a:r>
          </a:p>
          <a:p>
            <a:r>
              <a:rPr lang="en-US" dirty="0">
                <a:hlinkClick r:id="rId8"/>
              </a:rPr>
              <a:t>http://developer.android.com/reference/java/net/HttpURLConnection.html</a:t>
            </a:r>
            <a:endParaRPr lang="en-US" dirty="0"/>
          </a:p>
          <a:p>
            <a:r>
              <a:rPr lang="en-US" dirty="0">
                <a:hlinkClick r:id="rId9"/>
              </a:rPr>
              <a:t>http://stackoverflow.com/questions/4883100/how-to-handle-http-authentication-using-httpurlconnection</a:t>
            </a:r>
            <a:endParaRPr lang="en-US" dirty="0"/>
          </a:p>
          <a:p>
            <a:r>
              <a:rPr lang="en-US" dirty="0">
                <a:hlinkClick r:id="rId3"/>
              </a:rPr>
              <a:t>https://en.wikipedia.org/wiki/Representational_state_transfer</a:t>
            </a:r>
            <a:endParaRPr lang="en-US" dirty="0"/>
          </a:p>
          <a:p>
            <a:r>
              <a:rPr lang="en-US" dirty="0">
                <a:hlinkClick r:id="rId10"/>
              </a:rPr>
              <a:t>http://developer.android.com/training/basics/network-ops/connecting.html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56328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4243389" y="1676401"/>
            <a:ext cx="1735137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5000" b="1">
                <a:latin typeface="Tahoma" pitchFamily="34" charset="0"/>
              </a:rPr>
              <a:t>Q</a:t>
            </a:r>
          </a:p>
        </p:txBody>
      </p:sp>
      <p:sp>
        <p:nvSpPr>
          <p:cNvPr id="75779" name="Text Box 3"/>
          <p:cNvSpPr txBox="1">
            <a:spLocks noChangeArrowheads="1"/>
          </p:cNvSpPr>
          <p:nvPr/>
        </p:nvSpPr>
        <p:spPr bwMode="auto">
          <a:xfrm>
            <a:off x="6054725" y="2044701"/>
            <a:ext cx="1735138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5000" b="1">
                <a:latin typeface="Tahoma" pitchFamily="34" charset="0"/>
              </a:rPr>
              <a:t>A</a:t>
            </a:r>
          </a:p>
        </p:txBody>
      </p:sp>
      <p:sp>
        <p:nvSpPr>
          <p:cNvPr id="75780" name="Text Box 4"/>
          <p:cNvSpPr txBox="1">
            <a:spLocks noChangeArrowheads="1"/>
          </p:cNvSpPr>
          <p:nvPr/>
        </p:nvSpPr>
        <p:spPr bwMode="auto">
          <a:xfrm>
            <a:off x="5334000" y="2679701"/>
            <a:ext cx="1735138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0" b="1">
                <a:latin typeface="Tahoma" pitchFamily="34" charset="0"/>
              </a:rPr>
              <a:t>&amp;</a:t>
            </a:r>
            <a:endParaRPr lang="en-US" sz="15000" b="1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8469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57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57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57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57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8" grpId="0" autoUpdateAnimBg="0"/>
      <p:bldP spid="75779" grpId="0" autoUpdateAnimBg="0"/>
      <p:bldP spid="75780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REST?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REST stands for </a:t>
            </a:r>
            <a:r>
              <a:rPr lang="en-US" b="1" dirty="0"/>
              <a:t>Re</a:t>
            </a:r>
            <a:r>
              <a:rPr lang="en-US" dirty="0"/>
              <a:t>presentational </a:t>
            </a:r>
            <a:r>
              <a:rPr lang="en-US" b="1" dirty="0"/>
              <a:t>S</a:t>
            </a:r>
            <a:r>
              <a:rPr lang="en-US" dirty="0"/>
              <a:t>tate </a:t>
            </a:r>
            <a:r>
              <a:rPr lang="en-US" b="1" dirty="0"/>
              <a:t>T</a:t>
            </a:r>
            <a:r>
              <a:rPr lang="en-US" dirty="0"/>
              <a:t>ransfer. </a:t>
            </a:r>
          </a:p>
          <a:p>
            <a:pPr lvl="2"/>
            <a:r>
              <a:rPr lang="en-US" dirty="0"/>
              <a:t>It is sometimes spelled "</a:t>
            </a:r>
            <a:r>
              <a:rPr lang="en-US" dirty="0" err="1"/>
              <a:t>ReST</a:t>
            </a:r>
            <a:r>
              <a:rPr lang="en-US" dirty="0"/>
              <a:t>".</a:t>
            </a:r>
          </a:p>
          <a:p>
            <a:pPr lvl="1"/>
            <a:r>
              <a:rPr lang="en-US" dirty="0"/>
              <a:t>It relies on a stateless, client-server, cacheable communications protocol -- and in virtually all cases, the HTTP protocol is used.</a:t>
            </a:r>
          </a:p>
          <a:p>
            <a:pPr lvl="1"/>
            <a:r>
              <a:rPr lang="en-US" dirty="0"/>
              <a:t>The idea is that, rather than using complex mechanisms such as CORBA, RPC or SOAP to connect between machines, simple HTTP is used to make calls between machines.</a:t>
            </a:r>
          </a:p>
        </p:txBody>
      </p:sp>
    </p:spTree>
    <p:extLst>
      <p:ext uri="{BB962C8B-B14F-4D97-AF65-F5344CB8AC3E}">
        <p14:creationId xmlns:p14="http://schemas.microsoft.com/office/powerpoint/2010/main" val="10861020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REST?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RESTful applications use HTTP requests to post data (create and/or update), read data (e.g., make queries), and delete data. Thus, REST uses HTTP(s) for all four CRUD (Create/Read/Update/Delete) operations.</a:t>
            </a:r>
          </a:p>
          <a:p>
            <a:pPr lvl="1"/>
            <a:r>
              <a:rPr lang="en-US" dirty="0"/>
              <a:t>Sound familiar?  </a:t>
            </a:r>
          </a:p>
          <a:p>
            <a:pPr lvl="2"/>
            <a:r>
              <a:rPr lang="en-US" dirty="0"/>
              <a:t>Think </a:t>
            </a:r>
            <a:r>
              <a:rPr lang="en-US" dirty="0" err="1"/>
              <a:t>ContentProvider</a:t>
            </a:r>
            <a:r>
              <a:rPr lang="en-US" dirty="0"/>
              <a:t>!</a:t>
            </a:r>
          </a:p>
          <a:p>
            <a:pPr lvl="1"/>
            <a:r>
              <a:rPr lang="en-US" dirty="0"/>
              <a:t>The returned data maybe some combination of HTML, XML, JSON, etc.  Up to the API</a:t>
            </a:r>
          </a:p>
          <a:p>
            <a:pPr lvl="2"/>
            <a:r>
              <a:rPr lang="en-US" dirty="0"/>
              <a:t>There really is no standard.</a:t>
            </a:r>
          </a:p>
        </p:txBody>
      </p:sp>
    </p:spTree>
    <p:extLst>
      <p:ext uri="{BB962C8B-B14F-4D97-AF65-F5344CB8AC3E}">
        <p14:creationId xmlns:p14="http://schemas.microsoft.com/office/powerpoint/2010/main" val="2013025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REST?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web services may or may not require authentication.</a:t>
            </a:r>
          </a:p>
          <a:p>
            <a:pPr lvl="1"/>
            <a:r>
              <a:rPr lang="en-US" dirty="0"/>
              <a:t>For security, username/password tokens are often used.</a:t>
            </a:r>
          </a:p>
          <a:p>
            <a:pPr lvl="1"/>
            <a:r>
              <a:rPr lang="en-US" dirty="0"/>
              <a:t>For encryption, REST can be used on top of HTTPS (secure sockets).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Again, depends on the app.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11454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Real world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Google’s Mirror API is a REST API</a:t>
            </a:r>
          </a:p>
          <a:p>
            <a:r>
              <a:rPr lang="en-US" dirty="0"/>
              <a:t>Twitter has a </a:t>
            </a:r>
            <a:r>
              <a:rPr lang="en-US" b="1" dirty="0">
                <a:hlinkClick r:id="rId2"/>
              </a:rPr>
              <a:t>REST API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This was their original API and, so far as I can tell, it's still the main API used by Twitter application developers),</a:t>
            </a:r>
          </a:p>
          <a:p>
            <a:r>
              <a:rPr lang="en-US" dirty="0"/>
              <a:t> </a:t>
            </a:r>
            <a:r>
              <a:rPr lang="en-US" b="1" dirty="0">
                <a:hlinkClick r:id="rId3"/>
              </a:rPr>
              <a:t>Flickr</a:t>
            </a:r>
            <a:endParaRPr lang="en-US" dirty="0"/>
          </a:p>
          <a:p>
            <a:r>
              <a:rPr lang="en-US" b="1" dirty="0"/>
              <a:t>Amazon.com</a:t>
            </a:r>
            <a:r>
              <a:rPr lang="en-US" dirty="0"/>
              <a:t> offer several REST services, e.g., for their </a:t>
            </a:r>
            <a:r>
              <a:rPr lang="en-US" dirty="0">
                <a:hlinkClick r:id="rId4"/>
              </a:rPr>
              <a:t>S3 storage solution</a:t>
            </a:r>
            <a:endParaRPr lang="en-US" dirty="0"/>
          </a:p>
          <a:p>
            <a:r>
              <a:rPr lang="en-US" b="1" dirty="0">
                <a:hlinkClick r:id="rId5"/>
              </a:rPr>
              <a:t>Atom</a:t>
            </a:r>
            <a:r>
              <a:rPr lang="en-US" dirty="0"/>
              <a:t> is a RESTful alternative to RSS,</a:t>
            </a:r>
          </a:p>
        </p:txBody>
      </p:sp>
    </p:spTree>
    <p:extLst>
      <p:ext uri="{BB962C8B-B14F-4D97-AF65-F5344CB8AC3E}">
        <p14:creationId xmlns:p14="http://schemas.microsoft.com/office/powerpoint/2010/main" val="7484091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Standards (not really)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There is only really one standard.  It uses a webserver</a:t>
            </a:r>
          </a:p>
          <a:p>
            <a:pPr lvl="1"/>
            <a:r>
              <a:rPr lang="en-US" dirty="0"/>
              <a:t>The request may look like this</a:t>
            </a:r>
          </a:p>
          <a:p>
            <a:pPr lvl="2"/>
            <a:r>
              <a:rPr lang="en-US" dirty="0">
                <a:hlinkClick r:id="rId2"/>
              </a:rPr>
              <a:t>http://somewhere.com/posts</a:t>
            </a:r>
            <a:r>
              <a:rPr lang="en-US" dirty="0"/>
              <a:t> for all the posts</a:t>
            </a:r>
          </a:p>
          <a:p>
            <a:pPr lvl="3"/>
            <a:r>
              <a:rPr lang="en-US" dirty="0">
                <a:hlinkClick r:id="rId3"/>
              </a:rPr>
              <a:t>http://somwhere.com/posts/1</a:t>
            </a:r>
            <a:r>
              <a:rPr lang="en-US" dirty="0"/>
              <a:t>  for the first post.</a:t>
            </a:r>
          </a:p>
          <a:p>
            <a:pPr lvl="2"/>
            <a:r>
              <a:rPr lang="en-US" dirty="0">
                <a:hlinkClick r:id="rId4"/>
              </a:rPr>
              <a:t>http://somwhere.com/query.php?data=posts</a:t>
            </a:r>
            <a:r>
              <a:rPr lang="en-US" dirty="0"/>
              <a:t> for all posts</a:t>
            </a:r>
          </a:p>
          <a:p>
            <a:pPr lvl="3"/>
            <a:r>
              <a:rPr lang="en-US" dirty="0">
                <a:hlinkClick r:id="rId5"/>
              </a:rPr>
              <a:t>http://somwhere.com/posts.php?data=posts&amp;num=1</a:t>
            </a:r>
            <a:r>
              <a:rPr lang="en-US" dirty="0"/>
              <a:t> for the first post</a:t>
            </a:r>
          </a:p>
          <a:p>
            <a:pPr lvl="1"/>
            <a:r>
              <a:rPr lang="en-US" dirty="0"/>
              <a:t>The data is returned as csv file, </a:t>
            </a:r>
            <a:r>
              <a:rPr lang="en-US" dirty="0" err="1"/>
              <a:t>json</a:t>
            </a:r>
            <a:r>
              <a:rPr lang="en-US" dirty="0"/>
              <a:t>, xml, or other format.   </a:t>
            </a:r>
          </a:p>
        </p:txBody>
      </p:sp>
    </p:spTree>
    <p:extLst>
      <p:ext uri="{BB962C8B-B14F-4D97-AF65-F5344CB8AC3E}">
        <p14:creationId xmlns:p14="http://schemas.microsoft.com/office/powerpoint/2010/main" val="32657488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JSON and android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Android has built in methods for JSON</a:t>
            </a:r>
          </a:p>
          <a:p>
            <a:r>
              <a:rPr lang="en-US" dirty="0"/>
              <a:t>Import </a:t>
            </a:r>
            <a:r>
              <a:rPr lang="en-US" dirty="0" err="1"/>
              <a:t>org.json</a:t>
            </a:r>
            <a:endParaRPr lang="en-US" dirty="0"/>
          </a:p>
          <a:p>
            <a:pPr lvl="1"/>
            <a:r>
              <a:rPr lang="en-US" dirty="0"/>
              <a:t>Data is started in a Key value format in a </a:t>
            </a:r>
            <a:r>
              <a:rPr lang="en-US" dirty="0" err="1"/>
              <a:t>JSONObject</a:t>
            </a:r>
            <a:endParaRPr lang="en-US" dirty="0"/>
          </a:p>
          <a:p>
            <a:pPr lvl="1"/>
            <a:r>
              <a:rPr lang="en-US" dirty="0" err="1"/>
              <a:t>JSONObject</a:t>
            </a:r>
            <a:r>
              <a:rPr lang="en-US" dirty="0"/>
              <a:t>  which can be a mix of </a:t>
            </a:r>
            <a:r>
              <a:rPr lang="en-US" dirty="0" err="1"/>
              <a:t>JSONObjects</a:t>
            </a:r>
            <a:r>
              <a:rPr lang="en-US" dirty="0"/>
              <a:t> and </a:t>
            </a:r>
            <a:r>
              <a:rPr lang="en-US" dirty="0" err="1"/>
              <a:t>JSONArrays</a:t>
            </a:r>
            <a:endParaRPr lang="en-US" dirty="0"/>
          </a:p>
          <a:p>
            <a:pPr lvl="1"/>
            <a:r>
              <a:rPr lang="en-US" dirty="0" err="1"/>
              <a:t>JSONArray</a:t>
            </a:r>
            <a:r>
              <a:rPr lang="en-US" dirty="0"/>
              <a:t> which is an array of </a:t>
            </a:r>
            <a:r>
              <a:rPr lang="en-US" dirty="0" err="1"/>
              <a:t>JSONobjects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A good simple tutorial is here:</a:t>
            </a:r>
          </a:p>
          <a:p>
            <a:pPr lvl="2"/>
            <a:r>
              <a:rPr lang="en-US" dirty="0">
                <a:hlinkClick r:id="rId2"/>
              </a:rPr>
              <a:t>http://www.tutorialspoint.com/android/android_json_parser.htm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078604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REST and JSON demo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RestDemo1</a:t>
            </a:r>
          </a:p>
          <a:p>
            <a:pPr lvl="1"/>
            <a:r>
              <a:rPr lang="en-US" dirty="0"/>
              <a:t>It shows basics of JSON</a:t>
            </a:r>
          </a:p>
          <a:p>
            <a:pPr lvl="1"/>
            <a:r>
              <a:rPr lang="en-US" dirty="0"/>
              <a:t>Uses a REST service designed for testing purposes</a:t>
            </a:r>
          </a:p>
          <a:p>
            <a:pPr lvl="2"/>
            <a:r>
              <a:rPr lang="en-US" dirty="0">
                <a:hlinkClick r:id="rId2"/>
              </a:rPr>
              <a:t>http://jsonplaceholder.typicode.com/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It loads the data via a </a:t>
            </a:r>
            <a:r>
              <a:rPr lang="en-US" dirty="0" err="1"/>
              <a:t>HttpURLconnection</a:t>
            </a:r>
            <a:r>
              <a:rPr lang="en-US" dirty="0"/>
              <a:t> (and </a:t>
            </a:r>
            <a:r>
              <a:rPr lang="en-US" dirty="0" err="1"/>
              <a:t>AsyncTask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Display the data in </a:t>
            </a:r>
            <a:r>
              <a:rPr lang="en-US" dirty="0" err="1"/>
              <a:t>recyclerview</a:t>
            </a:r>
            <a:r>
              <a:rPr lang="en-US" dirty="0"/>
              <a:t> with a </a:t>
            </a:r>
            <a:r>
              <a:rPr lang="en-US" dirty="0" err="1"/>
              <a:t>refreshlayout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531140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your own.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Can be a simple or complex as you need</a:t>
            </a:r>
          </a:p>
          <a:p>
            <a:pPr lvl="1"/>
            <a:r>
              <a:rPr lang="en-US" dirty="0"/>
              <a:t>Maybe combined with AJAX (via java script) calls as well</a:t>
            </a:r>
          </a:p>
          <a:p>
            <a:pPr lvl="3"/>
            <a:r>
              <a:rPr lang="en-US" dirty="0"/>
              <a:t>Think Google’s search that updates as you type.</a:t>
            </a:r>
          </a:p>
          <a:p>
            <a:pPr lvl="1"/>
            <a:r>
              <a:rPr lang="en-US" dirty="0"/>
              <a:t>The backend language is your choosing, but normally a script running via the webserver</a:t>
            </a:r>
          </a:p>
          <a:p>
            <a:pPr lvl="2"/>
            <a:r>
              <a:rPr lang="en-US" dirty="0"/>
              <a:t>It then access to a backend storage (</a:t>
            </a:r>
            <a:r>
              <a:rPr lang="en-US" dirty="0" err="1"/>
              <a:t>ie</a:t>
            </a:r>
            <a:r>
              <a:rPr lang="en-US" dirty="0"/>
              <a:t> file, database, </a:t>
            </a:r>
            <a:r>
              <a:rPr lang="en-US" dirty="0" err="1"/>
              <a:t>etc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At min it should have some way to query for information</a:t>
            </a:r>
          </a:p>
          <a:p>
            <a:pPr lvl="2"/>
            <a:r>
              <a:rPr lang="en-US" dirty="0"/>
              <a:t>Updating, deleting, and inserting data are based on need.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14212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7945</TotalTime>
  <Words>999</Words>
  <Application>Microsoft Office PowerPoint</Application>
  <PresentationFormat>Widescreen</PresentationFormat>
  <Paragraphs>106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Tahoma</vt:lpstr>
      <vt:lpstr>Office Theme</vt:lpstr>
      <vt:lpstr>Cosc 5/4730</vt:lpstr>
      <vt:lpstr>What is REST?</vt:lpstr>
      <vt:lpstr>What is REST? (2)</vt:lpstr>
      <vt:lpstr>What is REST? (2)</vt:lpstr>
      <vt:lpstr>Real world examples</vt:lpstr>
      <vt:lpstr>Standards (not really)</vt:lpstr>
      <vt:lpstr>JSON and android</vt:lpstr>
      <vt:lpstr>REST and JSON demo</vt:lpstr>
      <vt:lpstr>Creating your own.</vt:lpstr>
      <vt:lpstr>ReST Demo 2</vt:lpstr>
      <vt:lpstr>authenticator</vt:lpstr>
      <vt:lpstr>Post and parameters.</vt:lpstr>
      <vt:lpstr>ReST Demo 3</vt:lpstr>
      <vt:lpstr>References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Cosc 5/4730</dc:title>
  <dc:creator>James S. Ward</dc:creator>
  <cp:lastModifiedBy>Jim Ward</cp:lastModifiedBy>
  <cp:revision>25</cp:revision>
  <dcterms:created xsi:type="dcterms:W3CDTF">2006-08-16T00:00:00Z</dcterms:created>
  <dcterms:modified xsi:type="dcterms:W3CDTF">2024-10-17T16:01:21Z</dcterms:modified>
</cp:coreProperties>
</file>