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3"/>
  </p:notesMasterIdLst>
  <p:sldIdLst>
    <p:sldId id="256" r:id="rId2"/>
    <p:sldId id="283" r:id="rId3"/>
    <p:sldId id="280" r:id="rId4"/>
    <p:sldId id="257" r:id="rId5"/>
    <p:sldId id="259" r:id="rId6"/>
    <p:sldId id="264" r:id="rId7"/>
    <p:sldId id="274" r:id="rId8"/>
    <p:sldId id="263" r:id="rId9"/>
    <p:sldId id="260" r:id="rId10"/>
    <p:sldId id="267" r:id="rId11"/>
    <p:sldId id="268" r:id="rId12"/>
    <p:sldId id="261" r:id="rId13"/>
    <p:sldId id="275" r:id="rId14"/>
    <p:sldId id="276" r:id="rId15"/>
    <p:sldId id="277" r:id="rId16"/>
    <p:sldId id="266" r:id="rId17"/>
    <p:sldId id="271" r:id="rId18"/>
    <p:sldId id="281" r:id="rId19"/>
    <p:sldId id="282" r:id="rId20"/>
    <p:sldId id="296" r:id="rId21"/>
    <p:sldId id="265" r:id="rId22"/>
    <p:sldId id="278" r:id="rId23"/>
    <p:sldId id="272" r:id="rId24"/>
    <p:sldId id="279" r:id="rId25"/>
    <p:sldId id="270" r:id="rId26"/>
    <p:sldId id="269" r:id="rId27"/>
    <p:sldId id="273" r:id="rId28"/>
    <p:sldId id="258" r:id="rId29"/>
    <p:sldId id="284" r:id="rId30"/>
    <p:sldId id="285" r:id="rId31"/>
    <p:sldId id="286" r:id="rId32"/>
    <p:sldId id="287" r:id="rId33"/>
    <p:sldId id="288" r:id="rId34"/>
    <p:sldId id="291" r:id="rId35"/>
    <p:sldId id="290" r:id="rId36"/>
    <p:sldId id="295" r:id="rId37"/>
    <p:sldId id="292" r:id="rId38"/>
    <p:sldId id="293" r:id="rId39"/>
    <p:sldId id="294" r:id="rId40"/>
    <p:sldId id="289" r:id="rId41"/>
    <p:sldId id="262"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594" y="8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95E30D-0CDC-4B6C-BF6A-3033F7B33298}" type="datetimeFigureOut">
              <a:rPr lang="en-US" smtClean="0"/>
              <a:t>10/14/2024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C81026-5F58-4B92-A172-255CD3E1E90A}" type="slidenum">
              <a:rPr lang="en-US" smtClean="0"/>
              <a:t>‹#›</a:t>
            </a:fld>
            <a:endParaRPr lang="en-US"/>
          </a:p>
        </p:txBody>
      </p:sp>
    </p:spTree>
    <p:extLst>
      <p:ext uri="{BB962C8B-B14F-4D97-AF65-F5344CB8AC3E}">
        <p14:creationId xmlns:p14="http://schemas.microsoft.com/office/powerpoint/2010/main" val="2572036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381000" y="685800"/>
            <a:ext cx="6096000" cy="3429000"/>
          </a:xfrm>
          <a:ln/>
        </p:spPr>
      </p:sp>
      <p:sp>
        <p:nvSpPr>
          <p:cNvPr id="56323" name="Notes Placeholder 2"/>
          <p:cNvSpPr>
            <a:spLocks noGrp="1"/>
          </p:cNvSpPr>
          <p:nvPr>
            <p:ph type="body" idx="1"/>
          </p:nvPr>
        </p:nvSpPr>
        <p:spPr>
          <a:noFill/>
          <a:ln/>
        </p:spPr>
        <p:txBody>
          <a:bodyPr/>
          <a:lstStyle/>
          <a:p>
            <a:endParaRPr lang="en-US"/>
          </a:p>
        </p:txBody>
      </p:sp>
      <p:sp>
        <p:nvSpPr>
          <p:cNvPr id="56324" name="Slide Number Placeholder 3"/>
          <p:cNvSpPr>
            <a:spLocks noGrp="1"/>
          </p:cNvSpPr>
          <p:nvPr>
            <p:ph type="sldNum" sz="quarter" idx="5"/>
          </p:nvPr>
        </p:nvSpPr>
        <p:spPr>
          <a:noFill/>
        </p:spPr>
        <p:txBody>
          <a:bodyPr/>
          <a:lstStyle/>
          <a:p>
            <a:fld id="{2BAF69FA-8F2D-41D5-BC73-0469DBD37D74}" type="slidenum">
              <a:rPr lang="en-US"/>
              <a:pPr/>
              <a:t>41</a:t>
            </a:fld>
            <a:endParaRPr lang="en-US"/>
          </a:p>
        </p:txBody>
      </p:sp>
    </p:spTree>
    <p:extLst>
      <p:ext uri="{BB962C8B-B14F-4D97-AF65-F5344CB8AC3E}">
        <p14:creationId xmlns:p14="http://schemas.microsoft.com/office/powerpoint/2010/main" val="29437277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10/14/2024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developer.android.com/guide/components/services.html#ExtendingServic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developer.android.com/about/versions/oreo/background.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developer.android.com/guide/components/aidl.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vogella.com/articles/AndroidServices/article.html" TargetMode="External"/><Relationship Id="rId2" Type="http://schemas.openxmlformats.org/officeDocument/2006/relationships/hyperlink" Target="http://developer.android.com/reference/android/app/Service.html" TargetMode="External"/><Relationship Id="rId1" Type="http://schemas.openxmlformats.org/officeDocument/2006/relationships/slideLayout" Target="../slideLayouts/slideLayout2.xml"/><Relationship Id="rId6" Type="http://schemas.openxmlformats.org/officeDocument/2006/relationships/hyperlink" Target="http://developer.android.com/guide/components/bound-services.html" TargetMode="External"/><Relationship Id="rId5" Type="http://schemas.openxmlformats.org/officeDocument/2006/relationships/hyperlink" Target="http://developer.android.com/guide/components/aidl.html" TargetMode="External"/><Relationship Id="rId4" Type="http://schemas.openxmlformats.org/officeDocument/2006/relationships/hyperlink" Target="http://developer.android.com/guide/components/services.html"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hyperlink" Target="https://developer.android.com/topic/libraries/architecture/workmanager"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developer.android.com/reference/android/content/Context.html#bindService%28android.content.Intent,%20android.content.ServiceConnection,%20int%29" TargetMode="External"/><Relationship Id="rId2" Type="http://schemas.openxmlformats.org/officeDocument/2006/relationships/hyperlink" Target="http://developer.android.com/reference/android/content/Context.html#startService%28android.content.Intent%29" TargetMode="External"/><Relationship Id="rId1" Type="http://schemas.openxmlformats.org/officeDocument/2006/relationships/slideLayout" Target="../slideLayouts/slideLayout2.xml"/><Relationship Id="rId4" Type="http://schemas.openxmlformats.org/officeDocument/2006/relationships/hyperlink" Target="http://developer.android.com/reference/android/app/Service.html" TargetMode="External"/></Relationships>
</file>

<file path=ppt/slides/_rels/slide40.xml.rels><?xml version="1.0" encoding="UTF-8" standalone="yes"?>
<Relationships xmlns="http://schemas.openxmlformats.org/package/2006/relationships"><Relationship Id="rId8" Type="http://schemas.openxmlformats.org/officeDocument/2006/relationships/hyperlink" Target="https://github.com/googlesamples/android-JobScheduler" TargetMode="External"/><Relationship Id="rId3" Type="http://schemas.openxmlformats.org/officeDocument/2006/relationships/hyperlink" Target="https://www.intertech.com/Blog/android-development-tutorial-job-scheduler/" TargetMode="External"/><Relationship Id="rId7" Type="http://schemas.openxmlformats.org/officeDocument/2006/relationships/hyperlink" Target="http://www.vogella.com/tutorials/AndroidTaskScheduling/article.html" TargetMode="External"/><Relationship Id="rId2" Type="http://schemas.openxmlformats.org/officeDocument/2006/relationships/hyperlink" Target="https://developer.android.com/about/versions/oreo/background.html" TargetMode="External"/><Relationship Id="rId1" Type="http://schemas.openxmlformats.org/officeDocument/2006/relationships/slideLayout" Target="../slideLayouts/slideLayout2.xml"/><Relationship Id="rId6" Type="http://schemas.openxmlformats.org/officeDocument/2006/relationships/hyperlink" Target="https://developer.android.com/reference/android/app/job/JobParameters.html#dequeueWork()" TargetMode="External"/><Relationship Id="rId5" Type="http://schemas.openxmlformats.org/officeDocument/2006/relationships/hyperlink" Target="https://developer.android.com/reference/android/app/job/JobWorkItem.html" TargetMode="External"/><Relationship Id="rId4" Type="http://schemas.openxmlformats.org/officeDocument/2006/relationships/hyperlink" Target="https://developer.android.com/reference/android/app/job/JobScheduler.html" TargetMode="External"/><Relationship Id="rId9" Type="http://schemas.openxmlformats.org/officeDocument/2006/relationships/hyperlink" Target="https://developer.android.com/topic/libraries/architecture/workmanager"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Cosc</a:t>
            </a:r>
            <a:r>
              <a:rPr lang="en-US" dirty="0"/>
              <a:t> 5/4730</a:t>
            </a:r>
          </a:p>
        </p:txBody>
      </p:sp>
      <p:sp>
        <p:nvSpPr>
          <p:cNvPr id="3" name="Subtitle 2"/>
          <p:cNvSpPr>
            <a:spLocks noGrp="1"/>
          </p:cNvSpPr>
          <p:nvPr>
            <p:ph type="subTitle" idx="1"/>
          </p:nvPr>
        </p:nvSpPr>
        <p:spPr/>
        <p:txBody>
          <a:bodyPr/>
          <a:lstStyle/>
          <a:p>
            <a:r>
              <a:rPr lang="en-US" dirty="0"/>
              <a:t>Android</a:t>
            </a:r>
          </a:p>
          <a:p>
            <a:r>
              <a:rPr lang="en-US" dirty="0"/>
              <a:t>Services, </a:t>
            </a:r>
            <a:r>
              <a:rPr lang="en-US" dirty="0" err="1"/>
              <a:t>JobServices</a:t>
            </a:r>
            <a:r>
              <a:rPr lang="en-US" dirty="0"/>
              <a:t>, and </a:t>
            </a:r>
            <a:r>
              <a:rPr lang="en-US" dirty="0" err="1"/>
              <a:t>WorkManager</a:t>
            </a:r>
            <a:endParaRPr lang="en-US" dirty="0"/>
          </a:p>
        </p:txBody>
      </p:sp>
    </p:spTree>
    <p:extLst>
      <p:ext uri="{BB962C8B-B14F-4D97-AF65-F5344CB8AC3E}">
        <p14:creationId xmlns:p14="http://schemas.microsoft.com/office/powerpoint/2010/main" val="1912711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IntentService</a:t>
            </a:r>
            <a:r>
              <a:rPr lang="en-US" dirty="0"/>
              <a:t> Example</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public class </a:t>
            </a:r>
            <a:r>
              <a:rPr lang="en-US" dirty="0" err="1"/>
              <a:t>myIntentService</a:t>
            </a:r>
            <a:r>
              <a:rPr lang="en-US" dirty="0"/>
              <a:t> extends </a:t>
            </a:r>
            <a:r>
              <a:rPr lang="en-US" dirty="0" err="1"/>
              <a:t>IntentService</a:t>
            </a:r>
            <a:r>
              <a:rPr lang="en-US" dirty="0"/>
              <a:t> {</a:t>
            </a:r>
          </a:p>
          <a:p>
            <a:r>
              <a:rPr lang="en-US" dirty="0"/>
              <a:t>required constructor</a:t>
            </a:r>
          </a:p>
          <a:p>
            <a:pPr marL="0" indent="0">
              <a:buNone/>
            </a:pPr>
            <a:r>
              <a:rPr lang="en-US" dirty="0"/>
              <a:t>public </a:t>
            </a:r>
            <a:r>
              <a:rPr lang="en-US" dirty="0" err="1"/>
              <a:t>myIntentService</a:t>
            </a:r>
            <a:r>
              <a:rPr lang="en-US" dirty="0"/>
              <a:t>() {</a:t>
            </a:r>
          </a:p>
          <a:p>
            <a:pPr marL="0" indent="0">
              <a:buNone/>
            </a:pPr>
            <a:r>
              <a:rPr lang="en-US" dirty="0"/>
              <a:t>      super(“</a:t>
            </a:r>
            <a:r>
              <a:rPr lang="en-US" dirty="0" err="1"/>
              <a:t>myIntentService</a:t>
            </a:r>
            <a:r>
              <a:rPr lang="en-US" dirty="0"/>
              <a:t>");</a:t>
            </a:r>
          </a:p>
          <a:p>
            <a:pPr marL="0" indent="0">
              <a:buNone/>
            </a:pPr>
            <a:r>
              <a:rPr lang="en-US" dirty="0"/>
              <a:t>  }</a:t>
            </a:r>
          </a:p>
          <a:p>
            <a:r>
              <a:rPr lang="en-US" dirty="0"/>
              <a:t>Where we do the work.</a:t>
            </a:r>
          </a:p>
          <a:p>
            <a:pPr marL="0" indent="0">
              <a:buNone/>
            </a:pPr>
            <a:r>
              <a:rPr lang="en-US" dirty="0"/>
              <a:t>@Override</a:t>
            </a:r>
          </a:p>
          <a:p>
            <a:pPr marL="0" indent="0">
              <a:buNone/>
            </a:pPr>
            <a:r>
              <a:rPr lang="en-US" dirty="0"/>
              <a:t>  protected void </a:t>
            </a:r>
            <a:r>
              <a:rPr lang="en-US" dirty="0" err="1"/>
              <a:t>onHandleIntent</a:t>
            </a:r>
            <a:r>
              <a:rPr lang="en-US" dirty="0"/>
              <a:t>(Intent intent) {</a:t>
            </a:r>
          </a:p>
          <a:p>
            <a:pPr marL="0" indent="0">
              <a:buNone/>
            </a:pPr>
            <a:r>
              <a:rPr lang="en-US" dirty="0"/>
              <a:t>	Bundle extras = </a:t>
            </a:r>
            <a:r>
              <a:rPr lang="en-US" dirty="0" err="1"/>
              <a:t>intent.getExtras</a:t>
            </a:r>
            <a:r>
              <a:rPr lang="en-US" dirty="0"/>
              <a:t>();</a:t>
            </a:r>
          </a:p>
          <a:p>
            <a:pPr marL="0" indent="0">
              <a:buNone/>
            </a:pPr>
            <a:r>
              <a:rPr lang="en-US" dirty="0"/>
              <a:t>	//now get the information you need to do whatever is needed.</a:t>
            </a:r>
          </a:p>
          <a:p>
            <a:pPr marL="0" indent="0">
              <a:buNone/>
            </a:pPr>
            <a:r>
              <a:rPr lang="en-US" dirty="0"/>
              <a:t>  }</a:t>
            </a:r>
          </a:p>
          <a:p>
            <a:pPr marL="0" indent="0">
              <a:buNone/>
            </a:pPr>
            <a:r>
              <a:rPr lang="en-US" dirty="0"/>
              <a:t>}</a:t>
            </a:r>
          </a:p>
        </p:txBody>
      </p:sp>
      <p:sp>
        <p:nvSpPr>
          <p:cNvPr id="4" name="TextBox 3"/>
          <p:cNvSpPr txBox="1"/>
          <p:nvPr/>
        </p:nvSpPr>
        <p:spPr>
          <a:xfrm>
            <a:off x="609600" y="5985561"/>
            <a:ext cx="8314007" cy="646331"/>
          </a:xfrm>
          <a:prstGeom prst="rect">
            <a:avLst/>
          </a:prstGeom>
          <a:noFill/>
        </p:spPr>
        <p:txBody>
          <a:bodyPr wrap="none" rtlCol="0">
            <a:spAutoFit/>
          </a:bodyPr>
          <a:lstStyle/>
          <a:p>
            <a:r>
              <a:rPr lang="en-US" dirty="0"/>
              <a:t>See the myIntentService.java for the compete code.   In the service repo, </a:t>
            </a:r>
            <a:r>
              <a:rPr lang="en-US" dirty="0" err="1"/>
              <a:t>serviceDemo</a:t>
            </a:r>
            <a:r>
              <a:rPr lang="en-US" dirty="0"/>
              <a:t> </a:t>
            </a:r>
          </a:p>
          <a:p>
            <a:r>
              <a:rPr lang="en-US" dirty="0"/>
              <a:t>example</a:t>
            </a:r>
          </a:p>
        </p:txBody>
      </p:sp>
    </p:spTree>
    <p:extLst>
      <p:ext uri="{BB962C8B-B14F-4D97-AF65-F5344CB8AC3E}">
        <p14:creationId xmlns:p14="http://schemas.microsoft.com/office/powerpoint/2010/main" val="1882453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Calling the </a:t>
            </a:r>
            <a:r>
              <a:rPr lang="en-US" dirty="0" err="1"/>
              <a:t>IntentService</a:t>
            </a:r>
            <a:endParaRPr lang="en-US" dirty="0"/>
          </a:p>
        </p:txBody>
      </p:sp>
      <p:sp>
        <p:nvSpPr>
          <p:cNvPr id="3" name="Content Placeholder 2"/>
          <p:cNvSpPr>
            <a:spLocks noGrp="1"/>
          </p:cNvSpPr>
          <p:nvPr>
            <p:ph idx="1"/>
          </p:nvPr>
        </p:nvSpPr>
        <p:spPr/>
        <p:txBody>
          <a:bodyPr>
            <a:normAutofit fontScale="92500" lnSpcReduction="10000"/>
          </a:bodyPr>
          <a:lstStyle/>
          <a:p>
            <a:r>
              <a:rPr lang="en-US" dirty="0"/>
              <a:t>From the application we create an intent and then start the service.</a:t>
            </a:r>
          </a:p>
          <a:p>
            <a:pPr lvl="1"/>
            <a:r>
              <a:rPr lang="en-US" dirty="0"/>
              <a:t>The example service “returns” X number of random numbers based on the intent, so</a:t>
            </a:r>
          </a:p>
          <a:p>
            <a:pPr marL="914400" lvl="2" indent="0">
              <a:buNone/>
            </a:pPr>
            <a:r>
              <a:rPr lang="en-US" sz="2200" dirty="0"/>
              <a:t>Intent number5 = new Intent(</a:t>
            </a:r>
            <a:r>
              <a:rPr lang="en-US" sz="2200" dirty="0" err="1"/>
              <a:t>getBaseContext</a:t>
            </a:r>
            <a:r>
              <a:rPr lang="en-US" sz="2200" dirty="0"/>
              <a:t>(), </a:t>
            </a:r>
            <a:r>
              <a:rPr lang="en-US" sz="2200" dirty="0" err="1"/>
              <a:t>myIntentService.class</a:t>
            </a:r>
            <a:r>
              <a:rPr lang="en-US" sz="2200" dirty="0"/>
              <a:t>);</a:t>
            </a:r>
          </a:p>
          <a:p>
            <a:pPr marL="914400" lvl="2" indent="0">
              <a:buNone/>
            </a:pPr>
            <a:r>
              <a:rPr lang="en-US" sz="2600" dirty="0"/>
              <a:t>number5.putExtra("times", 5);  //5 random number</a:t>
            </a:r>
          </a:p>
          <a:p>
            <a:pPr lvl="1"/>
            <a:r>
              <a:rPr lang="en-US" dirty="0"/>
              <a:t>And we want it to send numbers back through a messenger (handler)</a:t>
            </a:r>
          </a:p>
          <a:p>
            <a:pPr marL="914400" lvl="2" indent="0">
              <a:buNone/>
            </a:pPr>
            <a:r>
              <a:rPr lang="en-US" sz="2200" dirty="0"/>
              <a:t>Messenger </a:t>
            </a:r>
            <a:r>
              <a:rPr lang="en-US" sz="2200" dirty="0" err="1"/>
              <a:t>messenger</a:t>
            </a:r>
            <a:r>
              <a:rPr lang="en-US" sz="2200" dirty="0"/>
              <a:t> = new Messenger(handler);</a:t>
            </a:r>
          </a:p>
          <a:p>
            <a:pPr marL="914400" lvl="2" indent="0">
              <a:buNone/>
            </a:pPr>
            <a:r>
              <a:rPr lang="en-US" sz="2200" dirty="0"/>
              <a:t>number5.putExtra("MESSENGER", messenger);</a:t>
            </a:r>
          </a:p>
          <a:p>
            <a:pPr lvl="2"/>
            <a:r>
              <a:rPr lang="en-US" dirty="0"/>
              <a:t>As note, If there is no MESSENGER key, then the service will use notifications.</a:t>
            </a:r>
          </a:p>
          <a:p>
            <a:pPr lvl="1"/>
            <a:r>
              <a:rPr lang="en-US" dirty="0"/>
              <a:t>And finally start the service, using the intent that was created</a:t>
            </a:r>
          </a:p>
          <a:p>
            <a:pPr marL="914400" lvl="2" indent="0">
              <a:buNone/>
            </a:pPr>
            <a:r>
              <a:rPr lang="en-US" dirty="0" err="1"/>
              <a:t>startService</a:t>
            </a:r>
            <a:r>
              <a:rPr lang="en-US" dirty="0"/>
              <a:t>(number5);</a:t>
            </a:r>
          </a:p>
        </p:txBody>
      </p:sp>
    </p:spTree>
    <p:extLst>
      <p:ext uri="{BB962C8B-B14F-4D97-AF65-F5344CB8AC3E}">
        <p14:creationId xmlns:p14="http://schemas.microsoft.com/office/powerpoint/2010/main" val="2767503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a:t>
            </a:r>
          </a:p>
        </p:txBody>
      </p:sp>
      <p:sp>
        <p:nvSpPr>
          <p:cNvPr id="3" name="Content Placeholder 2"/>
          <p:cNvSpPr>
            <a:spLocks noGrp="1"/>
          </p:cNvSpPr>
          <p:nvPr>
            <p:ph idx="1"/>
          </p:nvPr>
        </p:nvSpPr>
        <p:spPr/>
        <p:txBody>
          <a:bodyPr>
            <a:normAutofit fontScale="92500"/>
          </a:bodyPr>
          <a:lstStyle/>
          <a:p>
            <a:r>
              <a:rPr lang="en-US" dirty="0"/>
              <a:t>Far more complex.</a:t>
            </a:r>
          </a:p>
          <a:p>
            <a:pPr lvl="1"/>
            <a:r>
              <a:rPr lang="en-US" dirty="0"/>
              <a:t>Need to create thread for it</a:t>
            </a:r>
          </a:p>
          <a:p>
            <a:pPr lvl="1"/>
            <a:r>
              <a:rPr lang="en-US" dirty="0"/>
              <a:t>The </a:t>
            </a:r>
            <a:r>
              <a:rPr lang="en-US" dirty="0" err="1"/>
              <a:t>serviceHandler</a:t>
            </a:r>
            <a:r>
              <a:rPr lang="en-US" dirty="0"/>
              <a:t> as well</a:t>
            </a:r>
          </a:p>
          <a:p>
            <a:pPr lvl="1"/>
            <a:r>
              <a:rPr lang="en-US" dirty="0" err="1"/>
              <a:t>Onstartcommand</a:t>
            </a:r>
            <a:r>
              <a:rPr lang="en-US" dirty="0"/>
              <a:t> which will get the intent and then pass the information onto the </a:t>
            </a:r>
            <a:r>
              <a:rPr lang="en-US" dirty="0" err="1"/>
              <a:t>servicehandler</a:t>
            </a:r>
            <a:r>
              <a:rPr lang="en-US" dirty="0"/>
              <a:t> (via a messenger) so it off on it’s own thread.</a:t>
            </a:r>
          </a:p>
          <a:p>
            <a:pPr lvl="1"/>
            <a:endParaRPr lang="en-US" dirty="0"/>
          </a:p>
          <a:p>
            <a:pPr lvl="1"/>
            <a:r>
              <a:rPr lang="en-US" dirty="0"/>
              <a:t>You can also setup the </a:t>
            </a:r>
            <a:r>
              <a:rPr lang="en-US" dirty="0" err="1"/>
              <a:t>IBinder</a:t>
            </a:r>
            <a:r>
              <a:rPr lang="en-US" dirty="0"/>
              <a:t> as well.</a:t>
            </a:r>
          </a:p>
          <a:p>
            <a:pPr lvl="1"/>
            <a:endParaRPr lang="en-US" dirty="0"/>
          </a:p>
          <a:p>
            <a:pPr lvl="1"/>
            <a:r>
              <a:rPr lang="en-US" dirty="0"/>
              <a:t>Well look at the template for the service code next.</a:t>
            </a:r>
          </a:p>
        </p:txBody>
      </p:sp>
    </p:spTree>
    <p:extLst>
      <p:ext uri="{BB962C8B-B14F-4D97-AF65-F5344CB8AC3E}">
        <p14:creationId xmlns:p14="http://schemas.microsoft.com/office/powerpoint/2010/main" val="940350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 code</a:t>
            </a:r>
          </a:p>
        </p:txBody>
      </p:sp>
      <p:sp>
        <p:nvSpPr>
          <p:cNvPr id="4" name="Content Placeholder 3"/>
          <p:cNvSpPr>
            <a:spLocks noGrp="1"/>
          </p:cNvSpPr>
          <p:nvPr>
            <p:ph sz="half" idx="1"/>
          </p:nvPr>
        </p:nvSpPr>
        <p:spPr/>
        <p:txBody>
          <a:bodyPr>
            <a:normAutofit fontScale="47500" lnSpcReduction="20000"/>
          </a:bodyPr>
          <a:lstStyle/>
          <a:p>
            <a:pPr marL="0" indent="0">
              <a:buNone/>
            </a:pPr>
            <a:r>
              <a:rPr lang="en-US" dirty="0"/>
              <a:t>public class </a:t>
            </a:r>
            <a:r>
              <a:rPr lang="en-US" dirty="0" err="1"/>
              <a:t>myService</a:t>
            </a:r>
            <a:r>
              <a:rPr lang="en-US" dirty="0"/>
              <a:t> extends Service {</a:t>
            </a:r>
            <a:br>
              <a:rPr lang="en-US" dirty="0"/>
            </a:br>
            <a:r>
              <a:rPr lang="en-US" dirty="0"/>
              <a:t>  private </a:t>
            </a:r>
            <a:r>
              <a:rPr lang="en-US" dirty="0" err="1"/>
              <a:t>Looper</a:t>
            </a:r>
            <a:r>
              <a:rPr lang="en-US" dirty="0"/>
              <a:t> </a:t>
            </a:r>
            <a:r>
              <a:rPr lang="en-US" dirty="0" err="1"/>
              <a:t>mServiceLooper</a:t>
            </a:r>
            <a:r>
              <a:rPr lang="en-US" dirty="0"/>
              <a:t>;</a:t>
            </a:r>
            <a:br>
              <a:rPr lang="en-US" dirty="0"/>
            </a:br>
            <a:r>
              <a:rPr lang="en-US" dirty="0"/>
              <a:t>  private </a:t>
            </a:r>
            <a:r>
              <a:rPr lang="en-US" dirty="0" err="1"/>
              <a:t>ServiceHandler</a:t>
            </a:r>
            <a:r>
              <a:rPr lang="en-US" dirty="0"/>
              <a:t> </a:t>
            </a:r>
            <a:r>
              <a:rPr lang="en-US" dirty="0" err="1"/>
              <a:t>mServiceHandler</a:t>
            </a:r>
            <a:r>
              <a:rPr lang="en-US" dirty="0"/>
              <a:t>;</a:t>
            </a:r>
            <a:br>
              <a:rPr lang="en-US" dirty="0"/>
            </a:br>
            <a:endParaRPr lang="en-US" dirty="0"/>
          </a:p>
          <a:p>
            <a:pPr marL="0" indent="0">
              <a:buNone/>
            </a:pPr>
            <a:r>
              <a:rPr lang="en-US" dirty="0">
                <a:solidFill>
                  <a:srgbClr val="FF0000"/>
                </a:solidFill>
              </a:rPr>
              <a:t>//our global variables here.</a:t>
            </a:r>
          </a:p>
          <a:p>
            <a:pPr marL="0" indent="0">
              <a:buNone/>
            </a:pPr>
            <a:br>
              <a:rPr lang="en-US" dirty="0"/>
            </a:br>
            <a:r>
              <a:rPr lang="en-US" dirty="0"/>
              <a:t>  // Handler that receives messages from the thread</a:t>
            </a:r>
            <a:br>
              <a:rPr lang="en-US" dirty="0"/>
            </a:br>
            <a:r>
              <a:rPr lang="en-US" dirty="0"/>
              <a:t>  private final class </a:t>
            </a:r>
            <a:r>
              <a:rPr lang="en-US" dirty="0" err="1"/>
              <a:t>ServiceHandler</a:t>
            </a:r>
            <a:r>
              <a:rPr lang="en-US" dirty="0"/>
              <a:t> extends Handler {</a:t>
            </a:r>
            <a:br>
              <a:rPr lang="en-US" dirty="0"/>
            </a:br>
            <a:r>
              <a:rPr lang="en-US" dirty="0"/>
              <a:t>      public </a:t>
            </a:r>
            <a:r>
              <a:rPr lang="en-US" dirty="0" err="1"/>
              <a:t>ServiceHandler</a:t>
            </a:r>
            <a:r>
              <a:rPr lang="en-US" dirty="0"/>
              <a:t>(</a:t>
            </a:r>
            <a:r>
              <a:rPr lang="en-US" dirty="0" err="1"/>
              <a:t>Looper</a:t>
            </a:r>
            <a:r>
              <a:rPr lang="en-US" dirty="0"/>
              <a:t> </a:t>
            </a:r>
            <a:r>
              <a:rPr lang="en-US" dirty="0" err="1"/>
              <a:t>looper</a:t>
            </a:r>
            <a:r>
              <a:rPr lang="en-US" dirty="0"/>
              <a:t>) {</a:t>
            </a:r>
            <a:br>
              <a:rPr lang="en-US" dirty="0"/>
            </a:br>
            <a:r>
              <a:rPr lang="en-US" dirty="0"/>
              <a:t>          super(</a:t>
            </a:r>
            <a:r>
              <a:rPr lang="en-US" dirty="0" err="1"/>
              <a:t>looper</a:t>
            </a:r>
            <a:r>
              <a:rPr lang="en-US" dirty="0"/>
              <a:t>);</a:t>
            </a:r>
            <a:br>
              <a:rPr lang="en-US" dirty="0"/>
            </a:br>
            <a:r>
              <a:rPr lang="en-US" dirty="0"/>
              <a:t>      }</a:t>
            </a:r>
          </a:p>
          <a:p>
            <a:pPr marL="0" indent="0">
              <a:buNone/>
            </a:pPr>
            <a:br>
              <a:rPr lang="en-US" dirty="0"/>
            </a:br>
            <a:r>
              <a:rPr lang="en-US" dirty="0"/>
              <a:t>      @Override</a:t>
            </a:r>
            <a:br>
              <a:rPr lang="en-US" dirty="0"/>
            </a:br>
            <a:r>
              <a:rPr lang="en-US" dirty="0"/>
              <a:t>      public void </a:t>
            </a:r>
            <a:r>
              <a:rPr lang="en-US" dirty="0" err="1"/>
              <a:t>handleMessage</a:t>
            </a:r>
            <a:r>
              <a:rPr lang="en-US" dirty="0"/>
              <a:t>(Message </a:t>
            </a:r>
            <a:r>
              <a:rPr lang="en-US" dirty="0" err="1"/>
              <a:t>msg</a:t>
            </a:r>
            <a:r>
              <a:rPr lang="en-US" dirty="0"/>
              <a:t>) {</a:t>
            </a:r>
            <a:br>
              <a:rPr lang="en-US" dirty="0"/>
            </a:br>
            <a:r>
              <a:rPr lang="en-US" dirty="0"/>
              <a:t>          </a:t>
            </a:r>
          </a:p>
          <a:p>
            <a:pPr marL="0" indent="0">
              <a:buNone/>
            </a:pPr>
            <a:r>
              <a:rPr lang="en-US" dirty="0"/>
              <a:t>          </a:t>
            </a:r>
            <a:r>
              <a:rPr lang="en-US" dirty="0">
                <a:solidFill>
                  <a:srgbClr val="FF0000"/>
                </a:solidFill>
              </a:rPr>
              <a:t>//our code here, to the work based on the msg.</a:t>
            </a:r>
            <a:br>
              <a:rPr lang="en-US" dirty="0">
                <a:solidFill>
                  <a:srgbClr val="FF0000"/>
                </a:solidFill>
              </a:rPr>
            </a:br>
            <a:br>
              <a:rPr lang="en-US" dirty="0"/>
            </a:br>
            <a:r>
              <a:rPr lang="en-US" dirty="0"/>
              <a:t>          }</a:t>
            </a:r>
            <a:br>
              <a:rPr lang="en-US" dirty="0"/>
            </a:br>
            <a:r>
              <a:rPr lang="en-US" dirty="0"/>
              <a:t>          // Stop the service using the </a:t>
            </a:r>
            <a:r>
              <a:rPr lang="en-US" dirty="0" err="1"/>
              <a:t>startId</a:t>
            </a:r>
            <a:r>
              <a:rPr lang="en-US" dirty="0"/>
              <a:t>, so that we don't stop</a:t>
            </a:r>
            <a:br>
              <a:rPr lang="en-US" dirty="0"/>
            </a:br>
            <a:r>
              <a:rPr lang="en-US" dirty="0"/>
              <a:t>          // the service in the middle of handling another job</a:t>
            </a:r>
            <a:br>
              <a:rPr lang="en-US" dirty="0"/>
            </a:br>
            <a:r>
              <a:rPr lang="en-US" dirty="0"/>
              <a:t>          </a:t>
            </a:r>
            <a:r>
              <a:rPr lang="en-US" dirty="0" err="1"/>
              <a:t>stopSelf</a:t>
            </a:r>
            <a:r>
              <a:rPr lang="en-US" dirty="0"/>
              <a:t>(msg.arg1);</a:t>
            </a:r>
            <a:br>
              <a:rPr lang="en-US" dirty="0"/>
            </a:br>
            <a:r>
              <a:rPr lang="en-US" dirty="0"/>
              <a:t>      }</a:t>
            </a:r>
            <a:br>
              <a:rPr lang="en-US" dirty="0"/>
            </a:br>
            <a:r>
              <a:rPr lang="en-US" dirty="0"/>
              <a:t>  }</a:t>
            </a:r>
            <a:br>
              <a:rPr lang="en-US" dirty="0"/>
            </a:br>
            <a:endParaRPr lang="en-US" dirty="0"/>
          </a:p>
        </p:txBody>
      </p:sp>
      <p:sp>
        <p:nvSpPr>
          <p:cNvPr id="5" name="Content Placeholder 4"/>
          <p:cNvSpPr>
            <a:spLocks noGrp="1"/>
          </p:cNvSpPr>
          <p:nvPr>
            <p:ph sz="half" idx="2"/>
          </p:nvPr>
        </p:nvSpPr>
        <p:spPr/>
        <p:txBody>
          <a:bodyPr>
            <a:normAutofit fontScale="47500" lnSpcReduction="20000"/>
          </a:bodyPr>
          <a:lstStyle/>
          <a:p>
            <a:pPr marL="0" indent="0">
              <a:buNone/>
            </a:pPr>
            <a:br>
              <a:rPr lang="en-US" dirty="0"/>
            </a:br>
            <a:r>
              <a:rPr lang="en-US" dirty="0"/>
              <a:t>  @Override</a:t>
            </a:r>
            <a:br>
              <a:rPr lang="en-US" dirty="0"/>
            </a:br>
            <a:r>
              <a:rPr lang="en-US" dirty="0"/>
              <a:t>  public void </a:t>
            </a:r>
            <a:r>
              <a:rPr lang="en-US" dirty="0" err="1"/>
              <a:t>onCreate</a:t>
            </a:r>
            <a:r>
              <a:rPr lang="en-US" dirty="0"/>
              <a:t>() {</a:t>
            </a:r>
            <a:br>
              <a:rPr lang="en-US" dirty="0"/>
            </a:br>
            <a:r>
              <a:rPr lang="en-US" dirty="0"/>
              <a:t>// Start up the thread running the service.  Note that     </a:t>
            </a:r>
          </a:p>
          <a:p>
            <a:pPr marL="0" indent="0">
              <a:buNone/>
            </a:pPr>
            <a:r>
              <a:rPr lang="en-US" dirty="0"/>
              <a:t>// we create a separate thread because the service</a:t>
            </a:r>
          </a:p>
          <a:p>
            <a:pPr marL="0" indent="0">
              <a:buNone/>
            </a:pPr>
            <a:r>
              <a:rPr lang="en-US" dirty="0"/>
              <a:t>// normally runs in the process's main thread, which we</a:t>
            </a:r>
          </a:p>
          <a:p>
            <a:pPr marL="0" indent="0">
              <a:buNone/>
            </a:pPr>
            <a:r>
              <a:rPr lang="en-US" dirty="0"/>
              <a:t>// don't want to block.  We also make it</a:t>
            </a:r>
            <a:br>
              <a:rPr lang="en-US" dirty="0"/>
            </a:br>
            <a:r>
              <a:rPr lang="en-US" dirty="0"/>
              <a:t>// background priority so CPU-intensive work will not</a:t>
            </a:r>
          </a:p>
          <a:p>
            <a:pPr marL="0" indent="0">
              <a:buNone/>
            </a:pPr>
            <a:r>
              <a:rPr lang="en-US" dirty="0"/>
              <a:t>// disrupt our UI.</a:t>
            </a:r>
          </a:p>
          <a:p>
            <a:pPr marL="0" indent="0">
              <a:buNone/>
            </a:pPr>
            <a:br>
              <a:rPr lang="en-US" dirty="0"/>
            </a:br>
            <a:r>
              <a:rPr lang="en-US" dirty="0"/>
              <a:t>    </a:t>
            </a:r>
            <a:r>
              <a:rPr lang="en-US" dirty="0" err="1"/>
              <a:t>HandlerThread</a:t>
            </a:r>
            <a:r>
              <a:rPr lang="en-US" dirty="0"/>
              <a:t> thread = new </a:t>
            </a:r>
            <a:r>
              <a:rPr lang="en-US" dirty="0" err="1"/>
              <a:t>HandlerThread</a:t>
            </a:r>
            <a:r>
              <a:rPr lang="en-US" dirty="0"/>
              <a:t>("</a:t>
            </a:r>
            <a:r>
              <a:rPr lang="en-US" dirty="0" err="1"/>
              <a:t>ServiceStartArguments</a:t>
            </a:r>
            <a:r>
              <a:rPr lang="en-US" dirty="0"/>
              <a:t>",</a:t>
            </a:r>
            <a:br>
              <a:rPr lang="en-US" dirty="0"/>
            </a:br>
            <a:r>
              <a:rPr lang="en-US" dirty="0"/>
              <a:t>            </a:t>
            </a:r>
            <a:r>
              <a:rPr lang="en-US" dirty="0" err="1"/>
              <a:t>Process.THREAD_PRIORITY_BACKGROUND</a:t>
            </a:r>
            <a:r>
              <a:rPr lang="en-US" dirty="0"/>
              <a:t>);</a:t>
            </a:r>
            <a:br>
              <a:rPr lang="en-US" dirty="0"/>
            </a:br>
            <a:r>
              <a:rPr lang="en-US" dirty="0"/>
              <a:t>    </a:t>
            </a:r>
            <a:r>
              <a:rPr lang="en-US" dirty="0" err="1"/>
              <a:t>thread.start</a:t>
            </a:r>
            <a:r>
              <a:rPr lang="en-US" dirty="0"/>
              <a:t>();</a:t>
            </a:r>
            <a:br>
              <a:rPr lang="en-US" dirty="0"/>
            </a:br>
            <a:br>
              <a:rPr lang="en-US" dirty="0"/>
            </a:br>
            <a:r>
              <a:rPr lang="en-US" dirty="0"/>
              <a:t>    // Get the </a:t>
            </a:r>
            <a:r>
              <a:rPr lang="en-US" dirty="0" err="1"/>
              <a:t>HandlerThread's</a:t>
            </a:r>
            <a:r>
              <a:rPr lang="en-US" dirty="0"/>
              <a:t> </a:t>
            </a:r>
            <a:r>
              <a:rPr lang="en-US" dirty="0" err="1"/>
              <a:t>Looper</a:t>
            </a:r>
            <a:r>
              <a:rPr lang="en-US" dirty="0"/>
              <a:t> and use it for our Handler</a:t>
            </a:r>
            <a:br>
              <a:rPr lang="en-US" dirty="0"/>
            </a:br>
            <a:r>
              <a:rPr lang="en-US" dirty="0"/>
              <a:t>    </a:t>
            </a:r>
            <a:r>
              <a:rPr lang="en-US" dirty="0" err="1"/>
              <a:t>mServiceLooper</a:t>
            </a:r>
            <a:r>
              <a:rPr lang="en-US" dirty="0"/>
              <a:t> = </a:t>
            </a:r>
            <a:r>
              <a:rPr lang="en-US" dirty="0" err="1"/>
              <a:t>thread.getLooper</a:t>
            </a:r>
            <a:r>
              <a:rPr lang="en-US" dirty="0"/>
              <a:t>();</a:t>
            </a:r>
            <a:br>
              <a:rPr lang="en-US" dirty="0"/>
            </a:br>
            <a:r>
              <a:rPr lang="en-US" dirty="0"/>
              <a:t>    </a:t>
            </a:r>
            <a:r>
              <a:rPr lang="en-US" dirty="0" err="1"/>
              <a:t>mServiceHandler</a:t>
            </a:r>
            <a:r>
              <a:rPr lang="en-US" dirty="0"/>
              <a:t> = new </a:t>
            </a:r>
            <a:r>
              <a:rPr lang="en-US" dirty="0" err="1"/>
              <a:t>ServiceHandler</a:t>
            </a:r>
            <a:r>
              <a:rPr lang="en-US" dirty="0"/>
              <a:t>(</a:t>
            </a:r>
            <a:r>
              <a:rPr lang="en-US" dirty="0" err="1"/>
              <a:t>mServiceLooper</a:t>
            </a:r>
            <a:r>
              <a:rPr lang="en-US" dirty="0"/>
              <a:t>);</a:t>
            </a:r>
            <a:br>
              <a:rPr lang="en-US" dirty="0"/>
            </a:br>
            <a:r>
              <a:rPr lang="en-US" dirty="0"/>
              <a:t>  }</a:t>
            </a:r>
            <a:br>
              <a:rPr lang="en-US" dirty="0"/>
            </a:br>
            <a:br>
              <a:rPr lang="en-US" dirty="0"/>
            </a:br>
            <a:endParaRPr lang="en-US" dirty="0"/>
          </a:p>
        </p:txBody>
      </p:sp>
      <p:sp>
        <p:nvSpPr>
          <p:cNvPr id="3" name="TextBox 2">
            <a:extLst>
              <a:ext uri="{FF2B5EF4-FFF2-40B4-BE49-F238E27FC236}">
                <a16:creationId xmlns:a16="http://schemas.microsoft.com/office/drawing/2014/main" id="{51E5255B-9750-ACD9-E2D3-3EC312EDB36D}"/>
              </a:ext>
            </a:extLst>
          </p:cNvPr>
          <p:cNvSpPr txBox="1"/>
          <p:nvPr/>
        </p:nvSpPr>
        <p:spPr>
          <a:xfrm>
            <a:off x="1447800" y="5802998"/>
            <a:ext cx="7929607" cy="646331"/>
          </a:xfrm>
          <a:prstGeom prst="rect">
            <a:avLst/>
          </a:prstGeom>
          <a:noFill/>
        </p:spPr>
        <p:txBody>
          <a:bodyPr wrap="none" rtlCol="0">
            <a:spAutoFit/>
          </a:bodyPr>
          <a:lstStyle/>
          <a:p>
            <a:r>
              <a:rPr lang="en-US" dirty="0"/>
              <a:t>See the myService.java for the compete code.   In the service repo, </a:t>
            </a:r>
            <a:r>
              <a:rPr lang="en-US" dirty="0" err="1"/>
              <a:t>serviceDemo</a:t>
            </a:r>
            <a:r>
              <a:rPr lang="en-US" dirty="0"/>
              <a:t> </a:t>
            </a:r>
          </a:p>
          <a:p>
            <a:r>
              <a:rPr lang="en-US" dirty="0"/>
              <a:t>example</a:t>
            </a:r>
          </a:p>
        </p:txBody>
      </p:sp>
    </p:spTree>
    <p:extLst>
      <p:ext uri="{BB962C8B-B14F-4D97-AF65-F5344CB8AC3E}">
        <p14:creationId xmlns:p14="http://schemas.microsoft.com/office/powerpoint/2010/main" val="3137208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 code (2)</a:t>
            </a:r>
          </a:p>
        </p:txBody>
      </p:sp>
      <p:sp>
        <p:nvSpPr>
          <p:cNvPr id="3" name="Content Placeholder 2"/>
          <p:cNvSpPr>
            <a:spLocks noGrp="1"/>
          </p:cNvSpPr>
          <p:nvPr>
            <p:ph idx="1"/>
          </p:nvPr>
        </p:nvSpPr>
        <p:spPr/>
        <p:txBody>
          <a:bodyPr>
            <a:normAutofit fontScale="47500" lnSpcReduction="20000"/>
          </a:bodyPr>
          <a:lstStyle/>
          <a:p>
            <a:pPr marL="0" indent="0">
              <a:buNone/>
            </a:pPr>
            <a:r>
              <a:rPr lang="en-US" dirty="0"/>
              <a:t>  @Override</a:t>
            </a:r>
            <a:br>
              <a:rPr lang="en-US" dirty="0"/>
            </a:br>
            <a:r>
              <a:rPr lang="en-US" dirty="0"/>
              <a:t>  public </a:t>
            </a:r>
            <a:r>
              <a:rPr lang="en-US" dirty="0" err="1"/>
              <a:t>int</a:t>
            </a:r>
            <a:r>
              <a:rPr lang="en-US" dirty="0"/>
              <a:t> </a:t>
            </a:r>
            <a:r>
              <a:rPr lang="en-US" dirty="0" err="1"/>
              <a:t>onStartCommand</a:t>
            </a:r>
            <a:r>
              <a:rPr lang="en-US" dirty="0"/>
              <a:t>(Intent </a:t>
            </a:r>
            <a:r>
              <a:rPr lang="en-US" dirty="0" err="1"/>
              <a:t>intent</a:t>
            </a:r>
            <a:r>
              <a:rPr lang="en-US" dirty="0"/>
              <a:t>, </a:t>
            </a:r>
            <a:r>
              <a:rPr lang="en-US" dirty="0" err="1"/>
              <a:t>int</a:t>
            </a:r>
            <a:r>
              <a:rPr lang="en-US" dirty="0"/>
              <a:t> flags, </a:t>
            </a:r>
            <a:r>
              <a:rPr lang="en-US" dirty="0" err="1"/>
              <a:t>int</a:t>
            </a:r>
            <a:r>
              <a:rPr lang="en-US" dirty="0"/>
              <a:t> </a:t>
            </a:r>
            <a:r>
              <a:rPr lang="en-US" dirty="0" err="1"/>
              <a:t>startId</a:t>
            </a:r>
            <a:r>
              <a:rPr lang="en-US" dirty="0"/>
              <a:t>) {</a:t>
            </a:r>
            <a:br>
              <a:rPr lang="en-US" dirty="0"/>
            </a:br>
            <a:r>
              <a:rPr lang="en-US" dirty="0"/>
              <a:t>      </a:t>
            </a:r>
            <a:r>
              <a:rPr lang="en-US" dirty="0" err="1"/>
              <a:t>Toast.makeText</a:t>
            </a:r>
            <a:r>
              <a:rPr lang="en-US" dirty="0"/>
              <a:t>(this, "service starting", </a:t>
            </a:r>
            <a:r>
              <a:rPr lang="en-US" dirty="0" err="1"/>
              <a:t>Toast.LENGTH_SHORT</a:t>
            </a:r>
            <a:r>
              <a:rPr lang="en-US" dirty="0"/>
              <a:t>).show();</a:t>
            </a:r>
            <a:br>
              <a:rPr lang="en-US" dirty="0"/>
            </a:br>
            <a:br>
              <a:rPr lang="en-US" dirty="0"/>
            </a:br>
            <a:r>
              <a:rPr lang="en-US" dirty="0"/>
              <a:t>      // For each start request, send a message to start a job and deliver the</a:t>
            </a:r>
            <a:br>
              <a:rPr lang="en-US" dirty="0"/>
            </a:br>
            <a:r>
              <a:rPr lang="en-US" dirty="0"/>
              <a:t>      // start ID so we know which request we're stopping when we finish the job</a:t>
            </a:r>
            <a:br>
              <a:rPr lang="en-US" dirty="0"/>
            </a:br>
            <a:r>
              <a:rPr lang="en-US" dirty="0"/>
              <a:t>      Message </a:t>
            </a:r>
            <a:r>
              <a:rPr lang="en-US" dirty="0" err="1"/>
              <a:t>msg</a:t>
            </a:r>
            <a:r>
              <a:rPr lang="en-US" dirty="0"/>
              <a:t> = </a:t>
            </a:r>
            <a:r>
              <a:rPr lang="en-US" dirty="0" err="1"/>
              <a:t>mServiceHandler.obtainMessage</a:t>
            </a:r>
            <a:r>
              <a:rPr lang="en-US" dirty="0"/>
              <a:t>();</a:t>
            </a:r>
            <a:br>
              <a:rPr lang="en-US" dirty="0"/>
            </a:br>
            <a:r>
              <a:rPr lang="en-US" dirty="0"/>
              <a:t>      msg.arg1 = </a:t>
            </a:r>
            <a:r>
              <a:rPr lang="en-US" dirty="0" err="1"/>
              <a:t>startId</a:t>
            </a:r>
            <a:r>
              <a:rPr lang="en-US" dirty="0"/>
              <a:t>;</a:t>
            </a:r>
            <a:br>
              <a:rPr lang="en-US" dirty="0"/>
            </a:br>
            <a:r>
              <a:rPr lang="en-US" dirty="0"/>
              <a:t>      </a:t>
            </a:r>
            <a:r>
              <a:rPr lang="en-US" dirty="0" err="1"/>
              <a:t>mServiceHandler.sendMessage</a:t>
            </a:r>
            <a:r>
              <a:rPr lang="en-US" dirty="0"/>
              <a:t>(</a:t>
            </a:r>
            <a:r>
              <a:rPr lang="en-US" dirty="0" err="1"/>
              <a:t>msg</a:t>
            </a:r>
            <a:r>
              <a:rPr lang="en-US" dirty="0"/>
              <a:t>);</a:t>
            </a:r>
            <a:br>
              <a:rPr lang="en-US" dirty="0"/>
            </a:br>
            <a:br>
              <a:rPr lang="en-US" dirty="0"/>
            </a:br>
            <a:r>
              <a:rPr lang="en-US" dirty="0"/>
              <a:t>      // If we get killed, don’t restart, wait for a </a:t>
            </a:r>
            <a:r>
              <a:rPr lang="en-US" dirty="0" err="1"/>
              <a:t>startservice</a:t>
            </a:r>
            <a:r>
              <a:rPr lang="en-US" dirty="0"/>
              <a:t>() to startup again.</a:t>
            </a:r>
            <a:br>
              <a:rPr lang="en-US" dirty="0"/>
            </a:br>
            <a:r>
              <a:rPr lang="en-US" dirty="0"/>
              <a:t>      return START_NOT_STICKY;</a:t>
            </a:r>
            <a:br>
              <a:rPr lang="en-US" dirty="0"/>
            </a:br>
            <a:r>
              <a:rPr lang="en-US" dirty="0"/>
              <a:t>  }</a:t>
            </a:r>
            <a:br>
              <a:rPr lang="en-US" dirty="0"/>
            </a:br>
            <a:r>
              <a:rPr lang="en-US" dirty="0"/>
              <a:t>  @Override</a:t>
            </a:r>
            <a:br>
              <a:rPr lang="en-US" dirty="0"/>
            </a:br>
            <a:r>
              <a:rPr lang="en-US" dirty="0"/>
              <a:t>  public </a:t>
            </a:r>
            <a:r>
              <a:rPr lang="en-US" dirty="0" err="1"/>
              <a:t>IBinder</a:t>
            </a:r>
            <a:r>
              <a:rPr lang="en-US" dirty="0"/>
              <a:t> </a:t>
            </a:r>
            <a:r>
              <a:rPr lang="en-US" dirty="0" err="1"/>
              <a:t>onBind</a:t>
            </a:r>
            <a:r>
              <a:rPr lang="en-US" dirty="0"/>
              <a:t>(Intent intent) {</a:t>
            </a:r>
            <a:br>
              <a:rPr lang="en-US" dirty="0"/>
            </a:br>
            <a:r>
              <a:rPr lang="en-US" dirty="0"/>
              <a:t>      // We don't provide binding, so return null</a:t>
            </a:r>
            <a:br>
              <a:rPr lang="en-US" dirty="0"/>
            </a:br>
            <a:r>
              <a:rPr lang="en-US" dirty="0"/>
              <a:t>      return null;</a:t>
            </a:r>
            <a:br>
              <a:rPr lang="en-US" dirty="0"/>
            </a:br>
            <a:r>
              <a:rPr lang="en-US" dirty="0"/>
              <a:t>  }</a:t>
            </a:r>
            <a:br>
              <a:rPr lang="en-US" dirty="0"/>
            </a:br>
            <a:br>
              <a:rPr lang="en-US" dirty="0"/>
            </a:br>
            <a:r>
              <a:rPr lang="en-US" dirty="0"/>
              <a:t>  @Override</a:t>
            </a:r>
            <a:br>
              <a:rPr lang="en-US" dirty="0"/>
            </a:br>
            <a:r>
              <a:rPr lang="en-US" dirty="0"/>
              <a:t>  public void </a:t>
            </a:r>
            <a:r>
              <a:rPr lang="en-US" dirty="0" err="1"/>
              <a:t>onDestroy</a:t>
            </a:r>
            <a:r>
              <a:rPr lang="en-US" dirty="0"/>
              <a:t>() {</a:t>
            </a:r>
            <a:br>
              <a:rPr lang="en-US" dirty="0"/>
            </a:br>
            <a:r>
              <a:rPr lang="en-US" dirty="0"/>
              <a:t>    </a:t>
            </a:r>
            <a:r>
              <a:rPr lang="en-US" dirty="0" err="1"/>
              <a:t>Toast.makeText</a:t>
            </a:r>
            <a:r>
              <a:rPr lang="en-US" dirty="0"/>
              <a:t>(this, "service done", </a:t>
            </a:r>
            <a:r>
              <a:rPr lang="en-US" dirty="0" err="1"/>
              <a:t>Toast.LENGTH_SHORT</a:t>
            </a:r>
            <a:r>
              <a:rPr lang="en-US" dirty="0"/>
              <a:t>).show();</a:t>
            </a:r>
            <a:br>
              <a:rPr lang="en-US" dirty="0"/>
            </a:br>
            <a:r>
              <a:rPr lang="en-US" dirty="0"/>
              <a:t>  }</a:t>
            </a:r>
            <a:br>
              <a:rPr lang="en-US" dirty="0"/>
            </a:br>
            <a:r>
              <a:rPr lang="en-US" dirty="0"/>
              <a:t>}</a:t>
            </a:r>
          </a:p>
        </p:txBody>
      </p:sp>
    </p:spTree>
    <p:extLst>
      <p:ext uri="{BB962C8B-B14F-4D97-AF65-F5344CB8AC3E}">
        <p14:creationId xmlns:p14="http://schemas.microsoft.com/office/powerpoint/2010/main" val="10074419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 code (3)</a:t>
            </a:r>
          </a:p>
        </p:txBody>
      </p:sp>
      <p:sp>
        <p:nvSpPr>
          <p:cNvPr id="3" name="Content Placeholder 2"/>
          <p:cNvSpPr>
            <a:spLocks noGrp="1"/>
          </p:cNvSpPr>
          <p:nvPr>
            <p:ph idx="1"/>
          </p:nvPr>
        </p:nvSpPr>
        <p:spPr/>
        <p:txBody>
          <a:bodyPr>
            <a:normAutofit/>
          </a:bodyPr>
          <a:lstStyle/>
          <a:p>
            <a:r>
              <a:rPr lang="en-US" dirty="0"/>
              <a:t>In the App</a:t>
            </a:r>
          </a:p>
          <a:p>
            <a:pPr marL="0" indent="0">
              <a:buNone/>
            </a:pPr>
            <a:r>
              <a:rPr lang="en-US" dirty="0"/>
              <a:t>Intent </a:t>
            </a:r>
            <a:r>
              <a:rPr lang="en-US" dirty="0" err="1"/>
              <a:t>intent</a:t>
            </a:r>
            <a:r>
              <a:rPr lang="en-US" dirty="0"/>
              <a:t> = new Intent(this, </a:t>
            </a:r>
            <a:r>
              <a:rPr lang="en-US" dirty="0" err="1"/>
              <a:t>myService.class</a:t>
            </a:r>
            <a:r>
              <a:rPr lang="en-US" dirty="0"/>
              <a:t>);</a:t>
            </a:r>
          </a:p>
          <a:p>
            <a:pPr marL="0" indent="0">
              <a:buNone/>
            </a:pPr>
            <a:r>
              <a:rPr lang="en-US" dirty="0" err="1"/>
              <a:t>startService</a:t>
            </a:r>
            <a:r>
              <a:rPr lang="en-US" dirty="0"/>
              <a:t>(intent);</a:t>
            </a:r>
          </a:p>
          <a:p>
            <a:pPr lvl="1"/>
            <a:r>
              <a:rPr lang="en-US" dirty="0"/>
              <a:t>The </a:t>
            </a:r>
            <a:r>
              <a:rPr lang="en-US" dirty="0" err="1"/>
              <a:t>startService</a:t>
            </a:r>
            <a:r>
              <a:rPr lang="en-US" dirty="0"/>
              <a:t>() method returns immediately and the Android system calls the service's </a:t>
            </a:r>
            <a:r>
              <a:rPr lang="en-US" dirty="0" err="1"/>
              <a:t>onStartCommand</a:t>
            </a:r>
            <a:r>
              <a:rPr lang="en-US" dirty="0"/>
              <a:t>() method. </a:t>
            </a:r>
          </a:p>
          <a:p>
            <a:pPr lvl="1"/>
            <a:r>
              <a:rPr lang="en-US" dirty="0"/>
              <a:t>If the service is not already running, the system first calls </a:t>
            </a:r>
            <a:r>
              <a:rPr lang="en-US" dirty="0" err="1"/>
              <a:t>onCreate</a:t>
            </a:r>
            <a:r>
              <a:rPr lang="en-US" dirty="0"/>
              <a:t>(), then calls </a:t>
            </a:r>
            <a:r>
              <a:rPr lang="en-US" dirty="0" err="1"/>
              <a:t>onStartCommand</a:t>
            </a:r>
            <a:r>
              <a:rPr lang="en-US" dirty="0"/>
              <a:t>().</a:t>
            </a:r>
          </a:p>
        </p:txBody>
      </p:sp>
    </p:spTree>
    <p:extLst>
      <p:ext uri="{BB962C8B-B14F-4D97-AF65-F5344CB8AC3E}">
        <p14:creationId xmlns:p14="http://schemas.microsoft.com/office/powerpoint/2010/main" val="3222535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Service code example.</a:t>
            </a:r>
          </a:p>
        </p:txBody>
      </p:sp>
      <p:sp>
        <p:nvSpPr>
          <p:cNvPr id="3" name="Content Placeholder 2"/>
          <p:cNvSpPr>
            <a:spLocks noGrp="1"/>
          </p:cNvSpPr>
          <p:nvPr>
            <p:ph idx="1"/>
          </p:nvPr>
        </p:nvSpPr>
        <p:spPr/>
        <p:txBody>
          <a:bodyPr>
            <a:normAutofit/>
          </a:bodyPr>
          <a:lstStyle/>
          <a:p>
            <a:r>
              <a:rPr lang="en-US" dirty="0"/>
              <a:t>I’m using the template code from before and adding to it where listed in red text.</a:t>
            </a:r>
          </a:p>
          <a:p>
            <a:pPr lvl="1"/>
            <a:r>
              <a:rPr lang="en-US" dirty="0"/>
              <a:t>I copied the code from the developer site</a:t>
            </a:r>
          </a:p>
          <a:p>
            <a:pPr lvl="1"/>
            <a:r>
              <a:rPr lang="en-US" dirty="0">
                <a:hlinkClick r:id="rId2"/>
              </a:rPr>
              <a:t>http://developer.android.com/guide/components/services.html#ExtendingService</a:t>
            </a:r>
            <a:r>
              <a:rPr lang="en-US" dirty="0"/>
              <a:t> </a:t>
            </a:r>
          </a:p>
          <a:p>
            <a:pPr lvl="1"/>
            <a:r>
              <a:rPr lang="en-US" dirty="0"/>
              <a:t>You may need to initialize some things in the </a:t>
            </a:r>
            <a:r>
              <a:rPr lang="en-US" dirty="0" err="1"/>
              <a:t>OnCreate</a:t>
            </a:r>
            <a:r>
              <a:rPr lang="en-US" dirty="0"/>
              <a:t>() and/or </a:t>
            </a:r>
            <a:r>
              <a:rPr lang="en-US" dirty="0" err="1"/>
              <a:t>OnStartCommand</a:t>
            </a:r>
            <a:r>
              <a:rPr lang="en-US" dirty="0"/>
              <a:t>(…) as well.</a:t>
            </a:r>
          </a:p>
        </p:txBody>
      </p:sp>
    </p:spTree>
    <p:extLst>
      <p:ext uri="{BB962C8B-B14F-4D97-AF65-F5344CB8AC3E}">
        <p14:creationId xmlns:p14="http://schemas.microsoft.com/office/powerpoint/2010/main" val="3667606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ServiceDemo</a:t>
            </a:r>
            <a:endParaRPr lang="en-US" dirty="0"/>
          </a:p>
        </p:txBody>
      </p:sp>
      <p:sp>
        <p:nvSpPr>
          <p:cNvPr id="3" name="Content Placeholder 2"/>
          <p:cNvSpPr>
            <a:spLocks noGrp="1"/>
          </p:cNvSpPr>
          <p:nvPr>
            <p:ph idx="1"/>
          </p:nvPr>
        </p:nvSpPr>
        <p:spPr/>
        <p:txBody>
          <a:bodyPr>
            <a:normAutofit lnSpcReduction="10000"/>
          </a:bodyPr>
          <a:lstStyle/>
          <a:p>
            <a:r>
              <a:rPr lang="en-US" dirty="0"/>
              <a:t>Remember a service, is just like an activity, except there is no screen.</a:t>
            </a:r>
          </a:p>
          <a:p>
            <a:pPr lvl="1"/>
            <a:r>
              <a:rPr lang="en-US" dirty="0"/>
              <a:t>So most of the Demo code is downloading files and using file I/O and the notification system.</a:t>
            </a:r>
          </a:p>
          <a:p>
            <a:pPr lvl="2"/>
            <a:r>
              <a:rPr lang="en-US" dirty="0"/>
              <a:t>Nothing really amazing at this point.</a:t>
            </a:r>
          </a:p>
          <a:p>
            <a:pPr lvl="2"/>
            <a:endParaRPr lang="en-US" dirty="0"/>
          </a:p>
          <a:p>
            <a:pPr lvl="1"/>
            <a:r>
              <a:rPr lang="en-US" dirty="0"/>
              <a:t>When you need a service, you start it with an intent and the </a:t>
            </a:r>
            <a:r>
              <a:rPr lang="en-US" dirty="0" err="1"/>
              <a:t>startService</a:t>
            </a:r>
            <a:r>
              <a:rPr lang="en-US" dirty="0"/>
              <a:t>(intent) command.</a:t>
            </a:r>
          </a:p>
          <a:p>
            <a:pPr lvl="2"/>
            <a:r>
              <a:rPr lang="en-US" dirty="0"/>
              <a:t>Just like you would an activity.</a:t>
            </a:r>
          </a:p>
          <a:p>
            <a:pPr lvl="2"/>
            <a:r>
              <a:rPr lang="en-US" dirty="0"/>
              <a:t>The service ends when they are done and what for the next call.</a:t>
            </a:r>
          </a:p>
        </p:txBody>
      </p:sp>
    </p:spTree>
    <p:extLst>
      <p:ext uri="{BB962C8B-B14F-4D97-AF65-F5344CB8AC3E}">
        <p14:creationId xmlns:p14="http://schemas.microsoft.com/office/powerpoint/2010/main" val="235072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API 26+ and services.</a:t>
            </a:r>
          </a:p>
        </p:txBody>
      </p:sp>
      <p:sp>
        <p:nvSpPr>
          <p:cNvPr id="3" name="Content Placeholder 2"/>
          <p:cNvSpPr>
            <a:spLocks noGrp="1"/>
          </p:cNvSpPr>
          <p:nvPr>
            <p:ph idx="1"/>
          </p:nvPr>
        </p:nvSpPr>
        <p:spPr/>
        <p:txBody>
          <a:bodyPr/>
          <a:lstStyle/>
          <a:p>
            <a:r>
              <a:rPr lang="en-US" dirty="0">
                <a:hlinkClick r:id="rId2"/>
              </a:rPr>
              <a:t>Background Execution limits</a:t>
            </a:r>
            <a:endParaRPr lang="en-US" dirty="0"/>
          </a:p>
          <a:p>
            <a:pPr lvl="1"/>
            <a:r>
              <a:rPr lang="en-US" dirty="0"/>
              <a:t>Background services are now limited.</a:t>
            </a:r>
          </a:p>
          <a:p>
            <a:pPr lvl="2"/>
            <a:r>
              <a:rPr lang="en-US" dirty="0"/>
              <a:t>Any background service with an activity running is allowed</a:t>
            </a:r>
          </a:p>
          <a:p>
            <a:pPr lvl="3"/>
            <a:r>
              <a:rPr lang="en-US" dirty="0"/>
              <a:t>Once the activity is done or pushed into the background, the service is killed.</a:t>
            </a:r>
          </a:p>
          <a:p>
            <a:pPr lvl="2"/>
            <a:r>
              <a:rPr lang="en-US" dirty="0"/>
              <a:t>Any "foreground" service is allowed. </a:t>
            </a:r>
          </a:p>
          <a:p>
            <a:pPr lvl="3"/>
            <a:r>
              <a:rPr lang="en-US" dirty="0"/>
              <a:t>This is started in the foreground and have a persistent notification attached to it.</a:t>
            </a:r>
          </a:p>
          <a:p>
            <a:pPr lvl="2"/>
            <a:r>
              <a:rPr lang="en-US" dirty="0"/>
              <a:t>High-priority Firebase Cloud Messages (not normal priority)</a:t>
            </a:r>
          </a:p>
          <a:p>
            <a:pPr lvl="2"/>
            <a:r>
              <a:rPr lang="en-US" dirty="0"/>
              <a:t>Executing of a </a:t>
            </a:r>
            <a:r>
              <a:rPr lang="en-US" dirty="0" err="1"/>
              <a:t>pentingItent</a:t>
            </a:r>
            <a:r>
              <a:rPr lang="en-US" dirty="0"/>
              <a:t> from a notification is allowed</a:t>
            </a:r>
          </a:p>
          <a:p>
            <a:pPr lvl="3"/>
            <a:r>
              <a:rPr lang="en-US" dirty="0"/>
              <a:t>for a short period, roughly 5 seconds.</a:t>
            </a:r>
          </a:p>
          <a:p>
            <a:pPr lvl="2"/>
            <a:r>
              <a:rPr lang="en-US" dirty="0"/>
              <a:t>Use </a:t>
            </a:r>
            <a:r>
              <a:rPr lang="en-US" dirty="0" err="1"/>
              <a:t>JobSchedulers</a:t>
            </a:r>
            <a:r>
              <a:rPr lang="en-US" dirty="0"/>
              <a:t> or the new </a:t>
            </a:r>
            <a:r>
              <a:rPr lang="en-US" dirty="0" err="1"/>
              <a:t>WorkManager</a:t>
            </a:r>
            <a:r>
              <a:rPr lang="en-US" dirty="0"/>
              <a:t>.</a:t>
            </a:r>
          </a:p>
        </p:txBody>
      </p:sp>
    </p:spTree>
    <p:extLst>
      <p:ext uri="{BB962C8B-B14F-4D97-AF65-F5344CB8AC3E}">
        <p14:creationId xmlns:p14="http://schemas.microsoft.com/office/powerpoint/2010/main" val="22798368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Foreground services</a:t>
            </a:r>
          </a:p>
        </p:txBody>
      </p:sp>
      <p:sp>
        <p:nvSpPr>
          <p:cNvPr id="3" name="Content Placeholder 2"/>
          <p:cNvSpPr>
            <a:spLocks noGrp="1"/>
          </p:cNvSpPr>
          <p:nvPr>
            <p:ph idx="1"/>
          </p:nvPr>
        </p:nvSpPr>
        <p:spPr/>
        <p:txBody>
          <a:bodyPr>
            <a:normAutofit lnSpcReduction="10000"/>
          </a:bodyPr>
          <a:lstStyle/>
          <a:p>
            <a:r>
              <a:rPr lang="en-US" dirty="0"/>
              <a:t>From the activity/receiver (API 26+ method)</a:t>
            </a:r>
          </a:p>
          <a:p>
            <a:pPr lvl="1"/>
            <a:r>
              <a:rPr lang="en-US" dirty="0" err="1"/>
              <a:t>startForegroundService</a:t>
            </a:r>
            <a:r>
              <a:rPr lang="en-US" dirty="0"/>
              <a:t>(Intent </a:t>
            </a:r>
            <a:r>
              <a:rPr lang="en-US" dirty="0" err="1"/>
              <a:t>i</a:t>
            </a:r>
            <a:r>
              <a:rPr lang="en-US" dirty="0"/>
              <a:t>);</a:t>
            </a:r>
          </a:p>
          <a:p>
            <a:r>
              <a:rPr lang="en-US" dirty="0"/>
              <a:t>You have a few seconds in the service to do the following:</a:t>
            </a:r>
          </a:p>
          <a:p>
            <a:pPr lvl="1"/>
            <a:r>
              <a:rPr lang="en-US" dirty="0"/>
              <a:t>So do it first.</a:t>
            </a:r>
          </a:p>
          <a:p>
            <a:pPr lvl="2"/>
            <a:r>
              <a:rPr lang="en-US" dirty="0"/>
              <a:t>Build a persistent notification (don't send it).</a:t>
            </a:r>
          </a:p>
          <a:p>
            <a:pPr lvl="2"/>
            <a:r>
              <a:rPr lang="en-US" dirty="0" err="1"/>
              <a:t>startForeground</a:t>
            </a:r>
            <a:r>
              <a:rPr lang="en-US" dirty="0"/>
              <a:t>(</a:t>
            </a:r>
            <a:r>
              <a:rPr lang="en-US" dirty="0" err="1"/>
              <a:t>int</a:t>
            </a:r>
            <a:r>
              <a:rPr lang="en-US" dirty="0"/>
              <a:t> ID, notification);  </a:t>
            </a:r>
          </a:p>
          <a:p>
            <a:pPr lvl="1"/>
            <a:r>
              <a:rPr lang="en-US" dirty="0"/>
              <a:t>A note, in </a:t>
            </a:r>
            <a:r>
              <a:rPr lang="en-US" dirty="0" err="1"/>
              <a:t>Androidx</a:t>
            </a:r>
            <a:r>
              <a:rPr lang="en-US" dirty="0"/>
              <a:t>, </a:t>
            </a:r>
            <a:r>
              <a:rPr lang="en-US" dirty="0" err="1"/>
              <a:t>startForegroundService</a:t>
            </a:r>
            <a:r>
              <a:rPr lang="en-US" dirty="0"/>
              <a:t> also requires a (non dangerous) &lt;uses-permission </a:t>
            </a:r>
            <a:r>
              <a:rPr lang="en-US" dirty="0" err="1"/>
              <a:t>android:name</a:t>
            </a:r>
            <a:r>
              <a:rPr lang="en-US" dirty="0"/>
              <a:t>="</a:t>
            </a:r>
            <a:r>
              <a:rPr lang="en-US" dirty="0" err="1"/>
              <a:t>android.permission.FOREGROUND_SERVICE</a:t>
            </a:r>
            <a:r>
              <a:rPr lang="en-US" dirty="0"/>
              <a:t>"/&gt; in the manifest file.</a:t>
            </a:r>
          </a:p>
        </p:txBody>
      </p:sp>
      <p:sp>
        <p:nvSpPr>
          <p:cNvPr id="4" name="TextBox 3">
            <a:extLst>
              <a:ext uri="{FF2B5EF4-FFF2-40B4-BE49-F238E27FC236}">
                <a16:creationId xmlns:a16="http://schemas.microsoft.com/office/drawing/2014/main" id="{3138F029-6E3C-EA7B-773C-8FCBC3FB65ED}"/>
              </a:ext>
            </a:extLst>
          </p:cNvPr>
          <p:cNvSpPr txBox="1"/>
          <p:nvPr/>
        </p:nvSpPr>
        <p:spPr>
          <a:xfrm>
            <a:off x="2590800" y="6294659"/>
            <a:ext cx="4712380" cy="369332"/>
          </a:xfrm>
          <a:prstGeom prst="rect">
            <a:avLst/>
          </a:prstGeom>
          <a:noFill/>
        </p:spPr>
        <p:txBody>
          <a:bodyPr wrap="none" rtlCol="0">
            <a:spAutoFit/>
          </a:bodyPr>
          <a:lstStyle/>
          <a:p>
            <a:r>
              <a:rPr lang="en-US" dirty="0"/>
              <a:t>See the </a:t>
            </a:r>
            <a:r>
              <a:rPr lang="en-US" dirty="0" err="1"/>
              <a:t>foregroundServiceDemo</a:t>
            </a:r>
            <a:r>
              <a:rPr lang="en-US" dirty="0"/>
              <a:t> in service repo </a:t>
            </a:r>
          </a:p>
        </p:txBody>
      </p:sp>
    </p:spTree>
    <p:extLst>
      <p:ext uri="{BB962C8B-B14F-4D97-AF65-F5344CB8AC3E}">
        <p14:creationId xmlns:p14="http://schemas.microsoft.com/office/powerpoint/2010/main" val="3992919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Services</a:t>
            </a:r>
          </a:p>
        </p:txBody>
      </p:sp>
      <p:sp>
        <p:nvSpPr>
          <p:cNvPr id="8" name="Text Placeholder 7"/>
          <p:cNvSpPr>
            <a:spLocks noGrp="1"/>
          </p:cNvSpPr>
          <p:nvPr>
            <p:ph type="body" idx="1"/>
          </p:nvPr>
        </p:nvSpPr>
        <p:spPr/>
        <p:txBody>
          <a:bodyPr/>
          <a:lstStyle/>
          <a:p>
            <a:endParaRPr lang="en-US"/>
          </a:p>
        </p:txBody>
      </p:sp>
    </p:spTree>
    <p:extLst>
      <p:ext uri="{BB962C8B-B14F-4D97-AF65-F5344CB8AC3E}">
        <p14:creationId xmlns:p14="http://schemas.microsoft.com/office/powerpoint/2010/main" val="18034230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BDD2-BA12-2446-3FDC-723AD9E933C8}"/>
              </a:ext>
            </a:extLst>
          </p:cNvPr>
          <p:cNvSpPr>
            <a:spLocks noGrp="1"/>
          </p:cNvSpPr>
          <p:nvPr>
            <p:ph type="title"/>
          </p:nvPr>
        </p:nvSpPr>
        <p:spPr/>
        <p:txBody>
          <a:bodyPr/>
          <a:lstStyle/>
          <a:p>
            <a:r>
              <a:rPr lang="en-US" dirty="0"/>
              <a:t>Api 33 and Toasts</a:t>
            </a:r>
          </a:p>
        </p:txBody>
      </p:sp>
      <p:sp>
        <p:nvSpPr>
          <p:cNvPr id="3" name="Content Placeholder 2">
            <a:extLst>
              <a:ext uri="{FF2B5EF4-FFF2-40B4-BE49-F238E27FC236}">
                <a16:creationId xmlns:a16="http://schemas.microsoft.com/office/drawing/2014/main" id="{64B84962-4C84-35E0-F8A7-F62840B575F9}"/>
              </a:ext>
            </a:extLst>
          </p:cNvPr>
          <p:cNvSpPr>
            <a:spLocks noGrp="1"/>
          </p:cNvSpPr>
          <p:nvPr>
            <p:ph idx="1"/>
          </p:nvPr>
        </p:nvSpPr>
        <p:spPr/>
        <p:txBody>
          <a:bodyPr>
            <a:normAutofit fontScale="92500" lnSpcReduction="10000"/>
          </a:bodyPr>
          <a:lstStyle/>
          <a:p>
            <a:r>
              <a:rPr lang="en-US" dirty="0"/>
              <a:t>Services have no UI/screen.  You may only be able to communicate (or debug) via </a:t>
            </a:r>
            <a:r>
              <a:rPr lang="en-US" dirty="0" err="1"/>
              <a:t>log.x</a:t>
            </a:r>
            <a:r>
              <a:rPr lang="en-US" dirty="0"/>
              <a:t>  and toasts.</a:t>
            </a:r>
          </a:p>
          <a:p>
            <a:endParaRPr lang="en-US" dirty="0"/>
          </a:p>
          <a:p>
            <a:r>
              <a:rPr lang="en-US" dirty="0"/>
              <a:t>Starting in API 33 (android 13), Toasts from the background are considered notifications, which are turned off by default.</a:t>
            </a:r>
          </a:p>
          <a:p>
            <a:pPr lvl="1"/>
            <a:r>
              <a:rPr lang="en-US" dirty="0"/>
              <a:t>androidmanifest.xml file</a:t>
            </a:r>
          </a:p>
          <a:p>
            <a:pPr lvl="2"/>
            <a:r>
              <a:rPr lang="en-US" dirty="0"/>
              <a:t>&lt;uses-permission </a:t>
            </a:r>
            <a:r>
              <a:rPr lang="en-US" dirty="0" err="1"/>
              <a:t>android:name</a:t>
            </a:r>
            <a:r>
              <a:rPr lang="en-US" dirty="0"/>
              <a:t>="</a:t>
            </a:r>
            <a:r>
              <a:rPr lang="en-US" dirty="0" err="1"/>
              <a:t>android.permission.POST_NOTIFICATIONS</a:t>
            </a:r>
            <a:r>
              <a:rPr lang="en-US" dirty="0"/>
              <a:t>"/&gt;</a:t>
            </a:r>
          </a:p>
          <a:p>
            <a:pPr lvl="1"/>
            <a:r>
              <a:rPr lang="en-US" dirty="0"/>
              <a:t>ask for permission like you would for all the other permissions in an activity.  Can’t do it in the service.  You don’t need a channel like you do for actual notifications.</a:t>
            </a:r>
          </a:p>
          <a:p>
            <a:pPr lvl="1"/>
            <a:endParaRPr lang="en-US" dirty="0"/>
          </a:p>
        </p:txBody>
      </p:sp>
    </p:spTree>
    <p:extLst>
      <p:ext uri="{BB962C8B-B14F-4D97-AF65-F5344CB8AC3E}">
        <p14:creationId xmlns:p14="http://schemas.microsoft.com/office/powerpoint/2010/main" val="1385810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AIDL</a:t>
            </a:r>
          </a:p>
        </p:txBody>
      </p:sp>
      <p:sp>
        <p:nvSpPr>
          <p:cNvPr id="3" name="Content Placeholder 2"/>
          <p:cNvSpPr>
            <a:spLocks noGrp="1"/>
          </p:cNvSpPr>
          <p:nvPr>
            <p:ph idx="1"/>
          </p:nvPr>
        </p:nvSpPr>
        <p:spPr/>
        <p:txBody>
          <a:bodyPr>
            <a:normAutofit/>
          </a:bodyPr>
          <a:lstStyle/>
          <a:p>
            <a:r>
              <a:rPr lang="en-US" dirty="0"/>
              <a:t>Android Interface Definition Language (AIDL)</a:t>
            </a:r>
          </a:p>
          <a:p>
            <a:pPr lvl="1"/>
            <a:r>
              <a:rPr lang="en-US" dirty="0"/>
              <a:t>similar to other IDLs if you have worked with them before. </a:t>
            </a:r>
          </a:p>
          <a:p>
            <a:r>
              <a:rPr lang="en-US" dirty="0"/>
              <a:t>It allows you to define the programming interface that both the client and service agree upon in order to communicate with each other using </a:t>
            </a:r>
            <a:r>
              <a:rPr lang="en-US" dirty="0" err="1"/>
              <a:t>interprocess</a:t>
            </a:r>
            <a:r>
              <a:rPr lang="en-US" dirty="0"/>
              <a:t> communication (IPC).</a:t>
            </a:r>
          </a:p>
          <a:p>
            <a:pPr lvl="1"/>
            <a:r>
              <a:rPr lang="en-US" dirty="0"/>
              <a:t>We are not covering AIDL, in this class</a:t>
            </a:r>
          </a:p>
          <a:p>
            <a:pPr lvl="2"/>
            <a:r>
              <a:rPr lang="en-US" dirty="0">
                <a:hlinkClick r:id="rId2"/>
              </a:rPr>
              <a:t>http://developer.android.com/guide/components/aidl.html</a:t>
            </a:r>
            <a:r>
              <a:rPr lang="en-US" dirty="0"/>
              <a:t> </a:t>
            </a:r>
          </a:p>
        </p:txBody>
      </p:sp>
    </p:spTree>
    <p:extLst>
      <p:ext uri="{BB962C8B-B14F-4D97-AF65-F5344CB8AC3E}">
        <p14:creationId xmlns:p14="http://schemas.microsoft.com/office/powerpoint/2010/main" val="23727016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Bound Services</a:t>
            </a:r>
          </a:p>
        </p:txBody>
      </p:sp>
      <p:sp>
        <p:nvSpPr>
          <p:cNvPr id="3" name="Content Placeholder 2"/>
          <p:cNvSpPr>
            <a:spLocks noGrp="1"/>
          </p:cNvSpPr>
          <p:nvPr>
            <p:ph idx="1"/>
          </p:nvPr>
        </p:nvSpPr>
        <p:spPr/>
        <p:txBody>
          <a:bodyPr>
            <a:normAutofit/>
          </a:bodyPr>
          <a:lstStyle/>
          <a:p>
            <a:r>
              <a:rPr lang="en-US" dirty="0"/>
              <a:t>A bound service is the server in a client-server interface. A bound service allows components (such as activities) to bind to the service, send requests, receive responses, and even perform </a:t>
            </a:r>
            <a:r>
              <a:rPr lang="en-US" dirty="0" err="1"/>
              <a:t>interprocess</a:t>
            </a:r>
            <a:r>
              <a:rPr lang="en-US" dirty="0"/>
              <a:t> communication (IPC). </a:t>
            </a:r>
          </a:p>
          <a:p>
            <a:pPr lvl="1"/>
            <a:r>
              <a:rPr lang="en-US" dirty="0"/>
              <a:t>You need to implement the </a:t>
            </a:r>
            <a:r>
              <a:rPr lang="en-US" dirty="0" err="1"/>
              <a:t>onBind</a:t>
            </a:r>
            <a:r>
              <a:rPr lang="en-US" dirty="0"/>
              <a:t>() method and return a </a:t>
            </a:r>
            <a:r>
              <a:rPr lang="en-US" dirty="0" err="1"/>
              <a:t>IBinder</a:t>
            </a:r>
            <a:r>
              <a:rPr lang="en-US" dirty="0"/>
              <a:t> an </a:t>
            </a:r>
            <a:r>
              <a:rPr lang="en-US" dirty="0" err="1"/>
              <a:t>IBinder</a:t>
            </a:r>
            <a:r>
              <a:rPr lang="en-US" dirty="0"/>
              <a:t> object.</a:t>
            </a:r>
          </a:p>
          <a:p>
            <a:pPr lvl="1"/>
            <a:r>
              <a:rPr lang="en-US" dirty="0"/>
              <a:t>The activity uses the object to “call into” the service.   </a:t>
            </a:r>
          </a:p>
          <a:p>
            <a:pPr lvl="2"/>
            <a:r>
              <a:rPr lang="en-US" dirty="0"/>
              <a:t>Or get a handler and send messages to the service.</a:t>
            </a:r>
          </a:p>
          <a:p>
            <a:pPr lvl="2"/>
            <a:r>
              <a:rPr lang="en-US" dirty="0"/>
              <a:t>You can also use the AIDL as well.</a:t>
            </a:r>
          </a:p>
        </p:txBody>
      </p:sp>
    </p:spTree>
    <p:extLst>
      <p:ext uri="{BB962C8B-B14F-4D97-AF65-F5344CB8AC3E}">
        <p14:creationId xmlns:p14="http://schemas.microsoft.com/office/powerpoint/2010/main" val="4440590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Binder</a:t>
            </a:r>
          </a:p>
        </p:txBody>
      </p:sp>
      <p:sp>
        <p:nvSpPr>
          <p:cNvPr id="3" name="Content Placeholder 2"/>
          <p:cNvSpPr>
            <a:spLocks noGrp="1"/>
          </p:cNvSpPr>
          <p:nvPr>
            <p:ph idx="1"/>
          </p:nvPr>
        </p:nvSpPr>
        <p:spPr/>
        <p:txBody>
          <a:bodyPr>
            <a:normAutofit/>
          </a:bodyPr>
          <a:lstStyle/>
          <a:p>
            <a:r>
              <a:rPr lang="en-US" dirty="0"/>
              <a:t>In it’s simplest form, you allow the activity to call methods in the running service via the binder service.</a:t>
            </a:r>
          </a:p>
          <a:p>
            <a:pPr lvl="1"/>
            <a:r>
              <a:rPr lang="en-US" dirty="0"/>
              <a:t>Instead of </a:t>
            </a:r>
            <a:r>
              <a:rPr lang="en-US" dirty="0" err="1"/>
              <a:t>startService</a:t>
            </a:r>
            <a:endParaRPr lang="en-US" dirty="0"/>
          </a:p>
          <a:p>
            <a:pPr lvl="2"/>
            <a:r>
              <a:rPr lang="en-US" dirty="0" err="1"/>
              <a:t>BindService</a:t>
            </a:r>
            <a:r>
              <a:rPr lang="en-US" dirty="0"/>
              <a:t>(intent, </a:t>
            </a:r>
            <a:r>
              <a:rPr lang="en-US" dirty="0" err="1"/>
              <a:t>ServiceConnection</a:t>
            </a:r>
            <a:r>
              <a:rPr lang="en-US" dirty="0"/>
              <a:t>, flags)</a:t>
            </a:r>
          </a:p>
          <a:p>
            <a:pPr lvl="2"/>
            <a:r>
              <a:rPr lang="en-US" dirty="0"/>
              <a:t>Now you use the </a:t>
            </a:r>
            <a:r>
              <a:rPr lang="en-US" dirty="0" err="1"/>
              <a:t>ServiceConnection</a:t>
            </a:r>
            <a:r>
              <a:rPr lang="en-US" dirty="0"/>
              <a:t> variable to call into the service to retrieve data or cause the service to do something.</a:t>
            </a:r>
          </a:p>
        </p:txBody>
      </p:sp>
    </p:spTree>
    <p:extLst>
      <p:ext uri="{BB962C8B-B14F-4D97-AF65-F5344CB8AC3E}">
        <p14:creationId xmlns:p14="http://schemas.microsoft.com/office/powerpoint/2010/main" val="20131198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Binder implementation</a:t>
            </a:r>
          </a:p>
        </p:txBody>
      </p:sp>
      <p:sp>
        <p:nvSpPr>
          <p:cNvPr id="3" name="Content Placeholder 2"/>
          <p:cNvSpPr>
            <a:spLocks noGrp="1"/>
          </p:cNvSpPr>
          <p:nvPr>
            <p:ph idx="1"/>
          </p:nvPr>
        </p:nvSpPr>
        <p:spPr/>
        <p:txBody>
          <a:bodyPr>
            <a:normAutofit fontScale="77500" lnSpcReduction="20000"/>
          </a:bodyPr>
          <a:lstStyle/>
          <a:p>
            <a:r>
              <a:rPr lang="en-US" dirty="0"/>
              <a:t>In your service, create an instance of Binder that either:</a:t>
            </a:r>
          </a:p>
          <a:p>
            <a:pPr lvl="1"/>
            <a:r>
              <a:rPr lang="en-US" dirty="0"/>
              <a:t>contains public methods that the client can call</a:t>
            </a:r>
          </a:p>
          <a:p>
            <a:pPr lvl="1"/>
            <a:r>
              <a:rPr lang="en-US" dirty="0"/>
              <a:t>returns the current Service instance, which has public methods the client can call</a:t>
            </a:r>
          </a:p>
          <a:p>
            <a:pPr lvl="1"/>
            <a:r>
              <a:rPr lang="en-US" dirty="0"/>
              <a:t>or, returns an instance of another class hosted by the service with public methods the client can call</a:t>
            </a:r>
          </a:p>
          <a:p>
            <a:r>
              <a:rPr lang="en-US" dirty="0"/>
              <a:t>Return this instance of Binder from the </a:t>
            </a:r>
            <a:r>
              <a:rPr lang="en-US" dirty="0" err="1"/>
              <a:t>onBind</a:t>
            </a:r>
            <a:r>
              <a:rPr lang="en-US" dirty="0"/>
              <a:t>() callback method.</a:t>
            </a:r>
          </a:p>
          <a:p>
            <a:r>
              <a:rPr lang="en-US" dirty="0"/>
              <a:t>In the Activity/fragment/whatever, receive the Binder from the </a:t>
            </a:r>
            <a:r>
              <a:rPr lang="en-US" dirty="0" err="1"/>
              <a:t>onServiceConnected</a:t>
            </a:r>
            <a:r>
              <a:rPr lang="en-US" dirty="0"/>
              <a:t>() callback method and make calls to the bound service using the methods provided.</a:t>
            </a:r>
          </a:p>
          <a:p>
            <a:endParaRPr lang="en-US" dirty="0"/>
          </a:p>
          <a:p>
            <a:pPr lvl="1"/>
            <a:r>
              <a:rPr lang="en-US" dirty="0"/>
              <a:t>Let's look at the example code for see how the pieces go together</a:t>
            </a:r>
          </a:p>
          <a:p>
            <a:pPr lvl="2"/>
            <a:r>
              <a:rPr lang="en-US" dirty="0" err="1"/>
              <a:t>ServiceDemoIPC</a:t>
            </a:r>
            <a:r>
              <a:rPr lang="en-US" dirty="0"/>
              <a:t>  uses  binder so the activity can use its methods</a:t>
            </a:r>
          </a:p>
          <a:p>
            <a:pPr lvl="2"/>
            <a:r>
              <a:rPr lang="en-US" dirty="0" err="1"/>
              <a:t>ServiceDemoMSG</a:t>
            </a:r>
            <a:r>
              <a:rPr lang="en-US" dirty="0"/>
              <a:t> uses the binder to setup a handler to send messages to the service.</a:t>
            </a:r>
          </a:p>
          <a:p>
            <a:endParaRPr lang="en-US" dirty="0"/>
          </a:p>
        </p:txBody>
      </p:sp>
    </p:spTree>
    <p:extLst>
      <p:ext uri="{BB962C8B-B14F-4D97-AF65-F5344CB8AC3E}">
        <p14:creationId xmlns:p14="http://schemas.microsoft.com/office/powerpoint/2010/main" val="18722496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Manifest file.</a:t>
            </a:r>
          </a:p>
        </p:txBody>
      </p:sp>
      <p:sp>
        <p:nvSpPr>
          <p:cNvPr id="3" name="Content Placeholder 2"/>
          <p:cNvSpPr>
            <a:spLocks noGrp="1"/>
          </p:cNvSpPr>
          <p:nvPr>
            <p:ph idx="1"/>
          </p:nvPr>
        </p:nvSpPr>
        <p:spPr/>
        <p:txBody>
          <a:bodyPr>
            <a:normAutofit fontScale="92500" lnSpcReduction="10000"/>
          </a:bodyPr>
          <a:lstStyle/>
          <a:p>
            <a:r>
              <a:rPr lang="en-US" dirty="0"/>
              <a:t>Like everything else services must be registered listed in the AndroidManifest.xml</a:t>
            </a:r>
          </a:p>
          <a:p>
            <a:pPr lvl="1"/>
            <a:r>
              <a:rPr lang="en-US" dirty="0"/>
              <a:t>Uses the &lt;service&gt; tag and is pretty simple.</a:t>
            </a:r>
          </a:p>
          <a:p>
            <a:pPr lvl="1"/>
            <a:r>
              <a:rPr lang="en-US" dirty="0"/>
              <a:t>Example:</a:t>
            </a:r>
          </a:p>
          <a:p>
            <a:pPr marL="457200" lvl="1" indent="0">
              <a:buNone/>
            </a:pPr>
            <a:r>
              <a:rPr lang="en-US" dirty="0"/>
              <a:t>&lt;service </a:t>
            </a:r>
            <a:r>
              <a:rPr lang="en-US" dirty="0" err="1"/>
              <a:t>android:name</a:t>
            </a:r>
            <a:r>
              <a:rPr lang="en-US" dirty="0"/>
              <a:t>=".</a:t>
            </a:r>
            <a:r>
              <a:rPr lang="en-US" dirty="0" err="1"/>
              <a:t>myIntentService</a:t>
            </a:r>
            <a:r>
              <a:rPr lang="en-US" dirty="0"/>
              <a:t>“</a:t>
            </a:r>
          </a:p>
          <a:p>
            <a:pPr marL="457200" lvl="1" indent="0">
              <a:buNone/>
            </a:pPr>
            <a:r>
              <a:rPr lang="en-US" dirty="0"/>
              <a:t>	</a:t>
            </a:r>
            <a:r>
              <a:rPr lang="en-US" dirty="0" err="1"/>
              <a:t>android:enabled</a:t>
            </a:r>
            <a:r>
              <a:rPr lang="en-US" dirty="0"/>
              <a:t>="true"</a:t>
            </a:r>
          </a:p>
          <a:p>
            <a:pPr marL="457200" lvl="1" indent="0">
              <a:buNone/>
            </a:pPr>
            <a:r>
              <a:rPr lang="en-US" dirty="0"/>
              <a:t>      </a:t>
            </a:r>
            <a:r>
              <a:rPr lang="en-US" dirty="0" err="1"/>
              <a:t>android:exported</a:t>
            </a:r>
            <a:r>
              <a:rPr lang="en-US" dirty="0"/>
              <a:t>="true"</a:t>
            </a:r>
          </a:p>
          <a:p>
            <a:pPr marL="457200" lvl="1" indent="0">
              <a:buNone/>
            </a:pPr>
            <a:r>
              <a:rPr lang="en-US" dirty="0"/>
              <a:t>	</a:t>
            </a:r>
            <a:r>
              <a:rPr lang="en-US" dirty="0" err="1"/>
              <a:t>android:permission</a:t>
            </a:r>
            <a:r>
              <a:rPr lang="en-US" dirty="0"/>
              <a:t>="</a:t>
            </a:r>
            <a:r>
              <a:rPr lang="en-US" dirty="0" err="1"/>
              <a:t>android.permission.mypermission</a:t>
            </a:r>
            <a:r>
              <a:rPr lang="en-US" dirty="0"/>
              <a:t>"  </a:t>
            </a:r>
          </a:p>
          <a:p>
            <a:pPr marL="457200" lvl="1" indent="0">
              <a:buNone/>
            </a:pPr>
            <a:r>
              <a:rPr lang="en-US" dirty="0"/>
              <a:t>&gt;</a:t>
            </a:r>
          </a:p>
          <a:p>
            <a:pPr marL="457200" lvl="1" indent="0">
              <a:buNone/>
            </a:pPr>
            <a:r>
              <a:rPr lang="en-US" dirty="0"/>
              <a:t>&lt;/service&gt;</a:t>
            </a:r>
          </a:p>
        </p:txBody>
      </p:sp>
      <p:sp>
        <p:nvSpPr>
          <p:cNvPr id="4" name="TextBox 3">
            <a:extLst>
              <a:ext uri="{FF2B5EF4-FFF2-40B4-BE49-F238E27FC236}">
                <a16:creationId xmlns:a16="http://schemas.microsoft.com/office/drawing/2014/main" id="{30E4BDF5-0062-7AF6-0928-5970A50EED33}"/>
              </a:ext>
            </a:extLst>
          </p:cNvPr>
          <p:cNvSpPr txBox="1"/>
          <p:nvPr/>
        </p:nvSpPr>
        <p:spPr>
          <a:xfrm>
            <a:off x="5334000" y="5181600"/>
            <a:ext cx="6139245" cy="369332"/>
          </a:xfrm>
          <a:prstGeom prst="rect">
            <a:avLst/>
          </a:prstGeom>
          <a:noFill/>
        </p:spPr>
        <p:txBody>
          <a:bodyPr wrap="none" rtlCol="0">
            <a:spAutoFit/>
          </a:bodyPr>
          <a:lstStyle/>
          <a:p>
            <a:r>
              <a:rPr lang="en-US" dirty="0">
                <a:solidFill>
                  <a:schemeClr val="accent1"/>
                </a:solidFill>
              </a:rPr>
              <a:t>need a made-up permission name that other apps  would use.</a:t>
            </a:r>
          </a:p>
        </p:txBody>
      </p:sp>
    </p:spTree>
    <p:extLst>
      <p:ext uri="{BB962C8B-B14F-4D97-AF65-F5344CB8AC3E}">
        <p14:creationId xmlns:p14="http://schemas.microsoft.com/office/powerpoint/2010/main" val="41881059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code.</a:t>
            </a:r>
          </a:p>
        </p:txBody>
      </p:sp>
      <p:sp>
        <p:nvSpPr>
          <p:cNvPr id="3" name="Content Placeholder 2"/>
          <p:cNvSpPr>
            <a:spLocks noGrp="1"/>
          </p:cNvSpPr>
          <p:nvPr>
            <p:ph idx="1"/>
          </p:nvPr>
        </p:nvSpPr>
        <p:spPr/>
        <p:txBody>
          <a:bodyPr>
            <a:normAutofit/>
          </a:bodyPr>
          <a:lstStyle/>
          <a:p>
            <a:r>
              <a:rPr lang="en-US" dirty="0"/>
              <a:t>The </a:t>
            </a:r>
            <a:r>
              <a:rPr lang="en-US" dirty="0" err="1"/>
              <a:t>ServiceDemo</a:t>
            </a:r>
            <a:r>
              <a:rPr lang="en-US" dirty="0"/>
              <a:t> </a:t>
            </a:r>
          </a:p>
          <a:p>
            <a:pPr lvl="1"/>
            <a:r>
              <a:rPr lang="en-US" dirty="0"/>
              <a:t>One example intent service for random numbers</a:t>
            </a:r>
          </a:p>
          <a:p>
            <a:pPr lvl="1"/>
            <a:r>
              <a:rPr lang="en-US" dirty="0"/>
              <a:t>One Example Service for random numbers</a:t>
            </a:r>
          </a:p>
          <a:p>
            <a:pPr lvl="2"/>
            <a:r>
              <a:rPr lang="en-US" dirty="0"/>
              <a:t>You can compare the complexity of a service with an </a:t>
            </a:r>
            <a:r>
              <a:rPr lang="en-US" dirty="0" err="1"/>
              <a:t>intentService</a:t>
            </a:r>
            <a:endParaRPr lang="en-US" dirty="0"/>
          </a:p>
        </p:txBody>
      </p:sp>
    </p:spTree>
    <p:extLst>
      <p:ext uri="{BB962C8B-B14F-4D97-AF65-F5344CB8AC3E}">
        <p14:creationId xmlns:p14="http://schemas.microsoft.com/office/powerpoint/2010/main" val="470639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code (2)</a:t>
            </a:r>
          </a:p>
        </p:txBody>
      </p:sp>
      <p:sp>
        <p:nvSpPr>
          <p:cNvPr id="3" name="Content Placeholder 2"/>
          <p:cNvSpPr>
            <a:spLocks noGrp="1"/>
          </p:cNvSpPr>
          <p:nvPr>
            <p:ph idx="1"/>
          </p:nvPr>
        </p:nvSpPr>
        <p:spPr/>
        <p:txBody>
          <a:bodyPr/>
          <a:lstStyle/>
          <a:p>
            <a:r>
              <a:rPr lang="en-US" dirty="0" err="1"/>
              <a:t>ServiceDemoIPC</a:t>
            </a:r>
            <a:endParaRPr lang="en-US" dirty="0"/>
          </a:p>
          <a:p>
            <a:pPr lvl="1"/>
            <a:r>
              <a:rPr lang="en-US" dirty="0"/>
              <a:t>Uses a </a:t>
            </a:r>
            <a:r>
              <a:rPr lang="en-US" dirty="0" err="1"/>
              <a:t>ServiceConnection</a:t>
            </a:r>
            <a:r>
              <a:rPr lang="en-US" dirty="0"/>
              <a:t> to allow the activity to call into the service to get a random number</a:t>
            </a:r>
          </a:p>
          <a:p>
            <a:pPr lvl="3"/>
            <a:r>
              <a:rPr lang="en-US" dirty="0"/>
              <a:t>Based on Googles code.</a:t>
            </a:r>
          </a:p>
          <a:p>
            <a:r>
              <a:rPr lang="en-US" dirty="0" err="1"/>
              <a:t>ServiceDemoMSG</a:t>
            </a:r>
            <a:endParaRPr lang="en-US" dirty="0"/>
          </a:p>
          <a:p>
            <a:pPr lvl="1"/>
            <a:r>
              <a:rPr lang="en-US" dirty="0"/>
              <a:t>Setups a handler to send messages to a service</a:t>
            </a:r>
          </a:p>
          <a:p>
            <a:pPr lvl="2"/>
            <a:r>
              <a:rPr lang="en-US" dirty="0"/>
              <a:t>This service will toast a message.</a:t>
            </a:r>
          </a:p>
          <a:p>
            <a:pPr lvl="2"/>
            <a:r>
              <a:rPr lang="en-US" dirty="0"/>
              <a:t>But you can easily change that to have the service do many difference things, based on the message.</a:t>
            </a:r>
          </a:p>
        </p:txBody>
      </p:sp>
    </p:spTree>
    <p:extLst>
      <p:ext uri="{BB962C8B-B14F-4D97-AF65-F5344CB8AC3E}">
        <p14:creationId xmlns:p14="http://schemas.microsoft.com/office/powerpoint/2010/main" val="9717958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dirty="0">
                <a:hlinkClick r:id="rId2"/>
              </a:rPr>
              <a:t>http://developer.android.com/reference/android/app/Service.html</a:t>
            </a:r>
            <a:r>
              <a:rPr lang="en-US" dirty="0"/>
              <a:t> </a:t>
            </a:r>
          </a:p>
          <a:p>
            <a:r>
              <a:rPr lang="en-US" dirty="0">
                <a:hlinkClick r:id="rId3"/>
              </a:rPr>
              <a:t>http://www.vogella.com/articles/AndroidServices/article.html</a:t>
            </a:r>
            <a:r>
              <a:rPr lang="en-US" dirty="0"/>
              <a:t> </a:t>
            </a:r>
          </a:p>
          <a:p>
            <a:r>
              <a:rPr lang="en-US" dirty="0">
                <a:hlinkClick r:id="rId4"/>
              </a:rPr>
              <a:t>http://developer.android.com/guide/components/services.html</a:t>
            </a:r>
            <a:r>
              <a:rPr lang="en-US" dirty="0"/>
              <a:t> </a:t>
            </a:r>
          </a:p>
          <a:p>
            <a:pPr lvl="1"/>
            <a:r>
              <a:rPr lang="en-US" dirty="0">
                <a:hlinkClick r:id="rId5"/>
              </a:rPr>
              <a:t>http://developer.android.com/guide/components/aidl.html</a:t>
            </a:r>
            <a:r>
              <a:rPr lang="en-US" dirty="0"/>
              <a:t> </a:t>
            </a:r>
          </a:p>
          <a:p>
            <a:pPr lvl="1"/>
            <a:r>
              <a:rPr lang="en-US" dirty="0">
                <a:hlinkClick r:id="rId6"/>
              </a:rPr>
              <a:t>http://developer.android.com/guide/components/bound-services.html</a:t>
            </a:r>
            <a:endParaRPr lang="en-US" dirty="0"/>
          </a:p>
        </p:txBody>
      </p:sp>
    </p:spTree>
    <p:extLst>
      <p:ext uri="{BB962C8B-B14F-4D97-AF65-F5344CB8AC3E}">
        <p14:creationId xmlns:p14="http://schemas.microsoft.com/office/powerpoint/2010/main" val="10311454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Job Services  (briefly)</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427992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a:t>
            </a:r>
          </a:p>
        </p:txBody>
      </p:sp>
      <p:sp>
        <p:nvSpPr>
          <p:cNvPr id="3" name="Content Placeholder 2"/>
          <p:cNvSpPr>
            <a:spLocks noGrp="1"/>
          </p:cNvSpPr>
          <p:nvPr>
            <p:ph idx="1"/>
          </p:nvPr>
        </p:nvSpPr>
        <p:spPr/>
        <p:txBody>
          <a:bodyPr>
            <a:normAutofit fontScale="92500" lnSpcReduction="10000"/>
          </a:bodyPr>
          <a:lstStyle/>
          <a:p>
            <a:r>
              <a:rPr lang="en-US" dirty="0"/>
              <a:t>Android applications normally have one or more of the following:</a:t>
            </a:r>
          </a:p>
          <a:p>
            <a:pPr lvl="1"/>
            <a:r>
              <a:rPr lang="en-US" dirty="0"/>
              <a:t>Activity/fragment</a:t>
            </a:r>
          </a:p>
          <a:p>
            <a:pPr lvl="2"/>
            <a:r>
              <a:rPr lang="en-US" dirty="0"/>
              <a:t>Provides a screen which a user interacts with. </a:t>
            </a:r>
          </a:p>
          <a:p>
            <a:pPr lvl="1"/>
            <a:r>
              <a:rPr lang="en-US" dirty="0"/>
              <a:t>Service</a:t>
            </a:r>
          </a:p>
          <a:p>
            <a:pPr lvl="2"/>
            <a:r>
              <a:rPr lang="en-US" dirty="0"/>
              <a:t>an application component that can perform long-running operations in the background without a user interface</a:t>
            </a:r>
          </a:p>
          <a:p>
            <a:pPr lvl="1"/>
            <a:r>
              <a:rPr lang="en-US" dirty="0" err="1"/>
              <a:t>BroadcastReceiver</a:t>
            </a:r>
            <a:endParaRPr lang="en-US" dirty="0"/>
          </a:p>
          <a:p>
            <a:pPr lvl="2"/>
            <a:r>
              <a:rPr lang="en-US" dirty="0"/>
              <a:t>This is way to receive information from other applications and the OS.</a:t>
            </a:r>
          </a:p>
          <a:p>
            <a:pPr lvl="1"/>
            <a:r>
              <a:rPr lang="en-US" dirty="0" err="1"/>
              <a:t>ContentProvider</a:t>
            </a:r>
            <a:endParaRPr lang="en-US" dirty="0"/>
          </a:p>
          <a:p>
            <a:pPr lvl="2"/>
            <a:r>
              <a:rPr lang="en-US" dirty="0"/>
              <a:t>Your app is providing information to another app and itself via a encapsulated data structure</a:t>
            </a:r>
          </a:p>
          <a:p>
            <a:endParaRPr lang="en-US" dirty="0"/>
          </a:p>
        </p:txBody>
      </p:sp>
    </p:spTree>
    <p:extLst>
      <p:ext uri="{BB962C8B-B14F-4D97-AF65-F5344CB8AC3E}">
        <p14:creationId xmlns:p14="http://schemas.microsoft.com/office/powerpoint/2010/main" val="18081515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Job Services</a:t>
            </a:r>
          </a:p>
        </p:txBody>
      </p:sp>
      <p:sp>
        <p:nvSpPr>
          <p:cNvPr id="3" name="Content Placeholder 2"/>
          <p:cNvSpPr>
            <a:spLocks noGrp="1"/>
          </p:cNvSpPr>
          <p:nvPr>
            <p:ph idx="1"/>
          </p:nvPr>
        </p:nvSpPr>
        <p:spPr/>
        <p:txBody>
          <a:bodyPr>
            <a:normAutofit fontScale="92500" lnSpcReduction="10000"/>
          </a:bodyPr>
          <a:lstStyle/>
          <a:p>
            <a:r>
              <a:rPr lang="en-US" dirty="0"/>
              <a:t>There is a </a:t>
            </a:r>
            <a:r>
              <a:rPr lang="en-US" dirty="0" err="1"/>
              <a:t>JobIntentService</a:t>
            </a:r>
            <a:r>
              <a:rPr lang="en-US" dirty="0"/>
              <a:t> and a </a:t>
            </a:r>
            <a:r>
              <a:rPr lang="en-US" dirty="0" err="1"/>
              <a:t>JobService</a:t>
            </a:r>
            <a:endParaRPr lang="en-US" dirty="0"/>
          </a:p>
          <a:p>
            <a:pPr lvl="1"/>
            <a:r>
              <a:rPr lang="en-US" dirty="0" err="1"/>
              <a:t>JobIntentService</a:t>
            </a:r>
            <a:r>
              <a:rPr lang="en-US" dirty="0"/>
              <a:t> is like a </a:t>
            </a:r>
            <a:r>
              <a:rPr lang="en-US" dirty="0" err="1"/>
              <a:t>IntentService</a:t>
            </a:r>
            <a:r>
              <a:rPr lang="en-US" dirty="0"/>
              <a:t> and it is located </a:t>
            </a:r>
            <a:r>
              <a:rPr lang="en-US" dirty="0" err="1"/>
              <a:t>androidx.core</a:t>
            </a:r>
            <a:endParaRPr lang="en-US" dirty="0"/>
          </a:p>
          <a:p>
            <a:pPr lvl="2"/>
            <a:r>
              <a:rPr lang="en-US" dirty="0" err="1"/>
              <a:t>androidx.core.app.JobIntentService</a:t>
            </a:r>
            <a:r>
              <a:rPr lang="en-US" dirty="0"/>
              <a:t>  (also depreciated, use work manager)</a:t>
            </a:r>
          </a:p>
          <a:p>
            <a:pPr lvl="1"/>
            <a:r>
              <a:rPr lang="en-US" dirty="0" err="1"/>
              <a:t>JobService</a:t>
            </a:r>
            <a:r>
              <a:rPr lang="en-US" dirty="0"/>
              <a:t> starts in API 21, more added in 23, plus new </a:t>
            </a:r>
            <a:r>
              <a:rPr lang="en-US" dirty="0" err="1"/>
              <a:t>workItems</a:t>
            </a:r>
            <a:r>
              <a:rPr lang="en-US" dirty="0"/>
              <a:t> in 26, but is </a:t>
            </a:r>
            <a:r>
              <a:rPr lang="en-US" dirty="0">
                <a:solidFill>
                  <a:srgbClr val="FF0000"/>
                </a:solidFill>
              </a:rPr>
              <a:t>not</a:t>
            </a:r>
            <a:r>
              <a:rPr lang="en-US" dirty="0"/>
              <a:t> in </a:t>
            </a:r>
            <a:r>
              <a:rPr lang="en-US" dirty="0" err="1"/>
              <a:t>androidx</a:t>
            </a:r>
            <a:endParaRPr lang="en-US" dirty="0"/>
          </a:p>
          <a:p>
            <a:pPr lvl="1"/>
            <a:r>
              <a:rPr lang="en-US" dirty="0"/>
              <a:t>Android 11 offers debugging support for apps to identify potential </a:t>
            </a:r>
            <a:r>
              <a:rPr lang="en-US" b="1" dirty="0" err="1"/>
              <a:t>JobScheduler</a:t>
            </a:r>
            <a:r>
              <a:rPr lang="en-US" b="1" dirty="0"/>
              <a:t> API invocations that have exceeded certain rate limits.</a:t>
            </a:r>
          </a:p>
          <a:p>
            <a:pPr lvl="2"/>
            <a:r>
              <a:rPr lang="en-US" dirty="0"/>
              <a:t>Developers can use this facility to identify potential performance issues. For apps with the </a:t>
            </a:r>
            <a:r>
              <a:rPr lang="en-US" dirty="0" err="1"/>
              <a:t>debuggable</a:t>
            </a:r>
            <a:r>
              <a:rPr lang="en-US" dirty="0"/>
              <a:t> manifest attribute set to true, </a:t>
            </a:r>
            <a:r>
              <a:rPr lang="en-US" dirty="0" err="1"/>
              <a:t>JobScheduler</a:t>
            </a:r>
            <a:r>
              <a:rPr lang="en-US" dirty="0"/>
              <a:t> API invocations beyond the rate limits will return RESULT_FAILURE. Limits are set such that legitimate use cases should not be affected.</a:t>
            </a:r>
          </a:p>
        </p:txBody>
      </p:sp>
    </p:spTree>
    <p:extLst>
      <p:ext uri="{BB962C8B-B14F-4D97-AF65-F5344CB8AC3E}">
        <p14:creationId xmlns:p14="http://schemas.microsoft.com/office/powerpoint/2010/main" val="607709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JobIntentService</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public class </a:t>
            </a:r>
            <a:r>
              <a:rPr lang="en-US" dirty="0" err="1"/>
              <a:t>MyJobIntentService</a:t>
            </a:r>
            <a:r>
              <a:rPr lang="en-US" dirty="0"/>
              <a:t> extends </a:t>
            </a:r>
            <a:r>
              <a:rPr lang="en-US" dirty="0" err="1"/>
              <a:t>JobIntentService</a:t>
            </a:r>
            <a:r>
              <a:rPr lang="en-US" dirty="0"/>
              <a:t> {</a:t>
            </a:r>
          </a:p>
          <a:p>
            <a:pPr marL="0" indent="0">
              <a:buNone/>
            </a:pPr>
            <a:r>
              <a:rPr lang="en-US" dirty="0"/>
              <a:t> @Override</a:t>
            </a:r>
          </a:p>
          <a:p>
            <a:pPr marL="0" indent="0">
              <a:buNone/>
            </a:pPr>
            <a:r>
              <a:rPr lang="en-US" dirty="0"/>
              <a:t>    protected void </a:t>
            </a:r>
            <a:r>
              <a:rPr lang="en-US" dirty="0" err="1"/>
              <a:t>onHandleWork</a:t>
            </a:r>
            <a:r>
              <a:rPr lang="en-US" dirty="0"/>
              <a:t>(Intent intent) {</a:t>
            </a:r>
          </a:p>
          <a:p>
            <a:r>
              <a:rPr lang="en-US" dirty="0"/>
              <a:t>        We have received work to do.  The system or framework is already  holding a wake lock for us at this point, so we can just go.</a:t>
            </a:r>
          </a:p>
          <a:p>
            <a:pPr marL="0" indent="0">
              <a:buNone/>
            </a:pPr>
            <a:r>
              <a:rPr lang="en-US" dirty="0"/>
              <a:t>  }</a:t>
            </a:r>
          </a:p>
          <a:p>
            <a:r>
              <a:rPr lang="en-US" dirty="0"/>
              <a:t> Convenience method for </a:t>
            </a:r>
            <a:r>
              <a:rPr lang="en-US" dirty="0" err="1"/>
              <a:t>enqueuing</a:t>
            </a:r>
            <a:r>
              <a:rPr lang="en-US" dirty="0"/>
              <a:t> work in to this service.</a:t>
            </a:r>
          </a:p>
          <a:p>
            <a:r>
              <a:rPr lang="en-US" dirty="0"/>
              <a:t>Call this method, with an intent and it will start up the job.</a:t>
            </a:r>
          </a:p>
          <a:p>
            <a:pPr marL="0" indent="0">
              <a:buNone/>
            </a:pPr>
            <a:r>
              <a:rPr lang="en-US" dirty="0"/>
              <a:t> static void </a:t>
            </a:r>
            <a:r>
              <a:rPr lang="en-US" dirty="0" err="1"/>
              <a:t>enqueueWork</a:t>
            </a:r>
            <a:r>
              <a:rPr lang="en-US" dirty="0"/>
              <a:t>(Context </a:t>
            </a:r>
            <a:r>
              <a:rPr lang="en-US" dirty="0" err="1"/>
              <a:t>context</a:t>
            </a:r>
            <a:r>
              <a:rPr lang="en-US" dirty="0"/>
              <a:t>, Intent work) {</a:t>
            </a:r>
          </a:p>
          <a:p>
            <a:pPr marL="0" indent="0">
              <a:buNone/>
            </a:pPr>
            <a:r>
              <a:rPr lang="en-US" dirty="0"/>
              <a:t>        </a:t>
            </a:r>
            <a:r>
              <a:rPr lang="en-US" dirty="0" err="1"/>
              <a:t>enqueueWork</a:t>
            </a:r>
            <a:r>
              <a:rPr lang="en-US" dirty="0"/>
              <a:t>(context, </a:t>
            </a:r>
            <a:r>
              <a:rPr lang="en-US" dirty="0" err="1"/>
              <a:t>MyJobIntentService.class</a:t>
            </a:r>
            <a:r>
              <a:rPr lang="en-US" dirty="0"/>
              <a:t>, JOB_ID, work);</a:t>
            </a:r>
          </a:p>
          <a:p>
            <a:pPr marL="0" indent="0">
              <a:buNone/>
            </a:pPr>
            <a:r>
              <a:rPr lang="en-US" dirty="0"/>
              <a:t>}</a:t>
            </a:r>
          </a:p>
          <a:p>
            <a:pPr marL="0" indent="0">
              <a:buNone/>
            </a:pPr>
            <a:r>
              <a:rPr lang="en-US" dirty="0"/>
              <a:t>}</a:t>
            </a:r>
          </a:p>
          <a:p>
            <a:pPr marL="0" indent="0">
              <a:buNone/>
            </a:pPr>
            <a:endParaRPr lang="en-US" dirty="0"/>
          </a:p>
          <a:p>
            <a:endParaRPr lang="en-US" dirty="0"/>
          </a:p>
        </p:txBody>
      </p:sp>
    </p:spTree>
    <p:extLst>
      <p:ext uri="{BB962C8B-B14F-4D97-AF65-F5344CB8AC3E}">
        <p14:creationId xmlns:p14="http://schemas.microsoft.com/office/powerpoint/2010/main" val="29598763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JobService</a:t>
            </a:r>
            <a:endParaRPr lang="en-US" dirty="0"/>
          </a:p>
        </p:txBody>
      </p:sp>
      <p:sp>
        <p:nvSpPr>
          <p:cNvPr id="3" name="Content Placeholder 2"/>
          <p:cNvSpPr>
            <a:spLocks noGrp="1"/>
          </p:cNvSpPr>
          <p:nvPr>
            <p:ph idx="1"/>
          </p:nvPr>
        </p:nvSpPr>
        <p:spPr/>
        <p:txBody>
          <a:bodyPr/>
          <a:lstStyle/>
          <a:p>
            <a:r>
              <a:rPr lang="en-US" dirty="0" err="1"/>
              <a:t>JobService</a:t>
            </a:r>
            <a:r>
              <a:rPr lang="en-US" dirty="0"/>
              <a:t> requires a </a:t>
            </a:r>
            <a:r>
              <a:rPr lang="en-US" dirty="0" err="1"/>
              <a:t>JobInfo</a:t>
            </a:r>
            <a:r>
              <a:rPr lang="en-US" dirty="0"/>
              <a:t> to be built.  </a:t>
            </a:r>
          </a:p>
          <a:p>
            <a:pPr lvl="1"/>
            <a:r>
              <a:rPr lang="en-US" dirty="0"/>
              <a:t>Give a time frame to run in and if any events are involved.</a:t>
            </a:r>
          </a:p>
          <a:p>
            <a:pPr lvl="2"/>
            <a:r>
              <a:rPr lang="en-US" dirty="0"/>
              <a:t>Such as run this job when the device when it on the charger.</a:t>
            </a:r>
          </a:p>
          <a:p>
            <a:r>
              <a:rPr lang="en-US" dirty="0"/>
              <a:t>Like the standard Service there are a number of parts to </a:t>
            </a:r>
            <a:r>
              <a:rPr lang="en-US" dirty="0" err="1"/>
              <a:t>jobservice</a:t>
            </a:r>
            <a:r>
              <a:rPr lang="en-US" dirty="0"/>
              <a:t> class</a:t>
            </a:r>
          </a:p>
          <a:p>
            <a:endParaRPr lang="en-US" dirty="0"/>
          </a:p>
        </p:txBody>
      </p:sp>
    </p:spTree>
    <p:extLst>
      <p:ext uri="{BB962C8B-B14F-4D97-AF65-F5344CB8AC3E}">
        <p14:creationId xmlns:p14="http://schemas.microsoft.com/office/powerpoint/2010/main" val="6970822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code</a:t>
            </a:r>
          </a:p>
        </p:txBody>
      </p:sp>
      <p:sp>
        <p:nvSpPr>
          <p:cNvPr id="3" name="Content Placeholder 2"/>
          <p:cNvSpPr>
            <a:spLocks noGrp="1"/>
          </p:cNvSpPr>
          <p:nvPr>
            <p:ph idx="1"/>
          </p:nvPr>
        </p:nvSpPr>
        <p:spPr/>
        <p:txBody>
          <a:bodyPr/>
          <a:lstStyle/>
          <a:p>
            <a:r>
              <a:rPr lang="en-US" dirty="0"/>
              <a:t>There is a </a:t>
            </a:r>
            <a:r>
              <a:rPr lang="en-US" dirty="0" err="1"/>
              <a:t>JobIntentService</a:t>
            </a:r>
            <a:r>
              <a:rPr lang="en-US" dirty="0"/>
              <a:t> and </a:t>
            </a:r>
            <a:r>
              <a:rPr lang="en-US" dirty="0" err="1"/>
              <a:t>JobService</a:t>
            </a:r>
            <a:r>
              <a:rPr lang="en-US" dirty="0"/>
              <a:t> example code</a:t>
            </a:r>
          </a:p>
          <a:p>
            <a:pPr lvl="1"/>
            <a:r>
              <a:rPr lang="en-US" dirty="0"/>
              <a:t>These produce simple random numbers</a:t>
            </a:r>
          </a:p>
          <a:p>
            <a:pPr lvl="1"/>
            <a:r>
              <a:rPr lang="en-US" dirty="0"/>
              <a:t>Gives you a framework of both the services.</a:t>
            </a:r>
          </a:p>
          <a:p>
            <a:pPr lvl="1"/>
            <a:endParaRPr lang="en-US" dirty="0"/>
          </a:p>
          <a:p>
            <a:pPr lvl="1"/>
            <a:endParaRPr lang="en-US" dirty="0"/>
          </a:p>
        </p:txBody>
      </p:sp>
    </p:spTree>
    <p:extLst>
      <p:ext uri="{BB962C8B-B14F-4D97-AF65-F5344CB8AC3E}">
        <p14:creationId xmlns:p14="http://schemas.microsoft.com/office/powerpoint/2010/main" val="36641914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a:t>WorkManager</a:t>
            </a:r>
            <a:endParaRPr lang="en-US" dirty="0"/>
          </a:p>
        </p:txBody>
      </p:sp>
      <p:sp>
        <p:nvSpPr>
          <p:cNvPr id="5" name="Text Placeholder 4"/>
          <p:cNvSpPr>
            <a:spLocks noGrp="1"/>
          </p:cNvSpPr>
          <p:nvPr>
            <p:ph type="body" idx="1"/>
          </p:nvPr>
        </p:nvSpPr>
        <p:spPr/>
        <p:txBody>
          <a:bodyPr/>
          <a:lstStyle/>
          <a:p>
            <a:r>
              <a:rPr lang="en-US" dirty="0"/>
              <a:t>Architecture </a:t>
            </a:r>
          </a:p>
        </p:txBody>
      </p:sp>
    </p:spTree>
    <p:extLst>
      <p:ext uri="{BB962C8B-B14F-4D97-AF65-F5344CB8AC3E}">
        <p14:creationId xmlns:p14="http://schemas.microsoft.com/office/powerpoint/2010/main" val="2990182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Schedule tasks with </a:t>
            </a:r>
            <a:r>
              <a:rPr lang="en-US" dirty="0" err="1"/>
              <a:t>WorkManager</a:t>
            </a:r>
            <a:r>
              <a:rPr lang="en-US" dirty="0"/>
              <a:t> </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err="1"/>
              <a:t>WorkManager</a:t>
            </a:r>
            <a:r>
              <a:rPr lang="en-US" dirty="0"/>
              <a:t> API makes it easy to specify deferrable, asynchronous tasks and when they should run. </a:t>
            </a:r>
          </a:p>
          <a:p>
            <a:r>
              <a:rPr lang="en-US" dirty="0"/>
              <a:t>These APIs let you create a task and hand it off to </a:t>
            </a:r>
            <a:r>
              <a:rPr lang="en-US" dirty="0" err="1"/>
              <a:t>WorkManager</a:t>
            </a:r>
            <a:r>
              <a:rPr lang="en-US" dirty="0"/>
              <a:t> to run immediately or at an appropriate time. </a:t>
            </a:r>
          </a:p>
          <a:p>
            <a:pPr lvl="1"/>
            <a:r>
              <a:rPr lang="en-US" dirty="0"/>
              <a:t>For example, an app might need to download new resources from the network from time to time. </a:t>
            </a:r>
          </a:p>
          <a:p>
            <a:pPr lvl="1"/>
            <a:r>
              <a:rPr lang="en-US" dirty="0"/>
              <a:t>Using these classes, you can set up a task, choose appropriate circumstances for it to run (like "only while device is charging and online"), and hand it off to </a:t>
            </a:r>
            <a:r>
              <a:rPr lang="en-US" dirty="0" err="1"/>
              <a:t>WorkManager</a:t>
            </a:r>
            <a:r>
              <a:rPr lang="en-US" dirty="0"/>
              <a:t> to run when the conditions are met. </a:t>
            </a:r>
          </a:p>
          <a:p>
            <a:r>
              <a:rPr lang="en-US" dirty="0"/>
              <a:t>The task is still guaranteed to run, even if your app is force-quit or the device is rebooted.</a:t>
            </a:r>
          </a:p>
          <a:p>
            <a:pPr lvl="1"/>
            <a:r>
              <a:rPr lang="en-US" dirty="0"/>
              <a:t>You can check a task's state and its return vales by observing its </a:t>
            </a:r>
            <a:r>
              <a:rPr lang="en-US" dirty="0" err="1"/>
              <a:t>LiveData</a:t>
            </a:r>
            <a:r>
              <a:rPr lang="en-US" dirty="0"/>
              <a:t> and update the UI for status.</a:t>
            </a:r>
          </a:p>
          <a:p>
            <a:endParaRPr lang="en-US" dirty="0"/>
          </a:p>
        </p:txBody>
      </p:sp>
      <p:sp>
        <p:nvSpPr>
          <p:cNvPr id="4" name="TextBox 3"/>
          <p:cNvSpPr txBox="1"/>
          <p:nvPr/>
        </p:nvSpPr>
        <p:spPr>
          <a:xfrm>
            <a:off x="1828800" y="6136674"/>
            <a:ext cx="7088415" cy="369332"/>
          </a:xfrm>
          <a:prstGeom prst="rect">
            <a:avLst/>
          </a:prstGeom>
          <a:noFill/>
        </p:spPr>
        <p:txBody>
          <a:bodyPr wrap="none" rtlCol="0">
            <a:spAutoFit/>
          </a:bodyPr>
          <a:lstStyle/>
          <a:p>
            <a:r>
              <a:rPr lang="en-US" dirty="0">
                <a:hlinkClick r:id="rId2"/>
              </a:rPr>
              <a:t>https://developer.android.com/topic/libraries/architecture/workmanager</a:t>
            </a:r>
            <a:r>
              <a:rPr lang="en-US" dirty="0"/>
              <a:t> </a:t>
            </a:r>
          </a:p>
        </p:txBody>
      </p:sp>
    </p:spTree>
    <p:extLst>
      <p:ext uri="{BB962C8B-B14F-4D97-AF65-F5344CB8AC3E}">
        <p14:creationId xmlns:p14="http://schemas.microsoft.com/office/powerpoint/2010/main" val="2493475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adding to your project</a:t>
            </a:r>
          </a:p>
        </p:txBody>
      </p:sp>
      <p:sp>
        <p:nvSpPr>
          <p:cNvPr id="3" name="Content Placeholder 2"/>
          <p:cNvSpPr>
            <a:spLocks noGrp="1"/>
          </p:cNvSpPr>
          <p:nvPr>
            <p:ph idx="1"/>
          </p:nvPr>
        </p:nvSpPr>
        <p:spPr/>
        <p:txBody>
          <a:bodyPr/>
          <a:lstStyle/>
          <a:p>
            <a:pPr marL="0" indent="0">
              <a:buNone/>
            </a:pPr>
            <a:r>
              <a:rPr lang="en-US" dirty="0"/>
              <a:t>implementation 'androidx.work:work-runtime:2.2.0'</a:t>
            </a:r>
          </a:p>
          <a:p>
            <a:endParaRPr lang="en-US" dirty="0"/>
          </a:p>
          <a:p>
            <a:r>
              <a:rPr lang="en-US" dirty="0"/>
              <a:t>There used to be firebase job scheduler part, but it been fulling subsumed into the Worker and </a:t>
            </a:r>
            <a:r>
              <a:rPr lang="en-US" dirty="0" err="1"/>
              <a:t>ListenableWorker</a:t>
            </a:r>
            <a:endParaRPr lang="en-US" dirty="0"/>
          </a:p>
        </p:txBody>
      </p:sp>
    </p:spTree>
    <p:extLst>
      <p:ext uri="{BB962C8B-B14F-4D97-AF65-F5344CB8AC3E}">
        <p14:creationId xmlns:p14="http://schemas.microsoft.com/office/powerpoint/2010/main" val="29984677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Components and concepts.</a:t>
            </a:r>
          </a:p>
        </p:txBody>
      </p:sp>
      <p:sp>
        <p:nvSpPr>
          <p:cNvPr id="3" name="Content Placeholder 2"/>
          <p:cNvSpPr>
            <a:spLocks noGrp="1"/>
          </p:cNvSpPr>
          <p:nvPr>
            <p:ph idx="1"/>
          </p:nvPr>
        </p:nvSpPr>
        <p:spPr/>
        <p:txBody>
          <a:bodyPr>
            <a:normAutofit fontScale="85000" lnSpcReduction="10000"/>
          </a:bodyPr>
          <a:lstStyle/>
          <a:p>
            <a:r>
              <a:rPr lang="en-US" dirty="0"/>
              <a:t>Worker:  the app extends the Abstract Worker class to perform the work here.</a:t>
            </a:r>
          </a:p>
          <a:p>
            <a:r>
              <a:rPr lang="en-US" dirty="0" err="1"/>
              <a:t>WorkRequest</a:t>
            </a:r>
            <a:r>
              <a:rPr lang="en-US" dirty="0"/>
              <a:t>: specifies which worker class should perform the task.</a:t>
            </a:r>
          </a:p>
          <a:p>
            <a:pPr lvl="1"/>
            <a:r>
              <a:rPr lang="en-US" dirty="0"/>
              <a:t>Specific information such as when and what circumstances to run as well.   There is a </a:t>
            </a:r>
            <a:r>
              <a:rPr lang="en-US" dirty="0" err="1"/>
              <a:t>WorkRequest.Builder</a:t>
            </a:r>
            <a:endParaRPr lang="en-US" dirty="0"/>
          </a:p>
          <a:p>
            <a:r>
              <a:rPr lang="en-US" dirty="0" err="1"/>
              <a:t>WorkManager</a:t>
            </a:r>
            <a:r>
              <a:rPr lang="en-US" dirty="0"/>
              <a:t>: enqueues and manages the work requests.  </a:t>
            </a:r>
          </a:p>
          <a:p>
            <a:pPr lvl="1"/>
            <a:r>
              <a:rPr lang="en-US" dirty="0"/>
              <a:t>The manager will schedule the task</a:t>
            </a:r>
          </a:p>
          <a:p>
            <a:r>
              <a:rPr lang="en-US" dirty="0" err="1"/>
              <a:t>WorkStatus</a:t>
            </a:r>
            <a:r>
              <a:rPr lang="en-US" dirty="0"/>
              <a:t> gives info about a task.  </a:t>
            </a:r>
            <a:r>
              <a:rPr lang="en-US" dirty="0" err="1"/>
              <a:t>WorkManager</a:t>
            </a:r>
            <a:r>
              <a:rPr lang="en-US" dirty="0"/>
              <a:t> provides a </a:t>
            </a:r>
            <a:r>
              <a:rPr lang="en-US" dirty="0" err="1"/>
              <a:t>LiveData</a:t>
            </a:r>
            <a:r>
              <a:rPr lang="en-US" dirty="0"/>
              <a:t> for each </a:t>
            </a:r>
            <a:r>
              <a:rPr lang="en-US" dirty="0" err="1"/>
              <a:t>WorkRequest</a:t>
            </a:r>
            <a:r>
              <a:rPr lang="en-US" dirty="0"/>
              <a:t> .  The </a:t>
            </a:r>
            <a:r>
              <a:rPr lang="en-US" dirty="0" err="1"/>
              <a:t>liveData</a:t>
            </a:r>
            <a:r>
              <a:rPr lang="en-US" dirty="0"/>
              <a:t> holds the </a:t>
            </a:r>
            <a:r>
              <a:rPr lang="en-US" dirty="0" err="1"/>
              <a:t>WorkStatus</a:t>
            </a:r>
            <a:r>
              <a:rPr lang="en-US" dirty="0"/>
              <a:t> object.  You can observe the </a:t>
            </a:r>
            <a:r>
              <a:rPr lang="en-US" dirty="0" err="1"/>
              <a:t>LiveData</a:t>
            </a:r>
            <a:r>
              <a:rPr lang="en-US" dirty="0"/>
              <a:t> to determine status.</a:t>
            </a:r>
          </a:p>
        </p:txBody>
      </p:sp>
    </p:spTree>
    <p:extLst>
      <p:ext uri="{BB962C8B-B14F-4D97-AF65-F5344CB8AC3E}">
        <p14:creationId xmlns:p14="http://schemas.microsoft.com/office/powerpoint/2010/main" val="22555201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Running tasks.</a:t>
            </a:r>
          </a:p>
        </p:txBody>
      </p:sp>
      <p:sp>
        <p:nvSpPr>
          <p:cNvPr id="3" name="Content Placeholder 2"/>
          <p:cNvSpPr>
            <a:spLocks noGrp="1"/>
          </p:cNvSpPr>
          <p:nvPr>
            <p:ph idx="1"/>
          </p:nvPr>
        </p:nvSpPr>
        <p:spPr/>
        <p:txBody>
          <a:bodyPr/>
          <a:lstStyle/>
          <a:p>
            <a:r>
              <a:rPr lang="en-US" dirty="0"/>
              <a:t>A task can be "</a:t>
            </a:r>
            <a:r>
              <a:rPr lang="en-US" dirty="0" err="1"/>
              <a:t>OneTimeWorkRequest</a:t>
            </a:r>
            <a:r>
              <a:rPr lang="en-US" dirty="0"/>
              <a:t>"  or a recurring task.</a:t>
            </a:r>
          </a:p>
          <a:p>
            <a:pPr lvl="1"/>
            <a:r>
              <a:rPr lang="en-US" dirty="0"/>
              <a:t>Recurring tasks use a </a:t>
            </a:r>
            <a:r>
              <a:rPr lang="en-US" dirty="0" err="1"/>
              <a:t>PeriodicWorkRequest</a:t>
            </a:r>
            <a:r>
              <a:rPr lang="en-US" dirty="0"/>
              <a:t> that </a:t>
            </a:r>
            <a:r>
              <a:rPr lang="en-US" dirty="0" err="1"/>
              <a:t>specifices</a:t>
            </a:r>
            <a:r>
              <a:rPr lang="en-US" dirty="0"/>
              <a:t> how often the task is run, say once every 24 hours.</a:t>
            </a:r>
          </a:p>
          <a:p>
            <a:r>
              <a:rPr lang="en-US" dirty="0"/>
              <a:t>We can chain tasks together as well.  Say you need to run A, B, then C.</a:t>
            </a:r>
          </a:p>
          <a:p>
            <a:pPr lvl="1"/>
            <a:r>
              <a:rPr lang="en-US" dirty="0"/>
              <a:t>Or run some in parallel as well, so run A1 and A2, then B, then C1 and C2.</a:t>
            </a:r>
          </a:p>
          <a:p>
            <a:pPr lvl="1"/>
            <a:r>
              <a:rPr lang="en-US" dirty="0"/>
              <a:t>Or even more complex chains of tasks.</a:t>
            </a:r>
          </a:p>
        </p:txBody>
      </p:sp>
    </p:spTree>
    <p:extLst>
      <p:ext uri="{BB962C8B-B14F-4D97-AF65-F5344CB8AC3E}">
        <p14:creationId xmlns:p14="http://schemas.microsoft.com/office/powerpoint/2010/main" val="23022874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 example</a:t>
            </a:r>
          </a:p>
        </p:txBody>
      </p:sp>
      <p:sp>
        <p:nvSpPr>
          <p:cNvPr id="3" name="Content Placeholder 2"/>
          <p:cNvSpPr>
            <a:spLocks noGrp="1"/>
          </p:cNvSpPr>
          <p:nvPr>
            <p:ph idx="1"/>
          </p:nvPr>
        </p:nvSpPr>
        <p:spPr/>
        <p:txBody>
          <a:bodyPr/>
          <a:lstStyle/>
          <a:p>
            <a:r>
              <a:rPr lang="en-US" dirty="0"/>
              <a:t>The </a:t>
            </a:r>
            <a:r>
              <a:rPr lang="en-US" dirty="0" err="1"/>
              <a:t>WorkManagerDemo</a:t>
            </a:r>
            <a:r>
              <a:rPr lang="en-US" dirty="0"/>
              <a:t> has examples</a:t>
            </a:r>
          </a:p>
          <a:p>
            <a:pPr lvl="1"/>
            <a:r>
              <a:rPr lang="en-US" dirty="0"/>
              <a:t>one shot, </a:t>
            </a:r>
            <a:r>
              <a:rPr lang="en-US" dirty="0" err="1"/>
              <a:t>ie</a:t>
            </a:r>
            <a:r>
              <a:rPr lang="en-US" dirty="0"/>
              <a:t> run a task.</a:t>
            </a:r>
          </a:p>
          <a:p>
            <a:pPr lvl="1"/>
            <a:r>
              <a:rPr lang="en-US" dirty="0"/>
              <a:t>sending parameters to a task and getting results.</a:t>
            </a:r>
          </a:p>
          <a:p>
            <a:pPr lvl="1"/>
            <a:r>
              <a:rPr lang="en-US" dirty="0"/>
              <a:t>a chain of workers A and B (in parallel), and worker C waiting until both are complete.</a:t>
            </a:r>
          </a:p>
        </p:txBody>
      </p:sp>
    </p:spTree>
    <p:extLst>
      <p:ext uri="{BB962C8B-B14F-4D97-AF65-F5344CB8AC3E}">
        <p14:creationId xmlns:p14="http://schemas.microsoft.com/office/powerpoint/2010/main" val="3263513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service?</a:t>
            </a:r>
          </a:p>
        </p:txBody>
      </p:sp>
      <p:sp>
        <p:nvSpPr>
          <p:cNvPr id="3" name="Content Placeholder 2"/>
          <p:cNvSpPr>
            <a:spLocks noGrp="1"/>
          </p:cNvSpPr>
          <p:nvPr>
            <p:ph idx="1"/>
          </p:nvPr>
        </p:nvSpPr>
        <p:spPr/>
        <p:txBody>
          <a:bodyPr>
            <a:normAutofit fontScale="70000" lnSpcReduction="20000"/>
          </a:bodyPr>
          <a:lstStyle/>
          <a:p>
            <a:r>
              <a:rPr lang="en-US" b="1" dirty="0"/>
              <a:t>From android developer web pages:</a:t>
            </a:r>
          </a:p>
          <a:p>
            <a:r>
              <a:rPr lang="en-US" dirty="0"/>
              <a:t>Most confusion about the Service class actually revolves around what it is </a:t>
            </a:r>
            <a:r>
              <a:rPr lang="en-US" i="1" dirty="0"/>
              <a:t>not</a:t>
            </a:r>
            <a:r>
              <a:rPr lang="en-US" dirty="0"/>
              <a:t>:</a:t>
            </a:r>
          </a:p>
          <a:p>
            <a:pPr lvl="1"/>
            <a:r>
              <a:rPr lang="en-US" dirty="0"/>
              <a:t>A Service is </a:t>
            </a:r>
            <a:r>
              <a:rPr lang="en-US" b="1" dirty="0"/>
              <a:t>not</a:t>
            </a:r>
            <a:r>
              <a:rPr lang="en-US" dirty="0"/>
              <a:t> a separate process. The Service object itself does not imply it is running in its own process; unless otherwise specified, it runs in the same process as the application it is part of. </a:t>
            </a:r>
          </a:p>
          <a:p>
            <a:pPr lvl="1"/>
            <a:r>
              <a:rPr lang="en-US" dirty="0"/>
              <a:t>A Service is </a:t>
            </a:r>
            <a:r>
              <a:rPr lang="en-US" b="1" dirty="0"/>
              <a:t>not</a:t>
            </a:r>
            <a:r>
              <a:rPr lang="en-US" dirty="0"/>
              <a:t> a thread. It is not a means itself to do work off of the main thread (to avoid Application Not Responding errors). </a:t>
            </a:r>
          </a:p>
          <a:p>
            <a:r>
              <a:rPr lang="en-US" dirty="0"/>
              <a:t>Thus a Service itself is actually very simple, providing two main features:</a:t>
            </a:r>
          </a:p>
          <a:p>
            <a:pPr lvl="1"/>
            <a:r>
              <a:rPr lang="en-US" dirty="0"/>
              <a:t>A facility for the application to tell the system </a:t>
            </a:r>
            <a:r>
              <a:rPr lang="en-US" i="1" dirty="0"/>
              <a:t>about</a:t>
            </a:r>
            <a:r>
              <a:rPr lang="en-US" dirty="0"/>
              <a:t> something it wants to be doing in the background (even when the user is not directly interacting with the application). This corresponds to calls to </a:t>
            </a:r>
            <a:r>
              <a:rPr lang="en-US" dirty="0" err="1">
                <a:hlinkClick r:id="rId2"/>
              </a:rPr>
              <a:t>Context.startService</a:t>
            </a:r>
            <a:r>
              <a:rPr lang="en-US" dirty="0">
                <a:hlinkClick r:id="rId2"/>
              </a:rPr>
              <a:t>()</a:t>
            </a:r>
            <a:r>
              <a:rPr lang="en-US" dirty="0"/>
              <a:t>, which ask the system to schedule work for the service, to be run until the service or someone else explicitly stop it. </a:t>
            </a:r>
          </a:p>
          <a:p>
            <a:pPr lvl="1"/>
            <a:r>
              <a:rPr lang="en-US" dirty="0"/>
              <a:t>A facility for an application to expose some of its functionality to other applications. This corresponds to calls to </a:t>
            </a:r>
            <a:r>
              <a:rPr lang="en-US" dirty="0" err="1">
                <a:hlinkClick r:id="rId3"/>
              </a:rPr>
              <a:t>Context.bindService</a:t>
            </a:r>
            <a:r>
              <a:rPr lang="en-US" dirty="0">
                <a:hlinkClick r:id="rId3"/>
              </a:rPr>
              <a:t>()</a:t>
            </a:r>
            <a:r>
              <a:rPr lang="en-US" dirty="0"/>
              <a:t>, which allows a long-standing connection to be made to the service in order to interact with it. </a:t>
            </a:r>
          </a:p>
          <a:p>
            <a:endParaRPr lang="en-US" dirty="0"/>
          </a:p>
        </p:txBody>
      </p:sp>
      <p:sp>
        <p:nvSpPr>
          <p:cNvPr id="4" name="TextBox 3"/>
          <p:cNvSpPr txBox="1"/>
          <p:nvPr/>
        </p:nvSpPr>
        <p:spPr>
          <a:xfrm>
            <a:off x="2667001" y="6230035"/>
            <a:ext cx="6481839" cy="646331"/>
          </a:xfrm>
          <a:prstGeom prst="rect">
            <a:avLst/>
          </a:prstGeom>
          <a:noFill/>
        </p:spPr>
        <p:txBody>
          <a:bodyPr wrap="none" rtlCol="0">
            <a:spAutoFit/>
          </a:bodyPr>
          <a:lstStyle/>
          <a:p>
            <a:r>
              <a:rPr lang="en-US" dirty="0">
                <a:hlinkClick r:id="rId4"/>
              </a:rPr>
              <a:t>http://developer.android.com/reference/android/app/Service.html</a:t>
            </a:r>
            <a:r>
              <a:rPr lang="en-US" dirty="0"/>
              <a:t> </a:t>
            </a:r>
          </a:p>
          <a:p>
            <a:endParaRPr lang="en-US" dirty="0"/>
          </a:p>
        </p:txBody>
      </p:sp>
    </p:spTree>
    <p:extLst>
      <p:ext uri="{BB962C8B-B14F-4D97-AF65-F5344CB8AC3E}">
        <p14:creationId xmlns:p14="http://schemas.microsoft.com/office/powerpoint/2010/main" val="25069976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77500" lnSpcReduction="20000"/>
          </a:bodyPr>
          <a:lstStyle/>
          <a:p>
            <a:r>
              <a:rPr lang="en-US" dirty="0">
                <a:hlinkClick r:id="rId2"/>
              </a:rPr>
              <a:t>https://developer.android.com/about/versions/oreo/background.html</a:t>
            </a:r>
            <a:r>
              <a:rPr lang="en-US" dirty="0"/>
              <a:t> </a:t>
            </a:r>
          </a:p>
          <a:p>
            <a:r>
              <a:rPr lang="en-US" dirty="0">
                <a:hlinkClick r:id="rId3"/>
              </a:rPr>
              <a:t>https://www.intertech.com/Blog/android-development-tutorial-job-scheduler/</a:t>
            </a:r>
            <a:r>
              <a:rPr lang="en-US" dirty="0"/>
              <a:t> </a:t>
            </a:r>
          </a:p>
          <a:p>
            <a:r>
              <a:rPr lang="en-US" dirty="0">
                <a:hlinkClick r:id="rId4"/>
              </a:rPr>
              <a:t>https://developer.android.com/reference/android/app/job/JobScheduler.html</a:t>
            </a:r>
            <a:r>
              <a:rPr lang="en-US" dirty="0"/>
              <a:t> </a:t>
            </a:r>
          </a:p>
          <a:p>
            <a:r>
              <a:rPr lang="en-US" dirty="0">
                <a:hlinkClick r:id="rId5"/>
              </a:rPr>
              <a:t>https://developer.android.com/reference/android/app/job/JobWorkItem.html</a:t>
            </a:r>
            <a:endParaRPr lang="en-US" dirty="0"/>
          </a:p>
          <a:p>
            <a:pPr lvl="1"/>
            <a:r>
              <a:rPr lang="en-US" dirty="0"/>
              <a:t>API 26+  allows you enqueue and then dequeuer intents as job items</a:t>
            </a:r>
          </a:p>
          <a:p>
            <a:pPr lvl="1"/>
            <a:r>
              <a:rPr lang="en-US" dirty="0">
                <a:hlinkClick r:id="rId6"/>
              </a:rPr>
              <a:t>https://developer.android.com/reference/android/app/job/JobParameters.html#dequeueWork()</a:t>
            </a:r>
            <a:r>
              <a:rPr lang="en-US" dirty="0"/>
              <a:t> </a:t>
            </a:r>
          </a:p>
          <a:p>
            <a:r>
              <a:rPr lang="en-US" dirty="0">
                <a:hlinkClick r:id="rId7"/>
              </a:rPr>
              <a:t>http://www.vogella.com/tutorials/AndroidTaskScheduling/article.html</a:t>
            </a:r>
            <a:r>
              <a:rPr lang="en-US" dirty="0"/>
              <a:t> </a:t>
            </a:r>
          </a:p>
          <a:p>
            <a:r>
              <a:rPr lang="en-US" dirty="0">
                <a:hlinkClick r:id="rId8"/>
              </a:rPr>
              <a:t>https://github.com/googlesamples/android-JobScheduler</a:t>
            </a:r>
            <a:r>
              <a:rPr lang="en-US" dirty="0"/>
              <a:t> </a:t>
            </a:r>
          </a:p>
          <a:p>
            <a:r>
              <a:rPr lang="en-US" dirty="0">
                <a:hlinkClick r:id="rId9"/>
              </a:rPr>
              <a:t>https://developer.android.com/topic/libraries/architecture/workmanager</a:t>
            </a:r>
            <a:r>
              <a:rPr lang="en-US" dirty="0"/>
              <a:t> </a:t>
            </a:r>
          </a:p>
          <a:p>
            <a:pPr lvl="1"/>
            <a:endParaRPr lang="en-US" dirty="0"/>
          </a:p>
        </p:txBody>
      </p:sp>
    </p:spTree>
    <p:extLst>
      <p:ext uri="{BB962C8B-B14F-4D97-AF65-F5344CB8AC3E}">
        <p14:creationId xmlns:p14="http://schemas.microsoft.com/office/powerpoint/2010/main" val="20657702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4243389" y="1676401"/>
            <a:ext cx="1735137" cy="2378075"/>
          </a:xfrm>
          <a:prstGeom prst="rect">
            <a:avLst/>
          </a:prstGeom>
          <a:noFill/>
          <a:ln w="9525">
            <a:noFill/>
            <a:miter lim="800000"/>
            <a:headEnd/>
            <a:tailEnd/>
          </a:ln>
        </p:spPr>
        <p:txBody>
          <a:bodyPr>
            <a:spAutoFit/>
          </a:bodyPr>
          <a:lstStyle/>
          <a:p>
            <a:pPr>
              <a:spcBef>
                <a:spcPct val="50000"/>
              </a:spcBef>
            </a:pPr>
            <a:r>
              <a:rPr lang="en-US" sz="15000" b="1">
                <a:latin typeface="Tahoma" pitchFamily="34" charset="0"/>
              </a:rPr>
              <a:t>Q</a:t>
            </a:r>
          </a:p>
        </p:txBody>
      </p:sp>
      <p:sp>
        <p:nvSpPr>
          <p:cNvPr id="75779" name="Text Box 3"/>
          <p:cNvSpPr txBox="1">
            <a:spLocks noChangeArrowheads="1"/>
          </p:cNvSpPr>
          <p:nvPr/>
        </p:nvSpPr>
        <p:spPr bwMode="auto">
          <a:xfrm>
            <a:off x="6054725" y="2044701"/>
            <a:ext cx="1735138" cy="2378075"/>
          </a:xfrm>
          <a:prstGeom prst="rect">
            <a:avLst/>
          </a:prstGeom>
          <a:noFill/>
          <a:ln w="9525">
            <a:noFill/>
            <a:miter lim="800000"/>
            <a:headEnd/>
            <a:tailEnd/>
          </a:ln>
        </p:spPr>
        <p:txBody>
          <a:bodyPr>
            <a:spAutoFit/>
          </a:bodyPr>
          <a:lstStyle/>
          <a:p>
            <a:pPr>
              <a:spcBef>
                <a:spcPct val="50000"/>
              </a:spcBef>
            </a:pPr>
            <a:r>
              <a:rPr lang="en-US" sz="15000" b="1">
                <a:latin typeface="Tahoma" pitchFamily="34" charset="0"/>
              </a:rPr>
              <a:t>A</a:t>
            </a:r>
          </a:p>
        </p:txBody>
      </p:sp>
      <p:sp>
        <p:nvSpPr>
          <p:cNvPr id="75780" name="Text Box 4"/>
          <p:cNvSpPr txBox="1">
            <a:spLocks noChangeArrowheads="1"/>
          </p:cNvSpPr>
          <p:nvPr/>
        </p:nvSpPr>
        <p:spPr bwMode="auto">
          <a:xfrm>
            <a:off x="5334000" y="2679701"/>
            <a:ext cx="1735138" cy="1616075"/>
          </a:xfrm>
          <a:prstGeom prst="rect">
            <a:avLst/>
          </a:prstGeom>
          <a:noFill/>
          <a:ln w="9525">
            <a:noFill/>
            <a:miter lim="800000"/>
            <a:headEnd/>
            <a:tailEnd/>
          </a:ln>
        </p:spPr>
        <p:txBody>
          <a:bodyPr>
            <a:spAutoFit/>
          </a:bodyPr>
          <a:lstStyle/>
          <a:p>
            <a:pPr>
              <a:spcBef>
                <a:spcPct val="50000"/>
              </a:spcBef>
            </a:pPr>
            <a:r>
              <a:rPr lang="en-US" sz="10000" b="1">
                <a:latin typeface="Tahoma" pitchFamily="34" charset="0"/>
              </a:rPr>
              <a:t>&amp;</a:t>
            </a:r>
            <a:endParaRPr lang="en-US" sz="15000" b="1">
              <a:latin typeface="Tahoma" pitchFamily="34" charset="0"/>
            </a:endParaRPr>
          </a:p>
        </p:txBody>
      </p:sp>
    </p:spTree>
    <p:extLst>
      <p:ext uri="{BB962C8B-B14F-4D97-AF65-F5344CB8AC3E}">
        <p14:creationId xmlns:p14="http://schemas.microsoft.com/office/powerpoint/2010/main" val="2633354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75778"/>
                                        </p:tgtEl>
                                        <p:attrNameLst>
                                          <p:attrName>style.visibility</p:attrName>
                                        </p:attrNameLst>
                                      </p:cBhvr>
                                      <p:to>
                                        <p:strVal val="visible"/>
                                      </p:to>
                                    </p:set>
                                    <p:anim calcmode="lin" valueType="num">
                                      <p:cBhvr additive="base">
                                        <p:cTn id="7" dur="500" fill="hold"/>
                                        <p:tgtEl>
                                          <p:spTgt spid="75778"/>
                                        </p:tgtEl>
                                        <p:attrNameLst>
                                          <p:attrName>ppt_x</p:attrName>
                                        </p:attrNameLst>
                                      </p:cBhvr>
                                      <p:tavLst>
                                        <p:tav tm="0">
                                          <p:val>
                                            <p:strVal val="0-#ppt_w/2"/>
                                          </p:val>
                                        </p:tav>
                                        <p:tav tm="100000">
                                          <p:val>
                                            <p:strVal val="#ppt_x"/>
                                          </p:val>
                                        </p:tav>
                                      </p:tavLst>
                                    </p:anim>
                                    <p:anim calcmode="lin" valueType="num">
                                      <p:cBhvr additive="base">
                                        <p:cTn id="8" dur="500" fill="hold"/>
                                        <p:tgtEl>
                                          <p:spTgt spid="75778"/>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75780"/>
                                        </p:tgtEl>
                                        <p:attrNameLst>
                                          <p:attrName>style.visibility</p:attrName>
                                        </p:attrNameLst>
                                      </p:cBhvr>
                                      <p:to>
                                        <p:strVal val="visible"/>
                                      </p:to>
                                    </p:set>
                                    <p:anim calcmode="lin" valueType="num">
                                      <p:cBhvr additive="base">
                                        <p:cTn id="12" dur="500" fill="hold"/>
                                        <p:tgtEl>
                                          <p:spTgt spid="75780"/>
                                        </p:tgtEl>
                                        <p:attrNameLst>
                                          <p:attrName>ppt_x</p:attrName>
                                        </p:attrNameLst>
                                      </p:cBhvr>
                                      <p:tavLst>
                                        <p:tav tm="0">
                                          <p:val>
                                            <p:strVal val="#ppt_x"/>
                                          </p:val>
                                        </p:tav>
                                        <p:tav tm="100000">
                                          <p:val>
                                            <p:strVal val="#ppt_x"/>
                                          </p:val>
                                        </p:tav>
                                      </p:tavLst>
                                    </p:anim>
                                    <p:anim calcmode="lin" valueType="num">
                                      <p:cBhvr additive="base">
                                        <p:cTn id="13" dur="500" fill="hold"/>
                                        <p:tgtEl>
                                          <p:spTgt spid="75780"/>
                                        </p:tgtEl>
                                        <p:attrNameLst>
                                          <p:attrName>ppt_y</p:attrName>
                                        </p:attrNameLst>
                                      </p:cBhvr>
                                      <p:tavLst>
                                        <p:tav tm="0">
                                          <p:val>
                                            <p:strVal val="1+#ppt_h/2"/>
                                          </p:val>
                                        </p:tav>
                                        <p:tav tm="100000">
                                          <p:val>
                                            <p:strVal val="#ppt_y"/>
                                          </p:val>
                                        </p:tav>
                                      </p:tavLst>
                                    </p:anim>
                                  </p:childTnLst>
                                </p:cTn>
                              </p:par>
                            </p:childTnLst>
                          </p:cTn>
                        </p:par>
                        <p:par>
                          <p:cTn id="14" fill="hold">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75779"/>
                                        </p:tgtEl>
                                        <p:attrNameLst>
                                          <p:attrName>style.visibility</p:attrName>
                                        </p:attrNameLst>
                                      </p:cBhvr>
                                      <p:to>
                                        <p:strVal val="visible"/>
                                      </p:to>
                                    </p:set>
                                    <p:anim calcmode="lin" valueType="num">
                                      <p:cBhvr additive="base">
                                        <p:cTn id="17" dur="500" fill="hold"/>
                                        <p:tgtEl>
                                          <p:spTgt spid="75779"/>
                                        </p:tgtEl>
                                        <p:attrNameLst>
                                          <p:attrName>ppt_x</p:attrName>
                                        </p:attrNameLst>
                                      </p:cBhvr>
                                      <p:tavLst>
                                        <p:tav tm="0">
                                          <p:val>
                                            <p:strVal val="1+#ppt_w/2"/>
                                          </p:val>
                                        </p:tav>
                                        <p:tav tm="100000">
                                          <p:val>
                                            <p:strVal val="#ppt_x"/>
                                          </p:val>
                                        </p:tav>
                                      </p:tavLst>
                                    </p:anim>
                                    <p:anim calcmode="lin" valueType="num">
                                      <p:cBhvr additive="base">
                                        <p:cTn id="18" dur="500" fill="hold"/>
                                        <p:tgtEl>
                                          <p:spTgt spid="757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autoUpdateAnimBg="0"/>
      <p:bldP spid="75779" grpId="0" autoUpdateAnimBg="0"/>
      <p:bldP spid="7578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service? (2)</a:t>
            </a:r>
          </a:p>
        </p:txBody>
      </p:sp>
      <p:sp>
        <p:nvSpPr>
          <p:cNvPr id="3" name="Content Placeholder 2"/>
          <p:cNvSpPr>
            <a:spLocks noGrp="1"/>
          </p:cNvSpPr>
          <p:nvPr>
            <p:ph idx="1"/>
          </p:nvPr>
        </p:nvSpPr>
        <p:spPr/>
        <p:txBody>
          <a:bodyPr>
            <a:normAutofit fontScale="92500" lnSpcReduction="10000"/>
          </a:bodyPr>
          <a:lstStyle/>
          <a:p>
            <a:r>
              <a:rPr lang="en-US" dirty="0"/>
              <a:t>Basically a service can be though of as a data structure that runs.</a:t>
            </a:r>
          </a:p>
          <a:p>
            <a:r>
              <a:rPr lang="en-US" dirty="0"/>
              <a:t>It doesn’t need a screen </a:t>
            </a:r>
          </a:p>
          <a:p>
            <a:pPr lvl="1"/>
            <a:r>
              <a:rPr lang="en-US" dirty="0"/>
              <a:t>Normally communicates with an activity in the application.</a:t>
            </a:r>
          </a:p>
          <a:p>
            <a:r>
              <a:rPr lang="en-US" dirty="0"/>
              <a:t>It can run in parallel with an activity providing data and stuff.  (binding)</a:t>
            </a:r>
          </a:p>
          <a:p>
            <a:r>
              <a:rPr lang="en-US" dirty="0"/>
              <a:t>it may run without activity, to provide data for later use.</a:t>
            </a:r>
          </a:p>
          <a:p>
            <a:pPr lvl="1"/>
            <a:r>
              <a:rPr lang="en-US" dirty="0"/>
              <a:t>Say an alarm starts it every X minutes to check on something.  </a:t>
            </a:r>
          </a:p>
          <a:p>
            <a:pPr lvl="2"/>
            <a:r>
              <a:rPr lang="en-US" dirty="0"/>
              <a:t>Then may use a handler, notification, call a broadcast receiver, or even start an activity.  </a:t>
            </a:r>
          </a:p>
          <a:p>
            <a:pPr lvl="2"/>
            <a:r>
              <a:rPr lang="en-US" dirty="0"/>
              <a:t>Or my just write out the data to local storage, for later use.</a:t>
            </a:r>
          </a:p>
        </p:txBody>
      </p:sp>
    </p:spTree>
    <p:extLst>
      <p:ext uri="{BB962C8B-B14F-4D97-AF65-F5344CB8AC3E}">
        <p14:creationId xmlns:p14="http://schemas.microsoft.com/office/powerpoint/2010/main" val="2917287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service? (3)</a:t>
            </a:r>
          </a:p>
        </p:txBody>
      </p:sp>
      <p:sp>
        <p:nvSpPr>
          <p:cNvPr id="3" name="Content Placeholder 2"/>
          <p:cNvSpPr>
            <a:spLocks noGrp="1"/>
          </p:cNvSpPr>
          <p:nvPr>
            <p:ph idx="1"/>
          </p:nvPr>
        </p:nvSpPr>
        <p:spPr/>
        <p:txBody>
          <a:bodyPr>
            <a:normAutofit/>
          </a:bodyPr>
          <a:lstStyle/>
          <a:p>
            <a:r>
              <a:rPr lang="en-US" dirty="0"/>
              <a:t>Example</a:t>
            </a:r>
          </a:p>
          <a:p>
            <a:pPr lvl="1"/>
            <a:r>
              <a:rPr lang="en-US" dirty="0"/>
              <a:t>Use clicks on a picture that they want to download from the web into their gallery.</a:t>
            </a:r>
          </a:p>
          <a:p>
            <a:pPr lvl="1"/>
            <a:r>
              <a:rPr lang="en-US" dirty="0"/>
              <a:t>The application kicks off a downloader service and then the user continues.</a:t>
            </a:r>
          </a:p>
          <a:p>
            <a:pPr lvl="1"/>
            <a:r>
              <a:rPr lang="en-US" dirty="0"/>
              <a:t>The service downloads the picture and puts into the gallery.  </a:t>
            </a:r>
          </a:p>
          <a:p>
            <a:pPr lvl="2"/>
            <a:r>
              <a:rPr lang="en-US" dirty="0"/>
              <a:t>And creates a Notification when done that the picture has completed (or failed).  The user can click on the notification and open the picture (using the gallery app).</a:t>
            </a:r>
          </a:p>
        </p:txBody>
      </p:sp>
    </p:spTree>
    <p:extLst>
      <p:ext uri="{BB962C8B-B14F-4D97-AF65-F5344CB8AC3E}">
        <p14:creationId xmlns:p14="http://schemas.microsoft.com/office/powerpoint/2010/main" val="2891345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service (4)</a:t>
            </a:r>
          </a:p>
        </p:txBody>
      </p:sp>
      <p:sp>
        <p:nvSpPr>
          <p:cNvPr id="3" name="Content Placeholder 2"/>
          <p:cNvSpPr>
            <a:spLocks noGrp="1"/>
          </p:cNvSpPr>
          <p:nvPr>
            <p:ph idx="1"/>
          </p:nvPr>
        </p:nvSpPr>
        <p:spPr/>
        <p:txBody>
          <a:bodyPr>
            <a:normAutofit fontScale="92500" lnSpcReduction="10000"/>
          </a:bodyPr>
          <a:lstStyle/>
          <a:p>
            <a:r>
              <a:rPr lang="en-US" dirty="0"/>
              <a:t>Starting a service</a:t>
            </a:r>
          </a:p>
          <a:p>
            <a:pPr lvl="1"/>
            <a:r>
              <a:rPr lang="en-US" dirty="0"/>
              <a:t>Your app can start a service with </a:t>
            </a:r>
            <a:r>
              <a:rPr lang="en-US" dirty="0" err="1"/>
              <a:t>startService</a:t>
            </a:r>
            <a:r>
              <a:rPr lang="en-US" dirty="0"/>
              <a:t> call.  The service will then run in the background</a:t>
            </a:r>
          </a:p>
          <a:p>
            <a:pPr lvl="1"/>
            <a:r>
              <a:rPr lang="en-US" dirty="0"/>
              <a:t>You are responsible for stopping it</a:t>
            </a:r>
          </a:p>
          <a:p>
            <a:pPr lvl="2"/>
            <a:r>
              <a:rPr lang="en-US" dirty="0"/>
              <a:t>Either </a:t>
            </a:r>
            <a:r>
              <a:rPr lang="en-US" dirty="0" err="1"/>
              <a:t>stopself</a:t>
            </a:r>
            <a:r>
              <a:rPr lang="en-US" dirty="0"/>
              <a:t>() (in the service)  or </a:t>
            </a:r>
            <a:r>
              <a:rPr lang="en-US" dirty="0" err="1"/>
              <a:t>stopService</a:t>
            </a:r>
            <a:r>
              <a:rPr lang="en-US" dirty="0"/>
              <a:t> in the app. </a:t>
            </a:r>
          </a:p>
          <a:p>
            <a:r>
              <a:rPr lang="en-US" dirty="0"/>
              <a:t>Binding to a service</a:t>
            </a:r>
          </a:p>
          <a:p>
            <a:pPr lvl="1"/>
            <a:r>
              <a:rPr lang="en-US" dirty="0"/>
              <a:t>Your app is bound to the service (and it’s started), normally with a RPC, with </a:t>
            </a:r>
            <a:r>
              <a:rPr lang="en-US" dirty="0" err="1"/>
              <a:t>bindService</a:t>
            </a:r>
            <a:endParaRPr lang="en-US" dirty="0"/>
          </a:p>
          <a:p>
            <a:pPr lvl="2"/>
            <a:r>
              <a:rPr lang="en-US" dirty="0"/>
              <a:t>The service returns a </a:t>
            </a:r>
            <a:r>
              <a:rPr lang="en-US" dirty="0" err="1"/>
              <a:t>IBinder</a:t>
            </a:r>
            <a:r>
              <a:rPr lang="en-US" dirty="0"/>
              <a:t> method, which allows the app communicate directly with the service.</a:t>
            </a:r>
          </a:p>
          <a:p>
            <a:pPr lvl="2"/>
            <a:r>
              <a:rPr lang="en-US" dirty="0"/>
              <a:t>If you service won’t allow binding, then the </a:t>
            </a:r>
            <a:r>
              <a:rPr lang="en-US" dirty="0" err="1"/>
              <a:t>IBinder</a:t>
            </a:r>
            <a:r>
              <a:rPr lang="en-US" dirty="0"/>
              <a:t> returns null.</a:t>
            </a:r>
          </a:p>
        </p:txBody>
      </p:sp>
    </p:spTree>
    <p:extLst>
      <p:ext uri="{BB962C8B-B14F-4D97-AF65-F5344CB8AC3E}">
        <p14:creationId xmlns:p14="http://schemas.microsoft.com/office/powerpoint/2010/main" val="47005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service? (5)</a:t>
            </a:r>
          </a:p>
        </p:txBody>
      </p:sp>
      <p:sp>
        <p:nvSpPr>
          <p:cNvPr id="3" name="Content Placeholder 2"/>
          <p:cNvSpPr>
            <a:spLocks noGrp="1"/>
          </p:cNvSpPr>
          <p:nvPr>
            <p:ph idx="1"/>
          </p:nvPr>
        </p:nvSpPr>
        <p:spPr/>
        <p:txBody>
          <a:bodyPr>
            <a:normAutofit fontScale="85000" lnSpcReduction="10000"/>
          </a:bodyPr>
          <a:lstStyle/>
          <a:p>
            <a:r>
              <a:rPr lang="en-US" dirty="0"/>
              <a:t>Service</a:t>
            </a:r>
          </a:p>
          <a:p>
            <a:pPr lvl="1"/>
            <a:r>
              <a:rPr lang="en-US" dirty="0"/>
              <a:t>This is the base class for all services. When you extend this class, it's important that you create a new thread in which to do all the service's work, because the service uses your application's main thread, by default, which could slow the performance of any activity your application is running.</a:t>
            </a:r>
          </a:p>
          <a:p>
            <a:r>
              <a:rPr lang="en-US" dirty="0" err="1"/>
              <a:t>IntentService</a:t>
            </a:r>
            <a:endParaRPr lang="en-US" dirty="0"/>
          </a:p>
          <a:p>
            <a:pPr lvl="1"/>
            <a:r>
              <a:rPr lang="en-US" dirty="0"/>
              <a:t>This is a subclass of Service that uses a worker thread to handle all start requests, one at a time. All you need to do is implement </a:t>
            </a:r>
            <a:r>
              <a:rPr lang="en-US" dirty="0" err="1"/>
              <a:t>onHandleIntent</a:t>
            </a:r>
            <a:r>
              <a:rPr lang="en-US" dirty="0"/>
              <a:t>(), which receives the intent for each start request so you can do the background work. </a:t>
            </a:r>
          </a:p>
          <a:p>
            <a:pPr lvl="1"/>
            <a:r>
              <a:rPr lang="en-US" dirty="0"/>
              <a:t>You can override other methods as needed like you would need in a Service.</a:t>
            </a:r>
          </a:p>
          <a:p>
            <a:pPr lvl="2"/>
            <a:r>
              <a:rPr lang="en-US" dirty="0"/>
              <a:t>depreciated in favor of </a:t>
            </a:r>
            <a:r>
              <a:rPr lang="en-US" dirty="0" err="1"/>
              <a:t>WorkManager</a:t>
            </a:r>
            <a:r>
              <a:rPr lang="en-US" dirty="0"/>
              <a:t>.</a:t>
            </a:r>
          </a:p>
        </p:txBody>
      </p:sp>
    </p:spTree>
    <p:extLst>
      <p:ext uri="{BB962C8B-B14F-4D97-AF65-F5344CB8AC3E}">
        <p14:creationId xmlns:p14="http://schemas.microsoft.com/office/powerpoint/2010/main" val="3725552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IntentService</a:t>
            </a:r>
            <a:endParaRPr lang="en-US" dirty="0"/>
          </a:p>
        </p:txBody>
      </p:sp>
      <p:sp>
        <p:nvSpPr>
          <p:cNvPr id="3" name="Content Placeholder 2"/>
          <p:cNvSpPr>
            <a:spLocks noGrp="1"/>
          </p:cNvSpPr>
          <p:nvPr>
            <p:ph idx="1"/>
          </p:nvPr>
        </p:nvSpPr>
        <p:spPr/>
        <p:txBody>
          <a:bodyPr>
            <a:normAutofit/>
          </a:bodyPr>
          <a:lstStyle/>
          <a:p>
            <a:r>
              <a:rPr lang="en-US" dirty="0"/>
              <a:t>Easy to implement</a:t>
            </a:r>
          </a:p>
          <a:p>
            <a:r>
              <a:rPr lang="en-US" dirty="0"/>
              <a:t>Create a constructor with a super("name")</a:t>
            </a:r>
          </a:p>
          <a:p>
            <a:r>
              <a:rPr lang="en-US" dirty="0"/>
              <a:t>Override </a:t>
            </a:r>
            <a:r>
              <a:rPr lang="en-US" dirty="0" err="1"/>
              <a:t>onHandleIntent</a:t>
            </a:r>
            <a:r>
              <a:rPr lang="en-US" dirty="0"/>
              <a:t>(Intent) { …}</a:t>
            </a:r>
          </a:p>
          <a:p>
            <a:pPr lvl="1"/>
            <a:r>
              <a:rPr lang="en-US" dirty="0"/>
              <a:t>Inside is the work to be done.</a:t>
            </a:r>
          </a:p>
          <a:p>
            <a:pPr lvl="1"/>
            <a:r>
              <a:rPr lang="en-US" dirty="0"/>
              <a:t>The Extra bundle tells you what "to process".</a:t>
            </a:r>
          </a:p>
          <a:p>
            <a:pPr lvl="1"/>
            <a:r>
              <a:rPr lang="en-US" dirty="0"/>
              <a:t>Send broadcast intent or notification when "completed".</a:t>
            </a:r>
          </a:p>
          <a:p>
            <a:pPr lvl="2"/>
            <a:r>
              <a:rPr lang="en-US" dirty="0"/>
              <a:t>May also send a message back to the activity via handler,  by putting the messenger object in the Bundle!</a:t>
            </a:r>
          </a:p>
          <a:p>
            <a:pPr marL="0" indent="0">
              <a:buNone/>
            </a:pPr>
            <a:endParaRPr lang="en-US" dirty="0"/>
          </a:p>
        </p:txBody>
      </p:sp>
    </p:spTree>
    <p:extLst>
      <p:ext uri="{BB962C8B-B14F-4D97-AF65-F5344CB8AC3E}">
        <p14:creationId xmlns:p14="http://schemas.microsoft.com/office/powerpoint/2010/main" val="12240093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3548</Words>
  <Application>Microsoft Office PowerPoint</Application>
  <PresentationFormat>Widescreen</PresentationFormat>
  <Paragraphs>292</Paragraphs>
  <Slides>41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Tahoma</vt:lpstr>
      <vt:lpstr>Office Theme</vt:lpstr>
      <vt:lpstr>Cosc 5/4730</vt:lpstr>
      <vt:lpstr>Services</vt:lpstr>
      <vt:lpstr>Reminder</vt:lpstr>
      <vt:lpstr>What is a service?</vt:lpstr>
      <vt:lpstr>What is a service? (2)</vt:lpstr>
      <vt:lpstr>What is a service? (3)</vt:lpstr>
      <vt:lpstr>What is a service (4)</vt:lpstr>
      <vt:lpstr>What is a service? (5)</vt:lpstr>
      <vt:lpstr>IntentService</vt:lpstr>
      <vt:lpstr>IntentService Example</vt:lpstr>
      <vt:lpstr>Calling the IntentService</vt:lpstr>
      <vt:lpstr>Service.</vt:lpstr>
      <vt:lpstr>Service code</vt:lpstr>
      <vt:lpstr>Service code (2)</vt:lpstr>
      <vt:lpstr>Service code (3)</vt:lpstr>
      <vt:lpstr>Service code example.</vt:lpstr>
      <vt:lpstr>ServiceDemo</vt:lpstr>
      <vt:lpstr>API 26+ and services.</vt:lpstr>
      <vt:lpstr>Foreground services</vt:lpstr>
      <vt:lpstr>Api 33 and Toasts</vt:lpstr>
      <vt:lpstr>AIDL</vt:lpstr>
      <vt:lpstr>Bound Services</vt:lpstr>
      <vt:lpstr>Binder</vt:lpstr>
      <vt:lpstr>Binder implementation</vt:lpstr>
      <vt:lpstr>Manifest file.</vt:lpstr>
      <vt:lpstr>Example code.</vt:lpstr>
      <vt:lpstr>Example code (2)</vt:lpstr>
      <vt:lpstr>References</vt:lpstr>
      <vt:lpstr>Job Services  (briefly)</vt:lpstr>
      <vt:lpstr>Job Services</vt:lpstr>
      <vt:lpstr>JobIntentService</vt:lpstr>
      <vt:lpstr>JobService</vt:lpstr>
      <vt:lpstr>Example code</vt:lpstr>
      <vt:lpstr>WorkManager</vt:lpstr>
      <vt:lpstr>Schedule tasks with WorkManager </vt:lpstr>
      <vt:lpstr>adding to your project</vt:lpstr>
      <vt:lpstr>Components and concepts.</vt:lpstr>
      <vt:lpstr>Running tasks.</vt:lpstr>
      <vt:lpstr>Work example</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2014-09-04T21:10:44Z</dcterms:created>
  <dcterms:modified xsi:type="dcterms:W3CDTF">2024-10-14T15:32:13Z</dcterms:modified>
</cp:coreProperties>
</file>