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68" r:id="rId10"/>
    <p:sldId id="285" r:id="rId11"/>
    <p:sldId id="286" r:id="rId12"/>
    <p:sldId id="287" r:id="rId13"/>
    <p:sldId id="257" r:id="rId14"/>
    <p:sldId id="259" r:id="rId15"/>
    <p:sldId id="258" r:id="rId16"/>
    <p:sldId id="260" r:id="rId17"/>
    <p:sldId id="262" r:id="rId18"/>
    <p:sldId id="263" r:id="rId19"/>
    <p:sldId id="264" r:id="rId20"/>
    <p:sldId id="261" r:id="rId21"/>
    <p:sldId id="265" r:id="rId22"/>
    <p:sldId id="277" r:id="rId23"/>
    <p:sldId id="274" r:id="rId24"/>
    <p:sldId id="275" r:id="rId25"/>
    <p:sldId id="276" r:id="rId26"/>
    <p:sldId id="273" r:id="rId27"/>
    <p:sldId id="267" r:id="rId28"/>
    <p:sldId id="269" r:id="rId29"/>
    <p:sldId id="270" r:id="rId30"/>
    <p:sldId id="272" r:id="rId31"/>
    <p:sldId id="26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4" autoAdjust="0"/>
  </p:normalViewPr>
  <p:slideViewPr>
    <p:cSldViewPr>
      <p:cViewPr varScale="1">
        <p:scale>
          <a:sx n="68" d="100"/>
          <a:sy n="68" d="100"/>
        </p:scale>
        <p:origin x="94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91C04-7B95-4673-AA6B-D4690F4FCF43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AC01B-4767-405E-9EA8-6005DB432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8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https://stackoverflow.com/questions/11123621/running-code-in-main-thread-from-another-thread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AC01B-4767-405E-9EA8-6005DB43275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0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31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Threads, Handlers,</a:t>
            </a:r>
          </a:p>
          <a:p>
            <a:r>
              <a:rPr lang="en-US" dirty="0"/>
              <a:t>and </a:t>
            </a:r>
            <a:r>
              <a:rPr lang="en-US" dirty="0" err="1"/>
              <a:t>AsyncTasks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62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Quick Example 2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In the </a:t>
            </a:r>
            <a:r>
              <a:rPr lang="en-US" dirty="0" err="1"/>
              <a:t>selfthread</a:t>
            </a:r>
            <a:r>
              <a:rPr lang="en-US" dirty="0"/>
              <a:t> class, event() creates a new thread of itself and starts it.  </a:t>
            </a:r>
          </a:p>
          <a:p>
            <a:pPr lvl="1">
              <a:defRPr/>
            </a:pPr>
            <a:r>
              <a:rPr lang="en-US" dirty="0"/>
              <a:t>the run method has access to all the same variables and methods in the class as the main thread and can change variables as well.</a:t>
            </a:r>
          </a:p>
          <a:p>
            <a:pPr lvl="1">
              <a:defRPr/>
            </a:pPr>
            <a:r>
              <a:rPr lang="en-US" sz="1700" dirty="0"/>
              <a:t>Note no variable is needed, until the main threads need to interact with the thread.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724399"/>
          </a:xfrm>
        </p:spPr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en-US" sz="1800" dirty="0"/>
              <a:t>public class </a:t>
            </a:r>
            <a:r>
              <a:rPr lang="en-US" sz="1800" dirty="0" err="1"/>
              <a:t>selfthread</a:t>
            </a:r>
            <a:r>
              <a:rPr lang="en-US" sz="1800" dirty="0"/>
              <a:t> implements </a:t>
            </a:r>
            <a:r>
              <a:rPr lang="en-US" sz="1800" dirty="0" err="1"/>
              <a:t>runnable</a:t>
            </a:r>
            <a:r>
              <a:rPr lang="en-US" sz="1800" dirty="0"/>
              <a:t>{</a:t>
            </a:r>
          </a:p>
          <a:p>
            <a:pPr>
              <a:buNone/>
              <a:defRPr/>
            </a:pPr>
            <a:endParaRPr lang="en-US" sz="1800" dirty="0"/>
          </a:p>
          <a:p>
            <a:pPr>
              <a:buNone/>
              <a:defRPr/>
            </a:pPr>
            <a:r>
              <a:rPr lang="en-US" sz="1800" dirty="0"/>
              <a:t>//variables and other methods</a:t>
            </a:r>
          </a:p>
          <a:p>
            <a:pPr>
              <a:buNone/>
              <a:defRPr/>
            </a:pPr>
            <a:endParaRPr lang="en-US" sz="1800" dirty="0"/>
          </a:p>
          <a:p>
            <a:pPr>
              <a:buNone/>
              <a:defRPr/>
            </a:pPr>
            <a:r>
              <a:rPr lang="en-US" sz="1800" dirty="0"/>
              <a:t>void event() {</a:t>
            </a:r>
          </a:p>
          <a:p>
            <a:pPr>
              <a:buNone/>
              <a:defRPr/>
            </a:pPr>
            <a:r>
              <a:rPr lang="en-US" sz="1800" dirty="0"/>
              <a:t>	//something happened</a:t>
            </a:r>
          </a:p>
          <a:p>
            <a:pPr>
              <a:buNone/>
              <a:defRPr/>
            </a:pPr>
            <a:r>
              <a:rPr lang="en-US" sz="1800" dirty="0"/>
              <a:t>	new Thread(this).start();</a:t>
            </a:r>
          </a:p>
          <a:p>
            <a:pPr>
              <a:buNone/>
              <a:defRPr/>
            </a:pPr>
            <a:r>
              <a:rPr lang="en-US" sz="1800" dirty="0"/>
              <a:t>	//main thread continues and new thread has been created</a:t>
            </a:r>
          </a:p>
          <a:p>
            <a:pPr>
              <a:buNone/>
              <a:defRPr/>
            </a:pPr>
            <a:r>
              <a:rPr lang="en-US" sz="1800" dirty="0"/>
              <a:t>}</a:t>
            </a:r>
          </a:p>
          <a:p>
            <a:pPr>
              <a:buNone/>
              <a:defRPr/>
            </a:pPr>
            <a:endParaRPr lang="en-US" sz="1800" dirty="0"/>
          </a:p>
          <a:p>
            <a:pPr>
              <a:buNone/>
              <a:defRPr/>
            </a:pPr>
            <a:r>
              <a:rPr lang="en-US" sz="1800" dirty="0"/>
              <a:t>void run() {</a:t>
            </a:r>
          </a:p>
          <a:p>
            <a:pPr>
              <a:buNone/>
              <a:defRPr/>
            </a:pPr>
            <a:r>
              <a:rPr lang="en-US" sz="1800" dirty="0"/>
              <a:t>	//do something, while the main thread is also running.</a:t>
            </a:r>
          </a:p>
          <a:p>
            <a:pPr>
              <a:buNone/>
              <a:defRPr/>
            </a:pPr>
            <a:r>
              <a:rPr lang="en-US" sz="1800" dirty="0"/>
              <a:t>}</a:t>
            </a:r>
          </a:p>
          <a:p>
            <a:pPr>
              <a:buNone/>
              <a:defRPr/>
            </a:pPr>
            <a:r>
              <a:rPr lang="en-US" sz="1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5707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But…</a:t>
            </a:r>
          </a:p>
        </p:txBody>
      </p:sp>
      <p:sp>
        <p:nvSpPr>
          <p:cNvPr id="4096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Android doesn't allow a thread other the UI thread to access the "screen".</a:t>
            </a:r>
          </a:p>
          <a:p>
            <a:pPr lvl="1"/>
            <a:r>
              <a:rPr lang="en-US" altLang="en-US" dirty="0"/>
              <a:t>The activity (and fragment) are on the UI thread.</a:t>
            </a:r>
          </a:p>
          <a:p>
            <a:pPr lvl="1" eaLnBrk="1" hangingPunct="1"/>
            <a:r>
              <a:rPr lang="en-US" altLang="en-US" dirty="0"/>
              <a:t>We use a handler method to send "messages" back to the main thread</a:t>
            </a:r>
          </a:p>
          <a:p>
            <a:pPr lvl="1" eaLnBrk="1" hangingPunct="1"/>
            <a:r>
              <a:rPr lang="en-US" altLang="en-US" dirty="0"/>
              <a:t>You can also use a </a:t>
            </a:r>
            <a:r>
              <a:rPr lang="en-US" altLang="en-US" dirty="0" err="1"/>
              <a:t>aSyncTask</a:t>
            </a:r>
            <a:r>
              <a:rPr lang="en-US" altLang="en-US" dirty="0"/>
              <a:t> method as well.</a:t>
            </a:r>
          </a:p>
          <a:p>
            <a:pPr lvl="2" eaLnBrk="1" hangingPunct="1"/>
            <a:r>
              <a:rPr lang="en-US" altLang="en-US" dirty="0"/>
              <a:t>This allows you to run a "thread" and communicate with the UI thread as well.</a:t>
            </a:r>
          </a:p>
          <a:p>
            <a:pPr lvl="2" eaLnBrk="1" hangingPunct="1"/>
            <a:r>
              <a:rPr lang="en-US" altLang="en-US" dirty="0"/>
              <a:t>Note </a:t>
            </a:r>
            <a:r>
              <a:rPr lang="en-US" altLang="en-US" dirty="0" err="1"/>
              <a:t>aSyncTask</a:t>
            </a:r>
            <a:r>
              <a:rPr lang="en-US" altLang="en-US" dirty="0"/>
              <a:t> is depreciated in Api 31.</a:t>
            </a:r>
          </a:p>
        </p:txBody>
      </p:sp>
    </p:spTree>
    <p:extLst>
      <p:ext uri="{BB962C8B-B14F-4D97-AF65-F5344CB8AC3E}">
        <p14:creationId xmlns:p14="http://schemas.microsoft.com/office/powerpoint/2010/main" val="3688722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F87C1A-CB2F-78A0-1CA0-F87F756B1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the UI from a "Thread"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5E37D6-BC9E-2992-1744-E4DE36AFBB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15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the activity thread can change the “screen” widgets.</a:t>
            </a:r>
          </a:p>
          <a:p>
            <a:pPr lvl="1"/>
            <a:r>
              <a:rPr lang="en-US"/>
              <a:t>if </a:t>
            </a:r>
            <a:r>
              <a:rPr lang="en-US" dirty="0"/>
              <a:t>you start a thread up, then you have send messages back to main thread to change a widget.</a:t>
            </a:r>
          </a:p>
          <a:p>
            <a:pPr lvl="2"/>
            <a:r>
              <a:rPr lang="en-US" dirty="0"/>
              <a:t>And services, plus some listeners are also threads.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 you need to pieces.</a:t>
            </a:r>
          </a:p>
          <a:p>
            <a:pPr lvl="2"/>
            <a:r>
              <a:rPr lang="en-US" dirty="0"/>
              <a:t>A message handler (normally in </a:t>
            </a:r>
            <a:r>
              <a:rPr lang="en-US" dirty="0" err="1"/>
              <a:t>Oncreate</a:t>
            </a:r>
            <a:r>
              <a:rPr lang="en-US" dirty="0"/>
              <a:t>() ) to receive messages</a:t>
            </a:r>
          </a:p>
          <a:p>
            <a:pPr lvl="2"/>
            <a:r>
              <a:rPr lang="en-US" dirty="0"/>
              <a:t>And a way to send those messages.</a:t>
            </a:r>
          </a:p>
        </p:txBody>
      </p:sp>
    </p:spTree>
    <p:extLst>
      <p:ext uri="{BB962C8B-B14F-4D97-AF65-F5344CB8AC3E}">
        <p14:creationId xmlns:p14="http://schemas.microsoft.com/office/powerpoint/2010/main" val="214787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messages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 you may only need to send a message, more like a “poke”.</a:t>
            </a:r>
          </a:p>
          <a:p>
            <a:pPr lvl="1"/>
            <a:r>
              <a:rPr lang="en-US" dirty="0"/>
              <a:t>“Do something, you know that one!”  kind of message</a:t>
            </a:r>
          </a:p>
          <a:p>
            <a:pPr lvl="1"/>
            <a:r>
              <a:rPr lang="en-US" dirty="0" err="1"/>
              <a:t>Hander.sendEmptyMessage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Where the receiving side, gets a number.</a:t>
            </a:r>
          </a:p>
        </p:txBody>
      </p:sp>
    </p:spTree>
    <p:extLst>
      <p:ext uri="{BB962C8B-B14F-4D97-AF65-F5344CB8AC3E}">
        <p14:creationId xmlns:p14="http://schemas.microsoft.com/office/powerpoint/2010/main" val="292282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messages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792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OnCreate</a:t>
            </a:r>
            <a:r>
              <a:rPr lang="en-US" dirty="0"/>
              <a:t>()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handler = new Handler(new </a:t>
            </a:r>
            <a:r>
              <a:rPr lang="en-US" dirty="0" err="1"/>
              <a:t>Handler.Callback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 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handleMessage</a:t>
            </a:r>
            <a:r>
              <a:rPr lang="en-US" dirty="0"/>
              <a:t>(Message </a:t>
            </a:r>
            <a:r>
              <a:rPr lang="en-US" dirty="0" err="1"/>
              <a:t>msg</a:t>
            </a:r>
            <a:r>
              <a:rPr lang="en-US" dirty="0"/>
              <a:t>) {  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msg.what</a:t>
            </a:r>
            <a:r>
              <a:rPr lang="en-US" dirty="0"/>
              <a:t> == 0) { </a:t>
            </a:r>
          </a:p>
          <a:p>
            <a:pPr marL="457200" lvl="1" indent="0">
              <a:buNone/>
            </a:pPr>
            <a:r>
              <a:rPr lang="en-US" dirty="0"/>
              <a:t>    //do whatever </a:t>
            </a:r>
            <a:r>
              <a:rPr lang="en-US" dirty="0" err="1"/>
              <a:t>msg</a:t>
            </a:r>
            <a:r>
              <a:rPr lang="en-US" dirty="0"/>
              <a:t> 0 is.</a:t>
            </a:r>
          </a:p>
          <a:p>
            <a:pPr marL="0" indent="0">
              <a:buNone/>
            </a:pPr>
            <a:r>
              <a:rPr lang="en-US" dirty="0"/>
              <a:t>        }  //check for other message as needed.</a:t>
            </a:r>
          </a:p>
          <a:p>
            <a:pPr marL="0" indent="0">
              <a:buNone/>
            </a:pPr>
            <a:r>
              <a:rPr lang="en-US" dirty="0"/>
              <a:t>     }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620000" y="1981200"/>
            <a:ext cx="4572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r>
              <a:rPr lang="en-US" dirty="0" err="1"/>
              <a:t>handler.sendEmptyMessage</a:t>
            </a:r>
            <a:r>
              <a:rPr lang="en-US" dirty="0"/>
              <a:t>(0);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5863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with a little information.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handle you can get a Message object</a:t>
            </a:r>
          </a:p>
          <a:p>
            <a:pPr lvl="1"/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r>
              <a:rPr lang="en-US" dirty="0"/>
              <a:t>Message has a “what” like the simple message</a:t>
            </a:r>
          </a:p>
          <a:p>
            <a:pPr lvl="1"/>
            <a:r>
              <a:rPr lang="en-US" dirty="0"/>
              <a:t>and </a:t>
            </a:r>
            <a:r>
              <a:rPr lang="en-US" dirty="0" err="1"/>
              <a:t>int</a:t>
            </a:r>
            <a:r>
              <a:rPr lang="en-US" dirty="0"/>
              <a:t> arg0, arg1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 you can send two pieces of integer information.</a:t>
            </a:r>
          </a:p>
          <a:p>
            <a:pPr lvl="1"/>
            <a:r>
              <a:rPr lang="en-US" dirty="0"/>
              <a:t>Then you send that message</a:t>
            </a:r>
          </a:p>
          <a:p>
            <a:pPr lvl="1"/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61784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messages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65532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OnCreate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handler = new Handler(new </a:t>
            </a:r>
            <a:r>
              <a:rPr lang="en-US" dirty="0" err="1"/>
              <a:t>Handler.Callback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 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handleMessage</a:t>
            </a:r>
            <a:r>
              <a:rPr lang="en-US" dirty="0"/>
              <a:t>(Message </a:t>
            </a:r>
            <a:r>
              <a:rPr lang="en-US" dirty="0" err="1"/>
              <a:t>msg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msg.what</a:t>
            </a:r>
            <a:r>
              <a:rPr lang="en-US" dirty="0"/>
              <a:t> == 1) { 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arg1 = msg.arg1;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arg2 = msg.arg2;</a:t>
            </a:r>
          </a:p>
          <a:p>
            <a:pPr marL="0" indent="0">
              <a:buNone/>
            </a:pPr>
            <a:r>
              <a:rPr lang="en-US" dirty="0"/>
              <a:t>  }  //check for other message as needed.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391400" y="1600201"/>
            <a:ext cx="419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//setup the message</a:t>
            </a:r>
          </a:p>
          <a:p>
            <a:pPr marL="0" indent="0">
              <a:buNone/>
            </a:pPr>
            <a:r>
              <a:rPr lang="en-US" dirty="0" err="1"/>
              <a:t>msg.what</a:t>
            </a:r>
            <a:r>
              <a:rPr lang="en-US" dirty="0"/>
              <a:t> = 1; 	</a:t>
            </a:r>
          </a:p>
          <a:p>
            <a:pPr marL="0" indent="0">
              <a:buNone/>
            </a:pPr>
            <a:r>
              <a:rPr lang="en-US" dirty="0"/>
              <a:t>msg.arg1 = 1;</a:t>
            </a:r>
          </a:p>
          <a:p>
            <a:pPr marL="0" indent="0">
              <a:buNone/>
            </a:pPr>
            <a:r>
              <a:rPr lang="en-US" dirty="0"/>
              <a:t>msg.arg2= 3012;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24328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lots of information.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Besides the two </a:t>
            </a:r>
            <a:r>
              <a:rPr lang="en-US" dirty="0" err="1"/>
              <a:t>arg</a:t>
            </a:r>
            <a:r>
              <a:rPr lang="en-US" dirty="0"/>
              <a:t> variables, you can set a bundle in the message as well.</a:t>
            </a:r>
          </a:p>
          <a:p>
            <a:pPr lvl="1"/>
            <a:r>
              <a:rPr lang="en-US" dirty="0"/>
              <a:t>So if you want send more then two integer</a:t>
            </a:r>
          </a:p>
          <a:p>
            <a:pPr lvl="1"/>
            <a:r>
              <a:rPr lang="en-US" dirty="0"/>
              <a:t>Or you want to send any other type, say strings.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quick note, you can pass a handler to another activity/fragment as well, so you can use it from other "locations" as well.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96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lots of information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588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OnCreate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handler = new Handler(new </a:t>
            </a:r>
            <a:r>
              <a:rPr lang="en-US" dirty="0" err="1"/>
              <a:t>Handler.Callback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@Override</a:t>
            </a:r>
          </a:p>
          <a:p>
            <a:pPr marL="0" indent="0">
              <a:buNone/>
            </a:pPr>
            <a:r>
              <a:rPr lang="en-US" dirty="0"/>
              <a:t>     public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handleMessage</a:t>
            </a:r>
            <a:r>
              <a:rPr lang="en-US" dirty="0"/>
              <a:t>(Message </a:t>
            </a:r>
            <a:r>
              <a:rPr lang="en-US" dirty="0" err="1"/>
              <a:t>msg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msg.what</a:t>
            </a:r>
            <a:r>
              <a:rPr lang="en-US" dirty="0"/>
              <a:t> == 3) { </a:t>
            </a:r>
          </a:p>
          <a:p>
            <a:pPr marL="0" indent="0">
              <a:buNone/>
            </a:pPr>
            <a:r>
              <a:rPr lang="en-US" dirty="0"/>
              <a:t>     Bundle stuff = </a:t>
            </a:r>
            <a:r>
              <a:rPr lang="en-US" dirty="0" err="1"/>
              <a:t>msg.getData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   str1 = </a:t>
            </a:r>
            <a:r>
              <a:rPr lang="en-US" dirty="0" err="1"/>
              <a:t>stuff.getString</a:t>
            </a:r>
            <a:r>
              <a:rPr lang="en-US" dirty="0"/>
              <a:t>(“key2”);</a:t>
            </a:r>
          </a:p>
          <a:p>
            <a:pPr marL="0" indent="0">
              <a:buNone/>
            </a:pPr>
            <a:r>
              <a:rPr lang="en-US" dirty="0"/>
              <a:t>     … </a:t>
            </a:r>
          </a:p>
          <a:p>
            <a:pPr marL="0" indent="0">
              <a:buNone/>
            </a:pPr>
            <a:r>
              <a:rPr lang="en-US" dirty="0"/>
              <a:t>  }  //check for other message as needed.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r>
              <a:rPr lang="en-US" dirty="0"/>
              <a:t>Message </a:t>
            </a:r>
            <a:r>
              <a:rPr lang="en-US" dirty="0" err="1"/>
              <a:t>msg</a:t>
            </a:r>
            <a:r>
              <a:rPr lang="en-US" dirty="0"/>
              <a:t> = </a:t>
            </a:r>
            <a:r>
              <a:rPr lang="en-US" dirty="0" err="1"/>
              <a:t>handler.obtainMessage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Bundle b = new Bundle();</a:t>
            </a:r>
          </a:p>
          <a:p>
            <a:pPr marL="0" indent="0">
              <a:buNone/>
            </a:pPr>
            <a:r>
              <a:rPr lang="en-US" dirty="0" err="1"/>
              <a:t>b.putString</a:t>
            </a:r>
            <a:r>
              <a:rPr lang="en-US" dirty="0"/>
              <a:t>(“key”, “Stuff”);</a:t>
            </a:r>
          </a:p>
          <a:p>
            <a:pPr marL="0" indent="0">
              <a:buNone/>
            </a:pPr>
            <a:r>
              <a:rPr lang="en-US" dirty="0" err="1"/>
              <a:t>b.putString</a:t>
            </a:r>
            <a:r>
              <a:rPr lang="en-US" dirty="0"/>
              <a:t>(“key2”, “more Stuff”);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//setup the message number</a:t>
            </a:r>
          </a:p>
          <a:p>
            <a:pPr marL="0" indent="0">
              <a:buNone/>
            </a:pPr>
            <a:r>
              <a:rPr lang="en-US" dirty="0" err="1"/>
              <a:t>msg.what</a:t>
            </a:r>
            <a:r>
              <a:rPr lang="en-US" dirty="0"/>
              <a:t> = 3; 	</a:t>
            </a:r>
          </a:p>
          <a:p>
            <a:pPr marL="0" indent="0">
              <a:buNone/>
            </a:pPr>
            <a:r>
              <a:rPr lang="en-US" dirty="0" err="1"/>
              <a:t>Msg.setData</a:t>
            </a:r>
            <a:r>
              <a:rPr lang="en-US" dirty="0"/>
              <a:t>(b); //add bundle</a:t>
            </a:r>
          </a:p>
          <a:p>
            <a:pPr marL="0" indent="0">
              <a:buNone/>
            </a:pPr>
            <a:r>
              <a:rPr lang="en-US" dirty="0" err="1"/>
              <a:t>handler.sendMessage</a:t>
            </a:r>
            <a:r>
              <a:rPr lang="en-US" dirty="0"/>
              <a:t>(</a:t>
            </a:r>
            <a:r>
              <a:rPr lang="en-US" dirty="0" err="1"/>
              <a:t>msg</a:t>
            </a:r>
            <a:r>
              <a:rPr lang="en-US" dirty="0"/>
              <a:t>);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723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programming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Threads</a:t>
            </a:r>
          </a:p>
        </p:txBody>
      </p:sp>
    </p:spTree>
    <p:extLst>
      <p:ext uri="{BB962C8B-B14F-4D97-AF65-F5344CB8AC3E}">
        <p14:creationId xmlns:p14="http://schemas.microsoft.com/office/powerpoint/2010/main" val="1685225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threads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Pausing threads.</a:t>
            </a:r>
          </a:p>
          <a:p>
            <a:pPr lvl="1"/>
            <a:r>
              <a:rPr lang="en-US" dirty="0"/>
              <a:t>If you want a running thread to “pause” and then start up again later.</a:t>
            </a:r>
          </a:p>
          <a:p>
            <a:pPr lvl="1"/>
            <a:r>
              <a:rPr lang="en-US" dirty="0"/>
              <a:t>Use the wait and notify methods in the Thread class.</a:t>
            </a:r>
          </a:p>
          <a:p>
            <a:r>
              <a:rPr lang="en-US" dirty="0"/>
              <a:t>In the Running thread</a:t>
            </a:r>
          </a:p>
          <a:p>
            <a:pPr lvl="1"/>
            <a:r>
              <a:rPr lang="en-US" dirty="0"/>
              <a:t>It calls wait();</a:t>
            </a:r>
          </a:p>
          <a:p>
            <a:r>
              <a:rPr lang="en-US" dirty="0"/>
              <a:t>Then when the thread is to be woken up</a:t>
            </a:r>
          </a:p>
          <a:p>
            <a:pPr lvl="1"/>
            <a:r>
              <a:rPr lang="en-US" dirty="0"/>
              <a:t>Notify is called.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10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Main thread</a:t>
            </a:r>
          </a:p>
          <a:p>
            <a:pPr marL="0" indent="0">
              <a:buNone/>
            </a:pPr>
            <a:r>
              <a:rPr lang="en-US" dirty="0" err="1"/>
              <a:t>MyThread</a:t>
            </a:r>
            <a:r>
              <a:rPr lang="en-US" dirty="0"/>
              <a:t> = new Thread (this);</a:t>
            </a:r>
          </a:p>
          <a:p>
            <a:pPr marL="0" indent="0">
              <a:buNone/>
            </a:pPr>
            <a:r>
              <a:rPr lang="en-US" dirty="0" err="1"/>
              <a:t>myThread.start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final Object </a:t>
            </a:r>
            <a:r>
              <a:rPr lang="en-US" dirty="0" err="1"/>
              <a:t>mylock</a:t>
            </a:r>
            <a:r>
              <a:rPr lang="en-US" dirty="0"/>
              <a:t> = new Object();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//wake up a thread</a:t>
            </a:r>
          </a:p>
          <a:p>
            <a:pPr marL="0" indent="0">
              <a:buNone/>
            </a:pPr>
            <a:r>
              <a:rPr lang="en-US" dirty="0"/>
              <a:t>pause = false;</a:t>
            </a:r>
          </a:p>
          <a:p>
            <a:pPr marL="0" indent="0">
              <a:buNone/>
            </a:pPr>
            <a:r>
              <a:rPr lang="en-US" dirty="0"/>
              <a:t> synchronized(</a:t>
            </a:r>
            <a:r>
              <a:rPr lang="en-US" dirty="0" err="1"/>
              <a:t>mylock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//wake up 1 thread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mylock.notify</a:t>
            </a:r>
            <a:r>
              <a:rPr lang="en-US" dirty="0"/>
              <a:t>(); </a:t>
            </a:r>
          </a:p>
          <a:p>
            <a:pPr marL="0" indent="0">
              <a:buNone/>
            </a:pPr>
            <a:r>
              <a:rPr lang="en-US" dirty="0"/>
              <a:t>// or </a:t>
            </a:r>
            <a:r>
              <a:rPr lang="en-US" dirty="0" err="1"/>
              <a:t>mylock.notifyAll</a:t>
            </a:r>
            <a:r>
              <a:rPr lang="en-US" dirty="0"/>
              <a:t>() to wake up all threads.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Thread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If (pause) { //</a:t>
            </a:r>
            <a:r>
              <a:rPr lang="en-US" sz="2400" dirty="0" err="1"/>
              <a:t>boolean</a:t>
            </a:r>
            <a:endParaRPr lang="en-US" sz="2400" dirty="0"/>
          </a:p>
          <a:p>
            <a:pPr marL="0" indent="0">
              <a:buNone/>
            </a:pPr>
            <a:r>
              <a:rPr lang="en-US" sz="2000" dirty="0"/>
              <a:t>try {</a:t>
            </a:r>
          </a:p>
          <a:p>
            <a:pPr marL="0" indent="0">
              <a:buNone/>
            </a:pPr>
            <a:r>
              <a:rPr lang="en-US" sz="2400" dirty="0"/>
              <a:t>  synchronized(</a:t>
            </a:r>
            <a:r>
              <a:rPr lang="en-US" sz="2400" dirty="0" err="1"/>
              <a:t>mylock</a:t>
            </a:r>
            <a:r>
              <a:rPr lang="en-US" sz="2400" dirty="0"/>
              <a:t>) {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mylock.wait</a:t>
            </a:r>
            <a:r>
              <a:rPr lang="en-US" sz="2400" dirty="0"/>
              <a:t>();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r>
              <a:rPr lang="en-US" sz="2400" dirty="0"/>
              <a:t>} catch (</a:t>
            </a:r>
            <a:r>
              <a:rPr lang="en-US" sz="2400" dirty="0" err="1"/>
              <a:t>InterruptedException</a:t>
            </a:r>
            <a:r>
              <a:rPr lang="en-US" sz="2400" dirty="0"/>
              <a:t> e) {</a:t>
            </a:r>
          </a:p>
          <a:p>
            <a:pPr marL="0" indent="0">
              <a:buNone/>
            </a:pPr>
            <a:r>
              <a:rPr lang="en-US" sz="2400" dirty="0"/>
              <a:t>  ;// failed to wait!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pPr marL="0" indent="0">
              <a:buNone/>
            </a:pPr>
            <a:r>
              <a:rPr lang="en-US" sz="2400" dirty="0"/>
              <a:t>}//end if </a:t>
            </a:r>
          </a:p>
          <a:p>
            <a:pPr marL="0" indent="0">
              <a:buNone/>
            </a:pPr>
            <a:r>
              <a:rPr lang="en-US" sz="2400" dirty="0"/>
              <a:t>//when notified, thread starts here.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1401" y="6324600"/>
            <a:ext cx="4690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ThreadDemo</a:t>
            </a:r>
            <a:r>
              <a:rPr lang="en-US" dirty="0"/>
              <a:t> has working version of all this.</a:t>
            </a:r>
          </a:p>
        </p:txBody>
      </p:sp>
    </p:spTree>
    <p:extLst>
      <p:ext uri="{BB962C8B-B14F-4D97-AF65-F5344CB8AC3E}">
        <p14:creationId xmlns:p14="http://schemas.microsoft.com/office/powerpoint/2010/main" val="2117755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Kotlin</a:t>
            </a:r>
            <a:r>
              <a:rPr lang="en-US" dirty="0"/>
              <a:t> and threads.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Kotlin</a:t>
            </a:r>
            <a:r>
              <a:rPr lang="en-US" dirty="0"/>
              <a:t> implements threads differently (as least how you write them) for locking and synchronization.</a:t>
            </a:r>
          </a:p>
          <a:p>
            <a:pPr lvl="1"/>
            <a:r>
              <a:rPr lang="en-US" dirty="0"/>
              <a:t>So wait and notify doesn't exist.</a:t>
            </a:r>
          </a:p>
          <a:p>
            <a:r>
              <a:rPr lang="en-US" dirty="0"/>
              <a:t>java:</a:t>
            </a:r>
          </a:p>
          <a:p>
            <a:pPr marL="457200" lvl="1" indent="0">
              <a:buNone/>
            </a:pPr>
            <a:r>
              <a:rPr lang="en-US" dirty="0"/>
              <a:t>private Object lock = new Object();</a:t>
            </a:r>
          </a:p>
          <a:p>
            <a:pPr marL="457200" lvl="1" indent="0">
              <a:buNone/>
            </a:pPr>
            <a:r>
              <a:rPr lang="en-US" dirty="0"/>
              <a:t>...</a:t>
            </a:r>
          </a:p>
          <a:p>
            <a:pPr marL="457200" lvl="1" indent="0">
              <a:buNone/>
            </a:pPr>
            <a:r>
              <a:rPr lang="en-US" dirty="0"/>
              <a:t>synchronized(lock) {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lock.wait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lock.notify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lock.notifyAll</a:t>
            </a:r>
            <a:r>
              <a:rPr lang="en-US" dirty="0"/>
              <a:t>();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kotlin</a:t>
            </a:r>
            <a:r>
              <a:rPr lang="en-US" dirty="0"/>
              <a:t>:</a:t>
            </a:r>
          </a:p>
          <a:p>
            <a:pPr marL="457200" lvl="1" indent="0">
              <a:buNone/>
            </a:pPr>
            <a:r>
              <a:rPr lang="en-US" dirty="0"/>
              <a:t>private </a:t>
            </a:r>
            <a:r>
              <a:rPr lang="en-US" dirty="0" err="1"/>
              <a:t>val</a:t>
            </a:r>
            <a:r>
              <a:rPr lang="en-US" dirty="0"/>
              <a:t> lock = </a:t>
            </a:r>
            <a:r>
              <a:rPr lang="en-US" dirty="0" err="1"/>
              <a:t>ReentrantLock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private </a:t>
            </a:r>
            <a:r>
              <a:rPr lang="en-US" dirty="0" err="1"/>
              <a:t>val</a:t>
            </a:r>
            <a:r>
              <a:rPr lang="en-US" dirty="0"/>
              <a:t> condition = </a:t>
            </a:r>
            <a:r>
              <a:rPr lang="en-US" dirty="0" err="1"/>
              <a:t>lock.newCondition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err="1"/>
              <a:t>lock.withLock</a:t>
            </a:r>
            <a:r>
              <a:rPr lang="en-US" dirty="0"/>
              <a:t> {           // like synchronized(lock)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condition.await</a:t>
            </a:r>
            <a:r>
              <a:rPr lang="en-US" dirty="0"/>
              <a:t>()     // like wait()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condition.signal</a:t>
            </a:r>
            <a:r>
              <a:rPr lang="en-US" dirty="0"/>
              <a:t>()    // like notify()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    </a:t>
            </a:r>
            <a:r>
              <a:rPr lang="en-US" dirty="0" err="1"/>
              <a:t>condition.signalAll</a:t>
            </a:r>
            <a:r>
              <a:rPr lang="en-US" dirty="0"/>
              <a:t>() // like </a:t>
            </a:r>
            <a:r>
              <a:rPr lang="en-US" dirty="0" err="1"/>
              <a:t>notifyAll</a:t>
            </a:r>
            <a:r>
              <a:rPr lang="en-US" dirty="0"/>
              <a:t>()</a:t>
            </a:r>
          </a:p>
          <a:p>
            <a:pPr marL="457200" lvl="1" indent="0">
              <a:buNone/>
            </a:pPr>
            <a:r>
              <a:rPr lang="en-US" dirty="0"/>
              <a:t>    ...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a note, you can also have multi conditions, so you can a </a:t>
            </a:r>
            <a:r>
              <a:rPr lang="en-US" dirty="0" err="1"/>
              <a:t>ReentrantReadWriteLock.ReadLock</a:t>
            </a:r>
            <a:r>
              <a:rPr lang="en-US" dirty="0"/>
              <a:t> or </a:t>
            </a:r>
            <a:r>
              <a:rPr lang="en-US" dirty="0" err="1"/>
              <a:t>ReentrantReadWriteLock.WriteLock</a:t>
            </a:r>
            <a:endParaRPr lang="en-US" dirty="0"/>
          </a:p>
          <a:p>
            <a:pPr lvl="1"/>
            <a:r>
              <a:rPr lang="en-US" dirty="0"/>
              <a:t>for us, the standard lock will work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1" y="6324600"/>
            <a:ext cx="11113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 err="1"/>
              <a:t>ThreadDemo_kt</a:t>
            </a:r>
            <a:r>
              <a:rPr lang="en-US" dirty="0"/>
              <a:t>  uses these versions.  Also note, the java to  </a:t>
            </a:r>
            <a:r>
              <a:rPr lang="en-US" dirty="0" err="1"/>
              <a:t>kotlin</a:t>
            </a:r>
            <a:r>
              <a:rPr lang="en-US" dirty="0"/>
              <a:t> translator will fail with locks.</a:t>
            </a:r>
          </a:p>
        </p:txBody>
      </p:sp>
    </p:spTree>
    <p:extLst>
      <p:ext uri="{BB962C8B-B14F-4D97-AF65-F5344CB8AC3E}">
        <p14:creationId xmlns:p14="http://schemas.microsoft.com/office/powerpoint/2010/main" val="11011773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runOnUiThread</a:t>
            </a:r>
            <a:r>
              <a:rPr lang="en-US" dirty="0"/>
              <a:t>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You can also use the </a:t>
            </a:r>
            <a:r>
              <a:rPr lang="en-US" dirty="0" err="1"/>
              <a:t>runOnUiThread</a:t>
            </a:r>
            <a:r>
              <a:rPr lang="en-US" dirty="0"/>
              <a:t> to get back to the main thread do many things, such as update a widget.</a:t>
            </a:r>
          </a:p>
          <a:p>
            <a:pPr marL="0" indent="0">
              <a:buNone/>
            </a:pPr>
            <a:r>
              <a:rPr lang="en-US" dirty="0" err="1"/>
              <a:t>runOnUiThread</a:t>
            </a:r>
            <a:r>
              <a:rPr lang="en-US" dirty="0"/>
              <a:t>(new Runnable() {</a:t>
            </a:r>
          </a:p>
          <a:p>
            <a:pPr marL="0" indent="0">
              <a:buNone/>
            </a:pPr>
            <a:r>
              <a:rPr lang="en-US" dirty="0"/>
              <a:t>      @Override</a:t>
            </a:r>
          </a:p>
          <a:p>
            <a:pPr marL="0" indent="0">
              <a:buNone/>
            </a:pPr>
            <a:r>
              <a:rPr lang="en-US" dirty="0"/>
              <a:t>       public void run() {</a:t>
            </a:r>
          </a:p>
          <a:p>
            <a:pPr marL="0" indent="0">
              <a:buNone/>
            </a:pPr>
            <a:r>
              <a:rPr lang="en-US" dirty="0"/>
              <a:t>              //do something here on the main thread, update widgets.</a:t>
            </a:r>
          </a:p>
          <a:p>
            <a:pPr marL="0" indent="0">
              <a:buNone/>
            </a:pPr>
            <a:r>
              <a:rPr lang="en-US" dirty="0"/>
              <a:t>       }</a:t>
            </a:r>
          </a:p>
          <a:p>
            <a:pPr marL="0" indent="0">
              <a:buNone/>
            </a:pPr>
            <a:r>
              <a:rPr lang="en-US" dirty="0"/>
              <a:t>});</a:t>
            </a:r>
          </a:p>
        </p:txBody>
      </p:sp>
    </p:spTree>
    <p:extLst>
      <p:ext uri="{BB962C8B-B14F-4D97-AF65-F5344CB8AC3E}">
        <p14:creationId xmlns:p14="http://schemas.microsoft.com/office/powerpoint/2010/main" val="3029137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handler to get to main thread.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second method, but </a:t>
            </a:r>
            <a:r>
              <a:rPr lang="en-US" dirty="0" err="1"/>
              <a:t>runOnUiThread</a:t>
            </a:r>
            <a:r>
              <a:rPr lang="en-US" dirty="0"/>
              <a:t> is easy</a:t>
            </a:r>
          </a:p>
          <a:p>
            <a:r>
              <a:rPr lang="en-US" dirty="0"/>
              <a:t>With the context object: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// Get a handler that can be used to post to the main thread</a:t>
            </a:r>
          </a:p>
          <a:p>
            <a:pPr marL="0" indent="0">
              <a:buNone/>
            </a:pPr>
            <a:r>
              <a:rPr lang="en-US" dirty="0"/>
              <a:t>Handler </a:t>
            </a:r>
            <a:r>
              <a:rPr lang="en-US" dirty="0" err="1"/>
              <a:t>mainHandler</a:t>
            </a:r>
            <a:r>
              <a:rPr lang="en-US" dirty="0"/>
              <a:t> = new Handler(</a:t>
            </a:r>
            <a:r>
              <a:rPr lang="en-US" dirty="0" err="1"/>
              <a:t>context.getMainLooper</a:t>
            </a:r>
            <a:r>
              <a:rPr lang="en-US" dirty="0"/>
              <a:t>());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Runnable </a:t>
            </a:r>
            <a:r>
              <a:rPr lang="en-US" dirty="0" err="1"/>
              <a:t>myRunnable</a:t>
            </a:r>
            <a:r>
              <a:rPr lang="en-US" dirty="0"/>
              <a:t> = new Runnable() {</a:t>
            </a:r>
          </a:p>
          <a:p>
            <a:pPr marL="0" indent="0">
              <a:buNone/>
            </a:pPr>
            <a:r>
              <a:rPr lang="en-US" dirty="0"/>
              <a:t>    @Override </a:t>
            </a:r>
          </a:p>
          <a:p>
            <a:pPr marL="0" indent="0">
              <a:buNone/>
            </a:pPr>
            <a:r>
              <a:rPr lang="en-US" dirty="0"/>
              <a:t>    public void run() {....} // This is your code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mainHandler.post</a:t>
            </a:r>
            <a:r>
              <a:rPr lang="en-US" dirty="0"/>
              <a:t>(</a:t>
            </a:r>
            <a:r>
              <a:rPr lang="en-US" dirty="0" err="1"/>
              <a:t>myRunnable</a:t>
            </a:r>
            <a:r>
              <a:rPr lang="en-US" dirty="0"/>
              <a:t>);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without context object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// Get a handler that can be used to post to the main thread</a:t>
            </a:r>
          </a:p>
          <a:p>
            <a:pPr marL="0" indent="0">
              <a:buNone/>
            </a:pPr>
            <a:r>
              <a:rPr lang="en-US" dirty="0"/>
              <a:t>Handler </a:t>
            </a:r>
            <a:r>
              <a:rPr lang="en-US" dirty="0" err="1"/>
              <a:t>mainHandler</a:t>
            </a:r>
            <a:r>
              <a:rPr lang="en-US" dirty="0"/>
              <a:t> = new Handler(</a:t>
            </a:r>
            <a:r>
              <a:rPr lang="en-US" dirty="0" err="1"/>
              <a:t>Looper.getMainLooper</a:t>
            </a:r>
            <a:r>
              <a:rPr lang="en-US" dirty="0"/>
              <a:t>());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Runnable </a:t>
            </a:r>
            <a:r>
              <a:rPr lang="en-US" dirty="0" err="1"/>
              <a:t>myRunnable</a:t>
            </a:r>
            <a:r>
              <a:rPr lang="en-US" dirty="0"/>
              <a:t> = new Runnable() {</a:t>
            </a:r>
          </a:p>
          <a:p>
            <a:pPr marL="0" indent="0">
              <a:buNone/>
            </a:pPr>
            <a:r>
              <a:rPr lang="en-US" dirty="0"/>
              <a:t>    @Override </a:t>
            </a:r>
          </a:p>
          <a:p>
            <a:pPr marL="0" indent="0">
              <a:buNone/>
            </a:pPr>
            <a:r>
              <a:rPr lang="en-US" dirty="0"/>
              <a:t>    public void run() {....} // This is your code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 err="1"/>
              <a:t>mainHandler.post</a:t>
            </a:r>
            <a:r>
              <a:rPr lang="en-US" dirty="0"/>
              <a:t>(</a:t>
            </a:r>
            <a:r>
              <a:rPr lang="en-US" dirty="0" err="1"/>
              <a:t>myRunnable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5043150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Lastly, running a thread "later"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declare the runnable object like before.</a:t>
            </a:r>
          </a:p>
          <a:p>
            <a:pPr marL="0" indent="0">
              <a:buNone/>
            </a:pPr>
            <a:r>
              <a:rPr lang="en-US" dirty="0"/>
              <a:t>final Runnable r = new Runnable() {</a:t>
            </a:r>
          </a:p>
          <a:p>
            <a:pPr marL="0" indent="0">
              <a:buNone/>
            </a:pPr>
            <a:r>
              <a:rPr lang="en-US" dirty="0"/>
              <a:t>    public void run() {  … }   //your code to run on the thread.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r>
              <a:rPr lang="en-US" dirty="0"/>
              <a:t>Now call the handler with a delay time in </a:t>
            </a:r>
            <a:r>
              <a:rPr lang="en-US" dirty="0" err="1"/>
              <a:t>millisconds</a:t>
            </a:r>
            <a:r>
              <a:rPr lang="en-US" dirty="0"/>
              <a:t>, so below example is 1 second.</a:t>
            </a:r>
          </a:p>
          <a:p>
            <a:pPr marL="0" indent="0">
              <a:buNone/>
            </a:pPr>
            <a:r>
              <a:rPr lang="en-US" dirty="0" err="1"/>
              <a:t>handler.postDelayed</a:t>
            </a:r>
            <a:r>
              <a:rPr lang="en-US" dirty="0"/>
              <a:t>(r, 1000);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672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message passing can be avoided as well using </a:t>
            </a:r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r>
              <a:rPr lang="en-US" dirty="0"/>
              <a:t> as in the </a:t>
            </a:r>
            <a:r>
              <a:rPr lang="en-US" dirty="0" err="1"/>
              <a:t>modelview</a:t>
            </a:r>
            <a:r>
              <a:rPr lang="en-US" dirty="0"/>
              <a:t> lecture.</a:t>
            </a:r>
          </a:p>
        </p:txBody>
      </p:sp>
    </p:spTree>
    <p:extLst>
      <p:ext uri="{BB962C8B-B14F-4D97-AF65-F5344CB8AC3E}">
        <p14:creationId xmlns:p14="http://schemas.microsoft.com/office/powerpoint/2010/main" val="1631691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AsyncTask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Deprecated in API 30</a:t>
            </a:r>
          </a:p>
        </p:txBody>
      </p:sp>
    </p:spTree>
    <p:extLst>
      <p:ext uri="{BB962C8B-B14F-4D97-AF65-F5344CB8AC3E}">
        <p14:creationId xmlns:p14="http://schemas.microsoft.com/office/powerpoint/2010/main" val="4221379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allows to perform background operations and publish results on the UI thread without having to manipulate threads and/or handlers.</a:t>
            </a:r>
          </a:p>
          <a:p>
            <a:pPr lvl="1"/>
            <a:r>
              <a:rPr lang="en-US" dirty="0" err="1"/>
              <a:t>AsyncTasks</a:t>
            </a:r>
            <a:r>
              <a:rPr lang="en-US" dirty="0"/>
              <a:t> should ideally be used for short operations (a few seconds at the most.) otherwise you should use threads and handlers.</a:t>
            </a:r>
          </a:p>
          <a:p>
            <a:pPr lvl="1"/>
            <a:r>
              <a:rPr lang="en-US" dirty="0"/>
              <a:t>A note, </a:t>
            </a:r>
            <a:r>
              <a:rPr lang="en-US" dirty="0" err="1"/>
              <a:t>asyncTasks</a:t>
            </a:r>
            <a:r>
              <a:rPr lang="en-US" dirty="0"/>
              <a:t> don't have a "pause" or "notify" method.</a:t>
            </a:r>
          </a:p>
        </p:txBody>
      </p:sp>
    </p:spTree>
    <p:extLst>
      <p:ext uri="{BB962C8B-B14F-4D97-AF65-F5344CB8AC3E}">
        <p14:creationId xmlns:p14="http://schemas.microsoft.com/office/powerpoint/2010/main" val="5482742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AsyncTask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 asynchronous task is defined by 3 generic types, called </a:t>
            </a:r>
            <a:r>
              <a:rPr lang="en-US" dirty="0" err="1"/>
              <a:t>Params</a:t>
            </a:r>
            <a:r>
              <a:rPr lang="en-US" dirty="0"/>
              <a:t>, Progress and Result, and 4 steps, called </a:t>
            </a:r>
            <a:r>
              <a:rPr lang="en-US" dirty="0" err="1"/>
              <a:t>onPreExecute</a:t>
            </a:r>
            <a:r>
              <a:rPr lang="en-US" dirty="0"/>
              <a:t>, </a:t>
            </a:r>
            <a:r>
              <a:rPr lang="en-US" dirty="0" err="1"/>
              <a:t>doInBackground</a:t>
            </a:r>
            <a:r>
              <a:rPr lang="en-US" dirty="0"/>
              <a:t>, </a:t>
            </a:r>
            <a:r>
              <a:rPr lang="en-US" dirty="0" err="1"/>
              <a:t>onProgressUpdate</a:t>
            </a:r>
            <a:r>
              <a:rPr lang="en-US" dirty="0"/>
              <a:t> and </a:t>
            </a:r>
            <a:r>
              <a:rPr lang="en-US" dirty="0" err="1"/>
              <a:t>onPostExecute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doInBackground</a:t>
            </a:r>
            <a:r>
              <a:rPr lang="en-US" dirty="0"/>
              <a:t> runs in the background.</a:t>
            </a:r>
          </a:p>
          <a:p>
            <a:pPr lvl="1"/>
            <a:r>
              <a:rPr lang="en-US" dirty="0" err="1"/>
              <a:t>onProgressUpdate</a:t>
            </a:r>
            <a:r>
              <a:rPr lang="en-US" dirty="0"/>
              <a:t> and </a:t>
            </a:r>
            <a:r>
              <a:rPr lang="en-US" dirty="0" err="1"/>
              <a:t>onPostExecute</a:t>
            </a:r>
            <a:r>
              <a:rPr lang="en-US" dirty="0"/>
              <a:t> are executed on the main/UI thread  </a:t>
            </a:r>
          </a:p>
          <a:p>
            <a:pPr lvl="3"/>
            <a:r>
              <a:rPr lang="en-US" dirty="0"/>
              <a:t>Meaning they can also update the widgets.  </a:t>
            </a:r>
          </a:p>
          <a:p>
            <a:pPr lvl="2"/>
            <a:r>
              <a:rPr lang="en-US" dirty="0"/>
              <a:t>The return value from </a:t>
            </a:r>
            <a:r>
              <a:rPr lang="en-US" dirty="0" err="1"/>
              <a:t>doInBackground</a:t>
            </a:r>
            <a:r>
              <a:rPr lang="en-US" dirty="0"/>
              <a:t> is called as parameter to </a:t>
            </a:r>
            <a:r>
              <a:rPr lang="en-US" dirty="0" err="1"/>
              <a:t>onPostExecute</a:t>
            </a:r>
            <a:endParaRPr lang="en-US" dirty="0"/>
          </a:p>
          <a:p>
            <a:pPr lvl="2"/>
            <a:r>
              <a:rPr lang="en-US" dirty="0" err="1"/>
              <a:t>publishProgress</a:t>
            </a:r>
            <a:r>
              <a:rPr lang="en-US" dirty="0"/>
              <a:t> (called in </a:t>
            </a:r>
            <a:r>
              <a:rPr lang="en-US" dirty="0" err="1"/>
              <a:t>doInBackground</a:t>
            </a:r>
            <a:r>
              <a:rPr lang="en-US" dirty="0"/>
              <a:t>) invokes the </a:t>
            </a:r>
            <a:r>
              <a:rPr lang="en-US" dirty="0" err="1"/>
              <a:t>onProgressUpdate</a:t>
            </a:r>
            <a:endParaRPr lang="en-US" dirty="0"/>
          </a:p>
          <a:p>
            <a:pPr lvl="1"/>
            <a:r>
              <a:rPr lang="en-US" dirty="0"/>
              <a:t>Also a </a:t>
            </a:r>
            <a:r>
              <a:rPr lang="en-US" dirty="0" err="1"/>
              <a:t>onPreExecute</a:t>
            </a:r>
            <a:r>
              <a:rPr lang="en-US" dirty="0"/>
              <a:t>(), that is like </a:t>
            </a:r>
            <a:r>
              <a:rPr lang="en-US" dirty="0" err="1"/>
              <a:t>onProgress</a:t>
            </a:r>
            <a:r>
              <a:rPr lang="en-US" dirty="0"/>
              <a:t> and </a:t>
            </a:r>
            <a:r>
              <a:rPr lang="en-US" dirty="0" err="1"/>
              <a:t>onPost</a:t>
            </a:r>
            <a:r>
              <a:rPr lang="en-US" dirty="0"/>
              <a:t>.  takes no parameters is run when it starts.</a:t>
            </a:r>
          </a:p>
        </p:txBody>
      </p:sp>
    </p:spTree>
    <p:extLst>
      <p:ext uri="{BB962C8B-B14F-4D97-AF65-F5344CB8AC3E}">
        <p14:creationId xmlns:p14="http://schemas.microsoft.com/office/powerpoint/2010/main" val="23480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In it's simplest form</a:t>
            </a:r>
          </a:p>
          <a:p>
            <a:pPr lvl="1">
              <a:defRPr/>
            </a:pPr>
            <a:r>
              <a:rPr lang="en-US" dirty="0"/>
              <a:t>two or more programs, processes, or threads running at the same time to complete a task.</a:t>
            </a:r>
          </a:p>
          <a:p>
            <a:pPr lvl="2">
              <a:defRPr/>
            </a:pPr>
            <a:r>
              <a:rPr lang="en-US" dirty="0"/>
              <a:t>This can be two completely separate programs running</a:t>
            </a:r>
          </a:p>
          <a:p>
            <a:pPr lvl="3">
              <a:defRPr/>
            </a:pPr>
            <a:r>
              <a:rPr lang="en-US" dirty="0"/>
              <a:t>may not even be coded in the same language</a:t>
            </a:r>
          </a:p>
          <a:p>
            <a:pPr lvl="2">
              <a:defRPr/>
            </a:pPr>
            <a:r>
              <a:rPr lang="en-US" dirty="0"/>
              <a:t>This can be two running instances of the same program </a:t>
            </a:r>
          </a:p>
          <a:p>
            <a:pPr lvl="2">
              <a:defRPr/>
            </a:pPr>
            <a:r>
              <a:rPr lang="en-US" dirty="0"/>
              <a:t>This can be one program running multiple threads.</a:t>
            </a:r>
          </a:p>
          <a:p>
            <a:pPr lvl="1">
              <a:defRPr/>
            </a:pPr>
            <a:r>
              <a:rPr lang="en-US" dirty="0"/>
              <a:t>Example</a:t>
            </a:r>
          </a:p>
          <a:p>
            <a:pPr lvl="2">
              <a:defRPr/>
            </a:pPr>
            <a:r>
              <a:rPr lang="en-US" dirty="0"/>
              <a:t>Web server, every time a new connection is made, the web server spawns a new process to deal with that connection.</a:t>
            </a:r>
          </a:p>
        </p:txBody>
      </p:sp>
    </p:spTree>
    <p:extLst>
      <p:ext uri="{BB962C8B-B14F-4D97-AF65-F5344CB8AC3E}">
        <p14:creationId xmlns:p14="http://schemas.microsoft.com/office/powerpoint/2010/main" val="10385569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AsyncTask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private class </a:t>
            </a:r>
            <a:r>
              <a:rPr lang="en-US" dirty="0" err="1"/>
              <a:t>processDataTask</a:t>
            </a:r>
            <a:r>
              <a:rPr lang="en-US" dirty="0"/>
              <a:t> extends </a:t>
            </a:r>
            <a:r>
              <a:rPr lang="en-US" dirty="0" err="1"/>
              <a:t>AsyncTask</a:t>
            </a:r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Data</a:t>
            </a:r>
            <a:r>
              <a:rPr lang="en-US" dirty="0"/>
              <a:t>, </a:t>
            </a:r>
            <a:r>
              <a:rPr lang="en-US" dirty="0">
                <a:solidFill>
                  <a:srgbClr val="00B050"/>
                </a:solidFill>
              </a:rPr>
              <a:t>Integer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Long</a:t>
            </a:r>
            <a:r>
              <a:rPr lang="en-US" dirty="0"/>
              <a:t>&gt; {</a:t>
            </a:r>
            <a:br>
              <a:rPr lang="en-US" dirty="0"/>
            </a:br>
            <a:r>
              <a:rPr lang="en-US" dirty="0"/>
              <a:t>     protected Long </a:t>
            </a:r>
            <a:r>
              <a:rPr lang="en-US" dirty="0" err="1"/>
              <a:t>doInBackground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Data</a:t>
            </a:r>
            <a:r>
              <a:rPr lang="en-US" dirty="0"/>
              <a:t>... </a:t>
            </a:r>
            <a:r>
              <a:rPr lang="en-US" dirty="0" err="1"/>
              <a:t>datas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        </a:t>
            </a:r>
            <a:r>
              <a:rPr lang="en-US" dirty="0" err="1"/>
              <a:t>int</a:t>
            </a:r>
            <a:r>
              <a:rPr lang="en-US" dirty="0"/>
              <a:t> count = </a:t>
            </a:r>
            <a:r>
              <a:rPr lang="en-US" dirty="0" err="1"/>
              <a:t>datas.length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        long </a:t>
            </a:r>
            <a:r>
              <a:rPr lang="en-US" dirty="0" err="1"/>
              <a:t>totalSize</a:t>
            </a:r>
            <a:r>
              <a:rPr lang="en-US" dirty="0"/>
              <a:t> = 0;</a:t>
            </a:r>
            <a:br>
              <a:rPr lang="en-US" dirty="0"/>
            </a:br>
            <a:r>
              <a:rPr lang="en-US" dirty="0"/>
              <a:t>         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count; </a:t>
            </a:r>
            <a:r>
              <a:rPr lang="en-US" dirty="0" err="1"/>
              <a:t>i</a:t>
            </a:r>
            <a:r>
              <a:rPr lang="en-US" dirty="0"/>
              <a:t>++) {</a:t>
            </a:r>
            <a:br>
              <a:rPr lang="en-US" dirty="0"/>
            </a:br>
            <a:r>
              <a:rPr lang="en-US" dirty="0"/>
              <a:t>             //do something with the data, then publish how far along</a:t>
            </a:r>
            <a:br>
              <a:rPr lang="en-US" dirty="0"/>
            </a:br>
            <a:r>
              <a:rPr lang="en-US" dirty="0"/>
              <a:t>             </a:t>
            </a:r>
            <a:r>
              <a:rPr lang="en-US" dirty="0" err="1">
                <a:solidFill>
                  <a:srgbClr val="00B050"/>
                </a:solidFill>
              </a:rPr>
              <a:t>publishProgress</a:t>
            </a:r>
            <a:r>
              <a:rPr lang="en-US" dirty="0">
                <a:solidFill>
                  <a:srgbClr val="00B050"/>
                </a:solidFill>
              </a:rPr>
              <a:t>((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) ((</a:t>
            </a:r>
            <a:r>
              <a:rPr lang="en-US" dirty="0" err="1">
                <a:solidFill>
                  <a:srgbClr val="00B050"/>
                </a:solidFill>
              </a:rPr>
              <a:t>i</a:t>
            </a:r>
            <a:r>
              <a:rPr lang="en-US" dirty="0">
                <a:solidFill>
                  <a:srgbClr val="00B050"/>
                </a:solidFill>
              </a:rPr>
              <a:t> / (float) count) * 100));</a:t>
            </a:r>
            <a:br>
              <a:rPr lang="en-US" dirty="0">
                <a:solidFill>
                  <a:srgbClr val="00B050"/>
                </a:solidFill>
              </a:rPr>
            </a:br>
            <a:r>
              <a:rPr lang="en-US" dirty="0"/>
              <a:t>             // Escape early if cancel() is called</a:t>
            </a:r>
            <a:br>
              <a:rPr lang="en-US" dirty="0"/>
            </a:br>
            <a:r>
              <a:rPr lang="en-US" dirty="0"/>
              <a:t>             if (</a:t>
            </a:r>
            <a:r>
              <a:rPr lang="en-US" dirty="0" err="1"/>
              <a:t>isCancelled</a:t>
            </a:r>
            <a:r>
              <a:rPr lang="en-US" dirty="0"/>
              <a:t>()) break;</a:t>
            </a:r>
            <a:br>
              <a:rPr lang="en-US" dirty="0"/>
            </a:br>
            <a:r>
              <a:rPr lang="en-US" dirty="0"/>
              <a:t>         }</a:t>
            </a:r>
            <a:br>
              <a:rPr lang="en-US" dirty="0"/>
            </a:br>
            <a:r>
              <a:rPr lang="en-US" dirty="0"/>
              <a:t>         </a:t>
            </a:r>
            <a:r>
              <a:rPr lang="en-US" dirty="0">
                <a:solidFill>
                  <a:srgbClr val="0070C0"/>
                </a:solidFill>
              </a:rPr>
              <a:t>return </a:t>
            </a:r>
            <a:r>
              <a:rPr lang="en-US" dirty="0" err="1">
                <a:solidFill>
                  <a:srgbClr val="0070C0"/>
                </a:solidFill>
              </a:rPr>
              <a:t>totalSize</a:t>
            </a:r>
            <a:r>
              <a:rPr lang="en-US" dirty="0"/>
              <a:t>; //amount of data process maybe?</a:t>
            </a:r>
            <a:br>
              <a:rPr lang="en-US" dirty="0"/>
            </a:br>
            <a:r>
              <a:rPr lang="en-US" dirty="0"/>
              <a:t>     }  //background thread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   protected void </a:t>
            </a:r>
            <a:r>
              <a:rPr lang="en-US" dirty="0" err="1"/>
              <a:t>onProgressUpdate</a:t>
            </a:r>
            <a:r>
              <a:rPr lang="en-US" dirty="0">
                <a:solidFill>
                  <a:srgbClr val="00B050"/>
                </a:solidFill>
              </a:rPr>
              <a:t>(Integer</a:t>
            </a:r>
            <a:r>
              <a:rPr lang="en-US" dirty="0"/>
              <a:t>... progress) {</a:t>
            </a:r>
            <a:br>
              <a:rPr lang="en-US" dirty="0"/>
            </a:br>
            <a:r>
              <a:rPr lang="en-US" dirty="0"/>
              <a:t>         </a:t>
            </a:r>
            <a:r>
              <a:rPr lang="en-US" dirty="0" err="1"/>
              <a:t>setProgressPercent</a:t>
            </a:r>
            <a:r>
              <a:rPr lang="en-US" dirty="0"/>
              <a:t>(progress[0]);  //update UI</a:t>
            </a:r>
            <a:br>
              <a:rPr lang="en-US" dirty="0"/>
            </a:br>
            <a:r>
              <a:rPr lang="en-US" dirty="0"/>
              <a:t>     }  //UI thread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    protected void </a:t>
            </a:r>
            <a:r>
              <a:rPr lang="en-US" dirty="0" err="1"/>
              <a:t>onPostExecute</a:t>
            </a:r>
            <a:r>
              <a:rPr lang="en-US" dirty="0"/>
              <a:t>(</a:t>
            </a:r>
            <a:r>
              <a:rPr lang="en-US" dirty="0">
                <a:solidFill>
                  <a:srgbClr val="0070C0"/>
                </a:solidFill>
              </a:rPr>
              <a:t>Long</a:t>
            </a:r>
            <a:r>
              <a:rPr lang="en-US" dirty="0"/>
              <a:t> result) {</a:t>
            </a:r>
            <a:br>
              <a:rPr lang="en-US" dirty="0"/>
            </a:br>
            <a:r>
              <a:rPr lang="en-US" dirty="0"/>
              <a:t>         </a:t>
            </a:r>
            <a:r>
              <a:rPr lang="en-US" dirty="0" err="1"/>
              <a:t>showDialog</a:t>
            </a:r>
            <a:r>
              <a:rPr lang="en-US" dirty="0"/>
              <a:t>("Downloaded " + result + " bytes");</a:t>
            </a:r>
            <a:br>
              <a:rPr lang="en-US" dirty="0"/>
            </a:br>
            <a:r>
              <a:rPr lang="en-US" dirty="0"/>
              <a:t>     } //UI thread</a:t>
            </a:r>
            <a:br>
              <a:rPr lang="en-US" dirty="0"/>
            </a:br>
            <a:r>
              <a:rPr lang="en-US" dirty="0"/>
              <a:t> }</a:t>
            </a:r>
          </a:p>
          <a:p>
            <a:r>
              <a:rPr lang="en-US" dirty="0"/>
              <a:t>Once created, a task is executed very simply:</a:t>
            </a:r>
          </a:p>
          <a:p>
            <a:pPr marL="0" indent="0">
              <a:buNone/>
            </a:pPr>
            <a:r>
              <a:rPr lang="en-US" dirty="0"/>
              <a:t>new </a:t>
            </a:r>
            <a:r>
              <a:rPr lang="en-US" dirty="0" err="1"/>
              <a:t>processDataTask</a:t>
            </a:r>
            <a:r>
              <a:rPr lang="en-US" dirty="0"/>
              <a:t>().execute(</a:t>
            </a:r>
            <a:r>
              <a:rPr lang="en-US" dirty="0">
                <a:solidFill>
                  <a:srgbClr val="FF0000"/>
                </a:solidFill>
              </a:rPr>
              <a:t>Data1, Data2, Data3</a:t>
            </a:r>
            <a:r>
              <a:rPr lang="en-US" dirty="0"/>
              <a:t>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91400" y="2133601"/>
            <a:ext cx="2514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Data is information to be processed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Integer is the value for </a:t>
            </a:r>
            <a:r>
              <a:rPr lang="en-US" dirty="0" err="1">
                <a:solidFill>
                  <a:srgbClr val="00B050"/>
                </a:solidFill>
              </a:rPr>
              <a:t>publishProgress</a:t>
            </a:r>
            <a:r>
              <a:rPr lang="en-US" dirty="0">
                <a:solidFill>
                  <a:srgbClr val="00B050"/>
                </a:solidFill>
              </a:rPr>
              <a:t> and </a:t>
            </a:r>
            <a:r>
              <a:rPr lang="en-US" dirty="0" err="1">
                <a:solidFill>
                  <a:srgbClr val="00B050"/>
                </a:solidFill>
              </a:rPr>
              <a:t>onProgressUpdate</a:t>
            </a:r>
            <a:r>
              <a:rPr lang="en-US" dirty="0">
                <a:solidFill>
                  <a:srgbClr val="00B050"/>
                </a:solidFill>
              </a:rPr>
              <a:t> </a:t>
            </a:r>
          </a:p>
          <a:p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And Long is the return value and parameter to </a:t>
            </a:r>
            <a:r>
              <a:rPr lang="en-US" dirty="0" err="1">
                <a:solidFill>
                  <a:srgbClr val="0070C0"/>
                </a:solidFill>
              </a:rPr>
              <a:t>onPostExecute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r>
              <a:rPr lang="en-US" dirty="0"/>
              <a:t>The call, uses Data to create the "list"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So Data1, Data2, Data3 becomes an list of </a:t>
            </a:r>
            <a:r>
              <a:rPr lang="en-US" sz="1400"/>
              <a:t>type Data</a:t>
            </a:r>
            <a:endParaRPr lang="en-US" sz="1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838700" y="1915316"/>
            <a:ext cx="2552700" cy="3706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3810000" y="2057400"/>
            <a:ext cx="3581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943600" y="1874837"/>
            <a:ext cx="1524000" cy="2392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505200" y="4267200"/>
            <a:ext cx="3962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5486400" y="1874837"/>
            <a:ext cx="1981200" cy="124936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972050" y="2941636"/>
            <a:ext cx="2484664" cy="18256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886200" y="3124200"/>
            <a:ext cx="3581400" cy="9144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438401" y="6477000"/>
            <a:ext cx="7335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Data could be a class you created or some other collections (array/list)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2286000" y="3581402"/>
            <a:ext cx="5181600" cy="6857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572000" y="2286000"/>
            <a:ext cx="2819400" cy="3429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228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Concurrent programming (2)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(2)</a:t>
            </a:r>
          </a:p>
          <a:p>
            <a:pPr lvl="1" eaLnBrk="1" hangingPunct="1"/>
            <a:r>
              <a:rPr lang="en-US" altLang="en-US"/>
              <a:t>a program had two+ vectors to add together</a:t>
            </a:r>
          </a:p>
          <a:p>
            <a:pPr lvl="2" eaLnBrk="1" hangingPunct="1"/>
            <a:r>
              <a:rPr lang="en-US" altLang="en-US"/>
              <a:t>It spawns (new processes or threads) equal to the length of the vector.  </a:t>
            </a:r>
          </a:p>
          <a:p>
            <a:pPr lvl="3" eaLnBrk="1" hangingPunct="1"/>
            <a:r>
              <a:rPr lang="en-US" altLang="en-US"/>
              <a:t>Each new process/thread now adds one row of the vectors together and returns the result.  The process/threads new end, leaving the original program with the result.</a:t>
            </a:r>
          </a:p>
          <a:p>
            <a:pPr lvl="2" eaLnBrk="1" hangingPunct="1"/>
            <a:r>
              <a:rPr lang="en-US" altLang="en-US"/>
              <a:t>With the exception of overhead, the vector is multiplied together in a time of 1, instead a time of N (where n is the length of the vector)</a:t>
            </a:r>
          </a:p>
        </p:txBody>
      </p:sp>
    </p:spTree>
    <p:extLst>
      <p:ext uri="{BB962C8B-B14F-4D97-AF65-F5344CB8AC3E}">
        <p14:creationId xmlns:p14="http://schemas.microsoft.com/office/powerpoint/2010/main" val="376497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Similar in nature to launching new processes</a:t>
            </a:r>
          </a:p>
          <a:p>
            <a:pPr lvl="1">
              <a:defRPr/>
            </a:pPr>
            <a:r>
              <a:rPr lang="en-US" dirty="0"/>
              <a:t>Except it in the same program, same process, has access to the same "global" variables in the program.</a:t>
            </a:r>
          </a:p>
          <a:p>
            <a:pPr lvl="1">
              <a:defRPr/>
            </a:pPr>
            <a:r>
              <a:rPr lang="en-US" dirty="0"/>
              <a:t>A process can have many threads.</a:t>
            </a:r>
          </a:p>
          <a:p>
            <a:pPr lvl="2">
              <a:defRPr/>
            </a:pPr>
            <a:r>
              <a:rPr lang="en-US" dirty="0"/>
              <a:t>for GUI interfaces: </a:t>
            </a:r>
          </a:p>
          <a:p>
            <a:pPr lvl="3">
              <a:defRPr/>
            </a:pPr>
            <a:r>
              <a:rPr lang="en-US" dirty="0"/>
              <a:t>main thread draws the screen.</a:t>
            </a:r>
          </a:p>
          <a:p>
            <a:pPr lvl="3">
              <a:defRPr/>
            </a:pPr>
            <a:r>
              <a:rPr lang="en-US" dirty="0"/>
              <a:t>A second thread to do calculations</a:t>
            </a:r>
          </a:p>
          <a:p>
            <a:pPr lvl="4">
              <a:defRPr/>
            </a:pPr>
            <a:r>
              <a:rPr lang="en-US" dirty="0"/>
              <a:t>This thread is used to avoid delays in redrawing the screen</a:t>
            </a:r>
          </a:p>
          <a:p>
            <a:pPr lvl="3">
              <a:defRPr/>
            </a:pPr>
            <a:r>
              <a:rPr lang="en-US" dirty="0"/>
              <a:t>More threads to deal with events, such as menu and buttons clicks.</a:t>
            </a:r>
          </a:p>
        </p:txBody>
      </p:sp>
    </p:spTree>
    <p:extLst>
      <p:ext uri="{BB962C8B-B14F-4D97-AF65-F5344CB8AC3E}">
        <p14:creationId xmlns:p14="http://schemas.microsoft.com/office/powerpoint/2010/main" val="197604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When a java program starts, it gets one thread (the main execute line of the program)</a:t>
            </a:r>
          </a:p>
          <a:p>
            <a:pPr>
              <a:defRPr/>
            </a:pPr>
            <a:r>
              <a:rPr lang="en-US" dirty="0"/>
              <a:t>By extending the thread class, you can add more threads or implements </a:t>
            </a:r>
            <a:r>
              <a:rPr lang="en-US" dirty="0" err="1"/>
              <a:t>runnable</a:t>
            </a:r>
            <a:r>
              <a:rPr lang="en-US" dirty="0"/>
              <a:t> in your class</a:t>
            </a:r>
          </a:p>
          <a:p>
            <a:pPr lvl="1">
              <a:defRPr/>
            </a:pPr>
            <a:r>
              <a:rPr lang="en-US" dirty="0"/>
              <a:t>the void run method must be implemented for either approach.</a:t>
            </a:r>
          </a:p>
        </p:txBody>
      </p:sp>
      <p:pic>
        <p:nvPicPr>
          <p:cNvPr id="3584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1269" y="1887860"/>
            <a:ext cx="5604120" cy="4394741"/>
          </a:xfrm>
        </p:spPr>
      </p:pic>
    </p:spTree>
    <p:extLst>
      <p:ext uri="{BB962C8B-B14F-4D97-AF65-F5344CB8AC3E}">
        <p14:creationId xmlns:p14="http://schemas.microsoft.com/office/powerpoint/2010/main" val="1157403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myThread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extends Thread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//variables, whatever</a:t>
            </a:r>
          </a:p>
          <a:p>
            <a:pPr>
              <a:buNone/>
              <a:defRPr/>
            </a:pPr>
            <a:r>
              <a:rPr lang="en-US" dirty="0"/>
              <a:t>   </a:t>
            </a:r>
            <a:r>
              <a:rPr lang="en-US" dirty="0" err="1"/>
              <a:t>myThread</a:t>
            </a:r>
            <a:r>
              <a:rPr lang="en-US" dirty="0"/>
              <a:t>() {</a:t>
            </a:r>
          </a:p>
          <a:p>
            <a:pPr>
              <a:buNone/>
              <a:defRPr/>
            </a:pPr>
            <a:r>
              <a:rPr lang="en-US" dirty="0"/>
              <a:t>	//constructor class if needed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   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//called when the thread is started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92500"/>
          </a:bodyPr>
          <a:lstStyle/>
          <a:p>
            <a:pPr>
              <a:buNone/>
              <a:defRPr/>
            </a:pPr>
            <a:r>
              <a:rPr lang="en-US" dirty="0" err="1"/>
              <a:t>myThread</a:t>
            </a:r>
            <a:r>
              <a:rPr lang="en-US" dirty="0"/>
              <a:t> t = new </a:t>
            </a:r>
            <a:r>
              <a:rPr lang="en-US" dirty="0" err="1"/>
              <a:t>myThread</a:t>
            </a:r>
            <a:r>
              <a:rPr lang="en-US" dirty="0"/>
              <a:t>();</a:t>
            </a:r>
          </a:p>
          <a:p>
            <a:pPr>
              <a:buNone/>
              <a:defRPr/>
            </a:pPr>
            <a:r>
              <a:rPr lang="en-US" dirty="0" err="1"/>
              <a:t>t.start</a:t>
            </a:r>
            <a:r>
              <a:rPr lang="en-US" dirty="0"/>
              <a:t>();  //new thread and calls run</a:t>
            </a:r>
          </a:p>
          <a:p>
            <a:pPr>
              <a:buNone/>
              <a:defRPr/>
            </a:pPr>
            <a:r>
              <a:rPr lang="en-US" dirty="0"/>
              <a:t>//this code continues to run</a:t>
            </a:r>
          </a:p>
          <a:p>
            <a:pPr>
              <a:buNone/>
              <a:defRPr/>
            </a:pPr>
            <a:r>
              <a:rPr lang="en-US" dirty="0"/>
              <a:t>//do something else, while thread is also running.</a:t>
            </a:r>
          </a:p>
          <a:p>
            <a:pPr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Note when execution the run method is done, the thread also ends.</a:t>
            </a:r>
          </a:p>
          <a:p>
            <a:pPr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33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Threading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A second method exists, called implements, which creates a </a:t>
            </a:r>
            <a:r>
              <a:rPr lang="en-US" dirty="0" err="1"/>
              <a:t>runnable</a:t>
            </a:r>
            <a:r>
              <a:rPr lang="en-US" dirty="0"/>
              <a:t> object (</a:t>
            </a:r>
            <a:r>
              <a:rPr lang="en-US" dirty="0" err="1"/>
              <a:t>ie</a:t>
            </a:r>
            <a:r>
              <a:rPr lang="en-US" dirty="0"/>
              <a:t> a class with a threads), but may extend another class.</a:t>
            </a:r>
          </a:p>
          <a:p>
            <a:pPr>
              <a:buNone/>
              <a:defRPr/>
            </a:pPr>
            <a:r>
              <a:rPr lang="en-US" dirty="0"/>
              <a:t>class </a:t>
            </a:r>
            <a:r>
              <a:rPr lang="en-US" dirty="0" err="1"/>
              <a:t>myClass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implements </a:t>
            </a:r>
            <a:r>
              <a:rPr lang="en-US" dirty="0" err="1">
                <a:solidFill>
                  <a:srgbClr val="FF0000"/>
                </a:solidFill>
              </a:rPr>
              <a:t>Runnable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    public </a:t>
            </a:r>
            <a:r>
              <a:rPr lang="en-US" dirty="0" err="1"/>
              <a:t>int</a:t>
            </a:r>
            <a:r>
              <a:rPr lang="en-US" dirty="0"/>
              <a:t> a;</a:t>
            </a:r>
          </a:p>
          <a:p>
            <a:pPr>
              <a:buNone/>
              <a:defRPr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public void run() </a:t>
            </a:r>
            <a:r>
              <a:rPr lang="en-US" dirty="0"/>
              <a:t>{</a:t>
            </a:r>
          </a:p>
          <a:p>
            <a:pPr>
              <a:buNone/>
              <a:defRPr/>
            </a:pPr>
            <a:r>
              <a:rPr lang="en-US" dirty="0"/>
              <a:t>		//do something with a</a:t>
            </a:r>
          </a:p>
          <a:p>
            <a:pPr>
              <a:buNone/>
              <a:defRPr/>
            </a:pPr>
            <a:r>
              <a:rPr lang="en-US" dirty="0"/>
              <a:t> 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  <a:p>
            <a:pPr>
              <a:buNone/>
              <a:defRPr/>
            </a:pPr>
            <a:r>
              <a:rPr lang="en-US" dirty="0" err="1"/>
              <a:t>myClass</a:t>
            </a:r>
            <a:r>
              <a:rPr lang="en-US" dirty="0"/>
              <a:t> t = new </a:t>
            </a:r>
            <a:r>
              <a:rPr lang="en-US" dirty="0" err="1"/>
              <a:t>myClass</a:t>
            </a:r>
            <a:r>
              <a:rPr lang="en-US" dirty="0"/>
              <a:t>;</a:t>
            </a:r>
          </a:p>
          <a:p>
            <a:pPr>
              <a:buNone/>
              <a:defRPr/>
            </a:pPr>
            <a:r>
              <a:rPr lang="en-US" dirty="0"/>
              <a:t>new </a:t>
            </a:r>
            <a:r>
              <a:rPr lang="en-US" dirty="0" err="1"/>
              <a:t>Thead</a:t>
            </a:r>
            <a:r>
              <a:rPr lang="en-US" dirty="0"/>
              <a:t>(t).start();  //new thread starts and calls run();</a:t>
            </a:r>
          </a:p>
          <a:p>
            <a:pPr>
              <a:buNone/>
              <a:defRPr/>
            </a:pPr>
            <a:r>
              <a:rPr lang="en-US" dirty="0" err="1"/>
              <a:t>System.out.println</a:t>
            </a:r>
            <a:r>
              <a:rPr lang="en-US" dirty="0"/>
              <a:t>(</a:t>
            </a:r>
            <a:r>
              <a:rPr lang="en-US" dirty="0" err="1"/>
              <a:t>t.a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769703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Quick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876799"/>
          </a:xfrm>
        </p:spPr>
        <p:txBody>
          <a:bodyPr rtlCol="0">
            <a:normAutofit fontScale="62500" lnSpcReduction="20000"/>
          </a:bodyPr>
          <a:lstStyle/>
          <a:p>
            <a:pPr>
              <a:buNone/>
              <a:defRPr/>
            </a:pPr>
            <a:r>
              <a:rPr lang="en-US" dirty="0"/>
              <a:t>import java.io.*;</a:t>
            </a:r>
          </a:p>
          <a:p>
            <a:pPr>
              <a:buNone/>
              <a:defRPr/>
            </a:pPr>
            <a:r>
              <a:rPr lang="en-US" dirty="0"/>
              <a:t>import java.net.*;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public class </a:t>
            </a:r>
            <a:r>
              <a:rPr lang="en-US" dirty="0" err="1"/>
              <a:t>testThread</a:t>
            </a:r>
            <a:r>
              <a:rPr lang="en-US" dirty="0"/>
              <a:t> extends Thread {</a:t>
            </a:r>
          </a:p>
          <a:p>
            <a:pPr>
              <a:buNone/>
              <a:defRPr/>
            </a:pPr>
            <a:r>
              <a:rPr lang="en-US" dirty="0"/>
              <a:t>    public </a:t>
            </a:r>
            <a:r>
              <a:rPr lang="en-US" dirty="0" err="1"/>
              <a:t>int</a:t>
            </a:r>
            <a:r>
              <a:rPr lang="en-US" dirty="0"/>
              <a:t> count;</a:t>
            </a:r>
          </a:p>
          <a:p>
            <a:pPr>
              <a:buNone/>
              <a:defRPr/>
            </a:pPr>
            <a:r>
              <a:rPr lang="en-US" dirty="0"/>
              <a:t>    public String name;</a:t>
            </a:r>
          </a:p>
          <a:p>
            <a:pPr>
              <a:buNone/>
              <a:defRPr/>
            </a:pPr>
            <a:r>
              <a:rPr lang="en-US" dirty="0"/>
              <a:t>   </a:t>
            </a:r>
          </a:p>
          <a:p>
            <a:pPr>
              <a:buNone/>
              <a:defRPr/>
            </a:pPr>
            <a:r>
              <a:rPr lang="en-US" dirty="0"/>
              <a:t>   </a:t>
            </a:r>
            <a:r>
              <a:rPr lang="en-US" dirty="0" err="1"/>
              <a:t>testThread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String n) {</a:t>
            </a:r>
          </a:p>
          <a:p>
            <a:pPr>
              <a:buNone/>
              <a:defRPr/>
            </a:pPr>
            <a:r>
              <a:rPr lang="en-US" dirty="0"/>
              <a:t>      count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>
              <a:buNone/>
              <a:defRPr/>
            </a:pPr>
            <a:r>
              <a:rPr lang="en-US" dirty="0"/>
              <a:t>      name = n;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   public void run() {</a:t>
            </a:r>
          </a:p>
          <a:p>
            <a:pPr>
              <a:buNone/>
              <a:defRPr/>
            </a:pPr>
            <a:r>
              <a:rPr lang="en-US" dirty="0"/>
              <a:t>   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&lt;count;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buNone/>
              <a:defRPr/>
            </a:pPr>
            <a:r>
              <a:rPr lang="en-US" dirty="0"/>
              <a:t>       </a:t>
            </a:r>
            <a:r>
              <a:rPr lang="en-US" dirty="0" err="1"/>
              <a:t>System.out.println</a:t>
            </a:r>
            <a:r>
              <a:rPr lang="en-US" dirty="0"/>
              <a:t>(name + " "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     }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613400" cy="4876799"/>
          </a:xfrm>
        </p:spPr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n-US" dirty="0"/>
              <a:t> public static void main (String[] </a:t>
            </a:r>
            <a:r>
              <a:rPr lang="en-US" dirty="0" err="1"/>
              <a:t>args</a:t>
            </a:r>
            <a:r>
              <a:rPr lang="en-US" dirty="0"/>
              <a:t>) {</a:t>
            </a:r>
          </a:p>
          <a:p>
            <a:pPr>
              <a:buNone/>
              <a:defRPr/>
            </a:pPr>
            <a:r>
              <a:rPr lang="en-US" dirty="0"/>
              <a:t>        // declare the threads to run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t1 = new </a:t>
            </a:r>
            <a:r>
              <a:rPr lang="en-US" dirty="0" err="1"/>
              <a:t>testThread</a:t>
            </a:r>
            <a:r>
              <a:rPr lang="en-US" dirty="0"/>
              <a:t>(20,"P1");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t2 = new </a:t>
            </a:r>
            <a:r>
              <a:rPr lang="en-US" dirty="0" err="1"/>
              <a:t>testThread</a:t>
            </a:r>
            <a:r>
              <a:rPr lang="en-US" dirty="0"/>
              <a:t>(30,"P2");</a:t>
            </a:r>
          </a:p>
          <a:p>
            <a:pPr>
              <a:buNone/>
              <a:defRPr/>
            </a:pPr>
            <a:r>
              <a:rPr lang="en-US" dirty="0"/>
              <a:t>        </a:t>
            </a:r>
            <a:r>
              <a:rPr lang="en-US" dirty="0" err="1"/>
              <a:t>testThread</a:t>
            </a:r>
            <a:r>
              <a:rPr lang="en-US" dirty="0"/>
              <a:t> t3 = new </a:t>
            </a:r>
            <a:r>
              <a:rPr lang="en-US" dirty="0" err="1"/>
              <a:t>testThread</a:t>
            </a:r>
            <a:r>
              <a:rPr lang="en-US" dirty="0"/>
              <a:t>(15,"P3");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r>
              <a:rPr lang="en-US" dirty="0"/>
              <a:t>        // start the threads</a:t>
            </a:r>
          </a:p>
          <a:p>
            <a:pPr>
              <a:buNone/>
              <a:defRPr/>
            </a:pPr>
            <a:r>
              <a:rPr lang="en-US" dirty="0"/>
              <a:t>        t1.start();</a:t>
            </a:r>
          </a:p>
          <a:p>
            <a:pPr>
              <a:buNone/>
              <a:defRPr/>
            </a:pPr>
            <a:r>
              <a:rPr lang="en-US" dirty="0"/>
              <a:t>        t2.start();</a:t>
            </a:r>
          </a:p>
          <a:p>
            <a:pPr>
              <a:buNone/>
              <a:defRPr/>
            </a:pPr>
            <a:r>
              <a:rPr lang="en-US" dirty="0"/>
              <a:t>        t3.start();</a:t>
            </a:r>
          </a:p>
          <a:p>
            <a:pPr>
              <a:buNone/>
              <a:defRPr/>
            </a:pPr>
            <a:r>
              <a:rPr lang="en-US" dirty="0"/>
              <a:t>      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&lt;10;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>
              <a:buNone/>
              <a:defRPr/>
            </a:pPr>
            <a:r>
              <a:rPr lang="en-US" dirty="0"/>
              <a:t>          </a:t>
            </a:r>
            <a:r>
              <a:rPr lang="en-US" dirty="0" err="1"/>
              <a:t>System.out.println</a:t>
            </a:r>
            <a:r>
              <a:rPr lang="en-US" dirty="0"/>
              <a:t>("main" + " " +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>
              <a:buNone/>
              <a:defRPr/>
            </a:pPr>
            <a:r>
              <a:rPr lang="en-US" dirty="0"/>
              <a:t>        }</a:t>
            </a:r>
          </a:p>
          <a:p>
            <a:pPr>
              <a:buNone/>
              <a:defRPr/>
            </a:pPr>
            <a:r>
              <a:rPr lang="en-US" dirty="0"/>
              <a:t>   }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6343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2538</Words>
  <Application>Microsoft Office PowerPoint</Application>
  <PresentationFormat>Widescreen</PresentationFormat>
  <Paragraphs>337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Tahoma</vt:lpstr>
      <vt:lpstr>Office Theme</vt:lpstr>
      <vt:lpstr>Cosc 5/4730</vt:lpstr>
      <vt:lpstr>Concurrent programming</vt:lpstr>
      <vt:lpstr>Concurrent programming</vt:lpstr>
      <vt:lpstr>Concurrent programming (2)</vt:lpstr>
      <vt:lpstr>Threading</vt:lpstr>
      <vt:lpstr>Java Threading</vt:lpstr>
      <vt:lpstr>Java Threading (2)</vt:lpstr>
      <vt:lpstr>Java Threading (3)</vt:lpstr>
      <vt:lpstr>Quick example</vt:lpstr>
      <vt:lpstr>Quick Example 2</vt:lpstr>
      <vt:lpstr>But…</vt:lpstr>
      <vt:lpstr>updating the UI from a "Thread"</vt:lpstr>
      <vt:lpstr>Messages.</vt:lpstr>
      <vt:lpstr>Simple messages</vt:lpstr>
      <vt:lpstr>Simple messages</vt:lpstr>
      <vt:lpstr>Message with a little information.</vt:lpstr>
      <vt:lpstr>information messages</vt:lpstr>
      <vt:lpstr>Sending lots of information.</vt:lpstr>
      <vt:lpstr>Sending lots of information</vt:lpstr>
      <vt:lpstr>A note on threads</vt:lpstr>
      <vt:lpstr>Example</vt:lpstr>
      <vt:lpstr>Kotlin and threads.</vt:lpstr>
      <vt:lpstr>runOnUiThread methods</vt:lpstr>
      <vt:lpstr>Using the handler to get to main thread.</vt:lpstr>
      <vt:lpstr>Lastly, running a thread "later"</vt:lpstr>
      <vt:lpstr>a note.</vt:lpstr>
      <vt:lpstr>AsyncTask</vt:lpstr>
      <vt:lpstr>AsyncTask</vt:lpstr>
      <vt:lpstr>AsyncTask (2)</vt:lpstr>
      <vt:lpstr>AsyncTask Example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5/4755</dc:title>
  <dc:creator>James S. Ward</dc:creator>
  <cp:lastModifiedBy>Jim Ward</cp:lastModifiedBy>
  <cp:revision>23</cp:revision>
  <dcterms:created xsi:type="dcterms:W3CDTF">2006-08-16T00:00:00Z</dcterms:created>
  <dcterms:modified xsi:type="dcterms:W3CDTF">2024-08-22T15:33:17Z</dcterms:modified>
</cp:coreProperties>
</file>