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90" r:id="rId3"/>
    <p:sldId id="291" r:id="rId4"/>
    <p:sldId id="293" r:id="rId5"/>
    <p:sldId id="292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10" r:id="rId19"/>
    <p:sldId id="311" r:id="rId20"/>
    <p:sldId id="307" r:id="rId21"/>
    <p:sldId id="309" r:id="rId22"/>
    <p:sldId id="308" r:id="rId23"/>
    <p:sldId id="312" r:id="rId24"/>
    <p:sldId id="313" r:id="rId25"/>
    <p:sldId id="314" r:id="rId26"/>
    <p:sldId id="315" r:id="rId27"/>
    <p:sldId id="316" r:id="rId28"/>
    <p:sldId id="294" r:id="rId29"/>
    <p:sldId id="288" r:id="rId30"/>
    <p:sldId id="289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9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1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1E17F-4F2A-463D-A0A2-7A350BBD833E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06EBC-AC50-434A-9D1B-89BD60E670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6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guide/topics/resources/drawable-resource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guide/practices/ui_guidelines/widget_design.html" TargetMode="External"/><Relationship Id="rId2" Type="http://schemas.openxmlformats.org/officeDocument/2006/relationships/hyperlink" Target="http://developer.android.com/guide/topics/appwidgets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de4reference.com/2012/07/android-widget-tutorial/" TargetMode="External"/><Relationship Id="rId4" Type="http://schemas.openxmlformats.org/officeDocument/2006/relationships/hyperlink" Target="http://www.vogella.com/articles/AndroidWidgets/article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guide/practices/ui_guidelines/widget_design.html#anatomy_determining_siz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Android App Widgets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AppWidgetProviderInfo</a:t>
            </a:r>
            <a:r>
              <a:rPr lang="en-US" dirty="0"/>
              <a:t>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initialLayout</a:t>
            </a:r>
            <a:r>
              <a:rPr lang="en-US" dirty="0"/>
              <a:t> points to layout resource the widget uses.</a:t>
            </a:r>
          </a:p>
          <a:p>
            <a:r>
              <a:rPr lang="en-US" dirty="0"/>
              <a:t>Configure points to the activity the app uses to configure it self on launch  (optional in some APIs, required in others)</a:t>
            </a:r>
          </a:p>
          <a:p>
            <a:pPr lvl="1"/>
            <a:r>
              <a:rPr lang="en-US" dirty="0"/>
              <a:t>Example: edu.cs4730.widgetdemo.confActivity</a:t>
            </a:r>
          </a:p>
          <a:p>
            <a:r>
              <a:rPr lang="en-US" dirty="0"/>
              <a:t>The rest of for v3.0+ and above</a:t>
            </a:r>
          </a:p>
          <a:p>
            <a:r>
              <a:rPr lang="en-US" dirty="0" err="1"/>
              <a:t>minResizeWidth</a:t>
            </a:r>
            <a:r>
              <a:rPr lang="en-US" dirty="0"/>
              <a:t> and </a:t>
            </a:r>
            <a:r>
              <a:rPr lang="en-US" dirty="0" err="1"/>
              <a:t>minResizeHeight</a:t>
            </a:r>
            <a:r>
              <a:rPr lang="en-US" dirty="0"/>
              <a:t> are how small it can be resized to</a:t>
            </a:r>
          </a:p>
          <a:p>
            <a:r>
              <a:rPr lang="en-US" dirty="0" err="1"/>
              <a:t>android:resizeMode</a:t>
            </a:r>
            <a:r>
              <a:rPr lang="en-US" dirty="0"/>
              <a:t>="</a:t>
            </a:r>
            <a:r>
              <a:rPr lang="en-US" dirty="0" err="1"/>
              <a:t>horizontal|vertical</a:t>
            </a:r>
            <a:r>
              <a:rPr lang="en-US" dirty="0"/>
              <a:t>"  allows the widget to be resized in both directions.</a:t>
            </a:r>
          </a:p>
          <a:p>
            <a:r>
              <a:rPr lang="en-US" dirty="0" err="1"/>
              <a:t>android:widgetCategory</a:t>
            </a:r>
            <a:r>
              <a:rPr lang="en-US" dirty="0"/>
              <a:t>=</a:t>
            </a:r>
            <a:r>
              <a:rPr lang="en-US" i="1" dirty="0"/>
              <a:t>"</a:t>
            </a:r>
            <a:r>
              <a:rPr lang="en-US" i="1" dirty="0" err="1"/>
              <a:t>keyguard|home_screen</a:t>
            </a:r>
            <a:r>
              <a:rPr lang="en-US" i="1" dirty="0"/>
              <a:t>" </a:t>
            </a:r>
            <a:r>
              <a:rPr lang="en-US" dirty="0"/>
              <a:t>allows the widget to on the </a:t>
            </a:r>
            <a:r>
              <a:rPr lang="en-US" dirty="0" err="1"/>
              <a:t>homescreen</a:t>
            </a:r>
            <a:r>
              <a:rPr lang="en-US" dirty="0"/>
              <a:t> and the </a:t>
            </a:r>
            <a:r>
              <a:rPr lang="en-US" dirty="0" err="1"/>
              <a:t>lockscreen</a:t>
            </a:r>
            <a:r>
              <a:rPr lang="en-US" dirty="0"/>
              <a:t>.</a:t>
            </a:r>
          </a:p>
          <a:p>
            <a:r>
              <a:rPr lang="en-US" dirty="0"/>
              <a:t>There are a couple more as well for previews and other stuff.</a:t>
            </a:r>
          </a:p>
        </p:txBody>
      </p:sp>
    </p:spTree>
    <p:extLst>
      <p:ext uri="{BB962C8B-B14F-4D97-AF65-F5344CB8AC3E}">
        <p14:creationId xmlns:p14="http://schemas.microsoft.com/office/powerpoint/2010/main" val="2605336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layout.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 will be in two pieces.</a:t>
            </a:r>
          </a:p>
          <a:p>
            <a:pPr lvl="1"/>
            <a:r>
              <a:rPr lang="en-US" dirty="0"/>
              <a:t>widget layout and the background layout</a:t>
            </a:r>
          </a:p>
          <a:p>
            <a:r>
              <a:rPr lang="en-US" dirty="0"/>
              <a:t>The layout in the app is a </a:t>
            </a:r>
            <a:r>
              <a:rPr lang="en-US" dirty="0" err="1"/>
              <a:t>RemoteViews</a:t>
            </a:r>
            <a:r>
              <a:rPr lang="en-US" dirty="0"/>
              <a:t> and has limited support for widgets and layouts </a:t>
            </a:r>
          </a:p>
          <a:p>
            <a:pPr lvl="1"/>
            <a:r>
              <a:rPr lang="en-US" dirty="0" err="1"/>
              <a:t>FrameLayout</a:t>
            </a:r>
            <a:r>
              <a:rPr lang="en-US" dirty="0"/>
              <a:t>, </a:t>
            </a:r>
            <a:r>
              <a:rPr lang="en-US" dirty="0" err="1"/>
              <a:t>LinearLayout</a:t>
            </a:r>
            <a:r>
              <a:rPr lang="en-US" dirty="0"/>
              <a:t>, and </a:t>
            </a:r>
            <a:r>
              <a:rPr lang="en-US" dirty="0" err="1"/>
              <a:t>RelativeLayout</a:t>
            </a:r>
            <a:endParaRPr lang="en-US" dirty="0"/>
          </a:p>
          <a:p>
            <a:pPr lvl="1"/>
            <a:r>
              <a:rPr lang="en-US" dirty="0" err="1"/>
              <a:t>AnalogClock</a:t>
            </a:r>
            <a:r>
              <a:rPr lang="en-US" dirty="0"/>
              <a:t>, Button, Chronometer, </a:t>
            </a:r>
            <a:r>
              <a:rPr lang="en-US" dirty="0" err="1"/>
              <a:t>ImageButton</a:t>
            </a:r>
            <a:r>
              <a:rPr lang="en-US" dirty="0"/>
              <a:t>, </a:t>
            </a:r>
            <a:r>
              <a:rPr lang="en-US" dirty="0" err="1"/>
              <a:t>ImageView</a:t>
            </a:r>
            <a:r>
              <a:rPr lang="en-US" dirty="0"/>
              <a:t>, </a:t>
            </a:r>
            <a:r>
              <a:rPr lang="en-US" dirty="0" err="1"/>
              <a:t>ProgressBar</a:t>
            </a:r>
            <a:r>
              <a:rPr lang="en-US" dirty="0"/>
              <a:t>, and </a:t>
            </a:r>
            <a:r>
              <a:rPr lang="en-US" dirty="0" err="1"/>
              <a:t>TextView</a:t>
            </a:r>
            <a:endParaRPr lang="en-US" dirty="0"/>
          </a:p>
          <a:p>
            <a:pPr lvl="1"/>
            <a:r>
              <a:rPr lang="en-US" dirty="0"/>
              <a:t>v3.0+ added: </a:t>
            </a:r>
            <a:r>
              <a:rPr lang="en-US" dirty="0" err="1"/>
              <a:t>GridLayout</a:t>
            </a:r>
            <a:r>
              <a:rPr lang="en-US" dirty="0"/>
              <a:t>, </a:t>
            </a:r>
            <a:r>
              <a:rPr lang="en-US" dirty="0" err="1"/>
              <a:t>ViewFlipper</a:t>
            </a:r>
            <a:r>
              <a:rPr lang="en-US" dirty="0"/>
              <a:t>, </a:t>
            </a:r>
            <a:r>
              <a:rPr lang="en-US" dirty="0" err="1"/>
              <a:t>ListView</a:t>
            </a:r>
            <a:r>
              <a:rPr lang="en-US" dirty="0"/>
              <a:t>, </a:t>
            </a:r>
            <a:r>
              <a:rPr lang="en-US" dirty="0" err="1"/>
              <a:t>GridView</a:t>
            </a:r>
            <a:r>
              <a:rPr lang="en-US" dirty="0"/>
              <a:t>, </a:t>
            </a:r>
            <a:r>
              <a:rPr lang="en-US" dirty="0" err="1"/>
              <a:t>StackView</a:t>
            </a:r>
            <a:r>
              <a:rPr lang="en-US" dirty="0"/>
              <a:t>, and </a:t>
            </a:r>
            <a:r>
              <a:rPr lang="en-US" dirty="0" err="1"/>
              <a:t>AdapterViewFlipper</a:t>
            </a:r>
            <a:endParaRPr lang="en-US" dirty="0"/>
          </a:p>
          <a:p>
            <a:pPr lvl="2"/>
            <a:r>
              <a:rPr lang="en-US" dirty="0"/>
              <a:t>The adapter is for a collection view widget.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592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LinearLayout</a:t>
            </a:r>
            <a:r>
              <a:rPr lang="en-US" dirty="0"/>
              <a:t> </a:t>
            </a:r>
            <a:r>
              <a:rPr lang="en-US" dirty="0" err="1"/>
              <a:t>xmlns:android</a:t>
            </a:r>
            <a:r>
              <a:rPr lang="en-US" dirty="0"/>
              <a:t>="http://schemas.android.com/</a:t>
            </a:r>
            <a:r>
              <a:rPr lang="en-US" dirty="0" err="1"/>
              <a:t>apk</a:t>
            </a:r>
            <a:r>
              <a:rPr lang="en-US" dirty="0"/>
              <a:t>/res/android"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android:id</a:t>
            </a:r>
            <a:r>
              <a:rPr lang="en-US" dirty="0"/>
              <a:t>="@+id/layout"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android:layout_margin</a:t>
            </a:r>
            <a:r>
              <a:rPr lang="en-US" dirty="0"/>
              <a:t>="8dip"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>
                <a:solidFill>
                  <a:srgbClr val="FF0000"/>
                </a:solidFill>
              </a:rPr>
              <a:t>android:background</a:t>
            </a:r>
            <a:r>
              <a:rPr lang="en-US" dirty="0">
                <a:solidFill>
                  <a:srgbClr val="FF0000"/>
                </a:solidFill>
              </a:rPr>
              <a:t>="@</a:t>
            </a:r>
            <a:r>
              <a:rPr lang="en-US" dirty="0" err="1">
                <a:solidFill>
                  <a:srgbClr val="FF0000"/>
                </a:solidFill>
              </a:rPr>
              <a:t>drawable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myshape</a:t>
            </a:r>
            <a:r>
              <a:rPr lang="en-US" dirty="0">
                <a:solidFill>
                  <a:srgbClr val="FF0000"/>
                </a:solidFill>
              </a:rPr>
              <a:t>"</a:t>
            </a:r>
            <a:r>
              <a:rPr lang="en-US" dirty="0"/>
              <a:t> 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&lt;</a:t>
            </a:r>
            <a:r>
              <a:rPr lang="en-US" dirty="0" err="1"/>
              <a:t>TextView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android:id</a:t>
            </a:r>
            <a:r>
              <a:rPr lang="en-US" dirty="0"/>
              <a:t>="@+id/update"</a:t>
            </a:r>
          </a:p>
          <a:p>
            <a:pPr marL="0" indent="0">
              <a:buNone/>
            </a:pPr>
            <a:r>
              <a:rPr lang="en-US" dirty="0"/>
              <a:t>        style="@</a:t>
            </a:r>
            <a:r>
              <a:rPr lang="en-US" dirty="0" err="1"/>
              <a:t>android:style</a:t>
            </a:r>
            <a:r>
              <a:rPr lang="en-US" dirty="0"/>
              <a:t>/</a:t>
            </a:r>
            <a:r>
              <a:rPr lang="en-US" dirty="0" err="1"/>
              <a:t>TextAppearance.Medium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android:layout_gravity</a:t>
            </a:r>
            <a:r>
              <a:rPr lang="en-US" dirty="0"/>
              <a:t>="center"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android:gravity</a:t>
            </a:r>
            <a:r>
              <a:rPr lang="en-US" dirty="0"/>
              <a:t>="</a:t>
            </a:r>
            <a:r>
              <a:rPr lang="en-US" dirty="0" err="1"/>
              <a:t>center_horizontal|center_vertical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android:layout_margin</a:t>
            </a:r>
            <a:r>
              <a:rPr lang="en-US" dirty="0"/>
              <a:t>="4dip"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android:text</a:t>
            </a:r>
            <a:r>
              <a:rPr lang="en-US" dirty="0"/>
              <a:t>="Text" &gt;</a:t>
            </a:r>
          </a:p>
          <a:p>
            <a:pPr marL="0" indent="0">
              <a:buNone/>
            </a:pPr>
            <a:r>
              <a:rPr lang="en-US" dirty="0"/>
              <a:t>    &lt;/</a:t>
            </a:r>
            <a:r>
              <a:rPr lang="en-US" dirty="0" err="1"/>
              <a:t>TextView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&lt;/</a:t>
            </a:r>
            <a:r>
              <a:rPr lang="en-US" dirty="0" err="1"/>
              <a:t>LinearLayout</a:t>
            </a:r>
            <a:r>
              <a:rPr lang="en-US" dirty="0"/>
              <a:t>&gt;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04015" y="2188866"/>
            <a:ext cx="4304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the background xml, that we’ll create</a:t>
            </a:r>
          </a:p>
          <a:p>
            <a:r>
              <a:rPr lang="en-US" dirty="0"/>
              <a:t>next.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638800" y="2525342"/>
            <a:ext cx="565216" cy="2178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81601" y="5334000"/>
            <a:ext cx="5150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Other then the background, then standard layout file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1" y="3429001"/>
            <a:ext cx="9048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9391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Myshape.xml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&lt;?xml version="1.0" encoding="UTF-8"?&gt;</a:t>
            </a:r>
          </a:p>
          <a:p>
            <a:pPr marL="0" indent="0">
              <a:buNone/>
            </a:pPr>
            <a:r>
              <a:rPr lang="en-US" dirty="0"/>
              <a:t>&lt;shape </a:t>
            </a:r>
            <a:r>
              <a:rPr lang="en-US" dirty="0" err="1"/>
              <a:t>xmlns:android</a:t>
            </a:r>
            <a:r>
              <a:rPr lang="en-US" dirty="0"/>
              <a:t>="http://schemas.android.com/</a:t>
            </a:r>
            <a:r>
              <a:rPr lang="en-US" dirty="0" err="1"/>
              <a:t>apk</a:t>
            </a:r>
            <a:r>
              <a:rPr lang="en-US" dirty="0"/>
              <a:t>/res/android"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android:shape</a:t>
            </a:r>
            <a:r>
              <a:rPr lang="en-US" dirty="0"/>
              <a:t>="rectangle"&gt;</a:t>
            </a:r>
          </a:p>
          <a:p>
            <a:pPr marL="0" indent="0">
              <a:buNone/>
            </a:pPr>
            <a:r>
              <a:rPr lang="en-US" dirty="0"/>
              <a:t>    &lt;size </a:t>
            </a:r>
            <a:r>
              <a:rPr lang="en-US" dirty="0" err="1"/>
              <a:t>android:width</a:t>
            </a:r>
            <a:r>
              <a:rPr lang="en-US" dirty="0"/>
              <a:t>="35dp" </a:t>
            </a:r>
            <a:r>
              <a:rPr lang="en-US" dirty="0" err="1"/>
              <a:t>android:height</a:t>
            </a:r>
            <a:r>
              <a:rPr lang="en-US" dirty="0"/>
              <a:t>="35dp"/&gt;</a:t>
            </a:r>
          </a:p>
          <a:p>
            <a:pPr marL="0" indent="0">
              <a:buNone/>
            </a:pPr>
            <a:r>
              <a:rPr lang="en-US" dirty="0"/>
              <a:t>    &lt;stroke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android:width</a:t>
            </a:r>
            <a:r>
              <a:rPr lang="en-US" dirty="0"/>
              <a:t>="2dp"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android:color</a:t>
            </a:r>
            <a:r>
              <a:rPr lang="en-US" dirty="0"/>
              <a:t>="#FFFFFFFF" /&gt;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&lt;gradient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android:angle</a:t>
            </a:r>
            <a:r>
              <a:rPr lang="en-US" dirty="0"/>
              <a:t>="225"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android:endColor</a:t>
            </a:r>
            <a:r>
              <a:rPr lang="en-US" dirty="0"/>
              <a:t>="#DD2ECCFA"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android:startColor</a:t>
            </a:r>
            <a:r>
              <a:rPr lang="en-US" dirty="0"/>
              <a:t>="#DD000000" /&gt;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&lt;corners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android:bottomLeftRadius</a:t>
            </a:r>
            <a:r>
              <a:rPr lang="en-US" dirty="0"/>
              <a:t>="7dp"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android:bottomRightRadius</a:t>
            </a:r>
            <a:r>
              <a:rPr lang="en-US" dirty="0"/>
              <a:t>="7dp"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android:topLeftRadius</a:t>
            </a:r>
            <a:r>
              <a:rPr lang="en-US" dirty="0"/>
              <a:t>="7dp"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android:topRightRadius</a:t>
            </a:r>
            <a:r>
              <a:rPr lang="en-US" dirty="0"/>
              <a:t>="7dp" /&gt;</a:t>
            </a:r>
          </a:p>
          <a:p>
            <a:pPr marL="0" indent="0">
              <a:buNone/>
            </a:pPr>
            <a:r>
              <a:rPr lang="en-US" dirty="0"/>
              <a:t>&lt;/shape&gt;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1" y="3429001"/>
            <a:ext cx="9048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1" y="2514600"/>
            <a:ext cx="3074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/res/</a:t>
            </a:r>
            <a:r>
              <a:rPr lang="en-US" dirty="0" err="1"/>
              <a:t>drawable</a:t>
            </a:r>
            <a:r>
              <a:rPr lang="en-US" dirty="0"/>
              <a:t>/myshape.xml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6019801"/>
            <a:ext cx="8707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See </a:t>
            </a:r>
            <a:r>
              <a:rPr lang="en-US" dirty="0">
                <a:hlinkClick r:id="rId3"/>
              </a:rPr>
              <a:t>http://developer.android.com/guide/topics/resources/drawable-resource.html#Shape</a:t>
            </a:r>
            <a:r>
              <a:rPr lang="en-US" dirty="0"/>
              <a:t> </a:t>
            </a:r>
          </a:p>
          <a:p>
            <a:r>
              <a:rPr lang="en-US" dirty="0"/>
              <a:t>For more information on shapes.</a:t>
            </a:r>
          </a:p>
        </p:txBody>
      </p:sp>
    </p:spTree>
    <p:extLst>
      <p:ext uri="{BB962C8B-B14F-4D97-AF65-F5344CB8AC3E}">
        <p14:creationId xmlns:p14="http://schemas.microsoft.com/office/powerpoint/2010/main" val="4109123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 Tutorial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very simple widget.</a:t>
            </a:r>
          </a:p>
          <a:p>
            <a:r>
              <a:rPr lang="en-US" dirty="0"/>
              <a:t>It’s a button that displays a random number</a:t>
            </a:r>
          </a:p>
          <a:p>
            <a:r>
              <a:rPr lang="en-US" dirty="0"/>
              <a:t>It will update every thirty minutes</a:t>
            </a:r>
          </a:p>
          <a:p>
            <a:pPr lvl="2"/>
            <a:r>
              <a:rPr lang="en-US" dirty="0"/>
              <a:t>1800000 milliseconds</a:t>
            </a:r>
          </a:p>
          <a:p>
            <a:r>
              <a:rPr lang="en-US" dirty="0"/>
              <a:t>Also registers a </a:t>
            </a:r>
            <a:r>
              <a:rPr lang="en-US" dirty="0" err="1"/>
              <a:t>OnClickListener</a:t>
            </a:r>
            <a:r>
              <a:rPr lang="en-US" dirty="0"/>
              <a:t> so random number updates when the user clicks on it.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2743201"/>
            <a:ext cx="9048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5369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AppWidgetProvider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Because this app is simple enough, we will only use the </a:t>
            </a:r>
            <a:r>
              <a:rPr lang="en-US" dirty="0" err="1"/>
              <a:t>onUpdate</a:t>
            </a:r>
            <a:r>
              <a:rPr lang="en-US" dirty="0"/>
              <a:t> method</a:t>
            </a:r>
          </a:p>
          <a:p>
            <a:endParaRPr lang="en-US" dirty="0"/>
          </a:p>
          <a:p>
            <a:r>
              <a:rPr lang="en-US" dirty="0"/>
              <a:t>Remember our widget can be placed on the </a:t>
            </a:r>
            <a:r>
              <a:rPr lang="en-US" dirty="0" err="1"/>
              <a:t>homescreen</a:t>
            </a:r>
            <a:r>
              <a:rPr lang="en-US" dirty="0"/>
              <a:t> multiple times, so have to deal with all of them</a:t>
            </a:r>
          </a:p>
          <a:p>
            <a:pPr lvl="1"/>
            <a:r>
              <a:rPr lang="en-US" dirty="0"/>
              <a:t>As note, the code has comments on how to configure it to update all widgets or just the widget that was clicked.</a:t>
            </a:r>
          </a:p>
        </p:txBody>
      </p:sp>
    </p:spTree>
    <p:extLst>
      <p:ext uri="{BB962C8B-B14F-4D97-AF65-F5344CB8AC3E}">
        <p14:creationId xmlns:p14="http://schemas.microsoft.com/office/powerpoint/2010/main" val="1166983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AppWidgetProvider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public class Example extends </a:t>
            </a:r>
            <a:r>
              <a:rPr lang="en-US" dirty="0" err="1"/>
              <a:t>AppWidgetProvider</a:t>
            </a:r>
            <a:r>
              <a:rPr lang="en-US" dirty="0"/>
              <a:t> 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  @Override</a:t>
            </a:r>
          </a:p>
          <a:p>
            <a:pPr marL="0" indent="0">
              <a:buNone/>
            </a:pPr>
            <a:r>
              <a:rPr lang="en-US" sz="2400" dirty="0"/>
              <a:t>  public void </a:t>
            </a:r>
            <a:r>
              <a:rPr lang="en-US" sz="2400" dirty="0" err="1"/>
              <a:t>onUpdate</a:t>
            </a:r>
            <a:r>
              <a:rPr lang="en-US" sz="2400" dirty="0"/>
              <a:t>(Context </a:t>
            </a:r>
            <a:r>
              <a:rPr lang="en-US" sz="2400" dirty="0" err="1"/>
              <a:t>context</a:t>
            </a:r>
            <a:r>
              <a:rPr lang="en-US" sz="2400" dirty="0"/>
              <a:t>, </a:t>
            </a:r>
            <a:r>
              <a:rPr lang="en-US" sz="2400" dirty="0" err="1"/>
              <a:t>AppWidgetManager</a:t>
            </a:r>
            <a:r>
              <a:rPr lang="en-US" sz="2400" dirty="0"/>
              <a:t> </a:t>
            </a:r>
            <a:r>
              <a:rPr lang="en-US" sz="2400" dirty="0" err="1"/>
              <a:t>appWidgetManager</a:t>
            </a:r>
            <a:r>
              <a:rPr lang="en-US" sz="2400" dirty="0"/>
              <a:t>, </a:t>
            </a:r>
            <a:r>
              <a:rPr lang="en-US" sz="2400" dirty="0" err="1"/>
              <a:t>int</a:t>
            </a:r>
            <a:r>
              <a:rPr lang="en-US" sz="2400" dirty="0"/>
              <a:t>[] </a:t>
            </a:r>
            <a:r>
              <a:rPr lang="en-US" sz="2400" dirty="0" err="1"/>
              <a:t>appWidgetIds</a:t>
            </a:r>
            <a:r>
              <a:rPr lang="en-US" sz="2400" dirty="0"/>
              <a:t>) {</a:t>
            </a:r>
          </a:p>
          <a:p>
            <a:pPr marL="0" indent="0">
              <a:buNone/>
            </a:pPr>
            <a:r>
              <a:rPr lang="en-US" sz="2400" dirty="0"/>
              <a:t>//  There maybe multiple widgets to update at the same time.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int</a:t>
            </a:r>
            <a:r>
              <a:rPr lang="en-US" sz="2400" dirty="0"/>
              <a:t> N = </a:t>
            </a:r>
            <a:r>
              <a:rPr lang="en-US" sz="2400" dirty="0" err="1"/>
              <a:t>appWidgetIds.length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	for 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= 0; </a:t>
            </a:r>
            <a:r>
              <a:rPr lang="en-US" sz="2400" dirty="0" err="1"/>
              <a:t>i</a:t>
            </a:r>
            <a:r>
              <a:rPr lang="en-US" sz="2400" dirty="0"/>
              <a:t> &lt; N; </a:t>
            </a:r>
            <a:r>
              <a:rPr lang="en-US" sz="2400" dirty="0" err="1"/>
              <a:t>i</a:t>
            </a:r>
            <a:r>
              <a:rPr lang="en-US" sz="2400" dirty="0"/>
              <a:t>++) {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 err="1">
                <a:solidFill>
                  <a:srgbClr val="FF0000"/>
                </a:solidFill>
              </a:rPr>
              <a:t>updateAppWidget</a:t>
            </a:r>
            <a:r>
              <a:rPr lang="en-US" sz="2400" dirty="0"/>
              <a:t>(context, </a:t>
            </a:r>
            <a:r>
              <a:rPr lang="en-US" sz="2400" dirty="0" err="1"/>
              <a:t>appWidgetManager</a:t>
            </a:r>
            <a:r>
              <a:rPr lang="en-US" sz="2400" dirty="0"/>
              <a:t>, </a:t>
            </a:r>
            <a:r>
              <a:rPr lang="en-US" sz="2400" dirty="0" err="1"/>
              <a:t>appWidgetIds</a:t>
            </a:r>
            <a:r>
              <a:rPr lang="en-US" sz="2400" dirty="0"/>
              <a:t>[</a:t>
            </a:r>
            <a:r>
              <a:rPr lang="en-US" sz="2400" dirty="0" err="1"/>
              <a:t>i</a:t>
            </a:r>
            <a:r>
              <a:rPr lang="en-US" sz="2400" dirty="0"/>
              <a:t>]);</a:t>
            </a:r>
          </a:p>
          <a:p>
            <a:pPr marL="0" indent="0">
              <a:buNone/>
            </a:pPr>
            <a:r>
              <a:rPr lang="en-US" sz="2400" dirty="0"/>
              <a:t>	}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64622" y="6093163"/>
            <a:ext cx="5100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real work to update the widget is in this method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038600" y="5075814"/>
            <a:ext cx="457200" cy="92606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21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AppWidgetProvider</a:t>
            </a:r>
            <a:r>
              <a:rPr lang="en-US" dirty="0"/>
              <a:t>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updateAppWidget</a:t>
            </a:r>
            <a:r>
              <a:rPr lang="en-US" dirty="0"/>
              <a:t>( …) 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number = … get a random number</a:t>
            </a:r>
          </a:p>
          <a:p>
            <a:r>
              <a:rPr lang="en-US" dirty="0"/>
              <a:t>Construct the </a:t>
            </a:r>
            <a:r>
              <a:rPr lang="en-US" dirty="0" err="1"/>
              <a:t>RemoteViews</a:t>
            </a:r>
            <a:r>
              <a:rPr lang="en-US" dirty="0"/>
              <a:t> object, which the access we have to views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RemoteViews</a:t>
            </a:r>
            <a:r>
              <a:rPr lang="en-US" dirty="0"/>
              <a:t> </a:t>
            </a:r>
            <a:r>
              <a:rPr lang="en-US" dirty="0" err="1"/>
              <a:t>remoteViews</a:t>
            </a:r>
            <a:r>
              <a:rPr lang="en-US" dirty="0"/>
              <a:t> = new </a:t>
            </a:r>
            <a:r>
              <a:rPr lang="en-US" dirty="0" err="1"/>
              <a:t>RemoteViews</a:t>
            </a:r>
            <a:r>
              <a:rPr lang="en-US" dirty="0"/>
              <a:t>(</a:t>
            </a:r>
            <a:r>
              <a:rPr lang="en-US" dirty="0" err="1"/>
              <a:t>context.getPackageName</a:t>
            </a:r>
            <a:r>
              <a:rPr lang="en-US" dirty="0"/>
              <a:t>(), </a:t>
            </a:r>
            <a:r>
              <a:rPr lang="en-US" dirty="0" err="1"/>
              <a:t>R.layout.</a:t>
            </a:r>
            <a:r>
              <a:rPr lang="en-US" dirty="0" err="1">
                <a:solidFill>
                  <a:srgbClr val="FF0000"/>
                </a:solidFill>
              </a:rPr>
              <a:t>examplewidget</a:t>
            </a:r>
            <a:r>
              <a:rPr lang="en-US" dirty="0"/>
              <a:t>);</a:t>
            </a:r>
          </a:p>
          <a:p>
            <a:r>
              <a:rPr lang="en-US" dirty="0"/>
              <a:t>Set the text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remoteViews.setTextViewText</a:t>
            </a:r>
            <a:r>
              <a:rPr lang="en-US" dirty="0"/>
              <a:t>(</a:t>
            </a:r>
            <a:r>
              <a:rPr lang="en-US" dirty="0" err="1">
                <a:solidFill>
                  <a:srgbClr val="FF0000"/>
                </a:solidFill>
              </a:rPr>
              <a:t>R.id.update</a:t>
            </a:r>
            <a:r>
              <a:rPr lang="en-US" dirty="0"/>
              <a:t>, </a:t>
            </a:r>
            <a:r>
              <a:rPr lang="en-US" dirty="0" err="1"/>
              <a:t>String.valueOf</a:t>
            </a:r>
            <a:r>
              <a:rPr lang="en-US" dirty="0"/>
              <a:t>(number));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43800" y="5662396"/>
            <a:ext cx="3782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layout we are using for the widget</a:t>
            </a:r>
          </a:p>
          <a:p>
            <a:r>
              <a:rPr lang="en-US" dirty="0"/>
              <a:t> And this </a:t>
            </a:r>
            <a:r>
              <a:rPr lang="en-US" dirty="0" err="1"/>
              <a:t>textview</a:t>
            </a:r>
            <a:r>
              <a:rPr lang="en-US" dirty="0"/>
              <a:t> </a:t>
            </a:r>
          </a:p>
        </p:txBody>
      </p:sp>
      <p:cxnSp>
        <p:nvCxnSpPr>
          <p:cNvPr id="9" name="Straight Arrow Connector 8"/>
          <p:cNvCxnSpPr>
            <a:stCxn id="7" idx="0"/>
          </p:cNvCxnSpPr>
          <p:nvPr/>
        </p:nvCxnSpPr>
        <p:spPr>
          <a:xfrm flipV="1">
            <a:off x="9435087" y="4343400"/>
            <a:ext cx="242313" cy="13189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6705601" y="5479834"/>
            <a:ext cx="990599" cy="64633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565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AppWidgetProvider</a:t>
            </a:r>
            <a:r>
              <a:rPr lang="en-US" dirty="0"/>
              <a:t>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Now we register the “click” listener via an intent</a:t>
            </a:r>
          </a:p>
          <a:p>
            <a:pPr marL="0" indent="0">
              <a:buNone/>
            </a:pPr>
            <a:r>
              <a:rPr lang="en-US" dirty="0"/>
              <a:t>Intent </a:t>
            </a:r>
            <a:r>
              <a:rPr lang="en-US" dirty="0" err="1"/>
              <a:t>intent</a:t>
            </a:r>
            <a:r>
              <a:rPr lang="en-US" dirty="0"/>
              <a:t> = new Intent(context, </a:t>
            </a:r>
            <a:r>
              <a:rPr lang="en-US" dirty="0" err="1"/>
              <a:t>ExampleProvider.class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intent.setAction</a:t>
            </a:r>
            <a:r>
              <a:rPr lang="en-US" dirty="0"/>
              <a:t>(</a:t>
            </a:r>
            <a:r>
              <a:rPr lang="en-US" dirty="0" err="1"/>
              <a:t>AppWidgetManager.ACTION_APPWIDGET_UPDATE</a:t>
            </a:r>
            <a:r>
              <a:rPr lang="en-US" dirty="0"/>
              <a:t>);</a:t>
            </a:r>
          </a:p>
          <a:p>
            <a:r>
              <a:rPr lang="en-US" dirty="0"/>
              <a:t>We need the widget ID in the intent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[] ids = {</a:t>
            </a:r>
            <a:r>
              <a:rPr lang="en-US" dirty="0" err="1"/>
              <a:t>appWidgetId</a:t>
            </a:r>
            <a:r>
              <a:rPr lang="en-US" dirty="0"/>
              <a:t>};</a:t>
            </a:r>
          </a:p>
          <a:p>
            <a:pPr marL="0" indent="0">
              <a:buNone/>
            </a:pPr>
            <a:r>
              <a:rPr lang="en-US" dirty="0" err="1"/>
              <a:t>intent.putExtra</a:t>
            </a:r>
            <a:r>
              <a:rPr lang="en-US" dirty="0"/>
              <a:t>(</a:t>
            </a:r>
            <a:r>
              <a:rPr lang="en-US" dirty="0" err="1"/>
              <a:t>AppWidgetManager.EXTRA_APPWIDGET_IDS</a:t>
            </a:r>
            <a:r>
              <a:rPr lang="en-US" dirty="0"/>
              <a:t>, ids);</a:t>
            </a:r>
          </a:p>
          <a:p>
            <a:r>
              <a:rPr lang="en-US" dirty="0"/>
              <a:t>And it needs a </a:t>
            </a:r>
            <a:r>
              <a:rPr lang="en-US" dirty="0" err="1"/>
              <a:t>pendingintent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PendingIntent</a:t>
            </a:r>
            <a:r>
              <a:rPr lang="en-US" dirty="0"/>
              <a:t> </a:t>
            </a:r>
            <a:r>
              <a:rPr lang="en-US" dirty="0" err="1"/>
              <a:t>pendingIntent</a:t>
            </a:r>
            <a:r>
              <a:rPr lang="en-US" dirty="0"/>
              <a:t> = </a:t>
            </a:r>
            <a:r>
              <a:rPr lang="en-US" dirty="0" err="1"/>
              <a:t>PendingIntent.getBroadcast</a:t>
            </a:r>
            <a:r>
              <a:rPr lang="en-US" dirty="0"/>
              <a:t>(context, </a:t>
            </a:r>
            <a:r>
              <a:rPr lang="en-US" dirty="0" err="1"/>
              <a:t>appWidgetId</a:t>
            </a:r>
            <a:r>
              <a:rPr lang="en-US" dirty="0"/>
              <a:t>, intent, </a:t>
            </a:r>
            <a:r>
              <a:rPr lang="en-US" dirty="0" err="1"/>
              <a:t>PendingIntent.FLAG_UPDATE_CURRENT</a:t>
            </a:r>
            <a:r>
              <a:rPr lang="en-US" dirty="0"/>
              <a:t>);</a:t>
            </a:r>
          </a:p>
          <a:p>
            <a:r>
              <a:rPr lang="en-US" dirty="0"/>
              <a:t>And set it to the view we want to “click” listener for (the </a:t>
            </a:r>
            <a:r>
              <a:rPr lang="en-US" dirty="0" err="1"/>
              <a:t>TextView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remoteViews.setOnClickPendingIntent</a:t>
            </a:r>
            <a:r>
              <a:rPr lang="en-US" dirty="0"/>
              <a:t>(</a:t>
            </a:r>
            <a:r>
              <a:rPr lang="en-US" dirty="0" err="1">
                <a:solidFill>
                  <a:srgbClr val="FF0000"/>
                </a:solidFill>
              </a:rPr>
              <a:t>R.id.update</a:t>
            </a:r>
            <a:r>
              <a:rPr lang="en-US" dirty="0"/>
              <a:t>, </a:t>
            </a:r>
            <a:r>
              <a:rPr lang="en-US" dirty="0" err="1"/>
              <a:t>pendingIntent</a:t>
            </a:r>
            <a:r>
              <a:rPr lang="en-US" dirty="0"/>
              <a:t>);</a:t>
            </a:r>
          </a:p>
          <a:p>
            <a:r>
              <a:rPr lang="en-US" dirty="0"/>
              <a:t>Lastly  instruct the widget manager to update the widget</a:t>
            </a:r>
          </a:p>
          <a:p>
            <a:pPr marL="0" indent="0">
              <a:buNone/>
            </a:pPr>
            <a:r>
              <a:rPr lang="en-US" dirty="0" err="1"/>
              <a:t>appWidgetManager.updateAppWidget</a:t>
            </a:r>
            <a:r>
              <a:rPr lang="en-US" dirty="0"/>
              <a:t>(</a:t>
            </a:r>
            <a:r>
              <a:rPr lang="en-US" dirty="0" err="1"/>
              <a:t>appWidgetId</a:t>
            </a:r>
            <a:r>
              <a:rPr lang="en-US" dirty="0"/>
              <a:t>, </a:t>
            </a:r>
            <a:r>
              <a:rPr lang="en-US" dirty="0" err="1"/>
              <a:t>remoteViews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121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“… get a random number”  is using the shared preferences to load the max number for the random next </a:t>
            </a:r>
            <a:r>
              <a:rPr lang="en-US" dirty="0" err="1"/>
              <a:t>int</a:t>
            </a:r>
            <a:r>
              <a:rPr lang="en-US" dirty="0"/>
              <a:t> method.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 note, If you say new -&gt;provider and include a </a:t>
            </a:r>
            <a:r>
              <a:rPr lang="en-US" dirty="0" err="1"/>
              <a:t>configActivity</a:t>
            </a:r>
            <a:r>
              <a:rPr lang="en-US" dirty="0"/>
              <a:t>, it will provide you a lot of the template code, including the shared preferences as well.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08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 Widgets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App Widgets are miniature application views that can be embedded in other applications (such as the Home screen and lock screen) and receive periodic updates. </a:t>
            </a:r>
          </a:p>
          <a:p>
            <a:r>
              <a:rPr lang="en-US" dirty="0"/>
              <a:t>These views are referred to as App Widgets in the user interface, and you can publish one with an App Widget provider. </a:t>
            </a:r>
          </a:p>
          <a:p>
            <a:r>
              <a:rPr lang="en-US" dirty="0"/>
              <a:t>An application component that is able to hold other App Widgets is called an App Widget host. </a:t>
            </a:r>
          </a:p>
          <a:p>
            <a:r>
              <a:rPr lang="en-US" dirty="0"/>
              <a:t>Example: Music App Widget.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715000"/>
            <a:ext cx="3200400" cy="80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9971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Config</a:t>
            </a:r>
            <a:r>
              <a:rPr lang="en-US" dirty="0"/>
              <a:t>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activity that is launched at the time the widget is put on the </a:t>
            </a:r>
            <a:r>
              <a:rPr lang="en-US" dirty="0" err="1"/>
              <a:t>homescreen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It’s intended to configure the widget.</a:t>
            </a:r>
          </a:p>
          <a:p>
            <a:pPr lvl="1"/>
            <a:r>
              <a:rPr lang="en-US" dirty="0"/>
              <a:t>This is a normal activity with one exception</a:t>
            </a:r>
          </a:p>
          <a:p>
            <a:pPr lvl="2"/>
            <a:r>
              <a:rPr lang="en-US" dirty="0"/>
              <a:t>It must use </a:t>
            </a:r>
            <a:r>
              <a:rPr lang="en-US" dirty="0" err="1"/>
              <a:t>setResult</a:t>
            </a:r>
            <a:r>
              <a:rPr lang="en-US" dirty="0"/>
              <a:t>(RESULT_OK, intent) and finish() or the widget will not be installed on the </a:t>
            </a:r>
            <a:r>
              <a:rPr lang="en-US" dirty="0" err="1"/>
              <a:t>homescreen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 the </a:t>
            </a:r>
            <a:r>
              <a:rPr lang="en-US" dirty="0" err="1"/>
              <a:t>AppWidgetProviderInfo</a:t>
            </a:r>
            <a:r>
              <a:rPr lang="en-US" dirty="0"/>
              <a:t> the following line is needed:</a:t>
            </a:r>
          </a:p>
          <a:p>
            <a:pPr lvl="3"/>
            <a:r>
              <a:rPr lang="en-US" dirty="0" err="1"/>
              <a:t>android:configure</a:t>
            </a:r>
            <a:r>
              <a:rPr lang="en-US" dirty="0"/>
              <a:t>="edu.cs4730.widgetdemo.exampleConfActivity" </a:t>
            </a:r>
          </a:p>
          <a:p>
            <a:pPr lvl="1"/>
            <a:r>
              <a:rPr lang="en-US" dirty="0"/>
              <a:t>Again, if you have studio do this for you, it will setup everything including the accept button.</a:t>
            </a:r>
          </a:p>
        </p:txBody>
      </p:sp>
    </p:spTree>
    <p:extLst>
      <p:ext uri="{BB962C8B-B14F-4D97-AF65-F5344CB8AC3E}">
        <p14:creationId xmlns:p14="http://schemas.microsoft.com/office/powerpoint/2010/main" val="778386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widgetDemo</a:t>
            </a:r>
            <a:r>
              <a:rPr lang="en-US" dirty="0"/>
              <a:t> and widgetDemo2</a:t>
            </a:r>
          </a:p>
          <a:p>
            <a:pPr lvl="1"/>
            <a:r>
              <a:rPr lang="en-US" dirty="0"/>
              <a:t>Both example does the same thing. </a:t>
            </a:r>
          </a:p>
          <a:p>
            <a:pPr lvl="2"/>
            <a:r>
              <a:rPr lang="en-US" dirty="0" err="1"/>
              <a:t>widgetDemo</a:t>
            </a:r>
            <a:r>
              <a:rPr lang="en-US" dirty="0"/>
              <a:t> was created via studio, so it fits the templates</a:t>
            </a:r>
          </a:p>
          <a:p>
            <a:pPr lvl="3"/>
            <a:r>
              <a:rPr lang="en-US" dirty="0"/>
              <a:t>I used this code as the example in the lecture.</a:t>
            </a:r>
          </a:p>
          <a:p>
            <a:pPr lvl="2"/>
            <a:r>
              <a:rPr lang="en-US" dirty="0"/>
              <a:t>widgetDemo2 is older and doesn’t use the studio template.</a:t>
            </a:r>
          </a:p>
          <a:p>
            <a:pPr lvl="1"/>
            <a:r>
              <a:rPr lang="en-US" dirty="0"/>
              <a:t>Both use a shared preference widget max random number and each widget on the </a:t>
            </a:r>
            <a:r>
              <a:rPr lang="en-US" dirty="0" err="1"/>
              <a:t>homescreen</a:t>
            </a:r>
            <a:r>
              <a:rPr lang="en-US" dirty="0"/>
              <a:t> is configured separately (</a:t>
            </a:r>
            <a:r>
              <a:rPr lang="en-US" dirty="0" err="1"/>
              <a:t>ie</a:t>
            </a:r>
            <a:r>
              <a:rPr lang="en-US" dirty="0"/>
              <a:t> each has it own preference)</a:t>
            </a:r>
          </a:p>
          <a:p>
            <a:pPr lvl="1"/>
            <a:r>
              <a:rPr lang="en-US" dirty="0"/>
              <a:t>widgetDemo2 maybe easier to follow how the preferences are done.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277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widgetDemo3</a:t>
            </a:r>
          </a:p>
          <a:p>
            <a:pPr lvl="1"/>
            <a:r>
              <a:rPr lang="en-US" dirty="0"/>
              <a:t>Add a second </a:t>
            </a:r>
            <a:r>
              <a:rPr lang="en-US" dirty="0" err="1"/>
              <a:t>textview</a:t>
            </a:r>
            <a:r>
              <a:rPr lang="en-US" dirty="0"/>
              <a:t> that allows the user to launch the configure activity and change the max value.</a:t>
            </a:r>
          </a:p>
          <a:p>
            <a:pPr lvl="1"/>
            <a:r>
              <a:rPr lang="en-US" dirty="0"/>
              <a:t>It creates a second intent and </a:t>
            </a:r>
            <a:r>
              <a:rPr lang="en-US" dirty="0" err="1"/>
              <a:t>pendingintent</a:t>
            </a:r>
            <a:r>
              <a:rPr lang="en-US" dirty="0"/>
              <a:t> and sets the </a:t>
            </a:r>
            <a:r>
              <a:rPr lang="en-US" dirty="0" err="1"/>
              <a:t>onclickpendingintent</a:t>
            </a:r>
            <a:r>
              <a:rPr lang="en-US" dirty="0"/>
              <a:t> to the second </a:t>
            </a:r>
            <a:r>
              <a:rPr lang="en-US" dirty="0" err="1"/>
              <a:t>textview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This intent is not a broadcast, instead it’s an activity intent.</a:t>
            </a:r>
          </a:p>
        </p:txBody>
      </p:sp>
    </p:spTree>
    <p:extLst>
      <p:ext uri="{BB962C8B-B14F-4D97-AF65-F5344CB8AC3E}">
        <p14:creationId xmlns:p14="http://schemas.microsoft.com/office/powerpoint/2010/main" val="33293211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“Buttons” and more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Since we don’t just want to update the widget, instead, we want to trigger other events.</a:t>
            </a:r>
          </a:p>
          <a:p>
            <a:r>
              <a:rPr lang="en-US" dirty="0"/>
              <a:t>You need to override </a:t>
            </a:r>
            <a:r>
              <a:rPr lang="en-US" dirty="0" err="1"/>
              <a:t>onReceive</a:t>
            </a:r>
            <a:r>
              <a:rPr lang="en-US" dirty="0"/>
              <a:t>(…)</a:t>
            </a:r>
          </a:p>
          <a:p>
            <a:pPr lvl="1"/>
            <a:r>
              <a:rPr lang="en-US" dirty="0"/>
              <a:t>So you can catch the other events</a:t>
            </a:r>
          </a:p>
          <a:p>
            <a:r>
              <a:rPr lang="en-US" dirty="0"/>
              <a:t>Then setup an intent with an event for each “button” in the </a:t>
            </a:r>
            <a:r>
              <a:rPr lang="en-US" dirty="0" err="1"/>
              <a:t>updateappWidget</a:t>
            </a:r>
            <a:endParaRPr lang="en-US" dirty="0"/>
          </a:p>
          <a:p>
            <a:pPr lvl="1"/>
            <a:r>
              <a:rPr lang="en-US" dirty="0"/>
              <a:t>Still uses </a:t>
            </a:r>
            <a:r>
              <a:rPr lang="en-US" dirty="0" err="1"/>
              <a:t>setOnClickPendingIntent</a:t>
            </a:r>
            <a:r>
              <a:rPr lang="en-US" dirty="0"/>
              <a:t>(…)</a:t>
            </a:r>
          </a:p>
          <a:p>
            <a:pPr lvl="2"/>
            <a:r>
              <a:rPr lang="en-US" dirty="0"/>
              <a:t>Note, as with the last example, it doesn’t have to be a button.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8714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Setup the events names, for the </a:t>
            </a:r>
            <a:r>
              <a:rPr lang="en-US" dirty="0" err="1"/>
              <a:t>OnReceive</a:t>
            </a:r>
            <a:r>
              <a:rPr lang="en-US" dirty="0"/>
              <a:t>(…)</a:t>
            </a:r>
          </a:p>
          <a:p>
            <a:pPr marL="0" indent="0">
              <a:buNone/>
            </a:pPr>
            <a:r>
              <a:rPr lang="en-US" dirty="0"/>
              <a:t>private static final String ButtonClick1 = "ButtonClickTag1";</a:t>
            </a:r>
          </a:p>
          <a:p>
            <a:pPr marL="0" indent="0">
              <a:buNone/>
            </a:pPr>
            <a:r>
              <a:rPr lang="en-US" dirty="0"/>
              <a:t>private static final String ButtonClick2 = "ButtonClickTag2";</a:t>
            </a:r>
          </a:p>
          <a:p>
            <a:pPr marL="0" indent="0">
              <a:buNone/>
            </a:pPr>
            <a:r>
              <a:rPr lang="en-US" dirty="0"/>
              <a:t>private static final String </a:t>
            </a:r>
            <a:r>
              <a:rPr lang="en-US" dirty="0" err="1"/>
              <a:t>TextClick</a:t>
            </a:r>
            <a:r>
              <a:rPr lang="en-US" dirty="0"/>
              <a:t> = "TextClickTag1";</a:t>
            </a:r>
          </a:p>
          <a:p>
            <a:r>
              <a:rPr lang="en-US" dirty="0"/>
              <a:t> in </a:t>
            </a:r>
            <a:r>
              <a:rPr lang="en-US" dirty="0" err="1"/>
              <a:t>updateAppWidget</a:t>
            </a:r>
            <a:r>
              <a:rPr lang="en-US" dirty="0"/>
              <a:t>(…)</a:t>
            </a:r>
          </a:p>
          <a:p>
            <a:r>
              <a:rPr lang="en-US" dirty="0"/>
              <a:t>setup actions for the two buttons and </a:t>
            </a:r>
            <a:r>
              <a:rPr lang="en-US" dirty="0" err="1"/>
              <a:t>textview</a:t>
            </a:r>
            <a:r>
              <a:rPr lang="en-US" dirty="0"/>
              <a:t> as too.</a:t>
            </a:r>
          </a:p>
          <a:p>
            <a:pPr marL="0" indent="0">
              <a:buNone/>
            </a:pPr>
            <a:r>
              <a:rPr lang="en-US" dirty="0" err="1"/>
              <a:t>remoteViews.setOnClickPendingIntent</a:t>
            </a:r>
            <a:r>
              <a:rPr lang="en-US" dirty="0"/>
              <a:t>(</a:t>
            </a:r>
            <a:r>
              <a:rPr lang="en-US" dirty="0" err="1"/>
              <a:t>R.id.button</a:t>
            </a:r>
            <a:r>
              <a:rPr lang="en-US" dirty="0"/>
              <a:t>, </a:t>
            </a:r>
            <a:r>
              <a:rPr lang="en-US" dirty="0" err="1"/>
              <a:t>getPendingSelfIntent</a:t>
            </a:r>
            <a:r>
              <a:rPr lang="en-US" dirty="0"/>
              <a:t>(context, ButtonClick1, </a:t>
            </a:r>
            <a:r>
              <a:rPr lang="en-US" dirty="0" err="1"/>
              <a:t>appWidgetId</a:t>
            </a:r>
            <a:r>
              <a:rPr lang="en-US" dirty="0"/>
              <a:t>));</a:t>
            </a:r>
          </a:p>
          <a:p>
            <a:pPr marL="0" indent="0">
              <a:buNone/>
            </a:pPr>
            <a:r>
              <a:rPr lang="en-US" dirty="0" err="1"/>
              <a:t>remoteViews.setOnClickPendingIntent</a:t>
            </a:r>
            <a:r>
              <a:rPr lang="en-US" dirty="0"/>
              <a:t>(R.id.button2, </a:t>
            </a:r>
            <a:r>
              <a:rPr lang="en-US" dirty="0" err="1"/>
              <a:t>getPendingSelfIntent</a:t>
            </a:r>
            <a:r>
              <a:rPr lang="en-US" dirty="0"/>
              <a:t>(context, ButtonClick2, </a:t>
            </a:r>
            <a:r>
              <a:rPr lang="en-US" dirty="0" err="1"/>
              <a:t>appWidgetId</a:t>
            </a:r>
            <a:r>
              <a:rPr lang="en-US" dirty="0"/>
              <a:t>));</a:t>
            </a:r>
          </a:p>
          <a:p>
            <a:pPr marL="0" indent="0">
              <a:buNone/>
            </a:pPr>
            <a:r>
              <a:rPr lang="en-US" dirty="0" err="1"/>
              <a:t>remoteViews.setOnClickPendingIntent</a:t>
            </a:r>
            <a:r>
              <a:rPr lang="en-US" dirty="0"/>
              <a:t>(</a:t>
            </a:r>
            <a:r>
              <a:rPr lang="en-US" dirty="0" err="1"/>
              <a:t>R.id.appwidget_text</a:t>
            </a:r>
            <a:r>
              <a:rPr lang="en-US" dirty="0"/>
              <a:t>, </a:t>
            </a:r>
            <a:r>
              <a:rPr lang="en-US" dirty="0" err="1"/>
              <a:t>getPendingSelfIntent</a:t>
            </a:r>
            <a:r>
              <a:rPr lang="en-US" dirty="0"/>
              <a:t>(context, </a:t>
            </a:r>
            <a:r>
              <a:rPr lang="en-US" dirty="0" err="1"/>
              <a:t>TextClick</a:t>
            </a:r>
            <a:r>
              <a:rPr lang="en-US" dirty="0"/>
              <a:t>, </a:t>
            </a:r>
            <a:r>
              <a:rPr lang="en-US" dirty="0" err="1"/>
              <a:t>appWidgetId</a:t>
            </a:r>
            <a:r>
              <a:rPr lang="en-US" dirty="0"/>
              <a:t>));</a:t>
            </a:r>
          </a:p>
          <a:p>
            <a:pPr lvl="1"/>
            <a:r>
              <a:rPr lang="en-US" dirty="0" err="1"/>
              <a:t>getPendingSelfIntent</a:t>
            </a:r>
            <a:r>
              <a:rPr lang="en-US" dirty="0"/>
              <a:t> is a method to create the </a:t>
            </a:r>
            <a:r>
              <a:rPr lang="en-US" dirty="0" err="1"/>
              <a:t>pendingIntent</a:t>
            </a:r>
            <a:r>
              <a:rPr lang="en-US" dirty="0"/>
              <a:t> quickly</a:t>
            </a:r>
          </a:p>
          <a:p>
            <a:r>
              <a:rPr lang="en-US" dirty="0"/>
              <a:t>Lastly setup </a:t>
            </a:r>
            <a:r>
              <a:rPr lang="en-US" dirty="0" err="1"/>
              <a:t>OnReceive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479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Now setup the </a:t>
            </a:r>
            <a:r>
              <a:rPr lang="en-US" dirty="0" err="1"/>
              <a:t>OnReceive</a:t>
            </a:r>
            <a:r>
              <a:rPr lang="en-US" dirty="0"/>
              <a:t> to deal the events.</a:t>
            </a:r>
          </a:p>
          <a:p>
            <a:pPr marL="0" indent="0">
              <a:buNone/>
            </a:pPr>
            <a:r>
              <a:rPr lang="en-US" dirty="0"/>
              <a:t>public void </a:t>
            </a:r>
            <a:r>
              <a:rPr lang="en-US" dirty="0" err="1"/>
              <a:t>onReceive</a:t>
            </a:r>
            <a:r>
              <a:rPr lang="en-US" dirty="0"/>
              <a:t>(Context </a:t>
            </a:r>
            <a:r>
              <a:rPr lang="en-US" dirty="0" err="1"/>
              <a:t>context</a:t>
            </a:r>
            <a:r>
              <a:rPr lang="en-US" dirty="0"/>
              <a:t>, Intent intent)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super.onReceive</a:t>
            </a:r>
            <a:r>
              <a:rPr lang="en-US" dirty="0"/>
              <a:t>(context, intent);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super.onReceive</a:t>
            </a:r>
            <a:r>
              <a:rPr lang="en-US" dirty="0"/>
              <a:t> is required, or the widget will not work.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if (ButtonClick1.equals(</a:t>
            </a:r>
            <a:r>
              <a:rPr lang="en-US" dirty="0" err="1"/>
              <a:t>intent.getAction</a:t>
            </a:r>
            <a:r>
              <a:rPr lang="en-US" dirty="0"/>
              <a:t>())) {</a:t>
            </a:r>
          </a:p>
          <a:p>
            <a:pPr lvl="1"/>
            <a:r>
              <a:rPr lang="en-US" dirty="0"/>
              <a:t>Do something for button 1</a:t>
            </a:r>
          </a:p>
          <a:p>
            <a:pPr marL="0" indent="0">
              <a:buNone/>
            </a:pPr>
            <a:r>
              <a:rPr lang="en-US" dirty="0"/>
              <a:t>   } else if (ButtonClick2.equals(</a:t>
            </a:r>
            <a:r>
              <a:rPr lang="en-US" dirty="0" err="1"/>
              <a:t>intent.getAction</a:t>
            </a:r>
            <a:r>
              <a:rPr lang="en-US" dirty="0"/>
              <a:t>())) {</a:t>
            </a:r>
          </a:p>
          <a:p>
            <a:pPr lvl="1"/>
            <a:r>
              <a:rPr lang="en-US" dirty="0"/>
              <a:t>Do something for button 2</a:t>
            </a:r>
          </a:p>
          <a:p>
            <a:pPr marL="0" indent="0">
              <a:buNone/>
            </a:pPr>
            <a:r>
              <a:rPr lang="en-US" dirty="0"/>
              <a:t>   } else if (</a:t>
            </a:r>
            <a:r>
              <a:rPr lang="en-US" dirty="0" err="1"/>
              <a:t>TextClick.equals</a:t>
            </a:r>
            <a:r>
              <a:rPr lang="en-US" dirty="0"/>
              <a:t>(</a:t>
            </a:r>
            <a:r>
              <a:rPr lang="en-US" dirty="0" err="1"/>
              <a:t>intent.getAction</a:t>
            </a:r>
            <a:r>
              <a:rPr lang="en-US" dirty="0"/>
              <a:t>())) {</a:t>
            </a:r>
          </a:p>
          <a:p>
            <a:pPr lvl="1"/>
            <a:r>
              <a:rPr lang="en-US" dirty="0"/>
              <a:t>Do something for the click on the </a:t>
            </a:r>
            <a:r>
              <a:rPr lang="en-US" dirty="0" err="1"/>
              <a:t>textview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The example code will toast for each one of them.</a:t>
            </a:r>
          </a:p>
        </p:txBody>
      </p:sp>
    </p:spTree>
    <p:extLst>
      <p:ext uri="{BB962C8B-B14F-4D97-AF65-F5344CB8AC3E}">
        <p14:creationId xmlns:p14="http://schemas.microsoft.com/office/powerpoint/2010/main" val="19028273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widgetDemoButtons</a:t>
            </a:r>
            <a:endParaRPr lang="en-US" dirty="0"/>
          </a:p>
          <a:p>
            <a:pPr lvl="1"/>
            <a:r>
              <a:rPr lang="en-US" dirty="0"/>
              <a:t>Uses most of the code show before.</a:t>
            </a:r>
          </a:p>
          <a:p>
            <a:pPr lvl="1"/>
            <a:r>
              <a:rPr lang="en-US" dirty="0"/>
              <a:t>This is built from the basic template that studio provides and adds two buttons and a </a:t>
            </a:r>
            <a:r>
              <a:rPr lang="en-US" dirty="0" err="1"/>
              <a:t>textview</a:t>
            </a:r>
            <a:endParaRPr lang="en-US" dirty="0"/>
          </a:p>
          <a:p>
            <a:pPr lvl="1"/>
            <a:r>
              <a:rPr lang="en-US" dirty="0"/>
              <a:t>All three actions are toasts that you “clicked it”</a:t>
            </a:r>
          </a:p>
          <a:p>
            <a:pPr lvl="2"/>
            <a:r>
              <a:rPr lang="en-US" dirty="0"/>
              <a:t>The </a:t>
            </a:r>
            <a:r>
              <a:rPr lang="en-US" dirty="0" err="1"/>
              <a:t>textview</a:t>
            </a:r>
            <a:r>
              <a:rPr lang="en-US" dirty="0"/>
              <a:t> shows its name that get from the preferences.</a:t>
            </a:r>
          </a:p>
        </p:txBody>
      </p:sp>
    </p:spTree>
    <p:extLst>
      <p:ext uri="{BB962C8B-B14F-4D97-AF65-F5344CB8AC3E}">
        <p14:creationId xmlns:p14="http://schemas.microsoft.com/office/powerpoint/2010/main" val="40213246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ABDD2-BA12-2446-3FDC-723AD9E93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 33 and Toasts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84962-4C84-35E0-F8A7-F62840B57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Services have no UI/screen.  You may only be able to communicate (or debug) via </a:t>
            </a:r>
            <a:r>
              <a:rPr lang="en-US" dirty="0" err="1"/>
              <a:t>log.x</a:t>
            </a:r>
            <a:r>
              <a:rPr lang="en-US" dirty="0"/>
              <a:t>  and toasts.</a:t>
            </a:r>
          </a:p>
          <a:p>
            <a:endParaRPr lang="en-US" dirty="0"/>
          </a:p>
          <a:p>
            <a:r>
              <a:rPr lang="en-US" dirty="0"/>
              <a:t>Starting in API 33 (android 13), Toasts from the background are considered notifications, which are turned off by default.</a:t>
            </a:r>
          </a:p>
          <a:p>
            <a:pPr lvl="1"/>
            <a:r>
              <a:rPr lang="en-US" dirty="0"/>
              <a:t>androidmanifest.xml file</a:t>
            </a:r>
          </a:p>
          <a:p>
            <a:pPr lvl="2"/>
            <a:r>
              <a:rPr lang="en-US" dirty="0"/>
              <a:t>&lt;uses-permission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android.permission.POST_NOTIFICATIONS</a:t>
            </a:r>
            <a:r>
              <a:rPr lang="en-US" dirty="0"/>
              <a:t>"/&gt;</a:t>
            </a:r>
          </a:p>
          <a:p>
            <a:pPr lvl="1"/>
            <a:r>
              <a:rPr lang="en-US" dirty="0"/>
              <a:t>ask for permission like you would for all the other permissions in </a:t>
            </a:r>
            <a:r>
              <a:rPr lang="en-US"/>
              <a:t>an configuration activity</a:t>
            </a:r>
            <a:r>
              <a:rPr lang="en-US" dirty="0"/>
              <a:t>.  Can’t do it in the service.  You don’t need a channel like you do for actual notifications.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8103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widgets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Many widgets show information about email, events, calendars etc.</a:t>
            </a:r>
          </a:p>
          <a:p>
            <a:pPr lvl="1"/>
            <a:r>
              <a:rPr lang="en-US" dirty="0"/>
              <a:t>They connect to a content provider </a:t>
            </a:r>
          </a:p>
          <a:p>
            <a:pPr lvl="2"/>
            <a:r>
              <a:rPr lang="en-US" dirty="0"/>
              <a:t>and use loaders</a:t>
            </a:r>
          </a:p>
          <a:p>
            <a:pPr lvl="1"/>
            <a:r>
              <a:rPr lang="en-US" dirty="0"/>
              <a:t>They connect to the internet to provide information</a:t>
            </a:r>
          </a:p>
          <a:p>
            <a:pPr lvl="1"/>
            <a:r>
              <a:rPr lang="en-US" dirty="0"/>
              <a:t>They have an associated services that will update the widget </a:t>
            </a:r>
          </a:p>
          <a:p>
            <a:pPr lvl="2"/>
            <a:r>
              <a:rPr lang="en-US" dirty="0"/>
              <a:t>or send notifications if the widget is not in use</a:t>
            </a:r>
          </a:p>
          <a:p>
            <a:r>
              <a:rPr lang="en-US" dirty="0"/>
              <a:t>Lastly, this may also appear on the </a:t>
            </a:r>
            <a:r>
              <a:rPr lang="en-US" dirty="0" err="1"/>
              <a:t>lockscreen</a:t>
            </a:r>
            <a:r>
              <a:rPr lang="en-US" dirty="0"/>
              <a:t> as well.   Many “music players” like Pandora </a:t>
            </a:r>
            <a:r>
              <a:rPr lang="en-US"/>
              <a:t>and Google's </a:t>
            </a:r>
            <a:r>
              <a:rPr lang="en-US" dirty="0"/>
              <a:t>play music do this.</a:t>
            </a:r>
          </a:p>
        </p:txBody>
      </p:sp>
    </p:spTree>
    <p:extLst>
      <p:ext uri="{BB962C8B-B14F-4D97-AF65-F5344CB8AC3E}">
        <p14:creationId xmlns:p14="http://schemas.microsoft.com/office/powerpoint/2010/main" val="19880446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the </a:t>
            </a:r>
            <a:r>
              <a:rPr lang="en-US" dirty="0" err="1"/>
              <a:t>github</a:t>
            </a:r>
            <a:r>
              <a:rPr lang="en-US" dirty="0"/>
              <a:t> for source code and more examples.</a:t>
            </a:r>
          </a:p>
          <a:p>
            <a:r>
              <a:rPr lang="en-US" dirty="0">
                <a:hlinkClick r:id="rId2"/>
              </a:rPr>
              <a:t>http://developer.android.com/guide/topics/appwidgets/index.html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http://developer.android.com/guide/practices/ui_guidelines/widget_design.html</a:t>
            </a:r>
            <a:r>
              <a:rPr lang="en-US" dirty="0"/>
              <a:t> </a:t>
            </a:r>
          </a:p>
          <a:p>
            <a:r>
              <a:rPr lang="en-US" dirty="0"/>
              <a:t>Useful but get out of date as well</a:t>
            </a:r>
          </a:p>
          <a:p>
            <a:pPr lvl="1"/>
            <a:r>
              <a:rPr lang="en-US" dirty="0">
                <a:hlinkClick r:id="rId4"/>
              </a:rPr>
              <a:t>http://www.vogella.com/articles/AndroidWidgets/article.html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5"/>
              </a:rPr>
              <a:t>http://code4reference.com/2012/07/android-widget-tutorial/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You need the following:</a:t>
            </a:r>
          </a:p>
          <a:p>
            <a:r>
              <a:rPr lang="en-US" dirty="0" err="1"/>
              <a:t>AppWidgetProviderInfo</a:t>
            </a:r>
            <a:r>
              <a:rPr lang="en-US" dirty="0"/>
              <a:t> object</a:t>
            </a:r>
          </a:p>
          <a:p>
            <a:pPr lvl="1"/>
            <a:r>
              <a:rPr lang="en-US" dirty="0"/>
              <a:t>Describes the metadata for an App Widget, such as the App Widget's layout, update frequency, and the </a:t>
            </a:r>
            <a:r>
              <a:rPr lang="en-US" dirty="0" err="1"/>
              <a:t>AppWidgetProvider</a:t>
            </a:r>
            <a:r>
              <a:rPr lang="en-US" dirty="0"/>
              <a:t> class.  Defined in XML.</a:t>
            </a:r>
          </a:p>
          <a:p>
            <a:r>
              <a:rPr lang="en-US" dirty="0"/>
              <a:t>View layout</a:t>
            </a:r>
          </a:p>
          <a:p>
            <a:pPr lvl="1"/>
            <a:r>
              <a:rPr lang="en-US" dirty="0"/>
              <a:t>Defines the initial layout for the App Widget, defined in XML</a:t>
            </a:r>
          </a:p>
          <a:p>
            <a:r>
              <a:rPr lang="en-US" dirty="0" err="1"/>
              <a:t>AppWidgetProvider</a:t>
            </a:r>
            <a:r>
              <a:rPr lang="en-US" dirty="0"/>
              <a:t> class implementation</a:t>
            </a:r>
          </a:p>
          <a:p>
            <a:pPr lvl="1"/>
            <a:r>
              <a:rPr lang="en-US" dirty="0"/>
              <a:t>Defines the basic methods that allow you to programmatically interface with the App Widget, based on broadcast events. </a:t>
            </a:r>
          </a:p>
          <a:p>
            <a:pPr lvl="3"/>
            <a:r>
              <a:rPr lang="en-US" dirty="0"/>
              <a:t>This is a </a:t>
            </a:r>
            <a:r>
              <a:rPr lang="en-US" dirty="0" err="1"/>
              <a:t>BroadcastReceiver</a:t>
            </a:r>
            <a:r>
              <a:rPr lang="en-US" dirty="0"/>
              <a:t>.</a:t>
            </a:r>
          </a:p>
          <a:p>
            <a:r>
              <a:rPr lang="en-US" dirty="0"/>
              <a:t>An Activity, that can be used to configure the app. </a:t>
            </a:r>
          </a:p>
        </p:txBody>
      </p:sp>
    </p:spTree>
    <p:extLst>
      <p:ext uri="{BB962C8B-B14F-4D97-AF65-F5344CB8AC3E}">
        <p14:creationId xmlns:p14="http://schemas.microsoft.com/office/powerpoint/2010/main" val="24439529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AppWidgetProvider</a:t>
            </a:r>
            <a:r>
              <a:rPr lang="en-US" dirty="0"/>
              <a:t> implements the </a:t>
            </a:r>
            <a:r>
              <a:rPr lang="en-US" dirty="0" err="1"/>
              <a:t>onRecieve</a:t>
            </a:r>
            <a:r>
              <a:rPr lang="en-US" dirty="0"/>
              <a:t>() method of the </a:t>
            </a:r>
            <a:r>
              <a:rPr lang="en-US" dirty="0" err="1"/>
              <a:t>BroadcastReceiver</a:t>
            </a:r>
            <a:r>
              <a:rPr lang="en-US" dirty="0"/>
              <a:t> and then calls:</a:t>
            </a:r>
          </a:p>
          <a:p>
            <a:pPr lvl="2"/>
            <a:r>
              <a:rPr lang="en-US" dirty="0"/>
              <a:t>You can also override the </a:t>
            </a:r>
            <a:r>
              <a:rPr lang="en-US" dirty="0" err="1"/>
              <a:t>onReceive</a:t>
            </a:r>
            <a:r>
              <a:rPr lang="en-US" dirty="0"/>
              <a:t>() methods as well.  But you need to call </a:t>
            </a:r>
            <a:r>
              <a:rPr lang="en-US" dirty="0" err="1"/>
              <a:t>super.onReceive</a:t>
            </a:r>
            <a:r>
              <a:rPr lang="en-US" dirty="0"/>
              <a:t>(..) as the first thing.</a:t>
            </a:r>
          </a:p>
          <a:p>
            <a:pPr lvl="1"/>
            <a:r>
              <a:rPr lang="en-US" dirty="0" err="1"/>
              <a:t>OnEnabled</a:t>
            </a:r>
            <a:r>
              <a:rPr lang="en-US" dirty="0"/>
              <a:t>() when first instance is added to </a:t>
            </a:r>
            <a:r>
              <a:rPr lang="en-US" dirty="0" err="1"/>
              <a:t>homescreen</a:t>
            </a:r>
            <a:endParaRPr lang="en-US" dirty="0"/>
          </a:p>
          <a:p>
            <a:pPr lvl="1"/>
            <a:r>
              <a:rPr lang="en-US" dirty="0" err="1"/>
              <a:t>onDisabled</a:t>
            </a:r>
            <a:r>
              <a:rPr lang="en-US" dirty="0"/>
              <a:t>() when last instance removed from </a:t>
            </a:r>
            <a:r>
              <a:rPr lang="en-US" dirty="0" err="1"/>
              <a:t>homescreen</a:t>
            </a:r>
            <a:endParaRPr lang="en-US" dirty="0"/>
          </a:p>
          <a:p>
            <a:pPr lvl="1"/>
            <a:r>
              <a:rPr lang="en-US" dirty="0" err="1"/>
              <a:t>onDelete</a:t>
            </a:r>
            <a:r>
              <a:rPr lang="en-US" dirty="0"/>
              <a:t>() when the widget is removed from </a:t>
            </a:r>
            <a:r>
              <a:rPr lang="en-US" dirty="0" err="1"/>
              <a:t>homescreen</a:t>
            </a:r>
            <a:endParaRPr lang="en-US" dirty="0"/>
          </a:p>
          <a:p>
            <a:pPr lvl="1"/>
            <a:r>
              <a:rPr lang="en-US" dirty="0" err="1"/>
              <a:t>onUpdate</a:t>
            </a:r>
            <a:r>
              <a:rPr lang="en-US" dirty="0"/>
              <a:t>() called for every update of the widget.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 note, your widget can be added to the </a:t>
            </a:r>
            <a:r>
              <a:rPr lang="en-US" dirty="0" err="1"/>
              <a:t>homescreen</a:t>
            </a:r>
            <a:r>
              <a:rPr lang="en-US" dirty="0"/>
              <a:t> more then once.</a:t>
            </a:r>
          </a:p>
        </p:txBody>
      </p:sp>
    </p:spTree>
    <p:extLst>
      <p:ext uri="{BB962C8B-B14F-4D97-AF65-F5344CB8AC3E}">
        <p14:creationId xmlns:p14="http://schemas.microsoft.com/office/powerpoint/2010/main" val="1233366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BroadcastReceiver</a:t>
            </a:r>
            <a:endParaRPr lang="en-US" dirty="0"/>
          </a:p>
          <a:p>
            <a:pPr lvl="1"/>
            <a:r>
              <a:rPr lang="en-US" dirty="0"/>
              <a:t>registered to receive system messages and Intents.</a:t>
            </a:r>
          </a:p>
          <a:p>
            <a:pPr lvl="1"/>
            <a:r>
              <a:rPr lang="en-US" dirty="0"/>
              <a:t>In the case of app widgets, an example is a  click event</a:t>
            </a:r>
          </a:p>
          <a:p>
            <a:r>
              <a:rPr lang="en-US" dirty="0"/>
              <a:t>Services (for advanced and not required)</a:t>
            </a:r>
          </a:p>
          <a:p>
            <a:pPr lvl="1"/>
            <a:r>
              <a:rPr lang="en-US" dirty="0"/>
              <a:t>This would update the widget without user interaction or outside the time update as well.</a:t>
            </a:r>
          </a:p>
          <a:p>
            <a:pPr lvl="1"/>
            <a:r>
              <a:rPr lang="en-US" dirty="0"/>
              <a:t>In API 26+ there are execution limitations, that make this more complex.  See services.</a:t>
            </a:r>
          </a:p>
        </p:txBody>
      </p:sp>
    </p:spTree>
    <p:extLst>
      <p:ext uri="{BB962C8B-B14F-4D97-AF65-F5344CB8AC3E}">
        <p14:creationId xmlns:p14="http://schemas.microsoft.com/office/powerpoint/2010/main" val="2001695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Manifestfile.xml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the application section:  we will have the activity and we need to add the </a:t>
            </a:r>
            <a:r>
              <a:rPr lang="en-US" dirty="0" err="1"/>
              <a:t>broadcastreceiver</a:t>
            </a:r>
            <a:r>
              <a:rPr lang="en-US" dirty="0"/>
              <a:t> and intent-filter</a:t>
            </a:r>
          </a:p>
          <a:p>
            <a:pPr marL="0" indent="0">
              <a:buNone/>
            </a:pPr>
            <a:r>
              <a:rPr lang="en-US" dirty="0"/>
              <a:t>&lt;receiver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ExampleAppWidgetProvider</a:t>
            </a:r>
            <a:r>
              <a:rPr lang="en-US" dirty="0"/>
              <a:t>" &gt;</a:t>
            </a:r>
          </a:p>
          <a:p>
            <a:pPr marL="0" indent="0">
              <a:buNone/>
            </a:pPr>
            <a:r>
              <a:rPr lang="en-US" dirty="0"/>
              <a:t>    &lt;intent-filter&gt;</a:t>
            </a:r>
          </a:p>
          <a:p>
            <a:pPr marL="0" indent="0">
              <a:buNone/>
            </a:pPr>
            <a:r>
              <a:rPr lang="en-US" dirty="0"/>
              <a:t>        &lt;action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android.appwidget.action.APPWIDGET_UPDATE</a:t>
            </a:r>
            <a:r>
              <a:rPr lang="en-US" dirty="0"/>
              <a:t>" /&gt;</a:t>
            </a:r>
          </a:p>
          <a:p>
            <a:pPr marL="0" indent="0">
              <a:buNone/>
            </a:pPr>
            <a:r>
              <a:rPr lang="en-US" dirty="0"/>
              <a:t>    &lt;/intent-filter&gt;</a:t>
            </a:r>
          </a:p>
          <a:p>
            <a:pPr marL="0" indent="0">
              <a:buNone/>
            </a:pPr>
            <a:r>
              <a:rPr lang="en-US" dirty="0"/>
              <a:t>    &lt;meta-data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android.appwidget.provider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android:resource</a:t>
            </a:r>
            <a:r>
              <a:rPr lang="en-US" dirty="0"/>
              <a:t>="@xml/</a:t>
            </a:r>
            <a:r>
              <a:rPr lang="en-US" dirty="0" err="1">
                <a:solidFill>
                  <a:srgbClr val="FF0000"/>
                </a:solidFill>
              </a:rPr>
              <a:t>widget_info</a:t>
            </a:r>
            <a:r>
              <a:rPr lang="en-US" dirty="0"/>
              <a:t>" /&gt;</a:t>
            </a:r>
          </a:p>
          <a:p>
            <a:pPr marL="0" indent="0">
              <a:buNone/>
            </a:pPr>
            <a:r>
              <a:rPr lang="en-US" dirty="0"/>
              <a:t>&lt;/receiver&gt;</a:t>
            </a:r>
          </a:p>
          <a:p>
            <a:r>
              <a:rPr lang="en-US" dirty="0" err="1"/>
              <a:t>widget_info</a:t>
            </a:r>
            <a:r>
              <a:rPr lang="en-US" dirty="0"/>
              <a:t> is the xml file that describes the widget in xml.</a:t>
            </a:r>
          </a:p>
          <a:p>
            <a:pPr lvl="1"/>
            <a:r>
              <a:rPr lang="en-US" dirty="0"/>
              <a:t>Note </a:t>
            </a:r>
            <a:r>
              <a:rPr lang="en-US" dirty="0" err="1"/>
              <a:t>widget_info</a:t>
            </a:r>
            <a:r>
              <a:rPr lang="en-US" dirty="0"/>
              <a:t> is just a file name and your file can have different names. (or more then one if you have multiple widgets).</a:t>
            </a:r>
          </a:p>
        </p:txBody>
      </p:sp>
    </p:spTree>
    <p:extLst>
      <p:ext uri="{BB962C8B-B14F-4D97-AF65-F5344CB8AC3E}">
        <p14:creationId xmlns:p14="http://schemas.microsoft.com/office/powerpoint/2010/main" val="2217518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AppWidgetProviderInfo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My file is called widget_info.xml in res/xml directory</a:t>
            </a:r>
          </a:p>
          <a:p>
            <a:pPr lvl="2"/>
            <a:r>
              <a:rPr lang="en-US" dirty="0"/>
              <a:t>You may need to create the xml directory first.</a:t>
            </a:r>
          </a:p>
          <a:p>
            <a:pPr marL="114300" indent="0">
              <a:buNone/>
            </a:pPr>
            <a:r>
              <a:rPr lang="en-US" dirty="0"/>
              <a:t>&lt;</a:t>
            </a:r>
            <a:r>
              <a:rPr lang="en-US" dirty="0" err="1"/>
              <a:t>appwidget</a:t>
            </a:r>
            <a:r>
              <a:rPr lang="en-US" dirty="0"/>
              <a:t>-provider </a:t>
            </a:r>
            <a:r>
              <a:rPr lang="en-US" dirty="0" err="1"/>
              <a:t>xmlns:android</a:t>
            </a:r>
            <a:r>
              <a:rPr lang="en-US" dirty="0"/>
              <a:t>="http://schemas.android.com/</a:t>
            </a:r>
            <a:r>
              <a:rPr lang="en-US" dirty="0" err="1"/>
              <a:t>apk</a:t>
            </a:r>
            <a:r>
              <a:rPr lang="en-US" dirty="0"/>
              <a:t>/res/android"</a:t>
            </a:r>
          </a:p>
          <a:p>
            <a:pPr marL="114300" indent="0">
              <a:buNone/>
            </a:pPr>
            <a:r>
              <a:rPr lang="en-US" dirty="0"/>
              <a:t>     </a:t>
            </a:r>
            <a:r>
              <a:rPr lang="en-US" dirty="0" err="1"/>
              <a:t>android:initialLayout</a:t>
            </a:r>
            <a:r>
              <a:rPr lang="en-US" dirty="0"/>
              <a:t>="@layout/example"</a:t>
            </a:r>
          </a:p>
          <a:p>
            <a:pPr marL="114300" indent="0">
              <a:buNone/>
            </a:pPr>
            <a:r>
              <a:rPr lang="en-US" dirty="0"/>
              <a:t>    </a:t>
            </a:r>
            <a:r>
              <a:rPr lang="en-US" dirty="0" err="1"/>
              <a:t>android:minHeight</a:t>
            </a:r>
            <a:r>
              <a:rPr lang="en-US" dirty="0"/>
              <a:t>="40dp"</a:t>
            </a:r>
          </a:p>
          <a:p>
            <a:pPr marL="114300" indent="0">
              <a:buNone/>
            </a:pPr>
            <a:r>
              <a:rPr lang="en-US" dirty="0"/>
              <a:t>    </a:t>
            </a:r>
            <a:r>
              <a:rPr lang="en-US" dirty="0" err="1"/>
              <a:t>android:minWidth</a:t>
            </a:r>
            <a:r>
              <a:rPr lang="en-US" dirty="0"/>
              <a:t>="40dp"</a:t>
            </a:r>
          </a:p>
          <a:p>
            <a:pPr marL="114300" indent="0">
              <a:buNone/>
            </a:pPr>
            <a:r>
              <a:rPr lang="en-US" dirty="0"/>
              <a:t>    </a:t>
            </a:r>
            <a:r>
              <a:rPr lang="en-US" dirty="0" err="1"/>
              <a:t>android:resizeMode</a:t>
            </a:r>
            <a:r>
              <a:rPr lang="en-US" dirty="0"/>
              <a:t>="</a:t>
            </a:r>
            <a:r>
              <a:rPr lang="en-US" dirty="0" err="1"/>
              <a:t>horizontal|vertical</a:t>
            </a:r>
            <a:r>
              <a:rPr lang="en-US" dirty="0"/>
              <a:t>"</a:t>
            </a:r>
          </a:p>
          <a:p>
            <a:pPr marL="114300" indent="0">
              <a:buNone/>
            </a:pPr>
            <a:r>
              <a:rPr lang="en-US" dirty="0"/>
              <a:t>    </a:t>
            </a:r>
            <a:r>
              <a:rPr lang="en-US" dirty="0" err="1"/>
              <a:t>android:updatePeriodMillis</a:t>
            </a:r>
            <a:r>
              <a:rPr lang="en-US" dirty="0"/>
              <a:t>="1800000"</a:t>
            </a:r>
          </a:p>
          <a:p>
            <a:pPr marL="114300" indent="0">
              <a:buNone/>
            </a:pPr>
            <a:r>
              <a:rPr lang="en-US" dirty="0"/>
              <a:t>   </a:t>
            </a:r>
            <a:r>
              <a:rPr lang="en-US" dirty="0" err="1"/>
              <a:t>android:widgetCategory</a:t>
            </a:r>
            <a:r>
              <a:rPr lang="en-US" dirty="0"/>
              <a:t>="</a:t>
            </a:r>
            <a:r>
              <a:rPr lang="en-US" dirty="0" err="1"/>
              <a:t>keyguard|home_screen</a:t>
            </a:r>
            <a:r>
              <a:rPr lang="en-US" dirty="0"/>
              <a:t>"</a:t>
            </a:r>
          </a:p>
          <a:p>
            <a:pPr marL="114300" indent="0">
              <a:buNone/>
            </a:pPr>
            <a:r>
              <a:rPr lang="en-US" dirty="0"/>
              <a:t>    &gt;</a:t>
            </a:r>
          </a:p>
          <a:p>
            <a:pPr marL="114300" indent="0">
              <a:buNone/>
            </a:pPr>
            <a:r>
              <a:rPr lang="en-US" dirty="0"/>
              <a:t>&lt;/</a:t>
            </a:r>
            <a:r>
              <a:rPr lang="en-US" dirty="0" err="1"/>
              <a:t>appwidget</a:t>
            </a:r>
            <a:r>
              <a:rPr lang="en-US" dirty="0"/>
              <a:t>-provider&gt;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95800" y="6007712"/>
            <a:ext cx="517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can be used on the lock screen and home screen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991100" y="5195788"/>
            <a:ext cx="1866900" cy="838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781800" y="5195788"/>
            <a:ext cx="1905000" cy="85527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74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AppWidgetProviderInfo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Attributes:</a:t>
            </a:r>
          </a:p>
          <a:p>
            <a:pPr marL="0" indent="0">
              <a:buNone/>
            </a:pPr>
            <a:r>
              <a:rPr lang="en-US" dirty="0" err="1"/>
              <a:t>minWidth</a:t>
            </a:r>
            <a:r>
              <a:rPr lang="en-US" dirty="0"/>
              <a:t> and </a:t>
            </a:r>
            <a:r>
              <a:rPr lang="en-US" dirty="0" err="1"/>
              <a:t>minHeight</a:t>
            </a:r>
            <a:r>
              <a:rPr lang="en-US" dirty="0"/>
              <a:t> is minimum space an App widget uses by default.</a:t>
            </a:r>
          </a:p>
          <a:p>
            <a:pPr lvl="1"/>
            <a:r>
              <a:rPr lang="en-US" dirty="0"/>
              <a:t>1 cell is 40 </a:t>
            </a:r>
            <a:r>
              <a:rPr lang="en-US" dirty="0" err="1"/>
              <a:t>dp</a:t>
            </a:r>
            <a:r>
              <a:rPr lang="en-US" dirty="0"/>
              <a:t>, 2 is 110dp, 3 cells are 180dp, 4 cells are 250dp.   It recommended you don’t use more then 4x4 as default, because of screen size.</a:t>
            </a:r>
          </a:p>
          <a:p>
            <a:pPr lvl="2"/>
            <a:r>
              <a:rPr lang="en-US" dirty="0"/>
              <a:t>both height and width</a:t>
            </a:r>
          </a:p>
          <a:p>
            <a:pPr lvl="2"/>
            <a:r>
              <a:rPr lang="en-US" dirty="0"/>
              <a:t>See </a:t>
            </a:r>
            <a:r>
              <a:rPr lang="en-US" dirty="0">
                <a:hlinkClick r:id="rId2"/>
              </a:rPr>
              <a:t>http://developer.android.com/guide/practices/ui_guidelines/widget_design.html#anatomy_determining_size</a:t>
            </a:r>
            <a:r>
              <a:rPr lang="en-US" dirty="0"/>
              <a:t> to determine size.</a:t>
            </a:r>
          </a:p>
        </p:txBody>
      </p:sp>
    </p:spTree>
    <p:extLst>
      <p:ext uri="{BB962C8B-B14F-4D97-AF65-F5344CB8AC3E}">
        <p14:creationId xmlns:p14="http://schemas.microsoft.com/office/powerpoint/2010/main" val="507299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AppWidgetProviderInfo</a:t>
            </a:r>
            <a:r>
              <a:rPr lang="en-US" dirty="0"/>
              <a:t>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updatePeriodMillis</a:t>
            </a:r>
            <a:endParaRPr lang="en-US" dirty="0"/>
          </a:p>
          <a:p>
            <a:pPr lvl="1"/>
            <a:r>
              <a:rPr lang="en-US" dirty="0"/>
              <a:t>How often an update to this widget is made.</a:t>
            </a:r>
          </a:p>
          <a:p>
            <a:pPr lvl="1"/>
            <a:r>
              <a:rPr lang="en-US" dirty="0"/>
              <a:t>A note, it can wake up every couple of minutes, but this will really drain the battery.  This wakeup will happen even when the phone is asleep.</a:t>
            </a:r>
          </a:p>
          <a:p>
            <a:pPr lvl="1"/>
            <a:r>
              <a:rPr lang="en-US" dirty="0"/>
              <a:t>Google recommends no more lower then 30 minutes and prefers an hour.</a:t>
            </a:r>
          </a:p>
          <a:p>
            <a:pPr lvl="1"/>
            <a:r>
              <a:rPr lang="en-US" dirty="0"/>
              <a:t>Setting to 0, means it will not update without user intervention.</a:t>
            </a:r>
          </a:p>
        </p:txBody>
      </p:sp>
    </p:spTree>
    <p:extLst>
      <p:ext uri="{BB962C8B-B14F-4D97-AF65-F5344CB8AC3E}">
        <p14:creationId xmlns:p14="http://schemas.microsoft.com/office/powerpoint/2010/main" val="3190781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10850</TotalTime>
  <Words>2609</Words>
  <Application>Microsoft Office PowerPoint</Application>
  <PresentationFormat>Widescreen</PresentationFormat>
  <Paragraphs>272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Tahoma</vt:lpstr>
      <vt:lpstr>Office Theme</vt:lpstr>
      <vt:lpstr>cosc 5/4730</vt:lpstr>
      <vt:lpstr>App Widgets</vt:lpstr>
      <vt:lpstr>Basics</vt:lpstr>
      <vt:lpstr>Basics (2)</vt:lpstr>
      <vt:lpstr>Basics(3)</vt:lpstr>
      <vt:lpstr>Manifestfile.xml</vt:lpstr>
      <vt:lpstr>AppWidgetProviderInfo </vt:lpstr>
      <vt:lpstr>AppWidgetProviderInfo (2)</vt:lpstr>
      <vt:lpstr>AppWidgetProviderInfo (3)</vt:lpstr>
      <vt:lpstr>AppWidgetProviderInfo (4)</vt:lpstr>
      <vt:lpstr>View layout.</vt:lpstr>
      <vt:lpstr>Example layout</vt:lpstr>
      <vt:lpstr>Myshape.xml</vt:lpstr>
      <vt:lpstr>App Tutorial</vt:lpstr>
      <vt:lpstr>AppWidgetProvider</vt:lpstr>
      <vt:lpstr>AppWidgetProvider (2)</vt:lpstr>
      <vt:lpstr>AppWidgetProvider (3)</vt:lpstr>
      <vt:lpstr>AppWidgetProvider (4)</vt:lpstr>
      <vt:lpstr>Lastly</vt:lpstr>
      <vt:lpstr>Config activity</vt:lpstr>
      <vt:lpstr>Examples</vt:lpstr>
      <vt:lpstr>Example 3</vt:lpstr>
      <vt:lpstr>“Buttons” and more actions</vt:lpstr>
      <vt:lpstr>Example code</vt:lpstr>
      <vt:lpstr>Example code (2)</vt:lpstr>
      <vt:lpstr>Demo code</vt:lpstr>
      <vt:lpstr>Api 33 and Toasts</vt:lpstr>
      <vt:lpstr>Advanced widgets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4755</dc:title>
  <dc:creator>James S. Ward</dc:creator>
  <cp:lastModifiedBy>Jim Ward</cp:lastModifiedBy>
  <cp:revision>134</cp:revision>
  <dcterms:created xsi:type="dcterms:W3CDTF">2006-08-16T00:00:00Z</dcterms:created>
  <dcterms:modified xsi:type="dcterms:W3CDTF">2024-10-15T19:58:23Z</dcterms:modified>
</cp:coreProperties>
</file>