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</p:sldIdLst>
  <p:sldSz cy="5143500" cx="9144000"/>
  <p:notesSz cx="6858000" cy="9144000"/>
  <p:embeddedFontLst>
    <p:embeddedFont>
      <p:font typeface="Roboto"/>
      <p:regular r:id="rId39"/>
      <p:bold r:id="rId40"/>
      <p:italic r:id="rId41"/>
      <p:boldItalic r:id="rId42"/>
    </p:embeddedFont>
    <p:embeddedFont>
      <p:font typeface="Open Sans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-bold.fntdata"/><Relationship Id="rId20" Type="http://schemas.openxmlformats.org/officeDocument/2006/relationships/slide" Target="slides/slide16.xml"/><Relationship Id="rId42" Type="http://schemas.openxmlformats.org/officeDocument/2006/relationships/font" Target="fonts/Roboto-boldItalic.fntdata"/><Relationship Id="rId41" Type="http://schemas.openxmlformats.org/officeDocument/2006/relationships/font" Target="fonts/Roboto-italic.fntdata"/><Relationship Id="rId22" Type="http://schemas.openxmlformats.org/officeDocument/2006/relationships/slide" Target="slides/slide18.xml"/><Relationship Id="rId44" Type="http://schemas.openxmlformats.org/officeDocument/2006/relationships/font" Target="fonts/OpenSans-bold.fntdata"/><Relationship Id="rId21" Type="http://schemas.openxmlformats.org/officeDocument/2006/relationships/slide" Target="slides/slide17.xml"/><Relationship Id="rId43" Type="http://schemas.openxmlformats.org/officeDocument/2006/relationships/font" Target="fonts/OpenSans-regular.fntdata"/><Relationship Id="rId24" Type="http://schemas.openxmlformats.org/officeDocument/2006/relationships/slide" Target="slides/slide20.xml"/><Relationship Id="rId46" Type="http://schemas.openxmlformats.org/officeDocument/2006/relationships/font" Target="fonts/OpenSans-boldItalic.fntdata"/><Relationship Id="rId23" Type="http://schemas.openxmlformats.org/officeDocument/2006/relationships/slide" Target="slides/slide19.xml"/><Relationship Id="rId45" Type="http://schemas.openxmlformats.org/officeDocument/2006/relationships/font" Target="fonts/OpenSans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slide" Target="slides/slide31.xml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slide" Target="slides/slide33.xml"/><Relationship Id="rId14" Type="http://schemas.openxmlformats.org/officeDocument/2006/relationships/slide" Target="slides/slide10.xml"/><Relationship Id="rId36" Type="http://schemas.openxmlformats.org/officeDocument/2006/relationships/slide" Target="slides/slide32.xml"/><Relationship Id="rId17" Type="http://schemas.openxmlformats.org/officeDocument/2006/relationships/slide" Target="slides/slide13.xml"/><Relationship Id="rId39" Type="http://schemas.openxmlformats.org/officeDocument/2006/relationships/font" Target="fonts/Roboto-regular.fntdata"/><Relationship Id="rId16" Type="http://schemas.openxmlformats.org/officeDocument/2006/relationships/slide" Target="slides/slide12.xml"/><Relationship Id="rId38" Type="http://schemas.openxmlformats.org/officeDocument/2006/relationships/slide" Target="slides/slide34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16d7d9d49_3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16d7d9d49_3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641bb8adb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641bb8adb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641bb8adb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641bb8adb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641bb8adb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641bb8adb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641bb8adb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641bb8adb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874a745f4_0_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874a745f4_0_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53716195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53716195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53716195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53716195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641bb8adb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1641bb8adb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641bb8adb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641bb8adb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641bb8adb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1641bb8adb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1641bb8adb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1641bb8adb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874a745f4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874a745f4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641bb8adb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641bb8adb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642616ca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642616ca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accent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Responsive</a:t>
            </a:r>
            <a:endParaRPr b="1" sz="1000">
              <a:solidFill>
                <a:schemeClr val="accent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8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Material is full of energy. It quickly responds to user input precisely where the user triggers it.</a:t>
            </a:r>
            <a:endParaRPr sz="1000">
              <a:solidFill>
                <a:schemeClr val="accent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Aware</a:t>
            </a:r>
            <a:endParaRPr b="1" sz="1000">
              <a:solidFill>
                <a:schemeClr val="accent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8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Material is aware of its surroundings, including the user and other material around it. It can be attracted to objects and respond appropriately to user intent.</a:t>
            </a:r>
            <a:endParaRPr sz="1000">
              <a:solidFill>
                <a:schemeClr val="accent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8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accent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accent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Natural</a:t>
            </a:r>
            <a:endParaRPr b="1" sz="1000">
              <a:solidFill>
                <a:schemeClr val="accent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8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accent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Material depicts natural movement inspired by forces in the real world.</a:t>
            </a:r>
            <a:endParaRPr sz="1000">
              <a:solidFill>
                <a:schemeClr val="accent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accent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Intentional</a:t>
            </a:r>
            <a:endParaRPr b="1" sz="1000">
              <a:solidFill>
                <a:schemeClr val="accent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80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accent2"/>
                </a:solidFill>
                <a:highlight>
                  <a:srgbClr val="FAFAFA"/>
                </a:highlight>
                <a:latin typeface="Roboto"/>
                <a:ea typeface="Roboto"/>
                <a:cs typeface="Roboto"/>
                <a:sym typeface="Roboto"/>
              </a:rPr>
              <a:t>Material in motion guides focus to the right spot at the right time.</a:t>
            </a:r>
            <a:endParaRPr sz="1000">
              <a:solidFill>
                <a:schemeClr val="accent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accent2"/>
              </a:solidFill>
              <a:highlight>
                <a:srgbClr val="FAFAFA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874a745f4_0_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1874a745f4_0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642616cab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642616cab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642616cab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1642616cab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642616cab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642616cab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642616cab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1642616cab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642616cab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642616cab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874a745f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874a745f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642616cab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642616cab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874a745f4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874a745f4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874a745f4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874a745f4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874a745f4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874a745f4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874a745f4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874a745f4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641bb8adb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641bb8adb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623af889d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623af889d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641bb8adb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641bb8ad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874a745f4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874a745f4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874a745f4_0_2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1874a745f4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1641bb8adb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1641bb8ad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1.png"/><Relationship Id="rId4" Type="http://schemas.openxmlformats.org/officeDocument/2006/relationships/hyperlink" Target="https://creativecommons.org/licenses/by/4.0/" TargetMode="External"/><Relationship Id="rId5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hyperlink" Target="https://creativecommons.org/licenses/by/4.0/" TargetMode="Externa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rgbClr val="4CAF50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ctrTitle"/>
          </p:nvPr>
        </p:nvSpPr>
        <p:spPr>
          <a:xfrm>
            <a:off x="311708" y="1006793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5200"/>
              <a:buNone/>
              <a:defRPr b="1" sz="5200">
                <a:solidFill>
                  <a:srgbClr val="FAFAF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311700" y="3096343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AFAFA"/>
              </a:buClr>
              <a:buSzPts val="2800"/>
              <a:buNone/>
              <a:defRPr sz="2800">
                <a:solidFill>
                  <a:srgbClr val="FAFAFA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idx="1" type="body"/>
          </p:nvPr>
        </p:nvSpPr>
        <p:spPr>
          <a:xfrm>
            <a:off x="311700" y="3918598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63" name="Google Shape;63;p11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1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algn="ctr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1pPr>
            <a:lvl2pPr indent="-342900" lvl="1" marL="914400" algn="ctr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7" name="Google Shape;67;p12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droid-Developer-Cover.jpg" id="69" name="Google Shape;69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" name="Google Shape;71;p13"/>
          <p:cNvSpPr txBox="1"/>
          <p:nvPr>
            <p:ph idx="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" name="Google Shape;72;p13"/>
          <p:cNvSpPr txBox="1"/>
          <p:nvPr>
            <p:ph type="title"/>
          </p:nvPr>
        </p:nvSpPr>
        <p:spPr>
          <a:xfrm>
            <a:off x="265500" y="1928011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4200"/>
              <a:buNone/>
              <a:defRPr sz="4200">
                <a:solidFill>
                  <a:srgbClr val="FAFAFA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3" name="Google Shape;73;p13"/>
          <p:cNvSpPr txBox="1"/>
          <p:nvPr>
            <p:ph idx="1" type="subTitle"/>
          </p:nvPr>
        </p:nvSpPr>
        <p:spPr>
          <a:xfrm>
            <a:off x="265500" y="3497911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AFAFA"/>
              </a:buClr>
              <a:buSzPts val="2100"/>
              <a:buNone/>
              <a:defRPr sz="2100">
                <a:solidFill>
                  <a:srgbClr val="FAFAFA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4" name="Google Shape;74;p13"/>
          <p:cNvSpPr txBox="1"/>
          <p:nvPr>
            <p:ph idx="3" type="subTitle"/>
          </p:nvPr>
        </p:nvSpPr>
        <p:spPr>
          <a:xfrm>
            <a:off x="265500" y="564125"/>
            <a:ext cx="4045200" cy="5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1600">
                <a:solidFill>
                  <a:srgbClr val="FAFAFA"/>
                </a:solidFill>
              </a:defRPr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pic>
        <p:nvPicPr>
          <p:cNvPr descr="footer.png" id="75" name="Google Shape;7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 txBox="1"/>
          <p:nvPr>
            <p:ph idx="4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3"/>
          <p:cNvSpPr txBox="1"/>
          <p:nvPr/>
        </p:nvSpPr>
        <p:spPr>
          <a:xfrm>
            <a:off x="2381675" y="4761375"/>
            <a:ext cx="22713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757575"/>
                </a:solidFill>
                <a:latin typeface="Roboto"/>
                <a:ea typeface="Roboto"/>
                <a:cs typeface="Roboto"/>
                <a:sym typeface="Roboto"/>
              </a:rPr>
              <a:t>Android Developer Fundamentals V2</a:t>
            </a:r>
            <a:endParaRPr sz="1000">
              <a:solidFill>
                <a:srgbClr val="7575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8" name="Google Shape;78;p13"/>
          <p:cNvSpPr txBox="1"/>
          <p:nvPr/>
        </p:nvSpPr>
        <p:spPr>
          <a:xfrm>
            <a:off x="4635825" y="4664925"/>
            <a:ext cx="9801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757575"/>
                </a:solidFill>
                <a:latin typeface="Roboto"/>
                <a:ea typeface="Roboto"/>
                <a:cs typeface="Roboto"/>
                <a:sym typeface="Roboto"/>
              </a:rPr>
              <a:t>Material Design</a:t>
            </a:r>
            <a:endParaRPr sz="1000">
              <a:solidFill>
                <a:srgbClr val="7575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" name="Google Shape;79;p13"/>
          <p:cNvSpPr txBox="1"/>
          <p:nvPr/>
        </p:nvSpPr>
        <p:spPr>
          <a:xfrm>
            <a:off x="5694725" y="4626375"/>
            <a:ext cx="21585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This work is licensed under a </a:t>
            </a:r>
            <a:r>
              <a:rPr i="1" lang="en" sz="900" u="sng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  <a:hlinkClick r:id="rId4"/>
              </a:rPr>
              <a:t>Creative Commons Attribution 4.0 International License</a:t>
            </a:r>
            <a:r>
              <a:rPr i="1"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i="1" sz="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0" name="Google Shape;8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53225" y="4788588"/>
            <a:ext cx="838200" cy="2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1">
  <p:cSld name="BLANK_1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rgbClr val="4CAF50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20746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3600"/>
              <a:buNone/>
              <a:defRPr sz="3600">
                <a:solidFill>
                  <a:srgbClr val="FAFAF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bg>
      <p:bgPr>
        <a:solidFill>
          <a:srgbClr val="FFFFFF"/>
        </a:solid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>
            <a:off x="-11200" y="-37825"/>
            <a:ext cx="9155100" cy="10185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4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3600"/>
              <a:buNone/>
              <a:defRPr>
                <a:solidFill>
                  <a:srgbClr val="FAFAF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AutoNum type="arabicPeriod"/>
              <a:defRPr/>
            </a:lvl1pPr>
            <a:lvl2pPr indent="-355600" lvl="1" marL="9144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000"/>
              <a:buAutoNum type="alphaLcPeriod"/>
              <a:defRPr sz="20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idx="1" type="body"/>
          </p:nvPr>
        </p:nvSpPr>
        <p:spPr>
          <a:xfrm>
            <a:off x="311700" y="119029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832400" y="119029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" name="Google Shape;31;p5"/>
          <p:cNvSpPr/>
          <p:nvPr/>
        </p:nvSpPr>
        <p:spPr>
          <a:xfrm>
            <a:off x="-11200" y="-37825"/>
            <a:ext cx="9155100" cy="10185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5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3600"/>
              <a:buNone/>
              <a:defRPr>
                <a:solidFill>
                  <a:srgbClr val="FAFAF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header and two columns">
  <p:cSld name="TITLE_AND_TWO_COLUMNS_1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idx="1" type="body"/>
          </p:nvPr>
        </p:nvSpPr>
        <p:spPr>
          <a:xfrm>
            <a:off x="311700" y="1862349"/>
            <a:ext cx="3999900" cy="27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6"/>
          <p:cNvSpPr txBox="1"/>
          <p:nvPr>
            <p:ph idx="2" type="body"/>
          </p:nvPr>
        </p:nvSpPr>
        <p:spPr>
          <a:xfrm>
            <a:off x="4832400" y="1862349"/>
            <a:ext cx="3999900" cy="27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 rtl="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" name="Google Shape;36;p6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" name="Google Shape;37;p6"/>
          <p:cNvSpPr/>
          <p:nvPr/>
        </p:nvSpPr>
        <p:spPr>
          <a:xfrm>
            <a:off x="-11200" y="-37825"/>
            <a:ext cx="9155100" cy="10185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6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3600"/>
              <a:buNone/>
              <a:defRPr>
                <a:solidFill>
                  <a:srgbClr val="FAFAF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3" type="subTitle"/>
          </p:nvPr>
        </p:nvSpPr>
        <p:spPr>
          <a:xfrm>
            <a:off x="311700" y="1212425"/>
            <a:ext cx="85206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10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0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0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0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0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0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0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0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2" name="Google Shape;42;p7"/>
          <p:cNvSpPr/>
          <p:nvPr/>
        </p:nvSpPr>
        <p:spPr>
          <a:xfrm>
            <a:off x="-11200" y="-37825"/>
            <a:ext cx="9155100" cy="1018500"/>
          </a:xfrm>
          <a:prstGeom prst="rect">
            <a:avLst/>
          </a:prstGeom>
          <a:solidFill>
            <a:srgbClr val="4CAF5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" name="Google Shape;43;p7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AFAFA"/>
              </a:buClr>
              <a:buSzPts val="3600"/>
              <a:buNone/>
              <a:defRPr>
                <a:solidFill>
                  <a:srgbClr val="FAFAF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100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droid-split.png" id="52" name="Google Shape;5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4" name="Google Shape;54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5" name="Google Shape;55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1000"/>
              </a:spcBef>
              <a:spcAft>
                <a:spcPts val="0"/>
              </a:spcAft>
              <a:buSzPts val="2400"/>
              <a:buChar char="●"/>
              <a:defRPr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7" name="Google Shape;57;p10"/>
          <p:cNvSpPr txBox="1"/>
          <p:nvPr/>
        </p:nvSpPr>
        <p:spPr>
          <a:xfrm>
            <a:off x="2381675" y="4761375"/>
            <a:ext cx="22713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757575"/>
                </a:solidFill>
                <a:latin typeface="Roboto"/>
                <a:ea typeface="Roboto"/>
                <a:cs typeface="Roboto"/>
                <a:sym typeface="Roboto"/>
              </a:rPr>
              <a:t>Android Developer Fundamentals V2</a:t>
            </a:r>
            <a:endParaRPr sz="1000">
              <a:solidFill>
                <a:srgbClr val="7575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8" name="Google Shape;58;p10"/>
          <p:cNvSpPr txBox="1"/>
          <p:nvPr/>
        </p:nvSpPr>
        <p:spPr>
          <a:xfrm>
            <a:off x="4635825" y="4664925"/>
            <a:ext cx="9801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757575"/>
                </a:solidFill>
                <a:latin typeface="Roboto"/>
                <a:ea typeface="Roboto"/>
                <a:cs typeface="Roboto"/>
                <a:sym typeface="Roboto"/>
              </a:rPr>
              <a:t>Material Design</a:t>
            </a:r>
            <a:endParaRPr sz="1000">
              <a:solidFill>
                <a:srgbClr val="7575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9" name="Google Shape;59;p10"/>
          <p:cNvSpPr txBox="1"/>
          <p:nvPr/>
        </p:nvSpPr>
        <p:spPr>
          <a:xfrm>
            <a:off x="5694725" y="4626375"/>
            <a:ext cx="21585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This work is licensed under a </a:t>
            </a:r>
            <a:r>
              <a:rPr i="1" lang="en" sz="900" u="sng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  <a:hlinkClick r:id="rId3"/>
              </a:rPr>
              <a:t>Creative Commons Attribution 4.0 International License</a:t>
            </a:r>
            <a:r>
              <a:rPr i="1"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i="1" sz="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0" name="Google Shape;6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3225" y="4788588"/>
            <a:ext cx="838200" cy="2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8.xml"/><Relationship Id="rId10" Type="http://schemas.openxmlformats.org/officeDocument/2006/relationships/slideLayout" Target="../slideLayouts/slideLayout7.xml"/><Relationship Id="rId13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9.xml"/><Relationship Id="rId1" Type="http://schemas.openxmlformats.org/officeDocument/2006/relationships/image" Target="../media/image1.png"/><Relationship Id="rId2" Type="http://schemas.openxmlformats.org/officeDocument/2006/relationships/hyperlink" Target="https://creativecommons.org/licenses/by/4.0/" TargetMode="External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9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1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footer.png"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CAF50"/>
              </a:buClr>
              <a:buSzPts val="3600"/>
              <a:buFont typeface="Roboto"/>
              <a:buNone/>
              <a:defRPr b="1" sz="3600">
                <a:solidFill>
                  <a:srgbClr val="4CAF5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Roboto"/>
              <a:buChar char="●"/>
              <a:defRPr sz="2400">
                <a:latin typeface="Roboto"/>
                <a:ea typeface="Roboto"/>
                <a:cs typeface="Roboto"/>
                <a:sym typeface="Roboto"/>
              </a:defRPr>
            </a:lvl1pPr>
            <a:lvl2pPr indent="-342900" lvl="1" marL="914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○"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9303675" y="2108450"/>
            <a:ext cx="5446200" cy="6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1"/>
          <p:cNvSpPr txBox="1"/>
          <p:nvPr/>
        </p:nvSpPr>
        <p:spPr>
          <a:xfrm>
            <a:off x="2381675" y="4761375"/>
            <a:ext cx="2271300" cy="2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757575"/>
                </a:solidFill>
                <a:latin typeface="Roboto"/>
                <a:ea typeface="Roboto"/>
                <a:cs typeface="Roboto"/>
                <a:sym typeface="Roboto"/>
              </a:rPr>
              <a:t>Android Developer Fundamentals V2</a:t>
            </a:r>
            <a:endParaRPr sz="1000">
              <a:solidFill>
                <a:srgbClr val="7575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" name="Google Shape;12;p1"/>
          <p:cNvSpPr txBox="1"/>
          <p:nvPr/>
        </p:nvSpPr>
        <p:spPr>
          <a:xfrm>
            <a:off x="4635825" y="4664925"/>
            <a:ext cx="980100" cy="42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757575"/>
                </a:solidFill>
                <a:latin typeface="Roboto"/>
                <a:ea typeface="Roboto"/>
                <a:cs typeface="Roboto"/>
                <a:sym typeface="Roboto"/>
              </a:rPr>
              <a:t>Material Design</a:t>
            </a:r>
            <a:endParaRPr sz="1000">
              <a:solidFill>
                <a:srgbClr val="757575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13;p1"/>
          <p:cNvSpPr txBox="1"/>
          <p:nvPr/>
        </p:nvSpPr>
        <p:spPr>
          <a:xfrm>
            <a:off x="5694725" y="4626375"/>
            <a:ext cx="2158500" cy="5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This work is licensed under a </a:t>
            </a:r>
            <a:r>
              <a:rPr i="1" lang="en" sz="900" u="sng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  <a:hlinkClick r:id="rId2"/>
              </a:rPr>
              <a:t>Creative Commons Attribution 4.0 International License</a:t>
            </a:r>
            <a:r>
              <a:rPr i="1" lang="en" sz="900">
                <a:solidFill>
                  <a:srgbClr val="666666"/>
                </a:solidFill>
                <a:latin typeface="Open Sans"/>
                <a:ea typeface="Open Sans"/>
                <a:cs typeface="Open Sans"/>
                <a:sym typeface="Open Sans"/>
              </a:rPr>
              <a:t>.</a:t>
            </a:r>
            <a:endParaRPr i="1" sz="900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" name="Google Shape;1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3225" y="4788588"/>
            <a:ext cx="838200" cy="295275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4"/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developer.android.com/guide/topics/ui/look-and-feel/fonts-in-xml.html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eveloper.android.com/guide/topics/ui/look-and-feel/downloadable-fonts.html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material.google.com/style/color.html#color-color-palette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materialpalette.com/green/deep-orange" TargetMode="External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gif"/><Relationship Id="rId4" Type="http://schemas.openxmlformats.org/officeDocument/2006/relationships/image" Target="../media/image28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material.google.com/layout/metrics-keylines.html#metrics-keylines-baseline-grids" TargetMode="External"/><Relationship Id="rId4" Type="http://schemas.openxmlformats.org/officeDocument/2006/relationships/hyperlink" Target="https://material.google.com/layout/metrics-keylines.html#metrics-keylines-keylines-spacing" TargetMode="Externa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Relationship Id="rId5" Type="http://schemas.openxmlformats.org/officeDocument/2006/relationships/image" Target="../media/image25.png"/><Relationship Id="rId6" Type="http://schemas.openxmlformats.org/officeDocument/2006/relationships/image" Target="../media/image27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6.png"/><Relationship Id="rId4" Type="http://schemas.openxmlformats.org/officeDocument/2006/relationships/image" Target="../media/image30.png"/><Relationship Id="rId5" Type="http://schemas.openxmlformats.org/officeDocument/2006/relationships/image" Target="../media/image29.png"/><Relationship Id="rId6" Type="http://schemas.openxmlformats.org/officeDocument/2006/relationships/image" Target="../media/image32.png"/></Relationships>
</file>

<file path=ppt/slides/_rels/slide32.xml.rels><?xml version="1.0" encoding="UTF-8" standalone="yes"?><Relationships xmlns="http://schemas.openxmlformats.org/package/2006/relationships"><Relationship Id="rId11" Type="http://schemas.openxmlformats.org/officeDocument/2006/relationships/hyperlink" Target="http://developer.android.com/guide/topics/graphics/view-animation.html" TargetMode="External"/><Relationship Id="rId10" Type="http://schemas.openxmlformats.org/officeDocument/2006/relationships/hyperlink" Target="http://developer.android.com/training/material/animations.html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google.com/design/spec/material-design/introduction.html" TargetMode="External"/><Relationship Id="rId4" Type="http://schemas.openxmlformats.org/officeDocument/2006/relationships/hyperlink" Target="https://material.google.com/" TargetMode="External"/><Relationship Id="rId9" Type="http://schemas.openxmlformats.org/officeDocument/2006/relationships/hyperlink" Target="http://developer.android.com/reference/android/support/design/widget/FloatingActionButton.html" TargetMode="External"/><Relationship Id="rId5" Type="http://schemas.openxmlformats.org/officeDocument/2006/relationships/hyperlink" Target="https://developer.android.com/design/material/index.html" TargetMode="External"/><Relationship Id="rId6" Type="http://schemas.openxmlformats.org/officeDocument/2006/relationships/hyperlink" Target="https://developer.android.com/training/material/index.html" TargetMode="External"/><Relationship Id="rId7" Type="http://schemas.openxmlformats.org/officeDocument/2006/relationships/hyperlink" Target="http://www.materialpalette.com/" TargetMode="External"/><Relationship Id="rId8" Type="http://schemas.openxmlformats.org/officeDocument/2006/relationships/hyperlink" Target="http://developer.android.com/training/material/lists-cards.html" TargetMode="Externa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google-developer-training.github.io/android-developer-fundamentals-course-concepts-v2/unit-2-user-experience/lesson-5-delightful-user-experience/5-2-c-material-design/5-2-c-material-design.html" TargetMode="External"/><Relationship Id="rId4" Type="http://schemas.openxmlformats.org/officeDocument/2006/relationships/hyperlink" Target="https://codelabs.developers.google.com/codelabs/android-training-cards-and-colors" TargetMode="Externa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4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material.google.com/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5"/>
          <p:cNvSpPr txBox="1"/>
          <p:nvPr>
            <p:ph idx="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" name="Google Shape;89;p15"/>
          <p:cNvSpPr txBox="1"/>
          <p:nvPr>
            <p:ph type="title"/>
          </p:nvPr>
        </p:nvSpPr>
        <p:spPr>
          <a:xfrm>
            <a:off x="265500" y="1623211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Delightful User Experience</a:t>
            </a:r>
            <a:endParaRPr/>
          </a:p>
        </p:txBody>
      </p:sp>
      <p:sp>
        <p:nvSpPr>
          <p:cNvPr id="90" name="Google Shape;90;p15"/>
          <p:cNvSpPr txBox="1"/>
          <p:nvPr>
            <p:ph idx="1" type="subTitle"/>
          </p:nvPr>
        </p:nvSpPr>
        <p:spPr>
          <a:xfrm>
            <a:off x="265500" y="3497901"/>
            <a:ext cx="4045200" cy="106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Lesson 5</a:t>
            </a:r>
            <a:endParaRPr/>
          </a:p>
        </p:txBody>
      </p:sp>
      <p:sp>
        <p:nvSpPr>
          <p:cNvPr id="91" name="Google Shape;91;p15"/>
          <p:cNvSpPr txBox="1"/>
          <p:nvPr>
            <p:ph idx="4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" name="Google Shape;92;p15"/>
          <p:cNvSpPr txBox="1"/>
          <p:nvPr>
            <p:ph idx="3" type="subTitle"/>
          </p:nvPr>
        </p:nvSpPr>
        <p:spPr>
          <a:xfrm>
            <a:off x="265500" y="564125"/>
            <a:ext cx="4045200" cy="52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Android Developer Fundamentals V2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>
            <p:ph idx="1" type="body"/>
          </p:nvPr>
        </p:nvSpPr>
        <p:spPr>
          <a:xfrm>
            <a:off x="519375" y="1889025"/>
            <a:ext cx="3579600" cy="235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Should be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Relevant</a:t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Informative</a:t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Delightful</a:t>
            </a:r>
            <a:endParaRPr sz="1800"/>
          </a:p>
        </p:txBody>
      </p:sp>
      <p:sp>
        <p:nvSpPr>
          <p:cNvPr id="159" name="Google Shape;159;p24"/>
          <p:cNvSpPr txBox="1"/>
          <p:nvPr>
            <p:ph idx="2" type="body"/>
          </p:nvPr>
        </p:nvSpPr>
        <p:spPr>
          <a:xfrm>
            <a:off x="4481900" y="1889025"/>
            <a:ext cx="4491300" cy="221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Best practices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Use together with text </a:t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Original images</a:t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Provide point of focus</a:t>
            </a:r>
            <a:endParaRPr/>
          </a:p>
          <a:p>
            <a:pPr indent="-381000" lvl="0" marL="457200" rtl="0" algn="l">
              <a:spcBef>
                <a:spcPts val="8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Build a narrative</a:t>
            </a:r>
            <a:endParaRPr sz="1800"/>
          </a:p>
        </p:txBody>
      </p:sp>
      <p:sp>
        <p:nvSpPr>
          <p:cNvPr id="160" name="Google Shape;160;p24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24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Imagery</a:t>
            </a:r>
            <a:endParaRPr/>
          </a:p>
        </p:txBody>
      </p:sp>
      <p:sp>
        <p:nvSpPr>
          <p:cNvPr id="162" name="Google Shape;162;p24"/>
          <p:cNvSpPr txBox="1"/>
          <p:nvPr>
            <p:ph idx="3" type="subTitle"/>
          </p:nvPr>
        </p:nvSpPr>
        <p:spPr>
          <a:xfrm>
            <a:off x="311700" y="1212425"/>
            <a:ext cx="8557500" cy="49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Images</a:t>
            </a:r>
            <a:r>
              <a:rPr lang="en"/>
              <a:t> help you communicate and differentiate your app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217350" y="1773622"/>
            <a:ext cx="4045200" cy="84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Typography</a:t>
            </a:r>
            <a:endParaRPr/>
          </a:p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9" name="Google Shape;1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3361" y="319374"/>
            <a:ext cx="3695200" cy="404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5" name="Google Shape;175;p26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Roboto typeface</a:t>
            </a:r>
            <a:endParaRPr/>
          </a:p>
        </p:txBody>
      </p:sp>
      <p:sp>
        <p:nvSpPr>
          <p:cNvPr id="176" name="Google Shape;176;p26"/>
          <p:cNvSpPr txBox="1"/>
          <p:nvPr>
            <p:ph idx="3" type="subTitle"/>
          </p:nvPr>
        </p:nvSpPr>
        <p:spPr>
          <a:xfrm>
            <a:off x="311700" y="1097225"/>
            <a:ext cx="8520600" cy="32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Roboto</a:t>
            </a:r>
            <a:r>
              <a:rPr lang="en"/>
              <a:t> is the standard typeface on Android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Roboto has 6 weights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Thin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Light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Regular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Medium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Bold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Black</a:t>
            </a:r>
            <a:endParaRPr/>
          </a:p>
        </p:txBody>
      </p:sp>
      <p:pic>
        <p:nvPicPr>
          <p:cNvPr id="177" name="Google Shape;1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7500" y="2079013"/>
            <a:ext cx="2288223" cy="2288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" name="Google Shape;183;p27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Font styles and scale</a:t>
            </a:r>
            <a:endParaRPr/>
          </a:p>
        </p:txBody>
      </p:sp>
      <p:sp>
        <p:nvSpPr>
          <p:cNvPr id="184" name="Google Shape;184;p27"/>
          <p:cNvSpPr txBox="1"/>
          <p:nvPr>
            <p:ph idx="3" type="subTitle"/>
          </p:nvPr>
        </p:nvSpPr>
        <p:spPr>
          <a:xfrm>
            <a:off x="159300" y="1153825"/>
            <a:ext cx="4588800" cy="29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Too many sizes is confusing and looks bad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Limited set of sizes that work well together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/>
          </a:p>
        </p:txBody>
      </p:sp>
      <p:pic>
        <p:nvPicPr>
          <p:cNvPr id="185" name="Google Shape;1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743" y="1111314"/>
            <a:ext cx="4151758" cy="3102887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7"/>
          <p:cNvSpPr txBox="1"/>
          <p:nvPr/>
        </p:nvSpPr>
        <p:spPr>
          <a:xfrm>
            <a:off x="4832650" y="992437"/>
            <a:ext cx="1150200" cy="321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4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3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2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Display  1</a:t>
            </a:r>
            <a:endParaRPr/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Headline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Subheading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Body 2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Body 1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Caption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Button</a:t>
            </a:r>
            <a:endParaRPr/>
          </a:p>
        </p:txBody>
      </p:sp>
      <p:sp>
        <p:nvSpPr>
          <p:cNvPr id="187" name="Google Shape;187;p27"/>
          <p:cNvSpPr/>
          <p:nvPr/>
        </p:nvSpPr>
        <p:spPr>
          <a:xfrm>
            <a:off x="4839700" y="1028525"/>
            <a:ext cx="3973200" cy="3508200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8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28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Setting text appearance</a:t>
            </a:r>
            <a:endParaRPr/>
          </a:p>
        </p:txBody>
      </p:sp>
      <p:sp>
        <p:nvSpPr>
          <p:cNvPr id="194" name="Google Shape;194;p28"/>
          <p:cNvSpPr txBox="1"/>
          <p:nvPr/>
        </p:nvSpPr>
        <p:spPr>
          <a:xfrm>
            <a:off x="211350" y="1846875"/>
            <a:ext cx="8488800" cy="14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Consolas"/>
                <a:ea typeface="Consolas"/>
                <a:cs typeface="Consolas"/>
                <a:sym typeface="Consolas"/>
              </a:rPr>
              <a:t>android:textAppearance=</a:t>
            </a:r>
            <a:endParaRPr sz="2400">
              <a:solidFill>
                <a:srgbClr val="424242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Consolas"/>
                <a:ea typeface="Consolas"/>
                <a:cs typeface="Consolas"/>
                <a:sym typeface="Consolas"/>
              </a:rPr>
              <a:t>    "@style/TextAppearance.AppCompat.Display3"</a:t>
            </a:r>
            <a:endParaRPr sz="2400">
              <a:latin typeface="Consolas"/>
              <a:ea typeface="Consolas"/>
              <a:cs typeface="Consolas"/>
              <a:sym typeface="Consola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0" name="Google Shape;200;p29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Fonts as resources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9"/>
          <p:cNvSpPr txBox="1"/>
          <p:nvPr/>
        </p:nvSpPr>
        <p:spPr>
          <a:xfrm>
            <a:off x="211350" y="1204775"/>
            <a:ext cx="8488800" cy="3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undle fonts as resources in app package (APK)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Create </a:t>
            </a: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font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folder within </a:t>
            </a: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res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, add font XML file to </a:t>
            </a:r>
            <a:r>
              <a:rPr lang="en" sz="24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font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To access font resource: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@font/myfont</a:t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</a:pPr>
            <a:r>
              <a:rPr lang="en" sz="1800"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rPr>
              <a:t>R.font.myfont</a:t>
            </a:r>
            <a:endParaRPr sz="1800">
              <a:solidFill>
                <a:schemeClr val="dk1"/>
              </a:solidFill>
              <a:latin typeface="Consolas"/>
              <a:ea typeface="Consolas"/>
              <a:cs typeface="Consolas"/>
              <a:sym typeface="Consolas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Android 8.0 (API level 26) — </a:t>
            </a: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Android 4.1 (API level 16) and higher, use the Support Library 26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See </a:t>
            </a:r>
            <a:r>
              <a:rPr lang="en" sz="2400" u="sng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Fonts in XML</a:t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0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7" name="Google Shape;207;p30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Downloadable fonts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0"/>
          <p:cNvSpPr txBox="1"/>
          <p:nvPr/>
        </p:nvSpPr>
        <p:spPr>
          <a:xfrm>
            <a:off x="211350" y="1204775"/>
            <a:ext cx="8488800" cy="32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Download fonts from provider app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Reduces APK size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Increases the app installation success rate</a:t>
            </a:r>
            <a:endParaRPr sz="2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Roboto"/>
              <a:buChar char="○"/>
            </a:pPr>
            <a:r>
              <a:rPr lang="en" sz="2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Improves the overall system health, saves cellular data, phone memory, and disk space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Android 8.0 (API level 26) — API level 14 and higher, use Support Library 26</a:t>
            </a:r>
            <a:endParaRPr sz="2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"/>
              <a:buChar char="●"/>
            </a:pPr>
            <a:r>
              <a:rPr lang="en"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See </a:t>
            </a:r>
            <a:r>
              <a:rPr lang="en" sz="2400" u="sng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Downloadable Fonts</a:t>
            </a:r>
            <a:endParaRPr b="1"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1"/>
          <p:cNvSpPr txBox="1"/>
          <p:nvPr>
            <p:ph type="title"/>
          </p:nvPr>
        </p:nvSpPr>
        <p:spPr>
          <a:xfrm>
            <a:off x="217350" y="1849822"/>
            <a:ext cx="4045200" cy="84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</a:t>
            </a:r>
            <a:endParaRPr/>
          </a:p>
        </p:txBody>
      </p:sp>
      <p:sp>
        <p:nvSpPr>
          <p:cNvPr id="214" name="Google Shape;214;p31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5" name="Google Shape;2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3653" y="415962"/>
            <a:ext cx="2186651" cy="3887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2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1" name="Google Shape;221;p32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</a:t>
            </a:r>
            <a:endParaRPr/>
          </a:p>
        </p:txBody>
      </p:sp>
      <p:sp>
        <p:nvSpPr>
          <p:cNvPr id="222" name="Google Shape;222;p32"/>
          <p:cNvSpPr txBox="1"/>
          <p:nvPr>
            <p:ph idx="3" type="subTitle"/>
          </p:nvPr>
        </p:nvSpPr>
        <p:spPr>
          <a:xfrm>
            <a:off x="619825" y="1260850"/>
            <a:ext cx="4523700" cy="31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Bold hues 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Muted environments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Deep shadows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Bright highlights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8750" y="1184650"/>
            <a:ext cx="2593701" cy="3170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3"/>
          <p:cNvSpPr txBox="1"/>
          <p:nvPr>
            <p:ph idx="1" type="body"/>
          </p:nvPr>
        </p:nvSpPr>
        <p:spPr>
          <a:xfrm>
            <a:off x="226000" y="1128175"/>
            <a:ext cx="62409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Material Design recommends using 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 primary color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along with some shades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and an accent color 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Create a bold user experience for your app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Material Design Color Palette</a:t>
            </a:r>
            <a:endParaRPr/>
          </a:p>
        </p:txBody>
      </p:sp>
      <p:sp>
        <p:nvSpPr>
          <p:cNvPr id="229" name="Google Shape;229;p33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0" name="Google Shape;230;p33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 palette</a:t>
            </a:r>
            <a:endParaRPr/>
          </a:p>
        </p:txBody>
      </p:sp>
      <p:pic>
        <p:nvPicPr>
          <p:cNvPr id="231" name="Google Shape;231;p33"/>
          <p:cNvPicPr preferRelativeResize="0"/>
          <p:nvPr/>
        </p:nvPicPr>
        <p:blipFill rotWithShape="1">
          <a:blip r:embed="rId4">
            <a:alphaModFix/>
          </a:blip>
          <a:srcRect b="18130" l="4477" r="3762" t="16274"/>
          <a:stretch/>
        </p:blipFill>
        <p:spPr>
          <a:xfrm>
            <a:off x="6967175" y="1197625"/>
            <a:ext cx="2020102" cy="14441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/>
          <p:nvPr>
            <p:ph type="ctrTitle"/>
          </p:nvPr>
        </p:nvSpPr>
        <p:spPr>
          <a:xfrm>
            <a:off x="311700" y="778199"/>
            <a:ext cx="8520600" cy="1832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5.2 Material Design</a:t>
            </a:r>
            <a:endParaRPr/>
          </a:p>
        </p:txBody>
      </p:sp>
      <p:sp>
        <p:nvSpPr>
          <p:cNvPr id="98" name="Google Shape;98;p16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4"/>
          <p:cNvSpPr txBox="1"/>
          <p:nvPr>
            <p:ph idx="1" type="body"/>
          </p:nvPr>
        </p:nvSpPr>
        <p:spPr>
          <a:xfrm>
            <a:off x="364500" y="1232700"/>
            <a:ext cx="8415000" cy="329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Android Studio creates a color palette for you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AppTheme definition in styles.xml</a:t>
            </a:r>
            <a:endParaRPr/>
          </a:p>
          <a:p>
            <a:pPr indent="-342900" lvl="1" marL="914400" rtl="0" algn="l">
              <a:spcBef>
                <a:spcPts val="40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colorPrimary—AppBar, branding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colorPrimaryDark—status bar, contrast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colorAccent—draw user attention, switches, FAB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Colors defined in colors.xml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Color selection tool</a:t>
            </a:r>
            <a:endParaRPr/>
          </a:p>
        </p:txBody>
      </p:sp>
      <p:sp>
        <p:nvSpPr>
          <p:cNvPr id="237" name="Google Shape;237;p34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38" name="Google Shape;238;p34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 palette for your project</a:t>
            </a:r>
            <a:endParaRPr/>
          </a:p>
        </p:txBody>
      </p:sp>
      <p:pic>
        <p:nvPicPr>
          <p:cNvPr id="239" name="Google Shape;23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7500" y="2274575"/>
            <a:ext cx="2453650" cy="225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5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5" name="Google Shape;245;p35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Text color and contrast</a:t>
            </a:r>
            <a:endParaRPr/>
          </a:p>
        </p:txBody>
      </p:sp>
      <p:sp>
        <p:nvSpPr>
          <p:cNvPr id="246" name="Google Shape;246;p35"/>
          <p:cNvSpPr txBox="1"/>
          <p:nvPr>
            <p:ph idx="3" type="subTitle"/>
          </p:nvPr>
        </p:nvSpPr>
        <p:spPr>
          <a:xfrm>
            <a:off x="311700" y="1212425"/>
            <a:ext cx="8437800" cy="332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Contrast for visual separation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Contrast for readability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Contrast for accessibility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Not all people see colors the same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Theme handles text by default</a:t>
            </a:r>
            <a:endParaRPr/>
          </a:p>
          <a:p>
            <a:pPr indent="-342900" lvl="1" marL="914400" rtl="0" algn="l">
              <a:spcBef>
                <a:spcPts val="60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Theme.AppCompat.Light—text will be near black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Theme.AppCompat.Light.DarkActionBar—text near white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5"/>
          <p:cNvSpPr txBox="1"/>
          <p:nvPr/>
        </p:nvSpPr>
        <p:spPr>
          <a:xfrm>
            <a:off x="7594150" y="1120100"/>
            <a:ext cx="1296300" cy="429600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 choice</a:t>
            </a:r>
            <a:endParaRPr/>
          </a:p>
        </p:txBody>
      </p:sp>
      <p:sp>
        <p:nvSpPr>
          <p:cNvPr id="248" name="Google Shape;248;p35"/>
          <p:cNvSpPr txBox="1"/>
          <p:nvPr/>
        </p:nvSpPr>
        <p:spPr>
          <a:xfrm>
            <a:off x="7594150" y="1667000"/>
            <a:ext cx="1296300" cy="429600"/>
          </a:xfrm>
          <a:prstGeom prst="rect">
            <a:avLst/>
          </a:prstGeom>
          <a:solidFill>
            <a:srgbClr val="38761D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3F3F3"/>
                </a:solidFill>
              </a:rPr>
              <a:t>Good choice</a:t>
            </a:r>
            <a:endParaRPr b="1">
              <a:solidFill>
                <a:srgbClr val="F3F3F3"/>
              </a:solidFill>
            </a:endParaRPr>
          </a:p>
        </p:txBody>
      </p:sp>
      <p:sp>
        <p:nvSpPr>
          <p:cNvPr id="249" name="Google Shape;249;p35"/>
          <p:cNvSpPr txBox="1"/>
          <p:nvPr/>
        </p:nvSpPr>
        <p:spPr>
          <a:xfrm>
            <a:off x="7594150" y="2213900"/>
            <a:ext cx="1296300" cy="429600"/>
          </a:xfrm>
          <a:prstGeom prst="rect">
            <a:avLst/>
          </a:prstGeom>
          <a:solidFill>
            <a:srgbClr val="FFE599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</a:rPr>
              <a:t>Bad</a:t>
            </a:r>
            <a:r>
              <a:rPr lang="en">
                <a:solidFill>
                  <a:srgbClr val="EFEFEF"/>
                </a:solidFill>
              </a:rPr>
              <a:t> choice</a:t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250" name="Google Shape;250;p35"/>
          <p:cNvSpPr txBox="1"/>
          <p:nvPr/>
        </p:nvSpPr>
        <p:spPr>
          <a:xfrm>
            <a:off x="7594150" y="2760800"/>
            <a:ext cx="1296300" cy="4296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</a:rPr>
              <a:t>Bad</a:t>
            </a:r>
            <a:r>
              <a:rPr lang="en">
                <a:solidFill>
                  <a:srgbClr val="00FF00"/>
                </a:solidFill>
              </a:rPr>
              <a:t> choice</a:t>
            </a:r>
            <a:endParaRPr>
              <a:solidFill>
                <a:srgbClr val="00FF00"/>
              </a:solidFill>
            </a:endParaRPr>
          </a:p>
        </p:txBody>
      </p:sp>
      <p:sp>
        <p:nvSpPr>
          <p:cNvPr id="251" name="Google Shape;251;p35"/>
          <p:cNvSpPr txBox="1"/>
          <p:nvPr/>
        </p:nvSpPr>
        <p:spPr>
          <a:xfrm>
            <a:off x="7594150" y="3307700"/>
            <a:ext cx="1296300" cy="4296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999999"/>
                </a:solidFill>
              </a:rPr>
              <a:t>Bad</a:t>
            </a:r>
            <a:r>
              <a:rPr b="1" lang="en">
                <a:solidFill>
                  <a:srgbClr val="999999"/>
                </a:solidFill>
              </a:rPr>
              <a:t> choice</a:t>
            </a:r>
            <a:endParaRPr b="1">
              <a:solidFill>
                <a:srgbClr val="999999"/>
              </a:solidFill>
            </a:endParaRPr>
          </a:p>
        </p:txBody>
      </p:sp>
      <p:sp>
        <p:nvSpPr>
          <p:cNvPr id="252" name="Google Shape;252;p35"/>
          <p:cNvSpPr txBox="1"/>
          <p:nvPr/>
        </p:nvSpPr>
        <p:spPr>
          <a:xfrm>
            <a:off x="7594150" y="3854600"/>
            <a:ext cx="1296300" cy="429600"/>
          </a:xfrm>
          <a:prstGeom prst="rect">
            <a:avLst/>
          </a:prstGeom>
          <a:solidFill>
            <a:srgbClr val="EFEFEF"/>
          </a:solidFill>
          <a:ln cap="flat" cmpd="sng" w="9525">
            <a:solidFill>
              <a:srgbClr val="F3F3F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1C4587"/>
                </a:solidFill>
              </a:rPr>
              <a:t>Good choice</a:t>
            </a:r>
            <a:endParaRPr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6"/>
          <p:cNvSpPr txBox="1"/>
          <p:nvPr>
            <p:ph type="title"/>
          </p:nvPr>
        </p:nvSpPr>
        <p:spPr>
          <a:xfrm>
            <a:off x="217350" y="1849822"/>
            <a:ext cx="4045200" cy="84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</a:t>
            </a:r>
            <a:endParaRPr/>
          </a:p>
        </p:txBody>
      </p:sp>
      <p:sp>
        <p:nvSpPr>
          <p:cNvPr id="258" name="Google Shape;258;p36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9" name="Google Shape;25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9650" y="984175"/>
            <a:ext cx="2634199" cy="263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</a:t>
            </a:r>
            <a:endParaRPr/>
          </a:p>
        </p:txBody>
      </p:sp>
      <p:sp>
        <p:nvSpPr>
          <p:cNvPr id="265" name="Google Shape;265;p37"/>
          <p:cNvSpPr txBox="1"/>
          <p:nvPr>
            <p:ph idx="1" type="body"/>
          </p:nvPr>
        </p:nvSpPr>
        <p:spPr>
          <a:xfrm>
            <a:off x="311700" y="1076275"/>
            <a:ext cx="429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Motion in Material Design describes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Spatial relationships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Functionality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Intention</a:t>
            </a:r>
            <a:endParaRPr/>
          </a:p>
        </p:txBody>
      </p:sp>
      <p:sp>
        <p:nvSpPr>
          <p:cNvPr id="266" name="Google Shape;266;p37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37"/>
          <p:cNvSpPr txBox="1"/>
          <p:nvPr>
            <p:ph idx="1" type="body"/>
          </p:nvPr>
        </p:nvSpPr>
        <p:spPr>
          <a:xfrm>
            <a:off x="4952650" y="1076275"/>
            <a:ext cx="4292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Motion is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Responsive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Natural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Aware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Intentional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in your app</a:t>
            </a:r>
            <a:endParaRPr/>
          </a:p>
        </p:txBody>
      </p:sp>
      <p:sp>
        <p:nvSpPr>
          <p:cNvPr id="273" name="Google Shape;273;p38"/>
          <p:cNvSpPr txBox="1"/>
          <p:nvPr>
            <p:ph idx="1" type="body"/>
          </p:nvPr>
        </p:nvSpPr>
        <p:spPr>
          <a:xfrm>
            <a:off x="311700" y="1076275"/>
            <a:ext cx="8564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Maintain continuity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Highlight elements or actions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Transition naturally between actions </a:t>
            </a:r>
            <a:br>
              <a:rPr lang="en"/>
            </a:br>
            <a:r>
              <a:rPr lang="en"/>
              <a:t>or states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Draw focus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Organize transitions</a:t>
            </a:r>
            <a:endParaRPr/>
          </a:p>
          <a:p>
            <a:pPr indent="-381000" lvl="0" marL="457200" rtl="0" algn="l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Responsive feedback</a:t>
            </a:r>
            <a:endParaRPr/>
          </a:p>
        </p:txBody>
      </p:sp>
      <p:sp>
        <p:nvSpPr>
          <p:cNvPr id="274" name="Google Shape;274;p38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75" name="Google Shape;27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0625" y="2714750"/>
            <a:ext cx="1838750" cy="183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60625" y="170825"/>
            <a:ext cx="1838750" cy="18387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8"/>
          <p:cNvSpPr txBox="1"/>
          <p:nvPr/>
        </p:nvSpPr>
        <p:spPr>
          <a:xfrm>
            <a:off x="7082488" y="1946925"/>
            <a:ext cx="20217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Touch feedback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Responsive interaction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39"/>
          <p:cNvSpPr txBox="1"/>
          <p:nvPr>
            <p:ph type="title"/>
          </p:nvPr>
        </p:nvSpPr>
        <p:spPr>
          <a:xfrm>
            <a:off x="217350" y="1849822"/>
            <a:ext cx="4045200" cy="84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Layout</a:t>
            </a:r>
            <a:endParaRPr/>
          </a:p>
        </p:txBody>
      </p:sp>
      <p:sp>
        <p:nvSpPr>
          <p:cNvPr id="283" name="Google Shape;283;p39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4" name="Google Shape;28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3789" y="660983"/>
            <a:ext cx="1899225" cy="33763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0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Layout for Material Design</a:t>
            </a:r>
            <a:endParaRPr/>
          </a:p>
        </p:txBody>
      </p:sp>
      <p:sp>
        <p:nvSpPr>
          <p:cNvPr id="290" name="Google Shape;290;p40"/>
          <p:cNvSpPr txBox="1"/>
          <p:nvPr>
            <p:ph idx="1" type="body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Density independent pixels for views—dp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Scalable pixels for text—sp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Elements align to a </a:t>
            </a:r>
            <a:r>
              <a:rPr lang="en" u="sng">
                <a:solidFill>
                  <a:schemeClr val="hlink"/>
                </a:solidFill>
                <a:hlinkClick r:id="rId3"/>
              </a:rPr>
              <a:t>grid with consistent spacing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Plan your layout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Use </a:t>
            </a:r>
            <a:r>
              <a:rPr lang="en" u="sng">
                <a:solidFill>
                  <a:schemeClr val="hlink"/>
                </a:solidFill>
                <a:hlinkClick r:id="rId4"/>
              </a:rPr>
              <a:t>templates</a:t>
            </a:r>
            <a:r>
              <a:rPr lang="en"/>
              <a:t> for common layout patterns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91" name="Google Shape;291;p40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1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97" name="Google Shape;297;p41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Layout planning</a:t>
            </a:r>
            <a:endParaRPr/>
          </a:p>
        </p:txBody>
      </p:sp>
      <p:pic>
        <p:nvPicPr>
          <p:cNvPr id="298" name="Google Shape;298;p41"/>
          <p:cNvPicPr preferRelativeResize="0"/>
          <p:nvPr/>
        </p:nvPicPr>
        <p:blipFill rotWithShape="1">
          <a:blip r:embed="rId3">
            <a:alphaModFix/>
          </a:blip>
          <a:srcRect b="40614" l="0" r="0" t="0"/>
          <a:stretch/>
        </p:blipFill>
        <p:spPr>
          <a:xfrm>
            <a:off x="558481" y="1169400"/>
            <a:ext cx="2778644" cy="2933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7308" y="1169400"/>
            <a:ext cx="2633643" cy="293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1"/>
          <p:cNvPicPr preferRelativeResize="0"/>
          <p:nvPr/>
        </p:nvPicPr>
        <p:blipFill rotWithShape="1">
          <a:blip r:embed="rId5">
            <a:alphaModFix/>
          </a:blip>
          <a:srcRect b="51520" l="28549" r="29551" t="18375"/>
          <a:stretch/>
        </p:blipFill>
        <p:spPr>
          <a:xfrm>
            <a:off x="6351125" y="1169400"/>
            <a:ext cx="2296575" cy="2933574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1"/>
          <p:cNvSpPr txBox="1"/>
          <p:nvPr/>
        </p:nvSpPr>
        <p:spPr>
          <a:xfrm>
            <a:off x="466237" y="4122425"/>
            <a:ext cx="27453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Spacing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41"/>
          <p:cNvSpPr txBox="1"/>
          <p:nvPr/>
        </p:nvSpPr>
        <p:spPr>
          <a:xfrm>
            <a:off x="3471487" y="4122425"/>
            <a:ext cx="27453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Grid alignment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3" name="Google Shape;303;p41"/>
          <p:cNvSpPr txBox="1"/>
          <p:nvPr/>
        </p:nvSpPr>
        <p:spPr>
          <a:xfrm>
            <a:off x="6274937" y="4122425"/>
            <a:ext cx="27453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Sizing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2"/>
          <p:cNvSpPr txBox="1"/>
          <p:nvPr>
            <p:ph type="title"/>
          </p:nvPr>
        </p:nvSpPr>
        <p:spPr>
          <a:xfrm>
            <a:off x="217350" y="1849822"/>
            <a:ext cx="4045200" cy="84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</a:t>
            </a:r>
            <a:endParaRPr/>
          </a:p>
        </p:txBody>
      </p:sp>
      <p:sp>
        <p:nvSpPr>
          <p:cNvPr id="309" name="Google Shape;309;p42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0" name="Google Shape;31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1157" y="565890"/>
            <a:ext cx="3608527" cy="3608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3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6" name="Google Shape;316;p43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Components</a:t>
            </a:r>
            <a:endParaRPr/>
          </a:p>
        </p:txBody>
      </p:sp>
      <p:sp>
        <p:nvSpPr>
          <p:cNvPr id="317" name="Google Shape;317;p43"/>
          <p:cNvSpPr txBox="1"/>
          <p:nvPr>
            <p:ph idx="3" type="subTitle"/>
          </p:nvPr>
        </p:nvSpPr>
        <p:spPr>
          <a:xfrm>
            <a:off x="250425" y="1136225"/>
            <a:ext cx="8620500" cy="89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/>
              <a:t>Material Design has guidelines on the use and implementation of Android components</a:t>
            </a:r>
            <a:endParaRPr/>
          </a:p>
        </p:txBody>
      </p:sp>
      <p:sp>
        <p:nvSpPr>
          <p:cNvPr id="318" name="Google Shape;318;p43"/>
          <p:cNvSpPr txBox="1"/>
          <p:nvPr/>
        </p:nvSpPr>
        <p:spPr>
          <a:xfrm>
            <a:off x="346750" y="2176825"/>
            <a:ext cx="2600700" cy="22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Bottom Navigation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Buttons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Cards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Chips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Data Tables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Dialogs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Dividers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9" name="Google Shape;319;p43"/>
          <p:cNvSpPr txBox="1"/>
          <p:nvPr/>
        </p:nvSpPr>
        <p:spPr>
          <a:xfrm>
            <a:off x="3125900" y="2176825"/>
            <a:ext cx="2600700" cy="22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Sliders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Snackbar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Toasts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Steppers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Subheaders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Text Fields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Toolbars</a:t>
            </a:r>
            <a:endParaRPr sz="18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0" name="Google Shape;32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0813" y="1629225"/>
            <a:ext cx="2867498" cy="286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311700" y="170825"/>
            <a:ext cx="8657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</a:rPr>
              <a:t>Contents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387900" y="1457275"/>
            <a:ext cx="4098300" cy="21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The Material Metaphor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Imagery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Typography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Color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05" name="Google Shape;105;p17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6" name="Google Shape;106;p17"/>
          <p:cNvSpPr txBox="1"/>
          <p:nvPr>
            <p:ph idx="1" type="body"/>
          </p:nvPr>
        </p:nvSpPr>
        <p:spPr>
          <a:xfrm>
            <a:off x="4681975" y="1462299"/>
            <a:ext cx="4098300" cy="219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Motion 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Layout</a:t>
            </a:r>
            <a:endParaRPr>
              <a:solidFill>
                <a:schemeClr val="dk1"/>
              </a:solidFill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>
                <a:solidFill>
                  <a:schemeClr val="dk1"/>
                </a:solidFill>
              </a:rPr>
              <a:t>Components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4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6" name="Google Shape;326;p44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components</a:t>
            </a:r>
            <a:endParaRPr/>
          </a:p>
        </p:txBody>
      </p:sp>
      <p:pic>
        <p:nvPicPr>
          <p:cNvPr id="327" name="Google Shape;32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575" y="1161037"/>
            <a:ext cx="1932548" cy="1932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698" y="3424423"/>
            <a:ext cx="1065698" cy="106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4300" y="2528650"/>
            <a:ext cx="2048153" cy="20481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4"/>
          <p:cNvPicPr preferRelativeResize="0"/>
          <p:nvPr/>
        </p:nvPicPr>
        <p:blipFill rotWithShape="1">
          <a:blip r:embed="rId6">
            <a:alphaModFix/>
          </a:blip>
          <a:srcRect b="25525" l="0" r="0" t="24286"/>
          <a:stretch/>
        </p:blipFill>
        <p:spPr>
          <a:xfrm>
            <a:off x="6952665" y="1152276"/>
            <a:ext cx="1928063" cy="96762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4"/>
          <p:cNvSpPr txBox="1"/>
          <p:nvPr/>
        </p:nvSpPr>
        <p:spPr>
          <a:xfrm>
            <a:off x="2788025" y="1265450"/>
            <a:ext cx="3217200" cy="314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Expansion Panels</a:t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Grid Lists</a:t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Lists</a:t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Menus</a:t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Pickers</a:t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Progress Bars</a:t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spcBef>
                <a:spcPts val="40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Selection Controls</a:t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5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7" name="Google Shape;337;p45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Consistency helps user intuition</a:t>
            </a:r>
            <a:endParaRPr/>
          </a:p>
        </p:txBody>
      </p:sp>
      <p:sp>
        <p:nvSpPr>
          <p:cNvPr id="338" name="Google Shape;338;p45"/>
          <p:cNvSpPr txBox="1"/>
          <p:nvPr/>
        </p:nvSpPr>
        <p:spPr>
          <a:xfrm>
            <a:off x="3889050" y="2242225"/>
            <a:ext cx="9246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Tabs </a:t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9" name="Google Shape;33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590" y="1624651"/>
            <a:ext cx="1622686" cy="289357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0" name="Google Shape;34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4175" y="1191138"/>
            <a:ext cx="1657900" cy="2947375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1" name="Google Shape;341;p45"/>
          <p:cNvPicPr preferRelativeResize="0"/>
          <p:nvPr/>
        </p:nvPicPr>
        <p:blipFill rotWithShape="1">
          <a:blip r:embed="rId5">
            <a:alphaModFix/>
          </a:blip>
          <a:srcRect b="5830" l="0" r="0" t="76202"/>
          <a:stretch/>
        </p:blipFill>
        <p:spPr>
          <a:xfrm>
            <a:off x="2879175" y="3076125"/>
            <a:ext cx="2838450" cy="908749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2" name="Google Shape;342;p45"/>
          <p:cNvPicPr preferRelativeResize="0"/>
          <p:nvPr/>
        </p:nvPicPr>
        <p:blipFill rotWithShape="1">
          <a:blip r:embed="rId6">
            <a:alphaModFix/>
          </a:blip>
          <a:srcRect b="78504" l="0" r="0" t="3104"/>
          <a:stretch/>
        </p:blipFill>
        <p:spPr>
          <a:xfrm>
            <a:off x="2855913" y="1243650"/>
            <a:ext cx="2990850" cy="979200"/>
          </a:xfrm>
          <a:prstGeom prst="rect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43" name="Google Shape;343;p45"/>
          <p:cNvSpPr txBox="1"/>
          <p:nvPr/>
        </p:nvSpPr>
        <p:spPr>
          <a:xfrm>
            <a:off x="320919" y="1038750"/>
            <a:ext cx="36789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FAB </a:t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4" name="Google Shape;344;p45"/>
          <p:cNvSpPr txBox="1"/>
          <p:nvPr/>
        </p:nvSpPr>
        <p:spPr>
          <a:xfrm>
            <a:off x="3710250" y="4048225"/>
            <a:ext cx="14811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Snackbar</a:t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5" name="Google Shape;345;p45"/>
          <p:cNvSpPr txBox="1"/>
          <p:nvPr/>
        </p:nvSpPr>
        <p:spPr>
          <a:xfrm>
            <a:off x="6217039" y="4117825"/>
            <a:ext cx="2742000" cy="5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Navigation Drawer</a:t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6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Learn more</a:t>
            </a:r>
            <a:endParaRPr/>
          </a:p>
        </p:txBody>
      </p:sp>
      <p:sp>
        <p:nvSpPr>
          <p:cNvPr id="351" name="Google Shape;351;p46"/>
          <p:cNvSpPr txBox="1"/>
          <p:nvPr>
            <p:ph idx="1" type="body"/>
          </p:nvPr>
        </p:nvSpPr>
        <p:spPr>
          <a:xfrm>
            <a:off x="235500" y="1324875"/>
            <a:ext cx="5029200" cy="29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Material Design Guidelines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Material Design Guide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Material Design for Android </a:t>
            </a:r>
            <a:endParaRPr/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u="sng">
                <a:solidFill>
                  <a:schemeClr val="hlink"/>
                </a:solidFill>
                <a:hlinkClick r:id="rId6"/>
              </a:rPr>
              <a:t>Material Design for Developers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u="sng">
                <a:solidFill>
                  <a:schemeClr val="hlink"/>
                </a:solidFill>
                <a:hlinkClick r:id="rId7"/>
              </a:rPr>
              <a:t>Material Palette Generator</a:t>
            </a:r>
            <a:endParaRPr sz="1800"/>
          </a:p>
        </p:txBody>
      </p:sp>
      <p:sp>
        <p:nvSpPr>
          <p:cNvPr id="352" name="Google Shape;352;p46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53" name="Google Shape;353;p46"/>
          <p:cNvSpPr txBox="1"/>
          <p:nvPr>
            <p:ph idx="1" type="body"/>
          </p:nvPr>
        </p:nvSpPr>
        <p:spPr>
          <a:xfrm>
            <a:off x="5112300" y="1329325"/>
            <a:ext cx="3712800" cy="293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u="sng">
                <a:solidFill>
                  <a:schemeClr val="hlink"/>
                </a:solidFill>
                <a:hlinkClick r:id="rId8"/>
              </a:rPr>
              <a:t>Cards and Lists Guide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u="sng">
                <a:solidFill>
                  <a:schemeClr val="hlink"/>
                </a:solidFill>
                <a:hlinkClick r:id="rId9"/>
              </a:rPr>
              <a:t>Floating Action Button Reference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u="sng">
                <a:solidFill>
                  <a:schemeClr val="hlink"/>
                </a:solidFill>
                <a:hlinkClick r:id="rId10"/>
              </a:rPr>
              <a:t>Defining Custom Animations</a:t>
            </a:r>
            <a:endParaRPr/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u="sng">
                <a:solidFill>
                  <a:schemeClr val="hlink"/>
                </a:solidFill>
                <a:hlinkClick r:id="rId11"/>
              </a:rPr>
              <a:t>View Animation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7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What's Next?</a:t>
            </a:r>
            <a:endParaRPr/>
          </a:p>
        </p:txBody>
      </p:sp>
      <p:sp>
        <p:nvSpPr>
          <p:cNvPr id="359" name="Google Shape;359;p47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0" name="Google Shape;360;p47"/>
          <p:cNvSpPr txBox="1"/>
          <p:nvPr/>
        </p:nvSpPr>
        <p:spPr>
          <a:xfrm>
            <a:off x="311700" y="2063725"/>
            <a:ext cx="8520600" cy="1383300"/>
          </a:xfrm>
          <a:prstGeom prst="rect">
            <a:avLst/>
          </a:prstGeom>
          <a:noFill/>
          <a:ln cap="flat" cmpd="sng" w="38100">
            <a:solidFill>
              <a:srgbClr val="4CAF5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Concept Chapter: </a:t>
            </a:r>
            <a:r>
              <a:rPr lang="en" sz="2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5.2 Material Design</a:t>
            </a:r>
            <a:endParaRPr sz="2400">
              <a:solidFill>
                <a:srgbClr val="42424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424242"/>
              </a:buClr>
              <a:buSzPts val="2400"/>
              <a:buFont typeface="Roboto"/>
              <a:buChar char="●"/>
            </a:pPr>
            <a:r>
              <a:rPr lang="en" sz="2400">
                <a:solidFill>
                  <a:srgbClr val="424242"/>
                </a:solidFill>
                <a:latin typeface="Roboto"/>
                <a:ea typeface="Roboto"/>
                <a:cs typeface="Roboto"/>
                <a:sym typeface="Roboto"/>
              </a:rPr>
              <a:t>Practical: </a:t>
            </a:r>
            <a:r>
              <a:rPr lang="en" sz="24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5.2 Cards, and colors</a:t>
            </a:r>
            <a:endParaRPr sz="2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END</a:t>
            </a:r>
            <a:endParaRPr/>
          </a:p>
        </p:txBody>
      </p:sp>
      <p:sp>
        <p:nvSpPr>
          <p:cNvPr id="366" name="Google Shape;366;p4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48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8" name="Google Shape;368;p4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/>
          <p:nvPr>
            <p:ph type="title"/>
          </p:nvPr>
        </p:nvSpPr>
        <p:spPr>
          <a:xfrm>
            <a:off x="217350" y="1667663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Material Metaphor</a:t>
            </a:r>
            <a:endParaRPr/>
          </a:p>
        </p:txBody>
      </p:sp>
      <p:sp>
        <p:nvSpPr>
          <p:cNvPr id="112" name="Google Shape;112;p18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1425" y="883313"/>
            <a:ext cx="3051025" cy="305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Material Design?</a:t>
            </a:r>
            <a:endParaRPr/>
          </a:p>
        </p:txBody>
      </p:sp>
      <p:sp>
        <p:nvSpPr>
          <p:cNvPr id="119" name="Google Shape;119;p19"/>
          <p:cNvSpPr txBox="1"/>
          <p:nvPr>
            <p:ph idx="1" type="body"/>
          </p:nvPr>
        </p:nvSpPr>
        <p:spPr>
          <a:xfrm>
            <a:off x="311700" y="1368475"/>
            <a:ext cx="8520600" cy="32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Design guidelines 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Visual language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Combine classic principles of good design with innovation and possibilities of technology and science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Material Design Spec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9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9600" y="810175"/>
            <a:ext cx="3300101" cy="177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Material metaphor</a:t>
            </a:r>
            <a:endParaRPr/>
          </a:p>
        </p:txBody>
      </p:sp>
      <p:sp>
        <p:nvSpPr>
          <p:cNvPr id="127" name="Google Shape;127;p20"/>
          <p:cNvSpPr txBox="1"/>
          <p:nvPr>
            <p:ph idx="1" type="body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T</a:t>
            </a:r>
            <a:r>
              <a:rPr lang="en"/>
              <a:t>hree-dimensional environment containing </a:t>
            </a:r>
            <a:br>
              <a:rPr lang="en"/>
            </a:br>
            <a:r>
              <a:rPr lang="en"/>
              <a:t>light, material, and shadows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Surfaces and edges provide visual cues grounded in reality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Fundamentals of light, surface, and movement convey how objects move, interact, and exist in space and in relation to each other</a:t>
            </a:r>
            <a:endParaRPr sz="1000">
              <a:solidFill>
                <a:srgbClr val="616161"/>
              </a:solidFill>
              <a:highlight>
                <a:srgbClr val="FAFAFA"/>
              </a:highlight>
            </a:endParaRPr>
          </a:p>
        </p:txBody>
      </p:sp>
      <p:sp>
        <p:nvSpPr>
          <p:cNvPr id="128" name="Google Shape;128;p20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9650" y="36964"/>
            <a:ext cx="2101500" cy="210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Material design in your app </a:t>
            </a:r>
            <a:endParaRPr/>
          </a:p>
        </p:txBody>
      </p:sp>
      <p:sp>
        <p:nvSpPr>
          <p:cNvPr id="135" name="Google Shape;135;p21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" name="Google Shape;136;p21"/>
          <p:cNvSpPr txBox="1"/>
          <p:nvPr/>
        </p:nvSpPr>
        <p:spPr>
          <a:xfrm>
            <a:off x="311700" y="1181150"/>
            <a:ext cx="28278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" name="Google Shape;137;p21"/>
          <p:cNvSpPr txBox="1"/>
          <p:nvPr>
            <p:ph idx="1" type="body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E</a:t>
            </a:r>
            <a:r>
              <a:rPr lang="en"/>
              <a:t>lements in your Android app should behave similarly to real world materials </a:t>
            </a:r>
            <a:endParaRPr/>
          </a:p>
          <a:p>
            <a:pPr indent="-381000" lvl="0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Cast shadows</a:t>
            </a:r>
            <a:endParaRPr/>
          </a:p>
          <a:p>
            <a:pPr indent="-381000" lvl="0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Occupy space</a:t>
            </a:r>
            <a:endParaRPr/>
          </a:p>
          <a:p>
            <a:pPr indent="-381000" lvl="0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Interact with each other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8" name="Google Shape;13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6425" y="2333174"/>
            <a:ext cx="2101500" cy="210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2"/>
          <p:cNvSpPr txBox="1"/>
          <p:nvPr>
            <p:ph type="title"/>
          </p:nvPr>
        </p:nvSpPr>
        <p:spPr>
          <a:xfrm>
            <a:off x="311700" y="17082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Bold, graphic, intentional</a:t>
            </a:r>
            <a:endParaRPr/>
          </a:p>
        </p:txBody>
      </p:sp>
      <p:sp>
        <p:nvSpPr>
          <p:cNvPr id="144" name="Google Shape;144;p22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5" name="Google Shape;1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1100" y="2333550"/>
            <a:ext cx="2101500" cy="21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 txBox="1"/>
          <p:nvPr>
            <p:ph idx="1" type="body"/>
          </p:nvPr>
        </p:nvSpPr>
        <p:spPr>
          <a:xfrm>
            <a:off x="311700" y="10762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Choose colors deliberately</a:t>
            </a:r>
            <a:endParaRPr/>
          </a:p>
          <a:p>
            <a:pPr indent="-381000" lvl="0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Fill screen edge to edge</a:t>
            </a:r>
            <a:endParaRPr/>
          </a:p>
          <a:p>
            <a:pPr indent="-381000" lvl="0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Use large-scale typography</a:t>
            </a:r>
            <a:endParaRPr/>
          </a:p>
          <a:p>
            <a:pPr indent="-381000" lvl="0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Use white space intentionally</a:t>
            </a:r>
            <a:endParaRPr/>
          </a:p>
          <a:p>
            <a:pPr indent="-381000" lvl="0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Emphasize user action </a:t>
            </a:r>
            <a:endParaRPr/>
          </a:p>
          <a:p>
            <a:pPr indent="-381000" lvl="0" marL="9144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Make functionality obvious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type="title"/>
          </p:nvPr>
        </p:nvSpPr>
        <p:spPr>
          <a:xfrm>
            <a:off x="217350" y="1773622"/>
            <a:ext cx="4045200" cy="84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Imagery</a:t>
            </a:r>
            <a:endParaRPr/>
          </a:p>
        </p:txBody>
      </p:sp>
      <p:sp>
        <p:nvSpPr>
          <p:cNvPr id="152" name="Google Shape;152;p23"/>
          <p:cNvSpPr txBox="1"/>
          <p:nvPr>
            <p:ph idx="12" type="sldNum"/>
          </p:nvPr>
        </p:nvSpPr>
        <p:spPr>
          <a:xfrm>
            <a:off x="8624858" y="47394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1953" y="1162609"/>
            <a:ext cx="4045198" cy="230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DT master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