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y="5143500" cx="9144000"/>
  <p:notesSz cx="6858000" cy="9144000"/>
  <p:embeddedFontLst>
    <p:embeddedFont>
      <p:font typeface="Roboto"/>
      <p:regular r:id="rId32"/>
      <p:bold r:id="rId33"/>
      <p:italic r:id="rId34"/>
      <p:boldItalic r:id="rId35"/>
    </p:embeddedFont>
    <p:embeddedFont>
      <p:font typeface="Open Sans"/>
      <p:regular r:id="rId36"/>
      <p:bold r:id="rId37"/>
      <p:italic r:id="rId38"/>
      <p:boldItalic r:id="rId3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6E9B32F4-5E44-4C58-B338-30611793BF6B}">
  <a:tblStyle styleId="{6E9B32F4-5E44-4C58-B338-30611793BF6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font" Target="fonts/Roboto-bold.fntdata"/><Relationship Id="rId10" Type="http://schemas.openxmlformats.org/officeDocument/2006/relationships/slide" Target="slides/slide5.xml"/><Relationship Id="rId32" Type="http://schemas.openxmlformats.org/officeDocument/2006/relationships/font" Target="fonts/Roboto-regular.fntdata"/><Relationship Id="rId13" Type="http://schemas.openxmlformats.org/officeDocument/2006/relationships/slide" Target="slides/slide8.xml"/><Relationship Id="rId35" Type="http://schemas.openxmlformats.org/officeDocument/2006/relationships/font" Target="fonts/Roboto-boldItalic.fntdata"/><Relationship Id="rId12" Type="http://schemas.openxmlformats.org/officeDocument/2006/relationships/slide" Target="slides/slide7.xml"/><Relationship Id="rId34" Type="http://schemas.openxmlformats.org/officeDocument/2006/relationships/font" Target="fonts/Roboto-italic.fntdata"/><Relationship Id="rId15" Type="http://schemas.openxmlformats.org/officeDocument/2006/relationships/slide" Target="slides/slide10.xml"/><Relationship Id="rId37" Type="http://schemas.openxmlformats.org/officeDocument/2006/relationships/font" Target="fonts/OpenSans-bold.fntdata"/><Relationship Id="rId14" Type="http://schemas.openxmlformats.org/officeDocument/2006/relationships/slide" Target="slides/slide9.xml"/><Relationship Id="rId36" Type="http://schemas.openxmlformats.org/officeDocument/2006/relationships/font" Target="fonts/OpenSans-regular.fntdata"/><Relationship Id="rId17" Type="http://schemas.openxmlformats.org/officeDocument/2006/relationships/slide" Target="slides/slide12.xml"/><Relationship Id="rId39" Type="http://schemas.openxmlformats.org/officeDocument/2006/relationships/font" Target="fonts/OpenSans-boldItalic.fntdata"/><Relationship Id="rId16" Type="http://schemas.openxmlformats.org/officeDocument/2006/relationships/slide" Target="slides/slide11.xml"/><Relationship Id="rId38" Type="http://schemas.openxmlformats.org/officeDocument/2006/relationships/font" Target="fonts/OpenSans-italic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16d7d9d49_3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16d7d9d49_3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8b5adf108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18b5adf108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8b5adf108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18b5adf108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8b5adf108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18b5adf108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63f39cfbd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163f39cfbd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63f39cfbd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163f39cfbd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69897128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169897128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8b5adf108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18b5adf108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18b5adf108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18b5adf108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163f39cfbd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163f39cfbd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18b5adf108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18b5adf108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18b5adf108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18b5adf108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163f39cfbd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163f39cfbd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163f39cfbd_0_4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163f39cfbd_0_4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163f39cfbd_0_4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163f39cfbd_0_4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18b5adf108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18b5adf108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18b5adf108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18b5adf108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15a8660457_0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15a8660457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8b5adf108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8b5adf108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8b5adf10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8b5adf10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5a8660457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5a8660457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623af889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623af889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63f39cfbd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63f39cfb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5b0287de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5b0287de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8b5adf108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18b5adf108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hyperlink" Target="https://creativecommons.org/licenses/by/4.0/" TargetMode="External"/><Relationship Id="rId5" Type="http://schemas.openxmlformats.org/officeDocument/2006/relationships/image" Target="../media/image1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rgbClr val="4CAF50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311708" y="1006793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AFAFA"/>
              </a:buClr>
              <a:buSzPts val="5200"/>
              <a:buNone/>
              <a:defRPr b="1" sz="5200">
                <a:solidFill>
                  <a:srgbClr val="FAFAFA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311700" y="3096343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FAFA"/>
              </a:buClr>
              <a:buSzPts val="2800"/>
              <a:buNone/>
              <a:defRPr sz="2800">
                <a:solidFill>
                  <a:srgbClr val="FAFAFA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ndroid-Developer-Cover.jpg" id="58" name="Google Shape;58;p1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0" name="Google Shape;60;p12"/>
          <p:cNvSpPr txBox="1"/>
          <p:nvPr>
            <p:ph idx="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1" name="Google Shape;61;p12"/>
          <p:cNvSpPr txBox="1"/>
          <p:nvPr>
            <p:ph type="title"/>
          </p:nvPr>
        </p:nvSpPr>
        <p:spPr>
          <a:xfrm>
            <a:off x="265500" y="1928011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FAFAFA"/>
              </a:buClr>
              <a:buSzPts val="4200"/>
              <a:buNone/>
              <a:defRPr sz="4200">
                <a:solidFill>
                  <a:srgbClr val="FAFAFA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2" name="Google Shape;62;p12"/>
          <p:cNvSpPr txBox="1"/>
          <p:nvPr>
            <p:ph idx="1" type="subTitle"/>
          </p:nvPr>
        </p:nvSpPr>
        <p:spPr>
          <a:xfrm>
            <a:off x="265500" y="3497911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AFAFA"/>
              </a:buClr>
              <a:buSzPts val="2100"/>
              <a:buNone/>
              <a:defRPr sz="2100">
                <a:solidFill>
                  <a:srgbClr val="FAFAFA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3" name="Google Shape;63;p12"/>
          <p:cNvSpPr txBox="1"/>
          <p:nvPr>
            <p:ph idx="3" type="subTitle"/>
          </p:nvPr>
        </p:nvSpPr>
        <p:spPr>
          <a:xfrm>
            <a:off x="265500" y="564125"/>
            <a:ext cx="4045200" cy="52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rgbClr val="FAFAFA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pic>
        <p:nvPicPr>
          <p:cNvPr descr="footer.png" id="64" name="Google Shape;64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2"/>
          <p:cNvSpPr txBox="1"/>
          <p:nvPr>
            <p:ph idx="4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6" name="Google Shape;66;p12"/>
          <p:cNvSpPr txBox="1"/>
          <p:nvPr/>
        </p:nvSpPr>
        <p:spPr>
          <a:xfrm>
            <a:off x="4635825" y="4752900"/>
            <a:ext cx="1287600" cy="3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757575"/>
                </a:solidFill>
                <a:latin typeface="Roboto"/>
                <a:ea typeface="Roboto"/>
                <a:cs typeface="Roboto"/>
                <a:sym typeface="Roboto"/>
              </a:rPr>
              <a:t>SQLite Primer</a:t>
            </a:r>
            <a:endParaRPr sz="1000">
              <a:solidFill>
                <a:srgbClr val="75757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7" name="Google Shape;67;p12"/>
          <p:cNvSpPr txBox="1"/>
          <p:nvPr/>
        </p:nvSpPr>
        <p:spPr>
          <a:xfrm>
            <a:off x="2229275" y="4761375"/>
            <a:ext cx="2314200" cy="24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757575"/>
                </a:solidFill>
                <a:latin typeface="Roboto"/>
                <a:ea typeface="Roboto"/>
                <a:cs typeface="Roboto"/>
                <a:sym typeface="Roboto"/>
              </a:rPr>
              <a:t>Android Developer Fundamentals V2</a:t>
            </a:r>
            <a:endParaRPr sz="1000">
              <a:solidFill>
                <a:srgbClr val="75757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8" name="Google Shape;68;p12"/>
          <p:cNvSpPr txBox="1"/>
          <p:nvPr/>
        </p:nvSpPr>
        <p:spPr>
          <a:xfrm>
            <a:off x="5694725" y="4626375"/>
            <a:ext cx="2158500" cy="5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i="1" lang="en" sz="900">
                <a:solidFill>
                  <a:srgbClr val="666666"/>
                </a:solidFill>
                <a:latin typeface="Open Sans"/>
                <a:ea typeface="Open Sans"/>
                <a:cs typeface="Open Sans"/>
                <a:sym typeface="Open Sans"/>
              </a:rPr>
              <a:t>This work is licensed under a </a:t>
            </a:r>
            <a:r>
              <a:rPr i="1" lang="en" sz="900" u="sng">
                <a:solidFill>
                  <a:srgbClr val="666666"/>
                </a:solidFill>
                <a:latin typeface="Open Sans"/>
                <a:ea typeface="Open Sans"/>
                <a:cs typeface="Open Sans"/>
                <a:sym typeface="Open Sans"/>
                <a:hlinkClick r:id="rId4"/>
              </a:rPr>
              <a:t>Creative Commons Attribution 4.0 International License</a:t>
            </a:r>
            <a:r>
              <a:rPr i="1" lang="en" sz="900">
                <a:solidFill>
                  <a:srgbClr val="666666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i="1" sz="90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69" name="Google Shape;69;p1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929425" y="4788588"/>
            <a:ext cx="838200" cy="29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1">
  <p:cSld name="BLANK_1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3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rgbClr val="4CAF50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title"/>
          </p:nvPr>
        </p:nvSpPr>
        <p:spPr>
          <a:xfrm>
            <a:off x="311700" y="20746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AFAFA"/>
              </a:buClr>
              <a:buSzPts val="3600"/>
              <a:buNone/>
              <a:defRPr sz="3600">
                <a:solidFill>
                  <a:srgbClr val="FAFAFA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bg>
      <p:bgPr>
        <a:solidFill>
          <a:srgbClr val="FFFFFF"/>
        </a:solid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/>
          <p:nvPr/>
        </p:nvSpPr>
        <p:spPr>
          <a:xfrm>
            <a:off x="-11200" y="-37825"/>
            <a:ext cx="9155100" cy="1018500"/>
          </a:xfrm>
          <a:prstGeom prst="rect">
            <a:avLst/>
          </a:prstGeom>
          <a:solidFill>
            <a:srgbClr val="4CAF5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" name="Google Shape;24;p4"/>
          <p:cNvSpPr txBox="1"/>
          <p:nvPr>
            <p:ph type="title"/>
          </p:nvPr>
        </p:nvSpPr>
        <p:spPr>
          <a:xfrm>
            <a:off x="311700" y="17082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AFAFA"/>
              </a:buClr>
              <a:buSzPts val="3600"/>
              <a:buNone/>
              <a:defRPr>
                <a:solidFill>
                  <a:srgbClr val="FAFAFA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311700" y="10762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AutoNum type="arabicPeriod"/>
              <a:defRPr/>
            </a:lvl1pPr>
            <a:lvl2pPr indent="-355600" lvl="1" marL="91440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000"/>
              <a:buAutoNum type="alphaLcPeriod"/>
              <a:defRPr sz="20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AutoNum type="arabicPeriod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AutoNum type="romanLcPeriod"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idx="1" type="body"/>
          </p:nvPr>
        </p:nvSpPr>
        <p:spPr>
          <a:xfrm>
            <a:off x="311700" y="119029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832400" y="119029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1" name="Google Shape;31;p5"/>
          <p:cNvSpPr/>
          <p:nvPr/>
        </p:nvSpPr>
        <p:spPr>
          <a:xfrm>
            <a:off x="-11200" y="-37825"/>
            <a:ext cx="9155100" cy="1018500"/>
          </a:xfrm>
          <a:prstGeom prst="rect">
            <a:avLst/>
          </a:prstGeom>
          <a:solidFill>
            <a:srgbClr val="4CAF5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5"/>
          <p:cNvSpPr txBox="1"/>
          <p:nvPr>
            <p:ph type="title"/>
          </p:nvPr>
        </p:nvSpPr>
        <p:spPr>
          <a:xfrm>
            <a:off x="311700" y="17082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AFAFA"/>
              </a:buClr>
              <a:buSzPts val="3600"/>
              <a:buNone/>
              <a:defRPr>
                <a:solidFill>
                  <a:srgbClr val="FAFAFA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5" name="Google Shape;35;p6"/>
          <p:cNvSpPr/>
          <p:nvPr/>
        </p:nvSpPr>
        <p:spPr>
          <a:xfrm>
            <a:off x="-11200" y="-37825"/>
            <a:ext cx="9155100" cy="1018500"/>
          </a:xfrm>
          <a:prstGeom prst="rect">
            <a:avLst/>
          </a:prstGeom>
          <a:solidFill>
            <a:srgbClr val="4CAF5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6"/>
          <p:cNvSpPr txBox="1"/>
          <p:nvPr>
            <p:ph type="title"/>
          </p:nvPr>
        </p:nvSpPr>
        <p:spPr>
          <a:xfrm>
            <a:off x="311700" y="17082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AFAFA"/>
              </a:buClr>
              <a:buSzPts val="3600"/>
              <a:buNone/>
              <a:defRPr>
                <a:solidFill>
                  <a:srgbClr val="FAFAFA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rgbClr val="4CAF5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" type="body"/>
          </p:nvPr>
        </p:nvSpPr>
        <p:spPr>
          <a:xfrm>
            <a:off x="311700" y="3918598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</a:lstStyle>
          <a:p/>
        </p:txBody>
      </p:sp>
      <p:sp>
        <p:nvSpPr>
          <p:cNvPr id="52" name="Google Shape;52;p10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8.xml"/><Relationship Id="rId10" Type="http://schemas.openxmlformats.org/officeDocument/2006/relationships/slideLayout" Target="../slideLayouts/slideLayout7.xml"/><Relationship Id="rId13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9.xml"/><Relationship Id="rId1" Type="http://schemas.openxmlformats.org/officeDocument/2006/relationships/image" Target="../media/image3.png"/><Relationship Id="rId2" Type="http://schemas.openxmlformats.org/officeDocument/2006/relationships/hyperlink" Target="https://creativecommons.org/licenses/by/4.0/" TargetMode="External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9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1.xml"/><Relationship Id="rId16" Type="http://schemas.openxmlformats.org/officeDocument/2006/relationships/theme" Target="../theme/theme2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ooter.png" id="6" name="Google Shape;6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4CAF50"/>
              </a:buClr>
              <a:buSzPts val="3600"/>
              <a:buFont typeface="Roboto"/>
              <a:buNone/>
              <a:defRPr b="1" sz="3600">
                <a:solidFill>
                  <a:srgbClr val="4CAF5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24242"/>
              </a:buClr>
              <a:buSzPts val="2400"/>
              <a:buFont typeface="Roboto"/>
              <a:buChar char="●"/>
              <a:defRPr sz="2400">
                <a:solidFill>
                  <a:srgbClr val="42424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42900" lvl="1" marL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24242"/>
              </a:buClr>
              <a:buSzPts val="1800"/>
              <a:buFont typeface="Roboto"/>
              <a:buChar char="○"/>
              <a:defRPr sz="1800">
                <a:solidFill>
                  <a:srgbClr val="42424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24242"/>
              </a:buClr>
              <a:buSzPts val="1400"/>
              <a:buFont typeface="Roboto"/>
              <a:buChar char="■"/>
              <a:defRPr>
                <a:solidFill>
                  <a:srgbClr val="42424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24242"/>
              </a:buClr>
              <a:buSzPts val="1400"/>
              <a:buFont typeface="Roboto"/>
              <a:buChar char="●"/>
              <a:defRPr>
                <a:solidFill>
                  <a:srgbClr val="42424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24242"/>
              </a:buClr>
              <a:buSzPts val="1400"/>
              <a:buFont typeface="Roboto"/>
              <a:buChar char="○"/>
              <a:defRPr>
                <a:solidFill>
                  <a:srgbClr val="42424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24242"/>
              </a:buClr>
              <a:buSzPts val="1400"/>
              <a:buFont typeface="Roboto"/>
              <a:buChar char="■"/>
              <a:defRPr>
                <a:solidFill>
                  <a:srgbClr val="42424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24242"/>
              </a:buClr>
              <a:buSzPts val="1400"/>
              <a:buFont typeface="Roboto"/>
              <a:buChar char="●"/>
              <a:defRPr>
                <a:solidFill>
                  <a:srgbClr val="42424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24242"/>
              </a:buClr>
              <a:buSzPts val="1400"/>
              <a:buFont typeface="Roboto"/>
              <a:buChar char="○"/>
              <a:defRPr>
                <a:solidFill>
                  <a:srgbClr val="42424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24242"/>
              </a:buClr>
              <a:buSzPts val="1400"/>
              <a:buFont typeface="Roboto"/>
              <a:buChar char="■"/>
              <a:defRPr>
                <a:solidFill>
                  <a:srgbClr val="42424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" name="Google Shape;10;p1"/>
          <p:cNvSpPr txBox="1"/>
          <p:nvPr/>
        </p:nvSpPr>
        <p:spPr>
          <a:xfrm>
            <a:off x="9303675" y="2108450"/>
            <a:ext cx="54462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1"/>
          <p:cNvSpPr txBox="1"/>
          <p:nvPr/>
        </p:nvSpPr>
        <p:spPr>
          <a:xfrm>
            <a:off x="4635825" y="4752900"/>
            <a:ext cx="1287600" cy="3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757575"/>
                </a:solidFill>
                <a:latin typeface="Roboto"/>
                <a:ea typeface="Roboto"/>
                <a:cs typeface="Roboto"/>
                <a:sym typeface="Roboto"/>
              </a:rPr>
              <a:t>SQLite Primer</a:t>
            </a:r>
            <a:endParaRPr sz="1000">
              <a:solidFill>
                <a:srgbClr val="75757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" name="Google Shape;12;p1"/>
          <p:cNvSpPr txBox="1"/>
          <p:nvPr/>
        </p:nvSpPr>
        <p:spPr>
          <a:xfrm>
            <a:off x="2229275" y="4761375"/>
            <a:ext cx="2314200" cy="24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757575"/>
                </a:solidFill>
                <a:latin typeface="Roboto"/>
                <a:ea typeface="Roboto"/>
                <a:cs typeface="Roboto"/>
                <a:sym typeface="Roboto"/>
              </a:rPr>
              <a:t>Android Developer Fundamentals V2</a:t>
            </a:r>
            <a:endParaRPr sz="1000">
              <a:solidFill>
                <a:srgbClr val="75757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" name="Google Shape;13;p1"/>
          <p:cNvSpPr txBox="1"/>
          <p:nvPr/>
        </p:nvSpPr>
        <p:spPr>
          <a:xfrm>
            <a:off x="5694725" y="4626375"/>
            <a:ext cx="2158500" cy="5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i="1" lang="en" sz="900">
                <a:solidFill>
                  <a:srgbClr val="666666"/>
                </a:solidFill>
                <a:latin typeface="Open Sans"/>
                <a:ea typeface="Open Sans"/>
                <a:cs typeface="Open Sans"/>
                <a:sym typeface="Open Sans"/>
              </a:rPr>
              <a:t>This work is licensed under a </a:t>
            </a:r>
            <a:r>
              <a:rPr i="1" lang="en" sz="900" u="sng">
                <a:solidFill>
                  <a:srgbClr val="666666"/>
                </a:solidFill>
                <a:latin typeface="Open Sans"/>
                <a:ea typeface="Open Sans"/>
                <a:cs typeface="Open Sans"/>
                <a:sym typeface="Open Sans"/>
                <a:hlinkClick r:id="rId2"/>
              </a:rPr>
              <a:t>Creative Commons Attribution 4.0 International License</a:t>
            </a:r>
            <a:r>
              <a:rPr i="1" lang="en" sz="900">
                <a:solidFill>
                  <a:srgbClr val="666666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i="1" sz="90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4" name="Google Shape;14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29425" y="4788588"/>
            <a:ext cx="838200" cy="29527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4"/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hyperlink" Target="http://developer.android.com/reference/android/database/Cursor.html" TargetMode="Externa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hyperlink" Target="https://www.sqlite.org/about.html" TargetMode="External"/><Relationship Id="rId4" Type="http://schemas.openxmlformats.org/officeDocument/2006/relationships/hyperlink" Target="https://www.sqlite.org/lang.html" TargetMode="External"/><Relationship Id="rId5" Type="http://schemas.openxmlformats.org/officeDocument/2006/relationships/hyperlink" Target="https://developer.android.com/reference/android/database/sqlite/SQLiteDatabase.html" TargetMode="External"/><Relationship Id="rId6" Type="http://schemas.openxmlformats.org/officeDocument/2006/relationships/hyperlink" Target="http://developer.android.com/reference/android/database/Cursor.html" TargetMode="Externa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hyperlink" Target="https://google-developer-training.github.io/android-developer-fundamentals-course-concepts-v2/unit-4-saving-user-data/lesson-10-storing-data-with-room/10-0-c-sqlite-primer/10-0-c-sqlite-primer.html" TargetMode="Externa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sqlite.org/selfcontained.html" TargetMode="External"/><Relationship Id="rId4" Type="http://schemas.openxmlformats.org/officeDocument/2006/relationships/hyperlink" Target="https://www.sqlite.org/serverless.html" TargetMode="External"/><Relationship Id="rId5" Type="http://schemas.openxmlformats.org/officeDocument/2006/relationships/hyperlink" Target="https://www.sqlite.org/zeroconf.html" TargetMode="External"/><Relationship Id="rId6" Type="http://schemas.openxmlformats.org/officeDocument/2006/relationships/hyperlink" Target="https://www.sqlite.org/transactional.html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4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7" name="Google Shape;77;p14"/>
          <p:cNvSpPr txBox="1"/>
          <p:nvPr>
            <p:ph idx="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8" name="Google Shape;78;p14"/>
          <p:cNvSpPr txBox="1"/>
          <p:nvPr>
            <p:ph type="title"/>
          </p:nvPr>
        </p:nvSpPr>
        <p:spPr>
          <a:xfrm>
            <a:off x="265500" y="1623211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Storing Data with Room</a:t>
            </a:r>
            <a:endParaRPr/>
          </a:p>
        </p:txBody>
      </p:sp>
      <p:sp>
        <p:nvSpPr>
          <p:cNvPr id="79" name="Google Shape;79;p14"/>
          <p:cNvSpPr txBox="1"/>
          <p:nvPr>
            <p:ph idx="1" type="subTitle"/>
          </p:nvPr>
        </p:nvSpPr>
        <p:spPr>
          <a:xfrm>
            <a:off x="265500" y="3497911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10</a:t>
            </a:r>
            <a:endParaRPr/>
          </a:p>
        </p:txBody>
      </p:sp>
      <p:sp>
        <p:nvSpPr>
          <p:cNvPr id="80" name="Google Shape;80;p14"/>
          <p:cNvSpPr txBox="1"/>
          <p:nvPr>
            <p:ph idx="4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1" name="Google Shape;81;p14"/>
          <p:cNvSpPr txBox="1"/>
          <p:nvPr>
            <p:ph idx="3" type="subTitle"/>
          </p:nvPr>
        </p:nvSpPr>
        <p:spPr>
          <a:xfrm>
            <a:off x="265500" y="564125"/>
            <a:ext cx="4045200" cy="52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Android Developer Fundamentals V2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3"/>
          <p:cNvSpPr txBox="1"/>
          <p:nvPr>
            <p:ph type="title"/>
          </p:nvPr>
        </p:nvSpPr>
        <p:spPr>
          <a:xfrm>
            <a:off x="311700" y="17082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 or nothing</a:t>
            </a:r>
            <a:endParaRPr/>
          </a:p>
        </p:txBody>
      </p:sp>
      <p:sp>
        <p:nvSpPr>
          <p:cNvPr id="143" name="Google Shape;143;p23"/>
          <p:cNvSpPr txBox="1"/>
          <p:nvPr>
            <p:ph idx="1" type="body"/>
          </p:nvPr>
        </p:nvSpPr>
        <p:spPr>
          <a:xfrm>
            <a:off x="311700" y="1033275"/>
            <a:ext cx="8520600" cy="34164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All changes within a single transaction in SQLite either occur completely or not at all, even if the act of writing the change out to the disk is interrupted by</a:t>
            </a:r>
            <a:endParaRPr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program crash</a:t>
            </a:r>
            <a:endParaRPr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operating system crash</a:t>
            </a:r>
            <a:endParaRPr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power failure.</a:t>
            </a:r>
            <a:endParaRPr/>
          </a:p>
        </p:txBody>
      </p:sp>
      <p:sp>
        <p:nvSpPr>
          <p:cNvPr id="144" name="Google Shape;144;p23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4"/>
          <p:cNvSpPr txBox="1"/>
          <p:nvPr>
            <p:ph type="title"/>
          </p:nvPr>
        </p:nvSpPr>
        <p:spPr>
          <a:xfrm>
            <a:off x="311700" y="17082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ACID</a:t>
            </a:r>
            <a:endParaRPr/>
          </a:p>
        </p:txBody>
      </p:sp>
      <p:sp>
        <p:nvSpPr>
          <p:cNvPr id="150" name="Google Shape;150;p24"/>
          <p:cNvSpPr txBox="1"/>
          <p:nvPr>
            <p:ph idx="1" type="body"/>
          </p:nvPr>
        </p:nvSpPr>
        <p:spPr>
          <a:xfrm>
            <a:off x="311700" y="923875"/>
            <a:ext cx="8520600" cy="34164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SzPts val="2200"/>
              <a:buChar char="●"/>
            </a:pPr>
            <a:r>
              <a:rPr b="1" lang="en" sz="2200"/>
              <a:t>Atomicity</a:t>
            </a:r>
            <a:r>
              <a:rPr lang="en" sz="2200"/>
              <a:t>—All or no modifications are performed</a:t>
            </a:r>
            <a:endParaRPr sz="2200"/>
          </a:p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SzPts val="2200"/>
              <a:buChar char="●"/>
            </a:pPr>
            <a:r>
              <a:rPr b="1" lang="en" sz="2200"/>
              <a:t>Consistency</a:t>
            </a:r>
            <a:r>
              <a:rPr lang="en" sz="2200"/>
              <a:t>—When transaction has completed, all data is in a consistent state</a:t>
            </a:r>
            <a:endParaRPr sz="2200"/>
          </a:p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SzPts val="2200"/>
              <a:buChar char="●"/>
            </a:pPr>
            <a:r>
              <a:rPr b="1" lang="en" sz="2200"/>
              <a:t>Isolation</a:t>
            </a:r>
            <a:r>
              <a:rPr lang="en" sz="2200"/>
              <a:t>—Modifications made by concurrent transactions must be isolated from the modifications made by any other concurrent transactions</a:t>
            </a:r>
            <a:endParaRPr sz="2200"/>
          </a:p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SzPts val="2200"/>
              <a:buChar char="●"/>
            </a:pPr>
            <a:r>
              <a:rPr b="1" lang="en" sz="2200"/>
              <a:t>Durability</a:t>
            </a:r>
            <a:r>
              <a:rPr lang="en" sz="2200"/>
              <a:t>—After a transaction has completed, its effects are permanently in place in the system</a:t>
            </a: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4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5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57" name="Google Shape;157;p25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Queries</a:t>
            </a:r>
            <a:endParaRPr/>
          </a:p>
        </p:txBody>
      </p:sp>
      <p:sp>
        <p:nvSpPr>
          <p:cNvPr id="158" name="Google Shape;158;p25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6"/>
          <p:cNvSpPr txBox="1"/>
          <p:nvPr>
            <p:ph type="title"/>
          </p:nvPr>
        </p:nvSpPr>
        <p:spPr>
          <a:xfrm>
            <a:off x="311700" y="17082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SQL basic operations </a:t>
            </a:r>
            <a:endParaRPr/>
          </a:p>
        </p:txBody>
      </p:sp>
      <p:sp>
        <p:nvSpPr>
          <p:cNvPr id="164" name="Google Shape;164;p26"/>
          <p:cNvSpPr txBox="1"/>
          <p:nvPr>
            <p:ph idx="1" type="body"/>
          </p:nvPr>
        </p:nvSpPr>
        <p:spPr>
          <a:xfrm>
            <a:off x="311700" y="1076275"/>
            <a:ext cx="8520600" cy="34164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500"/>
              </a:spcBef>
              <a:spcAft>
                <a:spcPts val="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6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6" name="Google Shape;166;p26"/>
          <p:cNvSpPr txBox="1"/>
          <p:nvPr>
            <p:ph idx="1" type="body"/>
          </p:nvPr>
        </p:nvSpPr>
        <p:spPr>
          <a:xfrm>
            <a:off x="311700" y="1457275"/>
            <a:ext cx="8520600" cy="29529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Insert rows</a:t>
            </a:r>
            <a:endParaRPr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Delete rows</a:t>
            </a:r>
            <a:endParaRPr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Update values in rows</a:t>
            </a:r>
            <a:endParaRPr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Retrieve rows that meet given criteria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500"/>
              </a:spcBef>
              <a:spcAft>
                <a:spcPts val="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7"/>
          <p:cNvSpPr txBox="1"/>
          <p:nvPr>
            <p:ph type="title"/>
          </p:nvPr>
        </p:nvSpPr>
        <p:spPr>
          <a:xfrm>
            <a:off x="311700" y="17082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SQL Query </a:t>
            </a:r>
            <a:endParaRPr/>
          </a:p>
        </p:txBody>
      </p:sp>
      <p:sp>
        <p:nvSpPr>
          <p:cNvPr id="172" name="Google Shape;172;p27"/>
          <p:cNvSpPr txBox="1"/>
          <p:nvPr>
            <p:ph idx="1" type="body"/>
          </p:nvPr>
        </p:nvSpPr>
        <p:spPr>
          <a:xfrm>
            <a:off x="311700" y="1076275"/>
            <a:ext cx="8520600" cy="34164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500"/>
              </a:spcBef>
              <a:spcAft>
                <a:spcPts val="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27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74" name="Google Shape;174;p27"/>
          <p:cNvSpPr txBox="1"/>
          <p:nvPr>
            <p:ph idx="1" type="body"/>
          </p:nvPr>
        </p:nvSpPr>
        <p:spPr>
          <a:xfrm>
            <a:off x="311700" y="1076275"/>
            <a:ext cx="8520600" cy="34164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SELECT word, description </a:t>
            </a:r>
            <a:br>
              <a:rPr lang="en"/>
            </a:br>
            <a:r>
              <a:rPr lang="en"/>
              <a:t>FROM WORD_LIST_TABLE </a:t>
            </a:r>
            <a:br>
              <a:rPr lang="en"/>
            </a:br>
            <a:r>
              <a:rPr lang="en"/>
              <a:t>WHERE word="alpha"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Generic</a:t>
            </a:r>
            <a:endParaRPr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SELECT columns </a:t>
            </a:r>
            <a:br>
              <a:rPr lang="en"/>
            </a:br>
            <a:r>
              <a:rPr lang="en"/>
              <a:t>FROM table </a:t>
            </a:r>
            <a:br>
              <a:rPr lang="en"/>
            </a:br>
            <a:r>
              <a:rPr lang="en"/>
              <a:t>WHERE column="value"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8"/>
          <p:cNvSpPr txBox="1"/>
          <p:nvPr>
            <p:ph type="title"/>
          </p:nvPr>
        </p:nvSpPr>
        <p:spPr>
          <a:xfrm>
            <a:off x="311700" y="17082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SELECT columns FROM table</a:t>
            </a:r>
            <a:endParaRPr/>
          </a:p>
        </p:txBody>
      </p:sp>
      <p:sp>
        <p:nvSpPr>
          <p:cNvPr id="180" name="Google Shape;180;p28"/>
          <p:cNvSpPr txBox="1"/>
          <p:nvPr>
            <p:ph idx="1" type="body"/>
          </p:nvPr>
        </p:nvSpPr>
        <p:spPr>
          <a:xfrm>
            <a:off x="311700" y="1076275"/>
            <a:ext cx="8520600" cy="34164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500"/>
              </a:spcBef>
              <a:spcAft>
                <a:spcPts val="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28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2" name="Google Shape;182;p28"/>
          <p:cNvSpPr txBox="1"/>
          <p:nvPr>
            <p:ph idx="1" type="body"/>
          </p:nvPr>
        </p:nvSpPr>
        <p:spPr>
          <a:xfrm>
            <a:off x="311700" y="1304875"/>
            <a:ext cx="8520600" cy="26715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b="1" lang="en"/>
              <a:t>SELECT columns</a:t>
            </a:r>
            <a:endParaRPr/>
          </a:p>
          <a:p>
            <a:pPr indent="-355600" lvl="1" marL="914400" rtl="0" algn="l">
              <a:spcBef>
                <a:spcPts val="1000"/>
              </a:spcBef>
              <a:spcAft>
                <a:spcPts val="0"/>
              </a:spcAft>
              <a:buSzPts val="2000"/>
              <a:buChar char="○"/>
            </a:pPr>
            <a:r>
              <a:rPr lang="en"/>
              <a:t>Select the columns to return</a:t>
            </a:r>
            <a:endParaRPr/>
          </a:p>
          <a:p>
            <a:pPr indent="-355600" lvl="1" marL="914400" rtl="0" algn="l">
              <a:spcBef>
                <a:spcPts val="1000"/>
              </a:spcBef>
              <a:spcAft>
                <a:spcPts val="0"/>
              </a:spcAft>
              <a:buSzPts val="2000"/>
              <a:buChar char="○"/>
            </a:pPr>
            <a:r>
              <a:rPr lang="en"/>
              <a:t>Use * to return all columns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b="1" lang="en"/>
              <a:t>FROM table</a:t>
            </a:r>
            <a:r>
              <a:rPr lang="en"/>
              <a:t>—specify the table from which to get results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9"/>
          <p:cNvSpPr txBox="1"/>
          <p:nvPr>
            <p:ph type="title"/>
          </p:nvPr>
        </p:nvSpPr>
        <p:spPr>
          <a:xfrm>
            <a:off x="311700" y="17082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WHERE column="value"</a:t>
            </a:r>
            <a:endParaRPr/>
          </a:p>
        </p:txBody>
      </p:sp>
      <p:sp>
        <p:nvSpPr>
          <p:cNvPr id="188" name="Google Shape;188;p29"/>
          <p:cNvSpPr txBox="1"/>
          <p:nvPr>
            <p:ph idx="1" type="body"/>
          </p:nvPr>
        </p:nvSpPr>
        <p:spPr>
          <a:xfrm>
            <a:off x="311700" y="1076275"/>
            <a:ext cx="8520600" cy="34164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500"/>
              </a:spcBef>
              <a:spcAft>
                <a:spcPts val="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29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90" name="Google Shape;190;p29"/>
          <p:cNvSpPr txBox="1"/>
          <p:nvPr>
            <p:ph idx="1" type="body"/>
          </p:nvPr>
        </p:nvSpPr>
        <p:spPr>
          <a:xfrm>
            <a:off x="311700" y="1457275"/>
            <a:ext cx="8520600" cy="24579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b="1" lang="en">
                <a:solidFill>
                  <a:schemeClr val="dk1"/>
                </a:solidFill>
              </a:rPr>
              <a:t>WHERE</a:t>
            </a:r>
            <a:r>
              <a:rPr lang="en">
                <a:solidFill>
                  <a:schemeClr val="dk1"/>
                </a:solidFill>
              </a:rPr>
              <a:t>—keyword for conditions that have to be met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b="1" lang="en">
                <a:solidFill>
                  <a:schemeClr val="dk1"/>
                </a:solidFill>
              </a:rPr>
              <a:t>column="value"</a:t>
            </a:r>
            <a:r>
              <a:rPr lang="en">
                <a:solidFill>
                  <a:schemeClr val="dk1"/>
                </a:solidFill>
              </a:rPr>
              <a:t>—the condition that has to be met</a:t>
            </a:r>
            <a:endParaRPr>
              <a:solidFill>
                <a:schemeClr val="dk1"/>
              </a:solidFill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en" sz="2400">
                <a:solidFill>
                  <a:schemeClr val="dk1"/>
                </a:solidFill>
              </a:rPr>
              <a:t>common operators: =, LIKE, &lt;, &gt;</a:t>
            </a:r>
            <a:endParaRPr b="1"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0"/>
          <p:cNvSpPr txBox="1"/>
          <p:nvPr>
            <p:ph type="title"/>
          </p:nvPr>
        </p:nvSpPr>
        <p:spPr>
          <a:xfrm>
            <a:off x="311700" y="17082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AND, ORDER BY, LIMIT</a:t>
            </a:r>
            <a:endParaRPr/>
          </a:p>
        </p:txBody>
      </p:sp>
      <p:sp>
        <p:nvSpPr>
          <p:cNvPr id="196" name="Google Shape;196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500"/>
              </a:spcBef>
              <a:spcAft>
                <a:spcPts val="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30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98" name="Google Shape;198;p30"/>
          <p:cNvSpPr txBox="1"/>
          <p:nvPr>
            <p:ph idx="1" type="body"/>
          </p:nvPr>
        </p:nvSpPr>
        <p:spPr>
          <a:xfrm>
            <a:off x="311700" y="1076275"/>
            <a:ext cx="8624700" cy="29079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SELECT _id FROM WORD_LIST_TABLE WHERE word="alpha" </a:t>
            </a:r>
            <a:r>
              <a:rPr b="1" lang="en">
                <a:solidFill>
                  <a:schemeClr val="dk1"/>
                </a:solidFill>
              </a:rPr>
              <a:t>AND</a:t>
            </a:r>
            <a:r>
              <a:rPr lang="en">
                <a:solidFill>
                  <a:schemeClr val="dk1"/>
                </a:solidFill>
              </a:rPr>
              <a:t> definition LIKE "%art%" </a:t>
            </a:r>
            <a:r>
              <a:rPr b="1" lang="en">
                <a:solidFill>
                  <a:schemeClr val="dk1"/>
                </a:solidFill>
              </a:rPr>
              <a:t>ORDER BY word DESC LIMIT 1</a:t>
            </a:r>
            <a:r>
              <a:rPr lang="en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b="1" lang="en">
                <a:solidFill>
                  <a:schemeClr val="dk1"/>
                </a:solidFill>
              </a:rPr>
              <a:t>AND, OR</a:t>
            </a:r>
            <a:r>
              <a:rPr lang="en">
                <a:solidFill>
                  <a:schemeClr val="dk1"/>
                </a:solidFill>
              </a:rPr>
              <a:t>—connect multiple conditions with logic operators</a:t>
            </a:r>
            <a:endParaRPr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b="1" lang="en">
                <a:solidFill>
                  <a:schemeClr val="dk1"/>
                </a:solidFill>
              </a:rPr>
              <a:t>ORDER BY</a:t>
            </a:r>
            <a:r>
              <a:rPr lang="en">
                <a:solidFill>
                  <a:schemeClr val="dk1"/>
                </a:solidFill>
              </a:rPr>
              <a:t>—omit for default order, or ASC for ascending, DESC for descending</a:t>
            </a:r>
            <a:endParaRPr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b="1" lang="en">
                <a:solidFill>
                  <a:schemeClr val="dk1"/>
                </a:solidFill>
              </a:rPr>
              <a:t>LIMIT</a:t>
            </a:r>
            <a:r>
              <a:rPr lang="en">
                <a:solidFill>
                  <a:schemeClr val="dk1"/>
                </a:solidFill>
              </a:rPr>
              <a:t>—get a limited number of results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1"/>
          <p:cNvSpPr txBox="1"/>
          <p:nvPr>
            <p:ph type="title"/>
          </p:nvPr>
        </p:nvSpPr>
        <p:spPr>
          <a:xfrm>
            <a:off x="311700" y="17082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Sample queries</a:t>
            </a:r>
            <a:endParaRPr/>
          </a:p>
        </p:txBody>
      </p:sp>
      <p:sp>
        <p:nvSpPr>
          <p:cNvPr id="204" name="Google Shape;204;p31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aphicFrame>
        <p:nvGraphicFramePr>
          <p:cNvPr id="205" name="Google Shape;205;p31"/>
          <p:cNvGraphicFramePr/>
          <p:nvPr/>
        </p:nvGraphicFramePr>
        <p:xfrm>
          <a:off x="106450" y="1427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{6E9B32F4-5E44-4C58-B338-30611793BF6B}</a:tableStyleId>
              </a:tblPr>
              <a:tblGrid>
                <a:gridCol w="457000"/>
                <a:gridCol w="3998875"/>
                <a:gridCol w="4455875"/>
              </a:tblGrid>
              <a:tr h="1085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Roboto"/>
                          <a:ea typeface="Roboto"/>
                          <a:cs typeface="Roboto"/>
                          <a:sym typeface="Roboto"/>
                        </a:rPr>
                        <a:t>1</a:t>
                      </a:r>
                      <a:endParaRPr sz="24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Roboto"/>
                          <a:ea typeface="Roboto"/>
                          <a:cs typeface="Roboto"/>
                          <a:sym typeface="Roboto"/>
                        </a:rPr>
                        <a:t>SELECT * FROM WORD_LIST_TABLE</a:t>
                      </a:r>
                      <a:endParaRPr sz="24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Roboto"/>
                          <a:ea typeface="Roboto"/>
                          <a:cs typeface="Roboto"/>
                          <a:sym typeface="Roboto"/>
                        </a:rPr>
                        <a:t>Get the whole table</a:t>
                      </a:r>
                      <a:endParaRPr sz="24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63500" marB="63500" marR="63500" marL="63500"/>
                </a:tc>
              </a:tr>
              <a:tr h="1761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Roboto"/>
                          <a:ea typeface="Roboto"/>
                          <a:cs typeface="Roboto"/>
                          <a:sym typeface="Roboto"/>
                        </a:rPr>
                        <a:t>2</a:t>
                      </a:r>
                      <a:endParaRPr sz="24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Roboto"/>
                          <a:ea typeface="Roboto"/>
                          <a:cs typeface="Roboto"/>
                          <a:sym typeface="Roboto"/>
                        </a:rPr>
                        <a:t>SELECT word, definition FROM WORD_LIST_TABLE WHERE _id &gt; 2 </a:t>
                      </a:r>
                      <a:endParaRPr sz="24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Roboto"/>
                          <a:ea typeface="Roboto"/>
                          <a:cs typeface="Roboto"/>
                          <a:sym typeface="Roboto"/>
                        </a:rPr>
                        <a:t>Returns</a:t>
                      </a:r>
                      <a:endParaRPr sz="24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Roboto"/>
                          <a:ea typeface="Roboto"/>
                          <a:cs typeface="Roboto"/>
                          <a:sym typeface="Roboto"/>
                        </a:rPr>
                        <a:t>[["alpha", "particle"]]</a:t>
                      </a:r>
                      <a:endParaRPr sz="24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2"/>
          <p:cNvSpPr txBox="1"/>
          <p:nvPr>
            <p:ph type="title"/>
          </p:nvPr>
        </p:nvSpPr>
        <p:spPr>
          <a:xfrm>
            <a:off x="311700" y="17082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sample queries</a:t>
            </a:r>
            <a:endParaRPr/>
          </a:p>
        </p:txBody>
      </p:sp>
      <p:sp>
        <p:nvSpPr>
          <p:cNvPr id="211" name="Google Shape;211;p32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aphicFrame>
        <p:nvGraphicFramePr>
          <p:cNvPr id="212" name="Google Shape;212;p32"/>
          <p:cNvGraphicFramePr/>
          <p:nvPr/>
        </p:nvGraphicFramePr>
        <p:xfrm>
          <a:off x="106450" y="1046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{6E9B32F4-5E44-4C58-B338-30611793BF6B}</a:tableStyleId>
              </a:tblPr>
              <a:tblGrid>
                <a:gridCol w="457875"/>
                <a:gridCol w="3927625"/>
                <a:gridCol w="4543100"/>
              </a:tblGrid>
              <a:tr h="1778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3</a:t>
                      </a:r>
                      <a:endParaRPr sz="24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SELECT _id FROM WORD_LIST_TABLE WHERE word="alpha" AND definition LIKE "%art%"</a:t>
                      </a:r>
                      <a:endParaRPr sz="24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Return id of word alpha with substring "art" in definition </a:t>
                      </a:r>
                      <a:endParaRPr sz="24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[["3"]]</a:t>
                      </a:r>
                      <a:endParaRPr sz="2400"/>
                    </a:p>
                  </a:txBody>
                  <a:tcPr marT="63500" marB="63500" marR="63500" marL="63500"/>
                </a:tc>
              </a:tr>
              <a:tr h="1778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4</a:t>
                      </a:r>
                      <a:endParaRPr sz="24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SELECT * FROM WORD_LIST_TABLE ORDER BY word DESC LIMIT 1  </a:t>
                      </a:r>
                      <a:endParaRPr sz="24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Sort in reverse and get first item. Sorting is by the first column (_id) </a:t>
                      </a:r>
                      <a:endParaRPr sz="24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[["3","alpha","particle"]]</a:t>
                      </a:r>
                      <a:endParaRPr sz="2400"/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5"/>
          <p:cNvSpPr txBox="1"/>
          <p:nvPr>
            <p:ph type="ctrTitle"/>
          </p:nvPr>
        </p:nvSpPr>
        <p:spPr>
          <a:xfrm>
            <a:off x="311708" y="778193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10.0 SQLite Primer</a:t>
            </a:r>
            <a:endParaRPr/>
          </a:p>
        </p:txBody>
      </p:sp>
      <p:sp>
        <p:nvSpPr>
          <p:cNvPr id="87" name="Google Shape;87;p15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3"/>
          <p:cNvSpPr txBox="1"/>
          <p:nvPr>
            <p:ph type="title"/>
          </p:nvPr>
        </p:nvSpPr>
        <p:spPr>
          <a:xfrm>
            <a:off x="311700" y="17082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Last sample query</a:t>
            </a:r>
            <a:endParaRPr/>
          </a:p>
        </p:txBody>
      </p:sp>
      <p:sp>
        <p:nvSpPr>
          <p:cNvPr id="218" name="Google Shape;218;p33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aphicFrame>
        <p:nvGraphicFramePr>
          <p:cNvPr id="219" name="Google Shape;219;p33"/>
          <p:cNvGraphicFramePr/>
          <p:nvPr/>
        </p:nvGraphicFramePr>
        <p:xfrm>
          <a:off x="152400" y="1600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{6E9B32F4-5E44-4C58-B338-30611793BF6B}</a:tableStyleId>
              </a:tblPr>
              <a:tblGrid>
                <a:gridCol w="453425"/>
                <a:gridCol w="3123350"/>
                <a:gridCol w="5264975"/>
              </a:tblGrid>
              <a:tr h="23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5</a:t>
                      </a:r>
                      <a:endParaRPr sz="24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SELECT * FROM WORD_LIST_TABLE LIMIT 2,1  </a:t>
                      </a:r>
                      <a:endParaRPr sz="24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Returns 1 item starting at position 2. Position counting starts at 1 (not zero!). </a:t>
                      </a:r>
                      <a:endParaRPr sz="24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Returns </a:t>
                      </a:r>
                      <a:endParaRPr sz="24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[["2","beta","second letter"]]</a:t>
                      </a:r>
                      <a:endParaRPr sz="2400"/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4"/>
          <p:cNvSpPr txBox="1"/>
          <p:nvPr>
            <p:ph type="title"/>
          </p:nvPr>
        </p:nvSpPr>
        <p:spPr>
          <a:xfrm>
            <a:off x="311700" y="17082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rawQuery() </a:t>
            </a:r>
            <a:endParaRPr/>
          </a:p>
        </p:txBody>
      </p:sp>
      <p:sp>
        <p:nvSpPr>
          <p:cNvPr id="225" name="Google Shape;225;p34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26" name="Google Shape;226;p34"/>
          <p:cNvSpPr txBox="1"/>
          <p:nvPr/>
        </p:nvSpPr>
        <p:spPr>
          <a:xfrm>
            <a:off x="61600" y="1119050"/>
            <a:ext cx="9003900" cy="333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String query = "SELECT * FROM WORD_LIST_TABLE";</a:t>
            </a:r>
            <a:endParaRPr sz="2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rawQuery(query, null);</a:t>
            </a:r>
            <a:endParaRPr sz="2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query = "SELECT word, definition FROM WORD_LIST_TABLE WHERE _id&gt; ? ";</a:t>
            </a:r>
            <a:endParaRPr sz="2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String[] selectionArgs = new String[]{"2"}</a:t>
            </a:r>
            <a:endParaRPr sz="2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rawQuery(query, selectionArgs);</a:t>
            </a:r>
            <a:endParaRPr sz="2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5"/>
          <p:cNvSpPr txBox="1"/>
          <p:nvPr>
            <p:ph type="title"/>
          </p:nvPr>
        </p:nvSpPr>
        <p:spPr>
          <a:xfrm>
            <a:off x="311700" y="24702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query() </a:t>
            </a:r>
            <a:endParaRPr/>
          </a:p>
        </p:txBody>
      </p:sp>
      <p:sp>
        <p:nvSpPr>
          <p:cNvPr id="232" name="Google Shape;232;p35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aphicFrame>
        <p:nvGraphicFramePr>
          <p:cNvPr id="233" name="Google Shape;233;p35"/>
          <p:cNvGraphicFramePr/>
          <p:nvPr/>
        </p:nvGraphicFramePr>
        <p:xfrm>
          <a:off x="60225" y="1042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{6E9B32F4-5E44-4C58-B338-30611793BF6B}</a:tableStyleId>
              </a:tblPr>
              <a:tblGrid>
                <a:gridCol w="2978925"/>
                <a:gridCol w="6044625"/>
              </a:tblGrid>
              <a:tr h="3283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SELECT * FROM WORD_LIST_TABLE</a:t>
                      </a:r>
                      <a:endParaRPr sz="18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WHERE word="alpha"</a:t>
                      </a:r>
                      <a:endParaRPr sz="18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ORDER BY word ASC</a:t>
                      </a:r>
                      <a:endParaRPr sz="18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LIMIT 2,1;</a:t>
                      </a:r>
                      <a:endParaRPr sz="18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Roboto"/>
                          <a:ea typeface="Roboto"/>
                          <a:cs typeface="Roboto"/>
                          <a:sym typeface="Roboto"/>
                        </a:rPr>
                        <a:t>Returns</a:t>
                      </a:r>
                      <a:r>
                        <a:rPr lang="en" sz="18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endParaRPr sz="18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[["alpha", "particle"]]</a:t>
                      </a:r>
                      <a:endParaRPr sz="18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String table = "WORD_LIST_TABLE"</a:t>
                      </a:r>
                      <a:endParaRPr sz="18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String[] columns = new String[]{"*"};</a:t>
                      </a:r>
                      <a:endParaRPr sz="18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String selection = "word = ?"</a:t>
                      </a:r>
                      <a:endParaRPr sz="18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String[] selectionArgs = new String[]{"alpha"};</a:t>
                      </a:r>
                      <a:endParaRPr sz="18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String groupBy = null;</a:t>
                      </a:r>
                      <a:endParaRPr sz="18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String having = null;</a:t>
                      </a:r>
                      <a:endParaRPr sz="18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String orderBy = "word ASC"</a:t>
                      </a:r>
                      <a:endParaRPr sz="18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String limit = "2,1"</a:t>
                      </a:r>
                      <a:endParaRPr sz="18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query(table, columns, selection, selectionArgs, groupBy, having, orderBy, limit);</a:t>
                      </a:r>
                      <a:endParaRPr sz="1800"/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6"/>
          <p:cNvSpPr txBox="1"/>
          <p:nvPr>
            <p:ph type="title"/>
          </p:nvPr>
        </p:nvSpPr>
        <p:spPr>
          <a:xfrm>
            <a:off x="311700" y="17082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Cursors </a:t>
            </a:r>
            <a:endParaRPr/>
          </a:p>
        </p:txBody>
      </p:sp>
      <p:sp>
        <p:nvSpPr>
          <p:cNvPr id="239" name="Google Shape;239;p36"/>
          <p:cNvSpPr txBox="1"/>
          <p:nvPr>
            <p:ph idx="1" type="body"/>
          </p:nvPr>
        </p:nvSpPr>
        <p:spPr>
          <a:xfrm>
            <a:off x="311700" y="1076275"/>
            <a:ext cx="8520600" cy="34164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500"/>
              </a:spcBef>
              <a:spcAft>
                <a:spcPts val="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36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41" name="Google Shape;241;p36"/>
          <p:cNvSpPr txBox="1"/>
          <p:nvPr>
            <p:ph idx="1" type="body"/>
          </p:nvPr>
        </p:nvSpPr>
        <p:spPr>
          <a:xfrm>
            <a:off x="311700" y="1076275"/>
            <a:ext cx="8520600" cy="34164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Queries always return a Cursor object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Cursor</a:t>
            </a:r>
            <a:r>
              <a:rPr lang="en"/>
              <a:t> is an object interface that provides random read-write access to the result set returned by a database query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⇒ Think of it as a pointer to table rows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You will learn more about cursors in the following chapters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7"/>
          <p:cNvSpPr txBox="1"/>
          <p:nvPr>
            <p:ph type="title"/>
          </p:nvPr>
        </p:nvSpPr>
        <p:spPr>
          <a:xfrm>
            <a:off x="311700" y="17082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 more </a:t>
            </a:r>
            <a:endParaRPr/>
          </a:p>
        </p:txBody>
      </p:sp>
      <p:sp>
        <p:nvSpPr>
          <p:cNvPr id="247" name="Google Shape;247;p37"/>
          <p:cNvSpPr txBox="1"/>
          <p:nvPr>
            <p:ph idx="1" type="body"/>
          </p:nvPr>
        </p:nvSpPr>
        <p:spPr>
          <a:xfrm>
            <a:off x="311700" y="1076275"/>
            <a:ext cx="8520600" cy="34164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500"/>
              </a:spcBef>
              <a:spcAft>
                <a:spcPts val="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37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49" name="Google Shape;249;p37"/>
          <p:cNvSpPr txBox="1"/>
          <p:nvPr>
            <p:ph idx="1" type="body"/>
          </p:nvPr>
        </p:nvSpPr>
        <p:spPr>
          <a:xfrm>
            <a:off x="311700" y="1351200"/>
            <a:ext cx="8520600" cy="24411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SQLite website</a:t>
            </a:r>
            <a:endParaRPr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 u="sng">
                <a:solidFill>
                  <a:schemeClr val="hlink"/>
                </a:solidFill>
                <a:hlinkClick r:id="rId4"/>
              </a:rPr>
              <a:t>Full description of the Query Language</a:t>
            </a:r>
            <a:endParaRPr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 u="sng">
                <a:solidFill>
                  <a:schemeClr val="hlink"/>
                </a:solidFill>
                <a:hlinkClick r:id="rId5"/>
              </a:rPr>
              <a:t>SQLite</a:t>
            </a:r>
            <a:r>
              <a:rPr lang="en"/>
              <a:t> class</a:t>
            </a:r>
            <a:endParaRPr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 u="sng">
                <a:solidFill>
                  <a:schemeClr val="hlink"/>
                </a:solidFill>
                <a:hlinkClick r:id="rId6"/>
              </a:rPr>
              <a:t>Cursor</a:t>
            </a:r>
            <a:r>
              <a:rPr lang="en"/>
              <a:t> class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8"/>
          <p:cNvSpPr txBox="1"/>
          <p:nvPr>
            <p:ph type="title"/>
          </p:nvPr>
        </p:nvSpPr>
        <p:spPr>
          <a:xfrm>
            <a:off x="311700" y="17082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What's Next?</a:t>
            </a:r>
            <a:endParaRPr/>
          </a:p>
        </p:txBody>
      </p:sp>
      <p:sp>
        <p:nvSpPr>
          <p:cNvPr id="255" name="Google Shape;255;p38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56" name="Google Shape;256;p38"/>
          <p:cNvSpPr txBox="1"/>
          <p:nvPr/>
        </p:nvSpPr>
        <p:spPr>
          <a:xfrm>
            <a:off x="311700" y="2216125"/>
            <a:ext cx="8520600" cy="1385400"/>
          </a:xfrm>
          <a:prstGeom prst="rect">
            <a:avLst/>
          </a:prstGeom>
          <a:noFill/>
          <a:ln cap="flat" cmpd="sng" w="38100">
            <a:solidFill>
              <a:srgbClr val="4CAF5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424242"/>
              </a:buClr>
              <a:buSzPts val="2400"/>
              <a:buFont typeface="Roboto"/>
              <a:buChar char="●"/>
            </a:pPr>
            <a:r>
              <a:rPr lang="en" sz="2400">
                <a:solidFill>
                  <a:srgbClr val="424242"/>
                </a:solidFill>
                <a:latin typeface="Roboto"/>
                <a:ea typeface="Roboto"/>
                <a:cs typeface="Roboto"/>
                <a:sym typeface="Roboto"/>
              </a:rPr>
              <a:t>Concept Chapter: </a:t>
            </a:r>
            <a:r>
              <a:rPr lang="en" sz="2400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10.0 SQLite Primer</a:t>
            </a:r>
            <a:endParaRPr sz="2400">
              <a:solidFill>
                <a:srgbClr val="424242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424242"/>
              </a:buClr>
              <a:buSzPts val="2400"/>
              <a:buFont typeface="Roboto"/>
              <a:buChar char="●"/>
            </a:pPr>
            <a:r>
              <a:rPr lang="en" sz="2400">
                <a:solidFill>
                  <a:srgbClr val="424242"/>
                </a:solidFill>
                <a:latin typeface="Roboto"/>
                <a:ea typeface="Roboto"/>
                <a:cs typeface="Roboto"/>
                <a:sym typeface="Roboto"/>
              </a:rPr>
              <a:t>No Practical</a:t>
            </a:r>
            <a:endParaRPr sz="2400">
              <a:solidFill>
                <a:srgbClr val="42424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END</a:t>
            </a:r>
            <a:endParaRPr/>
          </a:p>
        </p:txBody>
      </p:sp>
      <p:sp>
        <p:nvSpPr>
          <p:cNvPr id="262" name="Google Shape;262;p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39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64" name="Google Shape;264;p3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/>
          <p:nvPr>
            <p:ph type="title"/>
          </p:nvPr>
        </p:nvSpPr>
        <p:spPr>
          <a:xfrm>
            <a:off x="311700" y="17082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Contents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6"/>
          <p:cNvSpPr txBox="1"/>
          <p:nvPr>
            <p:ph idx="1" type="body"/>
          </p:nvPr>
        </p:nvSpPr>
        <p:spPr>
          <a:xfrm>
            <a:off x="311700" y="1504350"/>
            <a:ext cx="8568300" cy="216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SQLite Database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Queries</a:t>
            </a:r>
            <a:endParaRPr/>
          </a:p>
        </p:txBody>
      </p:sp>
      <p:sp>
        <p:nvSpPr>
          <p:cNvPr id="94" name="Google Shape;94;p16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7"/>
          <p:cNvSpPr txBox="1"/>
          <p:nvPr>
            <p:ph type="title"/>
          </p:nvPr>
        </p:nvSpPr>
        <p:spPr>
          <a:xfrm>
            <a:off x="311700" y="17082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This is only a refresher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7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1" name="Google Shape;101;p17"/>
          <p:cNvSpPr txBox="1"/>
          <p:nvPr>
            <p:ph idx="1" type="body"/>
          </p:nvPr>
        </p:nvSpPr>
        <p:spPr>
          <a:xfrm>
            <a:off x="311700" y="1123350"/>
            <a:ext cx="8205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course assumes that you are familiar with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Databases in general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SQL databases in particular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SQL query language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200"/>
              </a:spcAft>
              <a:buNone/>
            </a:pPr>
            <a:r>
              <a:rPr lang="en"/>
              <a:t>This chapter is a refresher and quick reference</a:t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7" name="Google Shape;107;p1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SQLite Database</a:t>
            </a:r>
            <a:endParaRPr/>
          </a:p>
        </p:txBody>
      </p:sp>
      <p:sp>
        <p:nvSpPr>
          <p:cNvPr id="108" name="Google Shape;108;p1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9"/>
          <p:cNvSpPr txBox="1"/>
          <p:nvPr>
            <p:ph type="title"/>
          </p:nvPr>
        </p:nvSpPr>
        <p:spPr>
          <a:xfrm>
            <a:off x="311700" y="17082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SQL Databases</a:t>
            </a:r>
            <a:endParaRPr/>
          </a:p>
        </p:txBody>
      </p:sp>
      <p:sp>
        <p:nvSpPr>
          <p:cNvPr id="114" name="Google Shape;114;p19"/>
          <p:cNvSpPr txBox="1"/>
          <p:nvPr>
            <p:ph idx="1" type="body"/>
          </p:nvPr>
        </p:nvSpPr>
        <p:spPr>
          <a:xfrm>
            <a:off x="311700" y="1152475"/>
            <a:ext cx="8709300" cy="34164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Store data in tables of rows and columns (spreadsheet…)</a:t>
            </a:r>
            <a:endParaRPr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Field = intersection of a row and column</a:t>
            </a:r>
            <a:endParaRPr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Fields contain data, references to other fields, or references to other tables</a:t>
            </a:r>
            <a:endParaRPr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Rows are identified by unique IDs</a:t>
            </a:r>
            <a:endParaRPr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Column names are unique per table</a:t>
            </a:r>
            <a:endParaRPr sz="1800"/>
          </a:p>
        </p:txBody>
      </p:sp>
      <p:sp>
        <p:nvSpPr>
          <p:cNvPr id="115" name="Google Shape;115;p19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0"/>
          <p:cNvSpPr txBox="1"/>
          <p:nvPr>
            <p:ph type="title"/>
          </p:nvPr>
        </p:nvSpPr>
        <p:spPr>
          <a:xfrm>
            <a:off x="311700" y="17082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Tables</a:t>
            </a:r>
            <a:endParaRPr/>
          </a:p>
        </p:txBody>
      </p:sp>
      <p:sp>
        <p:nvSpPr>
          <p:cNvPr id="121" name="Google Shape;121;p20"/>
          <p:cNvSpPr txBox="1"/>
          <p:nvPr>
            <p:ph idx="1" type="body"/>
          </p:nvPr>
        </p:nvSpPr>
        <p:spPr>
          <a:xfrm>
            <a:off x="311700" y="1076275"/>
            <a:ext cx="8520600" cy="34164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500"/>
              </a:spcBef>
              <a:spcAft>
                <a:spcPts val="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20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aphicFrame>
        <p:nvGraphicFramePr>
          <p:cNvPr id="123" name="Google Shape;123;p20"/>
          <p:cNvGraphicFramePr/>
          <p:nvPr/>
        </p:nvGraphicFramePr>
        <p:xfrm>
          <a:off x="791950" y="1466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{6E9B32F4-5E44-4C58-B338-30611793BF6B}</a:tableStyleId>
              </a:tblPr>
              <a:tblGrid>
                <a:gridCol w="2419250"/>
                <a:gridCol w="2419250"/>
                <a:gridCol w="2419250"/>
              </a:tblGrid>
              <a:tr h="266700">
                <a:tc gridSpan="3"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b="1" lang="en" sz="2400"/>
                        <a:t>WORD_LIST_TABLE</a:t>
                      </a:r>
                      <a:endParaRPr b="1" sz="2400"/>
                    </a:p>
                  </a:txBody>
                  <a:tcPr marT="63500" marB="63500" marR="63500" marL="63500"/>
                </a:tc>
                <a:tc hMerge="1"/>
                <a:tc hMerge="1"/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b="1" lang="en" sz="2400"/>
                        <a:t>_id</a:t>
                      </a:r>
                      <a:endParaRPr b="1" sz="24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b="1" lang="en" sz="2400"/>
                        <a:t>word</a:t>
                      </a:r>
                      <a:endParaRPr b="1" sz="24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200"/>
                        </a:spcAft>
                        <a:buNone/>
                      </a:pPr>
                      <a:r>
                        <a:rPr b="1" lang="en" sz="2400"/>
                        <a:t>definition</a:t>
                      </a:r>
                      <a:endParaRPr b="1" sz="2400"/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1</a:t>
                      </a:r>
                      <a:endParaRPr sz="24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"alpha"</a:t>
                      </a:r>
                      <a:endParaRPr sz="24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"first letter"</a:t>
                      </a:r>
                      <a:endParaRPr sz="2400"/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2</a:t>
                      </a:r>
                      <a:endParaRPr sz="24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"beta"</a:t>
                      </a:r>
                      <a:endParaRPr sz="24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"second letter"</a:t>
                      </a:r>
                      <a:endParaRPr sz="2400"/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3</a:t>
                      </a:r>
                      <a:endParaRPr sz="24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"alpha"</a:t>
                      </a:r>
                      <a:endParaRPr sz="24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"particle"</a:t>
                      </a:r>
                      <a:endParaRPr sz="2400"/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1"/>
          <p:cNvSpPr txBox="1"/>
          <p:nvPr>
            <p:ph type="title"/>
          </p:nvPr>
        </p:nvSpPr>
        <p:spPr>
          <a:xfrm>
            <a:off x="311700" y="17082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SQLite software library</a:t>
            </a:r>
            <a:endParaRPr/>
          </a:p>
        </p:txBody>
      </p:sp>
      <p:sp>
        <p:nvSpPr>
          <p:cNvPr id="129" name="Google Shape;129;p21"/>
          <p:cNvSpPr txBox="1"/>
          <p:nvPr>
            <p:ph idx="1" type="body"/>
          </p:nvPr>
        </p:nvSpPr>
        <p:spPr>
          <a:xfrm>
            <a:off x="311700" y="1076275"/>
            <a:ext cx="8520600" cy="34164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</a:t>
            </a:r>
            <a:r>
              <a:rPr lang="en"/>
              <a:t>mplements SQL database engine that is</a:t>
            </a:r>
            <a:endParaRPr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self-contained</a:t>
            </a:r>
            <a:r>
              <a:rPr lang="en"/>
              <a:t> (requires no other components)</a:t>
            </a:r>
            <a:endParaRPr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 u="sng">
                <a:solidFill>
                  <a:schemeClr val="hlink"/>
                </a:solidFill>
                <a:hlinkClick r:id="rId4"/>
              </a:rPr>
              <a:t>serverless</a:t>
            </a:r>
            <a:r>
              <a:rPr lang="en"/>
              <a:t> (requires no server backend)</a:t>
            </a:r>
            <a:endParaRPr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 u="sng">
                <a:solidFill>
                  <a:schemeClr val="hlink"/>
                </a:solidFill>
                <a:hlinkClick r:id="rId5"/>
              </a:rPr>
              <a:t>zero-configuration</a:t>
            </a:r>
            <a:r>
              <a:rPr lang="en"/>
              <a:t> (does not need to be configured for your application)</a:t>
            </a:r>
            <a:endParaRPr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 u="sng">
                <a:solidFill>
                  <a:schemeClr val="hlink"/>
                </a:solidFill>
                <a:hlinkClick r:id="rId6"/>
              </a:rPr>
              <a:t>transactional</a:t>
            </a:r>
            <a:r>
              <a:rPr lang="en"/>
              <a:t> (changes within a single transaction in SQLite either occur completely or not at all)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30" name="Google Shape;130;p21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2"/>
          <p:cNvSpPr txBox="1"/>
          <p:nvPr>
            <p:ph type="title"/>
          </p:nvPr>
        </p:nvSpPr>
        <p:spPr>
          <a:xfrm>
            <a:off x="311700" y="17082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 transaction?</a:t>
            </a:r>
            <a:endParaRPr/>
          </a:p>
        </p:txBody>
      </p:sp>
      <p:sp>
        <p:nvSpPr>
          <p:cNvPr id="136" name="Google Shape;136;p22"/>
          <p:cNvSpPr txBox="1"/>
          <p:nvPr>
            <p:ph idx="1" type="body"/>
          </p:nvPr>
        </p:nvSpPr>
        <p:spPr>
          <a:xfrm>
            <a:off x="311700" y="1033275"/>
            <a:ext cx="8520600" cy="34164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A transaction is a sequence of operations performed as a single logical unit of work.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A logical unit of work must have four properties</a:t>
            </a:r>
            <a:endParaRPr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atomicity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consistency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isolation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durability </a:t>
            </a:r>
            <a:endParaRPr/>
          </a:p>
        </p:txBody>
      </p:sp>
      <p:sp>
        <p:nvSpPr>
          <p:cNvPr id="137" name="Google Shape;137;p22"/>
          <p:cNvSpPr txBox="1"/>
          <p:nvPr>
            <p:ph idx="12" type="sldNum"/>
          </p:nvPr>
        </p:nvSpPr>
        <p:spPr>
          <a:xfrm>
            <a:off x="8548658" y="47394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DT master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