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9" r:id="rId3"/>
    <p:sldId id="270" r:id="rId4"/>
    <p:sldId id="257" r:id="rId5"/>
    <p:sldId id="290" r:id="rId6"/>
    <p:sldId id="271" r:id="rId7"/>
    <p:sldId id="293" r:id="rId8"/>
    <p:sldId id="273" r:id="rId9"/>
    <p:sldId id="274" r:id="rId10"/>
    <p:sldId id="275" r:id="rId11"/>
    <p:sldId id="277" r:id="rId12"/>
    <p:sldId id="258" r:id="rId13"/>
    <p:sldId id="259" r:id="rId14"/>
    <p:sldId id="294" r:id="rId15"/>
    <p:sldId id="278" r:id="rId16"/>
    <p:sldId id="291" r:id="rId17"/>
    <p:sldId id="292" r:id="rId18"/>
    <p:sldId id="260" r:id="rId19"/>
    <p:sldId id="276" r:id="rId20"/>
    <p:sldId id="281" r:id="rId21"/>
    <p:sldId id="282" r:id="rId22"/>
    <p:sldId id="283" r:id="rId23"/>
    <p:sldId id="287" r:id="rId24"/>
    <p:sldId id="262" r:id="rId25"/>
    <p:sldId id="263" r:id="rId26"/>
    <p:sldId id="264" r:id="rId27"/>
    <p:sldId id="265" r:id="rId28"/>
    <p:sldId id="266" r:id="rId29"/>
    <p:sldId id="267" r:id="rId30"/>
    <p:sldId id="284" r:id="rId31"/>
    <p:sldId id="285" r:id="rId32"/>
    <p:sldId id="286" r:id="rId33"/>
    <p:sldId id="289" r:id="rId34"/>
    <p:sldId id="288" r:id="rId35"/>
    <p:sldId id="26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C0232-DDB8-4395-A763-DE4312544545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D0AB-89F6-4E42-9C19-E71BCB99C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2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5a3800b80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5a3800b80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506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623af88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1623af889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were earlier versions before Feb 2011.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0917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2a3fcce9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2a3fcce9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were earlier versions before Feb 2011.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6527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2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rgbClr val="FFFFFF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-14933" y="-50433"/>
            <a:ext cx="12206800" cy="13580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15600" y="22776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15600" y="14350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SzPts val="2400"/>
              <a:buAutoNum type="arabicPeriod"/>
              <a:defRPr/>
            </a:lvl1pPr>
            <a:lvl2pPr marL="1219170" lvl="1" indent="-474121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SzPts val="2000"/>
              <a:buAutoNum type="alphaLcPeriod"/>
              <a:defRPr sz="2667"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1398211" y="63192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520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1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1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9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5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5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2D7B-0E5E-4A97-AB8E-5A48D2F78F97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6FFBD-BF9E-4183-AE82-4BAB4FEB3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4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tools/devices/emulator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kotlinlang.org/docs/home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droid.com/history/#/marshmallo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developer.android.com/about/dashboards/index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eveloper.android.com/about/dashboards/index.html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sources/index.html" TargetMode="External"/><Relationship Id="rId2" Type="http://schemas.openxmlformats.org/officeDocument/2006/relationships/hyperlink" Target="http://developer.android.com/reference/android/app/package-summary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eveloper.android.com/jetpack/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ools/projects/templates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sdk/index.html" TargetMode="External"/><Relationship Id="rId2" Type="http://schemas.openxmlformats.org/officeDocument/2006/relationships/hyperlink" Target="http://java.sun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eveloper.android.com/studio/intro/index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distribut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orola.com/" TargetMode="External"/><Relationship Id="rId7" Type="http://schemas.openxmlformats.org/officeDocument/2006/relationships/hyperlink" Target="http://www.andro-phones.com/all-android-phones.php" TargetMode="External"/><Relationship Id="rId2" Type="http://schemas.openxmlformats.org/officeDocument/2006/relationships/hyperlink" Target="http://developer.samsung.com/develo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veloper.htc.com/" TargetMode="External"/><Relationship Id="rId5" Type="http://schemas.openxmlformats.org/officeDocument/2006/relationships/hyperlink" Target="http://www.htc.com/" TargetMode="External"/><Relationship Id="rId4" Type="http://schemas.openxmlformats.org/officeDocument/2006/relationships/hyperlink" Target="http://developer.motorola.com/?WT.mc_id=us_md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71755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Emulators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Much of the code can be run on the emulators (but not all, we need the actual devices as well).</a:t>
            </a:r>
          </a:p>
          <a:p>
            <a:pPr lvl="1"/>
            <a:r>
              <a:rPr lang="en-US" dirty="0"/>
              <a:t>The newer emulators have improved, but can be slow, crash, etc.  Mostly why I use a device in class.</a:t>
            </a:r>
          </a:p>
          <a:p>
            <a:r>
              <a:rPr lang="en-US" dirty="0"/>
              <a:t>Read up on how to control the emulators, there is a ton of information.</a:t>
            </a:r>
          </a:p>
          <a:p>
            <a:pPr lvl="1"/>
            <a:r>
              <a:rPr lang="en-US" dirty="0">
                <a:hlinkClick r:id="rId2"/>
              </a:rPr>
              <a:t>http://developer.android.com/tools/devices/emulator.html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079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briefly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0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you need to know now.</a:t>
            </a:r>
          </a:p>
          <a:p>
            <a:pPr lvl="1"/>
            <a:r>
              <a:rPr lang="en-US" dirty="0"/>
              <a:t>Variables and operations/operators (add, sub, ==, !=,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Note: Strings are not native, == doesn't work like you think it does.</a:t>
            </a:r>
          </a:p>
          <a:p>
            <a:pPr lvl="3"/>
            <a:r>
              <a:rPr lang="en-US" dirty="0"/>
              <a:t>Uses  .compare(),  == checks if the pointers are same.</a:t>
            </a:r>
          </a:p>
          <a:p>
            <a:pPr marL="1828800" lvl="4" indent="0">
              <a:buNone/>
            </a:pPr>
            <a:r>
              <a:rPr lang="en-US" dirty="0"/>
              <a:t>THIS IS NOT THE SAME THING!!!!!</a:t>
            </a:r>
          </a:p>
          <a:p>
            <a:pPr lvl="2"/>
            <a:r>
              <a:rPr lang="en-US" dirty="0"/>
              <a:t>Arrays, lists (Array lists, </a:t>
            </a:r>
            <a:r>
              <a:rPr lang="en-US" dirty="0" err="1"/>
              <a:t>etc</a:t>
            </a:r>
            <a:r>
              <a:rPr lang="en-US" dirty="0"/>
              <a:t>), </a:t>
            </a:r>
            <a:r>
              <a:rPr lang="en-US" dirty="0" err="1"/>
              <a:t>HashMaps</a:t>
            </a:r>
            <a:endParaRPr lang="en-US" dirty="0"/>
          </a:p>
          <a:p>
            <a:pPr lvl="1"/>
            <a:r>
              <a:rPr lang="en-US" dirty="0"/>
              <a:t> Structures, such as  if, loops, etc.</a:t>
            </a:r>
          </a:p>
        </p:txBody>
      </p:sp>
    </p:spTree>
    <p:extLst>
      <p:ext uri="{BB962C8B-B14F-4D97-AF65-F5344CB8AC3E}">
        <p14:creationId xmlns:p14="http://schemas.microsoft.com/office/powerpoint/2010/main" val="122284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Classes</a:t>
            </a:r>
          </a:p>
          <a:p>
            <a:pPr lvl="1"/>
            <a:r>
              <a:rPr lang="en-US" dirty="0"/>
              <a:t>Creating, extending, overriding methods</a:t>
            </a:r>
          </a:p>
          <a:p>
            <a:pPr lvl="2"/>
            <a:r>
              <a:rPr lang="en-US" dirty="0"/>
              <a:t>Implements, and inheritance, plus polymorphism.</a:t>
            </a:r>
          </a:p>
          <a:p>
            <a:pPr lvl="1"/>
            <a:r>
              <a:rPr lang="en-US" dirty="0"/>
              <a:t>Public, private, protected.</a:t>
            </a:r>
          </a:p>
          <a:p>
            <a:pPr lvl="1"/>
            <a:r>
              <a:rPr lang="en-US" dirty="0"/>
              <a:t>Setters, getters, constructors.</a:t>
            </a:r>
          </a:p>
          <a:p>
            <a:pPr lvl="1"/>
            <a:r>
              <a:rPr lang="en-US" dirty="0"/>
              <a:t>We cover this later, but what are callbacks/listeners/interfaces?  </a:t>
            </a:r>
          </a:p>
          <a:p>
            <a:r>
              <a:rPr lang="en-US" dirty="0"/>
              <a:t>Next lecture:</a:t>
            </a:r>
          </a:p>
          <a:p>
            <a:pPr lvl="1"/>
            <a:r>
              <a:rPr lang="en-US" dirty="0"/>
              <a:t>Threads, concurrent programming</a:t>
            </a:r>
          </a:p>
          <a:p>
            <a:pPr lvl="1"/>
            <a:r>
              <a:rPr lang="en-US" dirty="0"/>
              <a:t>Android Life Cycle and MVC </a:t>
            </a:r>
          </a:p>
        </p:txBody>
      </p:sp>
    </p:spTree>
    <p:extLst>
      <p:ext uri="{BB962C8B-B14F-4D97-AF65-F5344CB8AC3E}">
        <p14:creationId xmlns:p14="http://schemas.microsoft.com/office/powerpoint/2010/main" val="2414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Kotlin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language is more recursive and a functional language.</a:t>
            </a:r>
          </a:p>
          <a:p>
            <a:pPr lvl="1"/>
            <a:r>
              <a:rPr lang="en-US" dirty="0">
                <a:hlinkClick r:id="rId2"/>
              </a:rPr>
              <a:t>https://kotlinlang.org/docs/home.html</a:t>
            </a:r>
            <a:r>
              <a:rPr lang="en-US" dirty="0"/>
              <a:t> </a:t>
            </a:r>
          </a:p>
          <a:p>
            <a:r>
              <a:rPr lang="en-US" dirty="0"/>
              <a:t>For this class, </a:t>
            </a:r>
            <a:r>
              <a:rPr lang="en-US" dirty="0" err="1"/>
              <a:t>Kotlin</a:t>
            </a:r>
            <a:r>
              <a:rPr lang="en-US" dirty="0"/>
              <a:t> is Java byte code equivalent to java.  Meaning that even though you write in </a:t>
            </a:r>
            <a:r>
              <a:rPr lang="en-US" dirty="0" err="1"/>
              <a:t>Kotlin</a:t>
            </a:r>
            <a:r>
              <a:rPr lang="en-US" dirty="0"/>
              <a:t>, it compiles out to java.</a:t>
            </a:r>
          </a:p>
          <a:p>
            <a:r>
              <a:rPr lang="en-US" dirty="0"/>
              <a:t>We will review the language and I will have examples in both java and </a:t>
            </a:r>
            <a:r>
              <a:rPr lang="en-US" dirty="0" err="1"/>
              <a:t>Kotlin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Kotlin</a:t>
            </a:r>
            <a:r>
              <a:rPr lang="en-US" dirty="0"/>
              <a:t> is a language still </a:t>
            </a:r>
            <a:r>
              <a:rPr lang="en-US"/>
              <a:t>in very active </a:t>
            </a:r>
            <a:r>
              <a:rPr lang="en-US" dirty="0"/>
              <a:t>development and some changes can be language breaking (like python).  </a:t>
            </a:r>
          </a:p>
        </p:txBody>
      </p:sp>
    </p:spTree>
    <p:extLst>
      <p:ext uri="{BB962C8B-B14F-4D97-AF65-F5344CB8AC3E}">
        <p14:creationId xmlns:p14="http://schemas.microsoft.com/office/powerpoint/2010/main" val="3647270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aPIs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48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>
              <a:buClr>
                <a:srgbClr val="000000"/>
              </a:buClr>
              <a:buSzPts val="1100"/>
            </a:pPr>
            <a:r>
              <a:rPr lang="en" dirty="0"/>
              <a:t>Older Android versions</a:t>
            </a:r>
            <a:endParaRPr dirty="0"/>
          </a:p>
        </p:txBody>
      </p:sp>
      <p:sp>
        <p:nvSpPr>
          <p:cNvPr id="365" name="Google Shape;365;p6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16</a:t>
            </a:fld>
            <a:endParaRPr/>
          </a:p>
        </p:txBody>
      </p:sp>
      <p:graphicFrame>
        <p:nvGraphicFramePr>
          <p:cNvPr id="366" name="Google Shape;366;p60"/>
          <p:cNvGraphicFramePr/>
          <p:nvPr/>
        </p:nvGraphicFramePr>
        <p:xfrm>
          <a:off x="259900" y="1243623"/>
          <a:ext cx="8369000" cy="56661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38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Codename</a:t>
                      </a:r>
                      <a:endParaRPr sz="2400" b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Version</a:t>
                      </a:r>
                      <a:endParaRPr sz="2400" b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Released</a:t>
                      </a:r>
                      <a:endParaRPr sz="2400" b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API Level</a:t>
                      </a:r>
                      <a:endParaRPr sz="2400" b="1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/>
                        <a:t>Honeycomb</a:t>
                      </a:r>
                      <a:endParaRPr sz="2400" b="1" i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3.0 - 3.2.6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Feb 2011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11 - 13</a:t>
                      </a:r>
                      <a:endParaRPr sz="24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/>
                        <a:t>Ice Cream Sandwich</a:t>
                      </a:r>
                      <a:endParaRPr sz="2400" b="1" i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4.0 - 4.0.4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Oct 2011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14 - 15</a:t>
                      </a:r>
                      <a:endParaRPr sz="24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/>
                        <a:t>Jelly Bean</a:t>
                      </a:r>
                      <a:endParaRPr sz="2400" b="1" i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4.1 - 4.3.1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July 2012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16 - 18</a:t>
                      </a:r>
                      <a:endParaRPr sz="24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/>
                        <a:t>KitKat</a:t>
                      </a:r>
                      <a:endParaRPr sz="2400" b="1" i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4.4 - 4.4.4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Oct 2013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19 - 20</a:t>
                      </a:r>
                      <a:endParaRPr sz="240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/>
                        <a:t>Lollipop</a:t>
                      </a:r>
                      <a:endParaRPr sz="2400" b="1" i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5.0 - 5.1.1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Nov 2014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21 – 22</a:t>
                      </a: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 dirty="0"/>
                        <a:t>Marshmallow</a:t>
                      </a:r>
                      <a:endParaRPr sz="2400" b="1" i="1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6.0 - 6.0.1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Oct 2015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23</a:t>
                      </a:r>
                      <a:endParaRPr sz="2400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102252659"/>
                  </a:ext>
                </a:extLst>
              </a:tr>
              <a:tr h="7082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 dirty="0"/>
                        <a:t>Nougat</a:t>
                      </a:r>
                      <a:endParaRPr sz="2400" b="1" i="1" dirty="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7.0 - 7.1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Sept 2016</a:t>
                      </a:r>
                      <a:endParaRPr sz="2400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24 - 25</a:t>
                      </a:r>
                      <a:endParaRPr sz="2400" dirty="0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757341411"/>
                  </a:ext>
                </a:extLst>
              </a:tr>
            </a:tbl>
          </a:graphicData>
        </a:graphic>
      </p:graphicFrame>
      <p:sp>
        <p:nvSpPr>
          <p:cNvPr id="367" name="Google Shape;367;p60"/>
          <p:cNvSpPr txBox="1"/>
          <p:nvPr/>
        </p:nvSpPr>
        <p:spPr>
          <a:xfrm>
            <a:off x="8628900" y="4206333"/>
            <a:ext cx="3284400" cy="19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endParaRPr sz="2400"/>
          </a:p>
          <a:p>
            <a:pPr>
              <a:buClr>
                <a:schemeClr val="dk1"/>
              </a:buClr>
              <a:buSzPts val="1100"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Android History</a:t>
            </a:r>
            <a:r>
              <a:rPr lang="en" sz="2400"/>
              <a:t> and 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Platform Versions</a:t>
            </a:r>
            <a:endParaRPr sz="2400"/>
          </a:p>
          <a:p>
            <a:pPr>
              <a:buClr>
                <a:schemeClr val="dk1"/>
              </a:buClr>
              <a:buSzPts val="1100"/>
            </a:pPr>
            <a:r>
              <a:rPr lang="en" sz="2400"/>
              <a:t>for more and earlier versions before 2011</a:t>
            </a:r>
            <a:endParaRPr sz="2400"/>
          </a:p>
        </p:txBody>
      </p:sp>
      <p:pic>
        <p:nvPicPr>
          <p:cNvPr id="368" name="Google Shape;368;p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10572" y="227762"/>
            <a:ext cx="4002728" cy="944367"/>
          </a:xfrm>
          <a:prstGeom prst="rect">
            <a:avLst/>
          </a:prstGeom>
          <a:noFill/>
          <a:ln w="9525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114735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l">
              <a:buClr>
                <a:srgbClr val="000000"/>
              </a:buClr>
              <a:buSzPts val="1100"/>
            </a:pPr>
            <a:r>
              <a:rPr lang="en"/>
              <a:t>Newer Android versions</a:t>
            </a:r>
            <a:endParaRPr/>
          </a:p>
        </p:txBody>
      </p:sp>
      <p:sp>
        <p:nvSpPr>
          <p:cNvPr id="374" name="Google Shape;374;p6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17</a:t>
            </a:fld>
            <a:endParaRPr/>
          </a:p>
        </p:txBody>
      </p:sp>
      <p:graphicFrame>
        <p:nvGraphicFramePr>
          <p:cNvPr id="375" name="Google Shape;375;p61"/>
          <p:cNvGraphicFramePr/>
          <p:nvPr>
            <p:extLst>
              <p:ext uri="{D42A27DB-BD31-4B8C-83A1-F6EECF244321}">
                <p14:modId xmlns:p14="http://schemas.microsoft.com/office/powerpoint/2010/main" val="4197215907"/>
              </p:ext>
            </p:extLst>
          </p:nvPr>
        </p:nvGraphicFramePr>
        <p:xfrm>
          <a:off x="609600" y="1388008"/>
          <a:ext cx="10692432" cy="54860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137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699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Codename</a:t>
                      </a:r>
                      <a:endParaRPr sz="2400" b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Version</a:t>
                      </a:r>
                      <a:endParaRPr sz="2400" b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Released</a:t>
                      </a:r>
                      <a:endParaRPr sz="2400" b="1"/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API Level</a:t>
                      </a:r>
                      <a:endParaRPr sz="2400" b="1"/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 dirty="0"/>
                        <a:t>Oreo</a:t>
                      </a:r>
                      <a:endParaRPr sz="2400" b="1" i="1" dirty="0"/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8.0 - 8.1</a:t>
                      </a:r>
                      <a:endParaRPr sz="2400"/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Sept 2017</a:t>
                      </a:r>
                      <a:endParaRPr sz="2400"/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26 - 27</a:t>
                      </a:r>
                      <a:endParaRPr sz="2400"/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i="1"/>
                        <a:t>Pie</a:t>
                      </a:r>
                      <a:endParaRPr sz="2400" b="1" i="1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9.0</a:t>
                      </a:r>
                      <a:endParaRPr sz="240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Aug 2018</a:t>
                      </a:r>
                      <a:endParaRPr sz="240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28</a:t>
                      </a:r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594511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1" dirty="0"/>
                        <a:t>Android 10</a:t>
                      </a:r>
                      <a:r>
                        <a:rPr lang="en-US" sz="2400" b="1" i="1" baseline="0" dirty="0"/>
                        <a:t> (</a:t>
                      </a:r>
                      <a:r>
                        <a:rPr lang="en-US" sz="2400" b="1" i="1" dirty="0"/>
                        <a:t>Quince Tart</a:t>
                      </a:r>
                      <a:r>
                        <a:rPr lang="en-US" sz="2400" b="1" i="1" baseline="0" dirty="0"/>
                        <a:t>*)</a:t>
                      </a:r>
                      <a:endParaRPr sz="2400" b="1" i="1" dirty="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10</a:t>
                      </a:r>
                      <a:endParaRPr sz="2400" dirty="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Sept 2019</a:t>
                      </a:r>
                      <a:endParaRPr sz="2400" dirty="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29 *</a:t>
                      </a:r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109110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1" dirty="0"/>
                        <a:t>Android 11 (Red Velvet Cake*)</a:t>
                      </a:r>
                      <a:endParaRPr sz="2400" b="1" i="1" dirty="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11</a:t>
                      </a:r>
                      <a:endParaRPr sz="2400" dirty="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Sept 2020</a:t>
                      </a:r>
                      <a:endParaRPr sz="2400" dirty="0"/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30</a:t>
                      </a:r>
                    </a:p>
                  </a:txBody>
                  <a:tcPr marL="121900" marR="121900" marT="121900" marB="121900"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627464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1" dirty="0"/>
                        <a:t>Android 12 (Snow Cone *)</a:t>
                      </a:r>
                      <a:endParaRPr sz="2400" b="1" i="1" dirty="0"/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12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Sept 2021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31</a:t>
                      </a:r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1" dirty="0"/>
                        <a:t>Android 13 (Tiramisu)</a:t>
                      </a:r>
                      <a:endParaRPr sz="2400" b="1" i="1" dirty="0"/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13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Aug</a:t>
                      </a:r>
                      <a:r>
                        <a:rPr lang="en-US" sz="2400" baseline="0" dirty="0"/>
                        <a:t> 2022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33</a:t>
                      </a:r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974802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1" dirty="0"/>
                        <a:t>Android 14 (</a:t>
                      </a:r>
                      <a:r>
                        <a:rPr lang="en-US" sz="2400" b="1" i="1" dirty="0" err="1"/>
                        <a:t>UpsideDownCake</a:t>
                      </a:r>
                      <a:r>
                        <a:rPr lang="en-US" sz="2400" b="1" i="1" dirty="0"/>
                        <a:t>)</a:t>
                      </a:r>
                      <a:endParaRPr sz="2400" b="1" i="1" dirty="0"/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14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Oct 2023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34</a:t>
                      </a:r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00170"/>
                  </a:ext>
                </a:extLst>
              </a:tr>
              <a:tr h="57607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i="1" dirty="0"/>
                        <a:t>Android 15 (Vanilla Ice Cream)</a:t>
                      </a:r>
                      <a:endParaRPr sz="2400" b="1" i="1" dirty="0"/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15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dirty="0"/>
                        <a:t>Oct 2024?</a:t>
                      </a:r>
                      <a:endParaRPr sz="2400" dirty="0"/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/>
                        <a:t>35</a:t>
                      </a:r>
                    </a:p>
                  </a:txBody>
                  <a:tcPr marL="121900" marR="121900" marT="121900" marB="12190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652460"/>
                  </a:ext>
                </a:extLst>
              </a:tr>
            </a:tbl>
          </a:graphicData>
        </a:graphic>
      </p:graphicFrame>
      <p:pic>
        <p:nvPicPr>
          <p:cNvPr id="376" name="Google Shape;376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10572" y="227762"/>
            <a:ext cx="4002728" cy="944367"/>
          </a:xfrm>
          <a:prstGeom prst="rect">
            <a:avLst/>
          </a:prstGeom>
          <a:noFill/>
          <a:ln w="9525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8014970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Versions dashboard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https://developer.android.com/about/dashboards/index.html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This is the last dashboard to be published by google.  </a:t>
            </a:r>
          </a:p>
          <a:p>
            <a:pPr lvl="1"/>
            <a:r>
              <a:rPr lang="en-US" dirty="0"/>
              <a:t>studio will now give a "percentage" of phones you are covering.</a:t>
            </a:r>
          </a:p>
          <a:p>
            <a:pPr lvl="1"/>
            <a:r>
              <a:rPr lang="en-US" dirty="0"/>
              <a:t>Api 29+  is roughly 81.2% of the market at this point.</a:t>
            </a:r>
          </a:p>
          <a:p>
            <a:endParaRPr lang="en-US" dirty="0"/>
          </a:p>
        </p:txBody>
      </p:sp>
      <p:sp>
        <p:nvSpPr>
          <p:cNvPr id="5" name="TextBox 3"/>
          <p:cNvSpPr txBox="1"/>
          <p:nvPr/>
        </p:nvSpPr>
        <p:spPr>
          <a:xfrm>
            <a:off x="2438401" y="64501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1999" y="1212179"/>
            <a:ext cx="5372503" cy="560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317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Developer pages have lot of examples and reference guides</a:t>
            </a:r>
          </a:p>
          <a:p>
            <a:pPr lvl="1"/>
            <a:r>
              <a:rPr lang="en-US" dirty="0" err="1"/>
              <a:t>api</a:t>
            </a:r>
            <a:r>
              <a:rPr lang="en-US" dirty="0"/>
              <a:t> reference guide: </a:t>
            </a:r>
            <a:r>
              <a:rPr lang="en-US" dirty="0">
                <a:hlinkClick r:id="rId2"/>
              </a:rPr>
              <a:t>http://developer.android.com/reference/android/app/package-summary.html </a:t>
            </a:r>
            <a:endParaRPr lang="en-US" dirty="0"/>
          </a:p>
          <a:p>
            <a:pPr lvl="1"/>
            <a:r>
              <a:rPr lang="en-US" dirty="0"/>
              <a:t>Resources and tutorials (where the </a:t>
            </a:r>
            <a:r>
              <a:rPr lang="en-US" dirty="0" err="1"/>
              <a:t>helloworld</a:t>
            </a:r>
            <a:r>
              <a:rPr lang="en-US" dirty="0"/>
              <a:t> example came from)</a:t>
            </a:r>
          </a:p>
          <a:p>
            <a:pPr lvl="2"/>
            <a:r>
              <a:rPr lang="en-US" dirty="0">
                <a:hlinkClick r:id="rId3"/>
              </a:rPr>
              <a:t>http://developer.android.com/resources/index.html</a:t>
            </a:r>
            <a:endParaRPr lang="en-US" dirty="0"/>
          </a:p>
          <a:p>
            <a:pPr lvl="1"/>
            <a:r>
              <a:rPr lang="en-US" dirty="0"/>
              <a:t>StackOverflow.com has numerous Q&amp;A and examples as well.</a:t>
            </a:r>
          </a:p>
          <a:p>
            <a:pPr lvl="2"/>
            <a:r>
              <a:rPr lang="en-US" dirty="0"/>
              <a:t>I’ll try and reference the websites I use in the slides </a:t>
            </a:r>
            <a:r>
              <a:rPr lang="en-US"/>
              <a:t>and examples.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3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of android studio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98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and Version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There are some pretty major differences between 2.3.X and 4.X  </a:t>
            </a:r>
          </a:p>
          <a:p>
            <a:pPr lvl="1"/>
            <a:r>
              <a:rPr lang="en-US" dirty="0"/>
              <a:t>NOTE, as of Sept 1, 2021 2.3.x and below are officially dead and will no longer be able to access any google products or logins.</a:t>
            </a:r>
          </a:p>
          <a:p>
            <a:r>
              <a:rPr lang="en-US" dirty="0"/>
              <a:t>There are also differences between 4.0 (</a:t>
            </a:r>
            <a:r>
              <a:rPr lang="en-US" dirty="0" err="1"/>
              <a:t>ics</a:t>
            </a:r>
            <a:r>
              <a:rPr lang="en-US" dirty="0"/>
              <a:t>),  4.1 (jelly bean), 4.2, 4.3, and 4.4 (</a:t>
            </a:r>
            <a:r>
              <a:rPr lang="en-US" dirty="0" err="1"/>
              <a:t>Kitkat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Note, we are ignoring anything below 4.4 (api18 and below) at this point</a:t>
            </a:r>
          </a:p>
          <a:p>
            <a:r>
              <a:rPr lang="en-US" dirty="0"/>
              <a:t>And huge difference in Android 5.0.X( lollipop)</a:t>
            </a:r>
          </a:p>
          <a:p>
            <a:pPr lvl="2"/>
            <a:r>
              <a:rPr lang="en-US" dirty="0"/>
              <a:t>I’m going to teach relatively current material with the support libraries so we use the new APIs (with minor differences)</a:t>
            </a:r>
          </a:p>
          <a:p>
            <a:pPr lvl="1"/>
            <a:r>
              <a:rPr lang="en-US" dirty="0"/>
              <a:t>Not everything will look the same on different platforms, but it will function similarly.</a:t>
            </a:r>
          </a:p>
          <a:p>
            <a:r>
              <a:rPr lang="en-US" dirty="0"/>
              <a:t>Android 6.x added permissions and 7.x extended them.  8.x holds interesting new things.  And 9.0 changed more things under the hood.</a:t>
            </a:r>
          </a:p>
          <a:p>
            <a:r>
              <a:rPr lang="en-US" dirty="0"/>
              <a:t>Android 10 changed the security mode again.  Lots of changes.</a:t>
            </a:r>
          </a:p>
        </p:txBody>
      </p:sp>
    </p:spTree>
    <p:extLst>
      <p:ext uri="{BB962C8B-B14F-4D97-AF65-F5344CB8AC3E}">
        <p14:creationId xmlns:p14="http://schemas.microsoft.com/office/powerpoint/2010/main" val="4004894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and Version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Android 11 is change the security again, plus change some UI functions. </a:t>
            </a:r>
          </a:p>
          <a:p>
            <a:pPr lvl="2"/>
            <a:r>
              <a:rPr lang="en-US" dirty="0"/>
              <a:t>primary change was gestures and the move away from the </a:t>
            </a:r>
            <a:r>
              <a:rPr lang="en-US" dirty="0" err="1"/>
              <a:t>drawerlayout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android 12 has again has changed the security model</a:t>
            </a:r>
          </a:p>
          <a:p>
            <a:pPr lvl="1"/>
            <a:r>
              <a:rPr lang="en-US" dirty="0"/>
              <a:t>added lots of features and a serious change to the UI (as beta 3)</a:t>
            </a:r>
          </a:p>
          <a:p>
            <a:r>
              <a:rPr lang="en-US" dirty="0"/>
              <a:t>Lastly, Android is a moving target</a:t>
            </a:r>
          </a:p>
          <a:p>
            <a:pPr lvl="1"/>
            <a:r>
              <a:rPr lang="en-US" dirty="0"/>
              <a:t>android 13 is likely to release in sept, with a bunch of changes.</a:t>
            </a:r>
          </a:p>
          <a:p>
            <a:pPr lvl="2"/>
            <a:r>
              <a:rPr lang="en-US" dirty="0"/>
              <a:t>will let users stop foreground services (finally).</a:t>
            </a:r>
          </a:p>
          <a:p>
            <a:pPr lvl="2"/>
            <a:r>
              <a:rPr lang="en-US" dirty="0"/>
              <a:t>more changes for privacy, granular permissions (</a:t>
            </a:r>
            <a:r>
              <a:rPr lang="en-US" dirty="0" err="1"/>
              <a:t>ie</a:t>
            </a:r>
            <a:r>
              <a:rPr lang="en-US" dirty="0"/>
              <a:t> more of them), and allowing more customization by the user for notifications.</a:t>
            </a:r>
          </a:p>
        </p:txBody>
      </p:sp>
    </p:spTree>
    <p:extLst>
      <p:ext uri="{BB962C8B-B14F-4D97-AF65-F5344CB8AC3E}">
        <p14:creationId xmlns:p14="http://schemas.microsoft.com/office/powerpoint/2010/main" val="2990730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the divide!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support libraries are to how handle all the API differences.</a:t>
            </a:r>
          </a:p>
          <a:p>
            <a:pPr lvl="1"/>
            <a:r>
              <a:rPr lang="en-US" dirty="0"/>
              <a:t>Basically when new features are put out in say Nougat, some of them are pushed back to older versions via the support libraries.</a:t>
            </a:r>
          </a:p>
          <a:p>
            <a:pPr lvl="2"/>
            <a:r>
              <a:rPr lang="en-US" dirty="0"/>
              <a:t>In the version+ they came into, it uses the local calls (from the support library)</a:t>
            </a:r>
          </a:p>
          <a:p>
            <a:pPr lvl="1"/>
            <a:r>
              <a:rPr lang="en-US" dirty="0"/>
              <a:t>For the most part we will use the support libraries whenever possible to be cross API.  </a:t>
            </a:r>
          </a:p>
          <a:p>
            <a:pPr lvl="2"/>
            <a:r>
              <a:rPr lang="en-US" dirty="0"/>
              <a:t>Some widgets only exist in the support library as well.</a:t>
            </a:r>
          </a:p>
          <a:p>
            <a:pPr lvl="2"/>
            <a:r>
              <a:rPr lang="en-US" dirty="0"/>
              <a:t>Note there are two separate sets of support libraries now.  We will use </a:t>
            </a:r>
            <a:r>
              <a:rPr lang="en-US" dirty="0" err="1"/>
              <a:t>androidx</a:t>
            </a:r>
            <a:r>
              <a:rPr lang="en-US" dirty="0"/>
              <a:t> support libraries.</a:t>
            </a:r>
          </a:p>
          <a:p>
            <a:pPr lvl="3"/>
            <a:r>
              <a:rPr lang="en-US" dirty="0"/>
              <a:t>The v4 support libraries are no longer updated as of </a:t>
            </a:r>
            <a:r>
              <a:rPr lang="en-US" dirty="0" err="1"/>
              <a:t>api</a:t>
            </a:r>
            <a:r>
              <a:rPr lang="en-US" dirty="0"/>
              <a:t> 28.  </a:t>
            </a:r>
          </a:p>
        </p:txBody>
      </p:sp>
    </p:spTree>
    <p:extLst>
      <p:ext uri="{BB962C8B-B14F-4D97-AF65-F5344CB8AC3E}">
        <p14:creationId xmlns:p14="http://schemas.microsoft.com/office/powerpoint/2010/main" val="3743369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JetPack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6172200" cy="4525963"/>
          </a:xfrm>
        </p:spPr>
        <p:txBody>
          <a:bodyPr/>
          <a:lstStyle/>
          <a:p>
            <a:r>
              <a:rPr lang="en-US" dirty="0"/>
              <a:t>Android recently pulled a bunch of separate components together and labeled them "</a:t>
            </a:r>
            <a:r>
              <a:rPr lang="en-US" dirty="0" err="1"/>
              <a:t>JetPack</a:t>
            </a:r>
            <a:r>
              <a:rPr lang="en-US" dirty="0"/>
              <a:t>"</a:t>
            </a:r>
          </a:p>
          <a:p>
            <a:pPr lvl="1"/>
            <a:r>
              <a:rPr lang="en-US" dirty="0">
                <a:hlinkClick r:id="rId2"/>
              </a:rPr>
              <a:t>https://developer.android.com/jetpack/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We will cover some here and the rest of them in </a:t>
            </a:r>
            <a:r>
              <a:rPr lang="en-US" dirty="0" err="1"/>
              <a:t>cosc</a:t>
            </a:r>
            <a:r>
              <a:rPr lang="en-US" dirty="0"/>
              <a:t> 5/4735 Advanced Mobile Programming.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08837" y="2220119"/>
            <a:ext cx="336232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007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Gui</a:t>
            </a:r>
            <a:r>
              <a:rPr lang="en-US" dirty="0"/>
              <a:t> concepts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22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GUI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Android phone programming:</a:t>
            </a:r>
          </a:p>
          <a:p>
            <a:pPr lvl="1">
              <a:defRPr/>
            </a:pPr>
            <a:r>
              <a:rPr lang="en-US" dirty="0"/>
              <a:t>the primary class is an Activity.  It has access to the screen and can display things on it. </a:t>
            </a:r>
          </a:p>
          <a:p>
            <a:pPr lvl="2">
              <a:defRPr/>
            </a:pPr>
            <a:r>
              <a:rPr lang="en-US" dirty="0"/>
              <a:t>This is our Main/UI thread as well.</a:t>
            </a:r>
          </a:p>
          <a:p>
            <a:pPr lvl="2">
              <a:defRPr/>
            </a:pPr>
            <a:r>
              <a:rPr lang="en-US" dirty="0"/>
              <a:t>We create and display objects on the screen and then wait for the user to interact with them.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/>
              <a:t>Likely using the xml document for the screen layout.</a:t>
            </a:r>
          </a:p>
          <a:p>
            <a:pPr lvl="2">
              <a:defRPr/>
            </a:pPr>
            <a:r>
              <a:rPr lang="en-US" dirty="0"/>
              <a:t>It is also the only class (mostly) that can update the screen.</a:t>
            </a:r>
          </a:p>
          <a:p>
            <a:pPr lvl="1">
              <a:defRPr/>
            </a:pPr>
            <a:r>
              <a:rPr lang="en-US" dirty="0"/>
              <a:t>Setup is done in the </a:t>
            </a:r>
            <a:r>
              <a:rPr lang="en-US" dirty="0" err="1"/>
              <a:t>OnCreate</a:t>
            </a:r>
            <a:r>
              <a:rPr lang="en-US" dirty="0"/>
              <a:t> method.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/>
              <a:t>Or constructor if you have a java class you are using in the Activity</a:t>
            </a:r>
          </a:p>
          <a:p>
            <a:pPr lvl="1">
              <a:defRPr/>
            </a:pPr>
            <a:r>
              <a:rPr lang="en-US" dirty="0"/>
              <a:t>Listeners have code that is called when the user interacts with an object.</a:t>
            </a:r>
          </a:p>
        </p:txBody>
      </p:sp>
    </p:spTree>
    <p:extLst>
      <p:ext uri="{BB962C8B-B14F-4D97-AF65-F5344CB8AC3E}">
        <p14:creationId xmlns:p14="http://schemas.microsoft.com/office/powerpoint/2010/main" val="140452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GUI Concepts (2)</a:t>
            </a:r>
            <a:endParaRPr lang="en-US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42900" lvl="2" indent="-342900">
              <a:defRPr/>
            </a:pPr>
            <a:r>
              <a:rPr lang="en-US" sz="3200" dirty="0"/>
              <a:t>The objects will have listeners.</a:t>
            </a:r>
          </a:p>
          <a:p>
            <a:pPr marL="800100" lvl="3" indent="-342900">
              <a:defRPr/>
            </a:pPr>
            <a:r>
              <a:rPr lang="en-US" sz="2800" dirty="0"/>
              <a:t>For each object you set any number of listeners. </a:t>
            </a:r>
          </a:p>
          <a:p>
            <a:pPr marL="342900" lvl="2" indent="-342900">
              <a:defRPr/>
            </a:pPr>
            <a:r>
              <a:rPr lang="en-US" sz="3200" dirty="0"/>
              <a:t> A listener is the method the is called when the user "does something"</a:t>
            </a:r>
          </a:p>
          <a:p>
            <a:pPr marL="800100" lvl="3" indent="-342900">
              <a:defRPr/>
            </a:pPr>
            <a:r>
              <a:rPr lang="en-US" sz="2800" dirty="0"/>
              <a:t>like presses a button or enters text in a text box.  </a:t>
            </a:r>
          </a:p>
          <a:p>
            <a:pPr marL="800100" lvl="3" indent="-342900">
              <a:defRPr/>
            </a:pPr>
            <a:r>
              <a:rPr lang="en-US" sz="2800" dirty="0"/>
              <a:t>This includes external events such as sensor information.</a:t>
            </a:r>
          </a:p>
          <a:p>
            <a:pPr>
              <a:defRPr/>
            </a:pPr>
            <a:r>
              <a:rPr lang="en-US" dirty="0"/>
              <a:t>If you don't set a listener, then nothing will happen when the user interacts with that object</a:t>
            </a:r>
          </a:p>
          <a:p>
            <a:pPr lvl="1">
              <a:defRPr/>
            </a:pPr>
            <a:r>
              <a:rPr lang="en-US" dirty="0"/>
              <a:t>This maybe what you want to happen.</a:t>
            </a:r>
          </a:p>
        </p:txBody>
      </p:sp>
    </p:spTree>
    <p:extLst>
      <p:ext uri="{BB962C8B-B14F-4D97-AF65-F5344CB8AC3E}">
        <p14:creationId xmlns:p14="http://schemas.microsoft.com/office/powerpoint/2010/main" val="905238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buNone/>
              <a:defRPr/>
            </a:pPr>
            <a:r>
              <a:rPr lang="en-US" dirty="0"/>
              <a:t>public class </a:t>
            </a:r>
            <a:r>
              <a:rPr lang="en-US" dirty="0" err="1"/>
              <a:t>MainActivity</a:t>
            </a:r>
            <a:r>
              <a:rPr lang="en-US" dirty="0"/>
              <a:t> extends Activity {</a:t>
            </a:r>
          </a:p>
          <a:p>
            <a:pPr>
              <a:buNone/>
              <a:defRPr/>
            </a:pPr>
            <a:r>
              <a:rPr lang="en-US" dirty="0"/>
              <a:t>	Button btn1;</a:t>
            </a:r>
          </a:p>
          <a:p>
            <a:pPr>
              <a:buNone/>
              <a:defRPr/>
            </a:pPr>
            <a:r>
              <a:rPr lang="en-US" dirty="0"/>
              <a:t>	@Override</a:t>
            </a:r>
          </a:p>
          <a:p>
            <a:pPr>
              <a:buNone/>
              <a:defRPr/>
            </a:pPr>
            <a:r>
              <a:rPr lang="en-US" dirty="0"/>
              <a:t>	protected void </a:t>
            </a:r>
            <a:r>
              <a:rPr lang="en-US" dirty="0" err="1"/>
              <a:t>onCreate</a:t>
            </a:r>
            <a:r>
              <a:rPr lang="en-US" dirty="0"/>
              <a:t>(Bundle </a:t>
            </a:r>
            <a:r>
              <a:rPr lang="en-US" dirty="0" err="1"/>
              <a:t>savedInstanceState</a:t>
            </a:r>
            <a:r>
              <a:rPr lang="en-US" dirty="0"/>
              <a:t>) {</a:t>
            </a:r>
          </a:p>
          <a:p>
            <a:pPr>
              <a:buNone/>
              <a:defRPr/>
            </a:pPr>
            <a:r>
              <a:rPr lang="en-US" dirty="0"/>
              <a:t>	  </a:t>
            </a:r>
            <a:r>
              <a:rPr lang="en-US" dirty="0" err="1"/>
              <a:t>super.onCreate</a:t>
            </a:r>
            <a:r>
              <a:rPr lang="en-US" dirty="0"/>
              <a:t>(</a:t>
            </a:r>
            <a:r>
              <a:rPr lang="en-US" dirty="0" err="1"/>
              <a:t>savedInstanceState</a:t>
            </a:r>
            <a:r>
              <a:rPr lang="en-US" dirty="0"/>
              <a:t>);</a:t>
            </a:r>
          </a:p>
          <a:p>
            <a:pPr>
              <a:buNone/>
              <a:defRPr/>
            </a:pPr>
            <a:r>
              <a:rPr lang="en-US" dirty="0"/>
              <a:t>	 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R.layout.activity_main</a:t>
            </a:r>
            <a:r>
              <a:rPr lang="en-US" dirty="0"/>
              <a:t>);</a:t>
            </a:r>
          </a:p>
          <a:p>
            <a:pPr>
              <a:buNone/>
              <a:defRPr/>
            </a:pPr>
            <a:r>
              <a:rPr lang="en-US" dirty="0"/>
              <a:t>		</a:t>
            </a:r>
          </a:p>
          <a:p>
            <a:pPr>
              <a:buNone/>
              <a:defRPr/>
            </a:pPr>
            <a:r>
              <a:rPr lang="en-US" dirty="0"/>
              <a:t>	  btn1 = </a:t>
            </a:r>
            <a:r>
              <a:rPr lang="en-US" dirty="0" err="1"/>
              <a:t>findViewById</a:t>
            </a:r>
            <a:r>
              <a:rPr lang="en-US" dirty="0"/>
              <a:t>(R.id.button1); </a:t>
            </a:r>
            <a:r>
              <a:rPr lang="en-US" dirty="0">
                <a:solidFill>
                  <a:srgbClr val="FF0000"/>
                </a:solidFill>
              </a:rPr>
              <a:t>//get access to the button</a:t>
            </a:r>
            <a:endParaRPr lang="en-US" dirty="0"/>
          </a:p>
          <a:p>
            <a:pPr>
              <a:buNone/>
              <a:defRPr/>
            </a:pPr>
            <a:r>
              <a:rPr lang="en-US" dirty="0"/>
              <a:t>        btn1.setOnClickListener( new </a:t>
            </a:r>
            <a:r>
              <a:rPr lang="en-US" dirty="0" err="1"/>
              <a:t>View.OnClickListener</a:t>
            </a:r>
            <a:r>
              <a:rPr lang="en-US" dirty="0"/>
              <a:t>(){  </a:t>
            </a:r>
            <a:r>
              <a:rPr lang="en-US" dirty="0">
                <a:solidFill>
                  <a:srgbClr val="FF0000"/>
                </a:solidFill>
              </a:rPr>
              <a:t>// set listener</a:t>
            </a:r>
          </a:p>
          <a:p>
            <a:pPr>
              <a:buNone/>
              <a:defRPr/>
            </a:pPr>
            <a:r>
              <a:rPr lang="en-US" dirty="0"/>
              <a:t>	    @Override</a:t>
            </a:r>
          </a:p>
          <a:p>
            <a:pPr>
              <a:buNone/>
              <a:defRPr/>
            </a:pPr>
            <a:r>
              <a:rPr lang="en-US" dirty="0"/>
              <a:t>	    public void </a:t>
            </a:r>
            <a:r>
              <a:rPr lang="en-US" dirty="0" err="1"/>
              <a:t>onClick</a:t>
            </a:r>
            <a:r>
              <a:rPr lang="en-US" dirty="0"/>
              <a:t>(View v) {</a:t>
            </a:r>
          </a:p>
          <a:p>
            <a:pPr>
              <a:buNone/>
              <a:defRPr/>
            </a:pPr>
            <a:r>
              <a:rPr lang="en-US" dirty="0"/>
              <a:t>	       btn1.setText("You Did!"); // </a:t>
            </a:r>
            <a:r>
              <a:rPr lang="en-US" dirty="0">
                <a:solidFill>
                  <a:srgbClr val="FF0000"/>
                </a:solidFill>
              </a:rPr>
              <a:t>change the text when the button is push	</a:t>
            </a:r>
          </a:p>
          <a:p>
            <a:pPr>
              <a:buNone/>
              <a:defRPr/>
            </a:pPr>
            <a:r>
              <a:rPr lang="en-US" dirty="0"/>
              <a:t> 	     }</a:t>
            </a:r>
          </a:p>
          <a:p>
            <a:pPr>
              <a:buNone/>
              <a:defRPr/>
            </a:pPr>
            <a:r>
              <a:rPr lang="en-US" dirty="0"/>
              <a:t>         });</a:t>
            </a:r>
          </a:p>
          <a:p>
            <a:pPr>
              <a:buNone/>
              <a:defRPr/>
            </a:pPr>
            <a:r>
              <a:rPr lang="en-US" dirty="0"/>
              <a:t>	}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724400" y="2794000"/>
            <a:ext cx="2895600" cy="711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00400" y="4976813"/>
            <a:ext cx="3733800" cy="8143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199" y="1778635"/>
            <a:ext cx="23431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4976813"/>
            <a:ext cx="18002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405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GUI Concepts (3)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Objects have many listeners</a:t>
            </a:r>
          </a:p>
          <a:p>
            <a:pPr lvl="1" eaLnBrk="1" hangingPunct="1"/>
            <a:r>
              <a:rPr lang="en-US" altLang="en-US" dirty="0"/>
              <a:t>You only set the ones you want to deal with</a:t>
            </a:r>
          </a:p>
          <a:p>
            <a:pPr lvl="1" eaLnBrk="1" hangingPunct="1"/>
            <a:r>
              <a:rPr lang="en-US" altLang="en-US" dirty="0"/>
              <a:t>So the Button in the previous example</a:t>
            </a:r>
          </a:p>
          <a:p>
            <a:pPr lvl="2"/>
            <a:r>
              <a:rPr lang="en-US" altLang="en-US" dirty="0"/>
              <a:t>There is also </a:t>
            </a:r>
            <a:r>
              <a:rPr lang="en-US" dirty="0" err="1"/>
              <a:t>setOnFocusChangeListener</a:t>
            </a:r>
            <a:r>
              <a:rPr lang="en-US" dirty="0"/>
              <a:t> </a:t>
            </a:r>
            <a:r>
              <a:rPr lang="en-US" altLang="en-US" dirty="0"/>
              <a:t>that is called whenever the button loses or gains focus.</a:t>
            </a:r>
          </a:p>
          <a:p>
            <a:pPr eaLnBrk="1" hangingPunct="1"/>
            <a:r>
              <a:rPr lang="en-US" altLang="en-US" dirty="0"/>
              <a:t>One listener can be used for many objects as well.  But it must be declared differently.</a:t>
            </a:r>
          </a:p>
          <a:p>
            <a:pPr lvl="1" eaLnBrk="1" hangingPunct="1"/>
            <a:r>
              <a:rPr lang="en-US" altLang="en-US" dirty="0"/>
              <a:t>In previous example the View parameter allows you to determine which object "changed".</a:t>
            </a:r>
          </a:p>
        </p:txBody>
      </p:sp>
    </p:spTree>
    <p:extLst>
      <p:ext uri="{BB962C8B-B14F-4D97-AF65-F5344CB8AC3E}">
        <p14:creationId xmlns:p14="http://schemas.microsoft.com/office/powerpoint/2010/main" val="1778031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Event Programming In Summary.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You code will break down into two main sections</a:t>
            </a:r>
          </a:p>
          <a:p>
            <a:pPr lvl="2">
              <a:defRPr/>
            </a:pPr>
            <a:r>
              <a:rPr lang="en-US" dirty="0"/>
              <a:t>Not that the code has to be written that way.</a:t>
            </a:r>
          </a:p>
          <a:p>
            <a:pPr>
              <a:defRPr/>
            </a:pPr>
            <a:r>
              <a:rPr lang="en-US" dirty="0"/>
              <a:t>Setup</a:t>
            </a:r>
          </a:p>
          <a:p>
            <a:pPr lvl="1">
              <a:defRPr/>
            </a:pPr>
            <a:r>
              <a:rPr lang="en-US" dirty="0"/>
              <a:t>All the code needed display information on the screen</a:t>
            </a:r>
          </a:p>
          <a:p>
            <a:pPr lvl="1">
              <a:defRPr/>
            </a:pPr>
            <a:r>
              <a:rPr lang="en-US" dirty="0"/>
              <a:t>setup the listeners</a:t>
            </a:r>
          </a:p>
          <a:p>
            <a:pPr>
              <a:defRPr/>
            </a:pPr>
            <a:r>
              <a:rPr lang="en-US" dirty="0"/>
              <a:t>Response/listeners</a:t>
            </a:r>
          </a:p>
          <a:p>
            <a:pPr lvl="1">
              <a:defRPr/>
            </a:pPr>
            <a:r>
              <a:rPr lang="en-US" dirty="0"/>
              <a:t>That code that deals with whatever interaction with the user.</a:t>
            </a:r>
          </a:p>
          <a:p>
            <a:pPr lvl="2">
              <a:defRPr/>
            </a:pPr>
            <a:r>
              <a:rPr lang="en-US" dirty="0"/>
              <a:t>This code may also add new objects to the screen as well, depending what is going on.</a:t>
            </a:r>
          </a:p>
          <a:p>
            <a:pPr lvl="1">
              <a:defRPr/>
            </a:pPr>
            <a:r>
              <a:rPr lang="en-US" dirty="0"/>
              <a:t>Some listeners will be separate threads.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/>
              <a:t>It’s important to know when you are on a separate thread or the UI thread.</a:t>
            </a:r>
          </a:p>
        </p:txBody>
      </p:sp>
    </p:spTree>
    <p:extLst>
      <p:ext uri="{BB962C8B-B14F-4D97-AF65-F5344CB8AC3E}">
        <p14:creationId xmlns:p14="http://schemas.microsoft.com/office/powerpoint/2010/main" val="325360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Dept. machines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Java, Android studio, and SDK are all installed on the windows and </a:t>
            </a:r>
            <a:r>
              <a:rPr lang="en-US" dirty="0" err="1"/>
              <a:t>linux</a:t>
            </a:r>
            <a:r>
              <a:rPr lang="en-US" dirty="0"/>
              <a:t> systems.</a:t>
            </a:r>
          </a:p>
          <a:p>
            <a:pPr lvl="1"/>
            <a:r>
              <a:rPr lang="en-US" dirty="0"/>
              <a:t>Use the Custom setup and tell it to look in</a:t>
            </a:r>
          </a:p>
          <a:p>
            <a:pPr lvl="2"/>
            <a:r>
              <a:rPr lang="en-US" dirty="0"/>
              <a:t>c:\phone  is the directory where everything is stored, if studio does not automatically find it.</a:t>
            </a:r>
          </a:p>
          <a:p>
            <a:pPr lvl="2"/>
            <a:r>
              <a:rPr lang="en-US" dirty="0"/>
              <a:t>If should find the SDK, in c:\phone\</a:t>
            </a:r>
          </a:p>
          <a:p>
            <a:r>
              <a:rPr lang="en-US" dirty="0"/>
              <a:t>Linux</a:t>
            </a:r>
          </a:p>
          <a:p>
            <a:pPr lvl="1"/>
            <a:r>
              <a:rPr lang="en-US" dirty="0"/>
              <a:t>Command: Studio</a:t>
            </a:r>
          </a:p>
          <a:p>
            <a:pPr lvl="1"/>
            <a:r>
              <a:rPr lang="en-US" dirty="0"/>
              <a:t>It may not find the android </a:t>
            </a:r>
            <a:r>
              <a:rPr lang="en-US" dirty="0" err="1"/>
              <a:t>sdk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/local/android-</a:t>
            </a:r>
            <a:r>
              <a:rPr lang="en-US" dirty="0" err="1"/>
              <a:t>sdk</a:t>
            </a:r>
            <a:r>
              <a:rPr lang="en-US" dirty="0"/>
              <a:t>-</a:t>
            </a:r>
            <a:r>
              <a:rPr lang="en-US" dirty="0" err="1"/>
              <a:t>linux</a:t>
            </a:r>
            <a:r>
              <a:rPr lang="en-US" dirty="0"/>
              <a:t>/  is the directory.</a:t>
            </a:r>
          </a:p>
          <a:p>
            <a:pPr lvl="2"/>
            <a:r>
              <a:rPr lang="en-US" dirty="0"/>
              <a:t>DON’T install into your ~/SDK directory.  Waste of space!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07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first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71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First Android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Android Studio -&gt; Start a new Android Studio Project</a:t>
            </a:r>
          </a:p>
          <a:p>
            <a:r>
              <a:rPr lang="en-US" dirty="0"/>
              <a:t>Phone and Tablet tab</a:t>
            </a:r>
          </a:p>
          <a:p>
            <a:r>
              <a:rPr lang="en-US" dirty="0"/>
              <a:t>choose your project:  either basic activity (lots of code and fragments) or empty activity (one activity with some basic code).</a:t>
            </a:r>
          </a:p>
          <a:p>
            <a:pPr lvl="1"/>
            <a:r>
              <a:rPr lang="en-US" dirty="0">
                <a:hlinkClick r:id="rId2"/>
              </a:rPr>
              <a:t>https://developer.android.com/tools/projects/templates.html</a:t>
            </a:r>
            <a:r>
              <a:rPr lang="en-US" dirty="0"/>
              <a:t> </a:t>
            </a:r>
          </a:p>
          <a:p>
            <a:r>
              <a:rPr lang="en-US" dirty="0"/>
              <a:t>Enter an Application name (not necessary the title) and company domain, example: cs4730.edu </a:t>
            </a:r>
          </a:p>
          <a:p>
            <a:pPr lvl="1"/>
            <a:r>
              <a:rPr lang="en-US" dirty="0"/>
              <a:t>minimum </a:t>
            </a:r>
            <a:r>
              <a:rPr lang="en-US" dirty="0" err="1"/>
              <a:t>api</a:t>
            </a:r>
            <a:r>
              <a:rPr lang="en-US" dirty="0"/>
              <a:t> level: API 26 (or whatever one you want). </a:t>
            </a:r>
          </a:p>
          <a:p>
            <a:pPr lvl="1"/>
            <a:r>
              <a:rPr lang="en-US" dirty="0"/>
              <a:t>choose </a:t>
            </a:r>
            <a:r>
              <a:rPr lang="en-US" dirty="0" err="1"/>
              <a:t>Kotlin</a:t>
            </a:r>
            <a:r>
              <a:rPr lang="en-US" dirty="0"/>
              <a:t> or java as the base language  (you can use both together, but if you intend to use any </a:t>
            </a:r>
            <a:r>
              <a:rPr lang="en-US" dirty="0" err="1"/>
              <a:t>kotlin</a:t>
            </a:r>
            <a:r>
              <a:rPr lang="en-US" dirty="0"/>
              <a:t>, select </a:t>
            </a:r>
            <a:r>
              <a:rPr lang="en-US" dirty="0" err="1"/>
              <a:t>kotlin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Click finish.</a:t>
            </a:r>
          </a:p>
          <a:p>
            <a:r>
              <a:rPr lang="en-US" dirty="0"/>
              <a:t>Let studio do it’s work.  This may take several minutes.</a:t>
            </a:r>
          </a:p>
          <a:p>
            <a:pPr lvl="1"/>
            <a:r>
              <a:rPr lang="en-US" dirty="0" err="1"/>
              <a:t>MainActivity</a:t>
            </a:r>
            <a:r>
              <a:rPr lang="en-US" dirty="0"/>
              <a:t> name is the class name, layout name is </a:t>
            </a:r>
            <a:r>
              <a:rPr lang="en-US" dirty="0" err="1"/>
              <a:t>activity_main</a:t>
            </a:r>
            <a:endParaRPr lang="en-US" dirty="0"/>
          </a:p>
          <a:p>
            <a:pPr lvl="1"/>
            <a:r>
              <a:rPr lang="en-US" dirty="0"/>
              <a:t>You now have a runnable app.  You can click the play button and it will load into the emulator and/or device.</a:t>
            </a:r>
          </a:p>
        </p:txBody>
      </p:sp>
    </p:spTree>
    <p:extLst>
      <p:ext uri="{BB962C8B-B14F-4D97-AF65-F5344CB8AC3E}">
        <p14:creationId xmlns:p14="http://schemas.microsoft.com/office/powerpoint/2010/main" val="759810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First </a:t>
            </a:r>
            <a:r>
              <a:rPr lang="en-US"/>
              <a:t>Android Project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Depending on the selected template a lot of code maybe written for you, Now:</a:t>
            </a:r>
          </a:p>
          <a:p>
            <a:pPr lvl="1"/>
            <a:r>
              <a:rPr lang="en-US" dirty="0"/>
              <a:t>Edit the res/layout/activity_main.xml and add Views as needed.</a:t>
            </a:r>
          </a:p>
          <a:p>
            <a:pPr lvl="2"/>
            <a:r>
              <a:rPr lang="en-US" dirty="0"/>
              <a:t>We'll cover the layouts later.</a:t>
            </a:r>
          </a:p>
          <a:p>
            <a:pPr lvl="1"/>
            <a:r>
              <a:rPr lang="en-US" dirty="0"/>
              <a:t>In the activity/fragment add java code to control you views.</a:t>
            </a:r>
          </a:p>
        </p:txBody>
      </p:sp>
    </p:spTree>
    <p:extLst>
      <p:ext uri="{BB962C8B-B14F-4D97-AF65-F5344CB8AC3E}">
        <p14:creationId xmlns:p14="http://schemas.microsoft.com/office/powerpoint/2010/main" val="2278060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note.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791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Java/</a:t>
            </a:r>
            <a:r>
              <a:rPr lang="en-US" dirty="0" err="1"/>
              <a:t>Kotlin</a:t>
            </a:r>
            <a:r>
              <a:rPr lang="en-US" dirty="0"/>
              <a:t> and flutter.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bulk of this class will focus on java and </a:t>
            </a:r>
            <a:r>
              <a:rPr lang="en-US" dirty="0" err="1"/>
              <a:t>Kotlin</a:t>
            </a:r>
            <a:r>
              <a:rPr lang="en-US" dirty="0"/>
              <a:t>.</a:t>
            </a:r>
          </a:p>
          <a:p>
            <a:r>
              <a:rPr lang="en-US" dirty="0" err="1"/>
              <a:t>Kotlin</a:t>
            </a:r>
            <a:r>
              <a:rPr lang="en-US" dirty="0"/>
              <a:t> has been promoted to a first class language for android and in some changes will get example first.</a:t>
            </a:r>
          </a:p>
          <a:p>
            <a:r>
              <a:rPr lang="en-US" dirty="0"/>
              <a:t>Flutter is a whole other language that google/android is promoting and is a cross platform development for android and </a:t>
            </a:r>
            <a:r>
              <a:rPr lang="en-US" dirty="0" err="1"/>
              <a:t>iphone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language is dart (which is </a:t>
            </a:r>
            <a:r>
              <a:rPr lang="en-US" dirty="0" err="1"/>
              <a:t>c++</a:t>
            </a:r>
            <a:r>
              <a:rPr lang="en-US" dirty="0"/>
              <a:t>/node.js)</a:t>
            </a:r>
          </a:p>
          <a:p>
            <a:pPr lvl="1"/>
            <a:r>
              <a:rPr lang="en-US" dirty="0"/>
              <a:t>This will also be the native development language for android's replacement, called fuchsia.   It is currently the planned OS replacement for android and chrome. </a:t>
            </a:r>
          </a:p>
          <a:p>
            <a:pPr lvl="2"/>
            <a:r>
              <a:rPr lang="en-US" dirty="0"/>
              <a:t>It is at least a year or 2 from deployment generally, but it is already deployed to some google </a:t>
            </a:r>
            <a:r>
              <a:rPr lang="en-US"/>
              <a:t>home devices.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403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12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need java to run studio.</a:t>
            </a:r>
          </a:p>
          <a:p>
            <a:pPr lvl="1"/>
            <a:r>
              <a:rPr lang="en-US" dirty="0">
                <a:hlinkClick r:id="rId2"/>
              </a:rPr>
              <a:t>http://java.sun.com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Get the Java SE SDK v8 or 14+  64 version.  </a:t>
            </a:r>
          </a:p>
          <a:p>
            <a:pPr lvl="2"/>
            <a:r>
              <a:rPr lang="en-US" dirty="0"/>
              <a:t>Install it.</a:t>
            </a:r>
          </a:p>
          <a:p>
            <a:r>
              <a:rPr lang="en-US" dirty="0">
                <a:hlinkClick r:id="rId3"/>
              </a:rPr>
              <a:t>http://developer.android.com/sdk/index.html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If you already have the </a:t>
            </a:r>
            <a:r>
              <a:rPr lang="en-US" dirty="0" err="1"/>
              <a:t>sdk</a:t>
            </a:r>
            <a:r>
              <a:rPr lang="en-US" dirty="0"/>
              <a:t> installed, then get the stand alone version</a:t>
            </a:r>
          </a:p>
          <a:p>
            <a:r>
              <a:rPr lang="en-US" dirty="0"/>
              <a:t>Likely need to add more API version, instead of just the current version.</a:t>
            </a:r>
          </a:p>
          <a:p>
            <a:pPr lvl="1"/>
            <a:r>
              <a:rPr lang="en-US" dirty="0"/>
              <a:t>Android SDK updater is built into studio now.  </a:t>
            </a:r>
          </a:p>
          <a:p>
            <a:pPr lvl="1"/>
            <a:r>
              <a:rPr lang="en-US" dirty="0"/>
              <a:t>I'd recommend android 8 (</a:t>
            </a:r>
            <a:r>
              <a:rPr lang="en-US" dirty="0" err="1"/>
              <a:t>oreo</a:t>
            </a:r>
            <a:r>
              <a:rPr lang="en-US" dirty="0"/>
              <a:t>) to current (</a:t>
            </a:r>
            <a:r>
              <a:rPr lang="en-US" dirty="0" err="1"/>
              <a:t>api</a:t>
            </a:r>
            <a:r>
              <a:rPr lang="en-US" dirty="0"/>
              <a:t> 26+)</a:t>
            </a:r>
          </a:p>
          <a:p>
            <a:pPr lvl="2"/>
            <a:r>
              <a:rPr lang="en-US" dirty="0"/>
              <a:t>This could take an hour or more and it's </a:t>
            </a:r>
            <a:r>
              <a:rPr lang="en-US"/>
              <a:t>around 60GBs</a:t>
            </a:r>
            <a:endParaRPr lang="en-US" dirty="0"/>
          </a:p>
          <a:p>
            <a:pPr lvl="3"/>
            <a:r>
              <a:rPr lang="en-US" dirty="0"/>
              <a:t>You don't need all the emulators, so you can cut that down to maybe 30GBs.</a:t>
            </a:r>
          </a:p>
        </p:txBody>
      </p:sp>
    </p:spTree>
    <p:extLst>
      <p:ext uri="{BB962C8B-B14F-4D97-AF65-F5344CB8AC3E}">
        <p14:creationId xmlns:p14="http://schemas.microsoft.com/office/powerpoint/2010/main" val="333464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Android Studio</a:t>
            </a:r>
            <a:endParaRPr lang="en-US" dirty="0"/>
          </a:p>
        </p:txBody>
      </p:sp>
      <p:pic>
        <p:nvPicPr>
          <p:cNvPr id="14" name="Google Shape;293;p50"/>
          <p:cNvPicPr preferRelativeResize="0">
            <a:picLocks noGrp="1"/>
          </p:cNvPicPr>
          <p:nvPr>
            <p:ph sz="half"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600" y="1817034"/>
            <a:ext cx="5384800" cy="4092294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hlinkClick r:id="rId4"/>
              </a:rPr>
              <a:t>Official Android IDE</a:t>
            </a:r>
            <a:endParaRPr lang="en-US"/>
          </a:p>
          <a:p>
            <a:r>
              <a:rPr lang="en-US"/>
              <a:t>Develop, run, debug, test, and package apps</a:t>
            </a:r>
          </a:p>
          <a:p>
            <a:r>
              <a:rPr lang="en-US"/>
              <a:t>Monitors and performance tools</a:t>
            </a:r>
          </a:p>
          <a:p>
            <a:r>
              <a:rPr lang="en-US"/>
              <a:t>Virtual devices</a:t>
            </a:r>
          </a:p>
          <a:p>
            <a:r>
              <a:rPr lang="en-US"/>
              <a:t>Project views</a:t>
            </a:r>
          </a:p>
          <a:p>
            <a:r>
              <a:rPr lang="en-US"/>
              <a:t>Visual layout editor</a:t>
            </a:r>
          </a:p>
          <a:p>
            <a:endParaRPr lang="en-US" dirty="0"/>
          </a:p>
        </p:txBody>
      </p:sp>
      <p:sp>
        <p:nvSpPr>
          <p:cNvPr id="292" name="Google Shape;292;p50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sp>
        <p:nvSpPr>
          <p:cNvPr id="294" name="Google Shape;294;p50"/>
          <p:cNvSpPr txBox="1"/>
          <p:nvPr/>
        </p:nvSpPr>
        <p:spPr>
          <a:xfrm>
            <a:off x="6596967" y="1566667"/>
            <a:ext cx="5331600" cy="43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507987">
              <a:buSzPts val="2400"/>
              <a:buChar char="●"/>
            </a:pP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08108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SDK setup page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1036" y="1600200"/>
            <a:ext cx="632992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674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SDK tools page.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600200"/>
            <a:ext cx="6356979" cy="45259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6200" y="1676400"/>
            <a:ext cx="3429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are suggested, but </a:t>
            </a:r>
          </a:p>
          <a:p>
            <a:r>
              <a:rPr lang="en-US" dirty="0"/>
              <a:t>the options maybe different for you. </a:t>
            </a:r>
          </a:p>
          <a:p>
            <a:endParaRPr lang="en-US" dirty="0"/>
          </a:p>
          <a:p>
            <a:r>
              <a:rPr lang="en-US" dirty="0"/>
              <a:t> Also the choose the intel or AMD depending no your computer.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the intel is failing to install on my computer currently.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it was installed and then a update has caused it to fail.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05800" y="5562600"/>
            <a:ext cx="36994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 version and even the packages</a:t>
            </a:r>
          </a:p>
          <a:p>
            <a:r>
              <a:rPr lang="en-US" dirty="0"/>
              <a:t>may not match on the SDK page tools</a:t>
            </a:r>
          </a:p>
          <a:p>
            <a:r>
              <a:rPr lang="en-US" dirty="0"/>
              <a:t>tab.</a:t>
            </a:r>
          </a:p>
        </p:txBody>
      </p:sp>
    </p:spTree>
    <p:extLst>
      <p:ext uri="{BB962C8B-B14F-4D97-AF65-F5344CB8AC3E}">
        <p14:creationId xmlns:p14="http://schemas.microsoft.com/office/powerpoint/2010/main" val="147605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Signing Keys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Studio creates a debug key for you, it is good for 1 year.  For this class, that is all you will need.</a:t>
            </a:r>
          </a:p>
          <a:p>
            <a:pPr lvl="1"/>
            <a:r>
              <a:rPr lang="en-US" dirty="0"/>
              <a:t>A note, that it will generate a different key on each machine you use.  Which can cause you issues, so you can copy it around all the development environments you use.</a:t>
            </a:r>
          </a:p>
          <a:p>
            <a:pPr lvl="2"/>
            <a:r>
              <a:rPr lang="en-US" dirty="0"/>
              <a:t>C:\users\&lt;username&gt;\.android\debug.keystore and </a:t>
            </a:r>
            <a:r>
              <a:rPr lang="en-US" dirty="0" err="1"/>
              <a:t>default.keyset</a:t>
            </a:r>
            <a:r>
              <a:rPr lang="en-US" dirty="0"/>
              <a:t> files</a:t>
            </a:r>
          </a:p>
          <a:p>
            <a:r>
              <a:rPr lang="en-US" dirty="0"/>
              <a:t>If you plan to release you app to android market then you will need to get a real developer key.</a:t>
            </a:r>
          </a:p>
          <a:p>
            <a:pPr lvl="1"/>
            <a:r>
              <a:rPr lang="en-US" dirty="0">
                <a:hlinkClick r:id="rId2"/>
              </a:rPr>
              <a:t>https://developer.android.com/distribute/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288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Remember, Android is the OS and not the hardware manufacture.</a:t>
            </a:r>
          </a:p>
          <a:p>
            <a:pPr lvl="1"/>
            <a:r>
              <a:rPr lang="en-US" dirty="0">
                <a:hlinkClick r:id="rId2"/>
              </a:rPr>
              <a:t>http://developer.samsung.com/develop</a:t>
            </a:r>
            <a:r>
              <a:rPr lang="en-US" dirty="0"/>
              <a:t> for Samsung’s developer site.</a:t>
            </a:r>
          </a:p>
          <a:p>
            <a:pPr lvl="1"/>
            <a:r>
              <a:rPr lang="en-US" dirty="0">
                <a:hlinkClick r:id="rId3"/>
              </a:rPr>
              <a:t>http://www.motorola.com/</a:t>
            </a:r>
            <a:endParaRPr lang="en-US" dirty="0"/>
          </a:p>
          <a:p>
            <a:pPr lvl="2"/>
            <a:r>
              <a:rPr lang="en-US" dirty="0">
                <a:hlinkClick r:id="rId4"/>
              </a:rPr>
              <a:t>http://developer.motorola.com/?WT.mc_id=us_mdc</a:t>
            </a:r>
            <a:r>
              <a:rPr lang="en-US" dirty="0"/>
              <a:t> developers site.  For android tools, click the SDK add-ons link. </a:t>
            </a:r>
          </a:p>
          <a:p>
            <a:pPr lvl="1"/>
            <a:r>
              <a:rPr lang="en-US" dirty="0">
                <a:hlinkClick r:id="rId5"/>
              </a:rPr>
              <a:t>http://www.htc.com/</a:t>
            </a:r>
            <a:r>
              <a:rPr lang="en-US" dirty="0"/>
              <a:t> </a:t>
            </a:r>
          </a:p>
          <a:p>
            <a:pPr lvl="2"/>
            <a:r>
              <a:rPr lang="en-US" dirty="0">
                <a:hlinkClick r:id="rId6"/>
              </a:rPr>
              <a:t>http://developer.htc.com/</a:t>
            </a:r>
            <a:r>
              <a:rPr lang="en-US" dirty="0"/>
              <a:t> with very limited developers, but you can get the some source code</a:t>
            </a:r>
          </a:p>
          <a:p>
            <a:pPr lvl="1"/>
            <a:r>
              <a:rPr lang="en-US" dirty="0"/>
              <a:t>Others: </a:t>
            </a:r>
            <a:r>
              <a:rPr lang="en-US" dirty="0">
                <a:hlinkClick r:id="rId7"/>
              </a:rPr>
              <a:t>http://www.andro-phones.com/all-android-phones.php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388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2475</Words>
  <Application>Microsoft Office PowerPoint</Application>
  <PresentationFormat>Widescreen</PresentationFormat>
  <Paragraphs>294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Tahoma</vt:lpstr>
      <vt:lpstr>Office Theme</vt:lpstr>
      <vt:lpstr>Cosc 4730</vt:lpstr>
      <vt:lpstr>Setup of android studio</vt:lpstr>
      <vt:lpstr>Dept. machines</vt:lpstr>
      <vt:lpstr>Installing </vt:lpstr>
      <vt:lpstr>Android Studio</vt:lpstr>
      <vt:lpstr>SDK setup page</vt:lpstr>
      <vt:lpstr>SDK tools page.</vt:lpstr>
      <vt:lpstr>Signing Keys</vt:lpstr>
      <vt:lpstr>Android</vt:lpstr>
      <vt:lpstr>Android Emulators</vt:lpstr>
      <vt:lpstr>JAVA briefly</vt:lpstr>
      <vt:lpstr>Java </vt:lpstr>
      <vt:lpstr>Java (2)</vt:lpstr>
      <vt:lpstr>Kotlin</vt:lpstr>
      <vt:lpstr>Android aPIs</vt:lpstr>
      <vt:lpstr>Older Android versions</vt:lpstr>
      <vt:lpstr>Newer Android versions</vt:lpstr>
      <vt:lpstr>API Versions dashboard</vt:lpstr>
      <vt:lpstr>Android APIs</vt:lpstr>
      <vt:lpstr>Android and Version (2)</vt:lpstr>
      <vt:lpstr>Android and Version (3)</vt:lpstr>
      <vt:lpstr>Handling the divide!</vt:lpstr>
      <vt:lpstr>Android JetPack</vt:lpstr>
      <vt:lpstr>Gui concepts</vt:lpstr>
      <vt:lpstr>GUI Concepts</vt:lpstr>
      <vt:lpstr>GUI Concepts (2)</vt:lpstr>
      <vt:lpstr>Example</vt:lpstr>
      <vt:lpstr>GUI Concepts (3)</vt:lpstr>
      <vt:lpstr>Event Programming In Summary.</vt:lpstr>
      <vt:lpstr>Your first project</vt:lpstr>
      <vt:lpstr>My First Android Project</vt:lpstr>
      <vt:lpstr>My First Android Project (2)</vt:lpstr>
      <vt:lpstr>Last note.</vt:lpstr>
      <vt:lpstr>Java/Kotlin and flutter.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4730</dc:title>
  <dc:creator>James S. Ward</dc:creator>
  <cp:lastModifiedBy>Jim Ward</cp:lastModifiedBy>
  <cp:revision>37</cp:revision>
  <dcterms:created xsi:type="dcterms:W3CDTF">2017-07-07T18:54:51Z</dcterms:created>
  <dcterms:modified xsi:type="dcterms:W3CDTF">2024-08-15T16:53:25Z</dcterms:modified>
</cp:coreProperties>
</file>