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4" r:id="rId3"/>
    <p:sldId id="258" r:id="rId4"/>
    <p:sldId id="257" r:id="rId5"/>
    <p:sldId id="259" r:id="rId6"/>
    <p:sldId id="262" r:id="rId7"/>
    <p:sldId id="260" r:id="rId8"/>
    <p:sldId id="261" r:id="rId9"/>
    <p:sldId id="273" r:id="rId10"/>
    <p:sldId id="277" r:id="rId11"/>
    <p:sldId id="263" r:id="rId12"/>
    <p:sldId id="264" r:id="rId13"/>
    <p:sldId id="265" r:id="rId14"/>
    <p:sldId id="266" r:id="rId15"/>
    <p:sldId id="267" r:id="rId16"/>
    <p:sldId id="268" r:id="rId17"/>
    <p:sldId id="269" r:id="rId18"/>
    <p:sldId id="270" r:id="rId19"/>
    <p:sldId id="271" r:id="rId20"/>
    <p:sldId id="272" r:id="rId21"/>
    <p:sldId id="274" r:id="rId22"/>
    <p:sldId id="278" r:id="rId23"/>
    <p:sldId id="287" r:id="rId24"/>
    <p:sldId id="280" r:id="rId25"/>
    <p:sldId id="281" r:id="rId26"/>
    <p:sldId id="282" r:id="rId27"/>
    <p:sldId id="283" r:id="rId28"/>
    <p:sldId id="275" r:id="rId29"/>
    <p:sldId id="279" r:id="rId30"/>
    <p:sldId id="285" r:id="rId31"/>
    <p:sldId id="276" r:id="rId32"/>
    <p:sldId id="28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2802050-248F-4889-99E8-5AA96B68E22B}">
          <p14:sldIdLst>
            <p14:sldId id="256"/>
            <p14:sldId id="284"/>
            <p14:sldId id="258"/>
            <p14:sldId id="257"/>
            <p14:sldId id="259"/>
            <p14:sldId id="262"/>
            <p14:sldId id="260"/>
            <p14:sldId id="261"/>
            <p14:sldId id="273"/>
            <p14:sldId id="277"/>
            <p14:sldId id="263"/>
            <p14:sldId id="264"/>
            <p14:sldId id="265"/>
            <p14:sldId id="266"/>
            <p14:sldId id="267"/>
            <p14:sldId id="268"/>
            <p14:sldId id="269"/>
            <p14:sldId id="270"/>
            <p14:sldId id="271"/>
            <p14:sldId id="272"/>
            <p14:sldId id="274"/>
            <p14:sldId id="278"/>
            <p14:sldId id="287"/>
            <p14:sldId id="280"/>
            <p14:sldId id="281"/>
            <p14:sldId id="282"/>
            <p14:sldId id="283"/>
            <p14:sldId id="275"/>
            <p14:sldId id="279"/>
            <p14:sldId id="285"/>
            <p14:sldId id="276"/>
            <p14:sldId id="28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59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053CB-587D-4AF8-854A-4120287F1469}" type="datetimeFigureOut">
              <a:rPr lang="en-US" smtClean="0"/>
              <a:t>8/29/2024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5B5359-EDA1-4657-8A61-247DE3481A3B}" type="slidenum">
              <a:rPr lang="en-US" smtClean="0"/>
              <a:t>‹#›</a:t>
            </a:fld>
            <a:endParaRPr lang="en-US"/>
          </a:p>
        </p:txBody>
      </p:sp>
    </p:spTree>
    <p:extLst>
      <p:ext uri="{BB962C8B-B14F-4D97-AF65-F5344CB8AC3E}">
        <p14:creationId xmlns:p14="http://schemas.microsoft.com/office/powerpoint/2010/main" val="2998958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https://kotlinlang.org/docs/reference/coding-conventions.html</a:t>
            </a:r>
          </a:p>
        </p:txBody>
      </p:sp>
      <p:sp>
        <p:nvSpPr>
          <p:cNvPr id="4" name="Slide Number Placeholder 3"/>
          <p:cNvSpPr>
            <a:spLocks noGrp="1"/>
          </p:cNvSpPr>
          <p:nvPr>
            <p:ph type="sldNum" sz="quarter" idx="10"/>
          </p:nvPr>
        </p:nvSpPr>
        <p:spPr/>
        <p:txBody>
          <a:bodyPr/>
          <a:lstStyle/>
          <a:p>
            <a:fld id="{CB5B5359-EDA1-4657-8A61-247DE3481A3B}" type="slidenum">
              <a:rPr lang="en-US" smtClean="0"/>
              <a:t>3</a:t>
            </a:fld>
            <a:endParaRPr lang="en-US"/>
          </a:p>
        </p:txBody>
      </p:sp>
    </p:spTree>
    <p:extLst>
      <p:ext uri="{BB962C8B-B14F-4D97-AF65-F5344CB8AC3E}">
        <p14:creationId xmlns:p14="http://schemas.microsoft.com/office/powerpoint/2010/main" val="1265838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E970F33-73A3-4931-845D-B4E295AEC455}"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207513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970F33-73A3-4931-845D-B4E295AEC455}"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968984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970F33-73A3-4931-845D-B4E295AEC455}"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201929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970F33-73A3-4931-845D-B4E295AEC455}"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2529286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970F33-73A3-4931-845D-B4E295AEC455}"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2176427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970F33-73A3-4931-845D-B4E295AEC455}"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145742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970F33-73A3-4931-845D-B4E295AEC455}" type="datetimeFigureOut">
              <a:rPr lang="en-US" smtClean="0"/>
              <a:t>8/29/2024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1350724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970F33-73A3-4931-845D-B4E295AEC455}" type="datetimeFigureOut">
              <a:rPr lang="en-US" smtClean="0"/>
              <a:t>8/29/2024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364682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70F33-73A3-4931-845D-B4E295AEC455}" type="datetimeFigureOut">
              <a:rPr lang="en-US" smtClean="0"/>
              <a:t>8/29/2024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3386156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970F33-73A3-4931-845D-B4E295AEC455}"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3949853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970F33-73A3-4931-845D-B4E295AEC455}"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FAE9C-1646-4ABD-868A-4AEA2D05220A}" type="slidenum">
              <a:rPr lang="en-US" smtClean="0"/>
              <a:t>‹#›</a:t>
            </a:fld>
            <a:endParaRPr lang="en-US"/>
          </a:p>
        </p:txBody>
      </p:sp>
    </p:spTree>
    <p:extLst>
      <p:ext uri="{BB962C8B-B14F-4D97-AF65-F5344CB8AC3E}">
        <p14:creationId xmlns:p14="http://schemas.microsoft.com/office/powerpoint/2010/main" val="357024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70F33-73A3-4931-845D-B4E295AEC455}" type="datetimeFigureOut">
              <a:rPr lang="en-US" smtClean="0"/>
              <a:t>8/29/2024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EFAE9C-1646-4ABD-868A-4AEA2D05220A}" type="slidenum">
              <a:rPr lang="en-US" smtClean="0"/>
              <a:t>‹#›</a:t>
            </a:fld>
            <a:endParaRPr lang="en-US"/>
          </a:p>
        </p:txBody>
      </p:sp>
    </p:spTree>
    <p:extLst>
      <p:ext uri="{BB962C8B-B14F-4D97-AF65-F5344CB8AC3E}">
        <p14:creationId xmlns:p14="http://schemas.microsoft.com/office/powerpoint/2010/main" val="3393304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kotlinlang.org/docs/reference/return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kotlinlang.org/docs/reference/functions.html" TargetMode="External"/><Relationship Id="rId2" Type="http://schemas.openxmlformats.org/officeDocument/2006/relationships/hyperlink" Target="https://kotlinlang.org/docs/reference/classes.html#constructors" TargetMode="External"/><Relationship Id="rId1" Type="http://schemas.openxmlformats.org/officeDocument/2006/relationships/slideLayout" Target="../slideLayouts/slideLayout2.xml"/><Relationship Id="rId6" Type="http://schemas.openxmlformats.org/officeDocument/2006/relationships/hyperlink" Target="https://kotlinlang.org/docs/reference/object-declarations.html" TargetMode="External"/><Relationship Id="rId5" Type="http://schemas.openxmlformats.org/officeDocument/2006/relationships/hyperlink" Target="https://kotlinlang.org/docs/reference/nested-classes.html" TargetMode="External"/><Relationship Id="rId4" Type="http://schemas.openxmlformats.org/officeDocument/2006/relationships/hyperlink" Target="https://kotlinlang.org/docs/reference/propertie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eveloper.android.com/kotlin/learn#interoperability"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er.android.com/kotlin/style-guide" TargetMode="External"/><Relationship Id="rId2" Type="http://schemas.openxmlformats.org/officeDocument/2006/relationships/hyperlink" Target="https://developer.android.com/kotlin/common-patter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kotlinlang.org/docs/reference/coding-convention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8" Type="http://schemas.openxmlformats.org/officeDocument/2006/relationships/hyperlink" Target="https://kotlinlang.org/docs/reference/classes.html" TargetMode="External"/><Relationship Id="rId3" Type="http://schemas.openxmlformats.org/officeDocument/2006/relationships/hyperlink" Target="https://developer.android.com/kotlin/learn" TargetMode="External"/><Relationship Id="rId7" Type="http://schemas.openxmlformats.org/officeDocument/2006/relationships/hyperlink" Target="https://kotlinlang.org/docs/reference/control-flow.html" TargetMode="External"/><Relationship Id="rId2" Type="http://schemas.openxmlformats.org/officeDocument/2006/relationships/hyperlink" Target="https://developer.android.com/kotlin/getting-started-resources" TargetMode="External"/><Relationship Id="rId1" Type="http://schemas.openxmlformats.org/officeDocument/2006/relationships/slideLayout" Target="../slideLayouts/slideLayout2.xml"/><Relationship Id="rId6" Type="http://schemas.openxmlformats.org/officeDocument/2006/relationships/hyperlink" Target="https://kotlinlang.org/docs/reference/basic-types.html" TargetMode="External"/><Relationship Id="rId5" Type="http://schemas.openxmlformats.org/officeDocument/2006/relationships/hyperlink" Target="https://kotlinlang.org/docs/tutorials/getting-started.html" TargetMode="External"/><Relationship Id="rId10" Type="http://schemas.openxmlformats.org/officeDocument/2006/relationships/hyperlink" Target="https://play.kotlinlang.org/byExample/01_introduction/04_Null%20Safety" TargetMode="External"/><Relationship Id="rId4" Type="http://schemas.openxmlformats.org/officeDocument/2006/relationships/hyperlink" Target="https://kotlinlang.org/" TargetMode="External"/><Relationship Id="rId9" Type="http://schemas.openxmlformats.org/officeDocument/2006/relationships/hyperlink" Target="https://kotlinlang.org/docs/reference/collections-overview.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4730</a:t>
            </a:r>
          </a:p>
        </p:txBody>
      </p:sp>
      <p:sp>
        <p:nvSpPr>
          <p:cNvPr id="3" name="Subtitle 2"/>
          <p:cNvSpPr>
            <a:spLocks noGrp="1"/>
          </p:cNvSpPr>
          <p:nvPr>
            <p:ph type="subTitle" idx="1"/>
          </p:nvPr>
        </p:nvSpPr>
        <p:spPr/>
        <p:txBody>
          <a:bodyPr/>
          <a:lstStyle/>
          <a:p>
            <a:r>
              <a:rPr lang="en-US" dirty="0" err="1"/>
              <a:t>Kotlin</a:t>
            </a:r>
            <a:r>
              <a:rPr lang="en-US" dirty="0"/>
              <a:t>, a primer</a:t>
            </a:r>
          </a:p>
        </p:txBody>
      </p:sp>
    </p:spTree>
    <p:extLst>
      <p:ext uri="{BB962C8B-B14F-4D97-AF65-F5344CB8AC3E}">
        <p14:creationId xmlns:p14="http://schemas.microsoft.com/office/powerpoint/2010/main" val="4082324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null safety</a:t>
            </a:r>
          </a:p>
        </p:txBody>
      </p:sp>
      <p:sp>
        <p:nvSpPr>
          <p:cNvPr id="3" name="Content Placeholder 2"/>
          <p:cNvSpPr>
            <a:spLocks noGrp="1"/>
          </p:cNvSpPr>
          <p:nvPr>
            <p:ph idx="1"/>
          </p:nvPr>
        </p:nvSpPr>
        <p:spPr/>
        <p:txBody>
          <a:bodyPr>
            <a:normAutofit fontScale="77500" lnSpcReduction="20000"/>
          </a:bodyPr>
          <a:lstStyle/>
          <a:p>
            <a:r>
              <a:rPr lang="en-US" dirty="0"/>
              <a:t>In some languages, a reference type variable can be declared without providing an initial explicit value. In these cases, the variables usually contain a null value. </a:t>
            </a:r>
            <a:r>
              <a:rPr lang="en-US" dirty="0" err="1"/>
              <a:t>Kotlin</a:t>
            </a:r>
            <a:r>
              <a:rPr lang="en-US" dirty="0"/>
              <a:t> variables </a:t>
            </a:r>
            <a:r>
              <a:rPr lang="en-US" b="1" i="1" u="sng" dirty="0"/>
              <a:t>can't hold </a:t>
            </a:r>
            <a:r>
              <a:rPr lang="en-US" dirty="0"/>
              <a:t>null values by default. This means that the following snippet is invalid:</a:t>
            </a:r>
          </a:p>
          <a:p>
            <a:pPr lvl="1"/>
            <a:r>
              <a:rPr lang="en-US" dirty="0"/>
              <a:t>// Fails to compile</a:t>
            </a:r>
          </a:p>
          <a:p>
            <a:pPr lvl="1"/>
            <a:r>
              <a:rPr lang="en-US" dirty="0" err="1"/>
              <a:t>val</a:t>
            </a:r>
            <a:r>
              <a:rPr lang="en-US" dirty="0"/>
              <a:t> </a:t>
            </a:r>
            <a:r>
              <a:rPr lang="en-US" dirty="0" err="1"/>
              <a:t>languageName</a:t>
            </a:r>
            <a:r>
              <a:rPr lang="en-US" dirty="0"/>
              <a:t>: String = null</a:t>
            </a:r>
          </a:p>
          <a:p>
            <a:r>
              <a:rPr lang="en-US" dirty="0"/>
              <a:t>For a variable to hold a null value, it must be of a </a:t>
            </a:r>
            <a:r>
              <a:rPr lang="en-US" dirty="0" err="1"/>
              <a:t>nullable</a:t>
            </a:r>
            <a:r>
              <a:rPr lang="en-US" dirty="0"/>
              <a:t> type. You can specify a variable as being </a:t>
            </a:r>
            <a:r>
              <a:rPr lang="en-US" dirty="0" err="1"/>
              <a:t>nullable</a:t>
            </a:r>
            <a:r>
              <a:rPr lang="en-US" dirty="0"/>
              <a:t> by suffixing its type with ?, as shown in the following example:</a:t>
            </a:r>
          </a:p>
          <a:p>
            <a:pPr lvl="1"/>
            <a:r>
              <a:rPr lang="en-US" dirty="0" err="1"/>
              <a:t>val</a:t>
            </a:r>
            <a:r>
              <a:rPr lang="en-US" dirty="0"/>
              <a:t> </a:t>
            </a:r>
            <a:r>
              <a:rPr lang="en-US" dirty="0" err="1"/>
              <a:t>languageName</a:t>
            </a:r>
            <a:r>
              <a:rPr lang="en-US" dirty="0"/>
              <a:t>: String? = null</a:t>
            </a:r>
          </a:p>
          <a:p>
            <a:r>
              <a:rPr lang="en-US" dirty="0"/>
              <a:t>With a String? type, you can assign either a String value or null to </a:t>
            </a:r>
            <a:r>
              <a:rPr lang="en-US" dirty="0" err="1"/>
              <a:t>languageName</a:t>
            </a:r>
            <a:r>
              <a:rPr lang="en-US" dirty="0"/>
              <a:t>.</a:t>
            </a:r>
          </a:p>
          <a:p>
            <a:r>
              <a:rPr lang="en-US" dirty="0"/>
              <a:t>You must handle </a:t>
            </a:r>
            <a:r>
              <a:rPr lang="en-US" dirty="0" err="1"/>
              <a:t>nullable</a:t>
            </a:r>
            <a:r>
              <a:rPr lang="en-US" dirty="0"/>
              <a:t> variables carefully or risk a dreaded </a:t>
            </a:r>
            <a:r>
              <a:rPr lang="en-US" dirty="0" err="1"/>
              <a:t>NullPointerException</a:t>
            </a:r>
            <a:r>
              <a:rPr lang="en-US" dirty="0"/>
              <a:t>. In Java, for example, if you attempt to invoke a method on a null value, your program crashes.</a:t>
            </a:r>
          </a:p>
          <a:p>
            <a:r>
              <a:rPr lang="en-US" dirty="0"/>
              <a:t>Kotlin provides several mechanisms for safely working with nullable variables.</a:t>
            </a:r>
          </a:p>
        </p:txBody>
      </p:sp>
    </p:spTree>
    <p:extLst>
      <p:ext uri="{BB962C8B-B14F-4D97-AF65-F5344CB8AC3E}">
        <p14:creationId xmlns:p14="http://schemas.microsoft.com/office/powerpoint/2010/main" val="4069425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Control</a:t>
            </a:r>
          </a:p>
        </p:txBody>
      </p:sp>
      <p:sp>
        <p:nvSpPr>
          <p:cNvPr id="3" name="Content Placeholder 2"/>
          <p:cNvSpPr>
            <a:spLocks noGrp="1"/>
          </p:cNvSpPr>
          <p:nvPr>
            <p:ph idx="1"/>
          </p:nvPr>
        </p:nvSpPr>
        <p:spPr/>
        <p:txBody>
          <a:bodyPr>
            <a:normAutofit fontScale="85000" lnSpcReduction="20000"/>
          </a:bodyPr>
          <a:lstStyle/>
          <a:p>
            <a:r>
              <a:rPr lang="en-US" dirty="0"/>
              <a:t>If, when, for, and while are the basic flow control.  </a:t>
            </a:r>
          </a:p>
          <a:p>
            <a:pPr lvl="1"/>
            <a:r>
              <a:rPr lang="en-US" dirty="0"/>
              <a:t>We'll look at each in turn, since they function much like java and in ways not at all like java (actually more like </a:t>
            </a:r>
            <a:r>
              <a:rPr lang="en-US" dirty="0" err="1"/>
              <a:t>c++</a:t>
            </a:r>
            <a:r>
              <a:rPr lang="en-US" dirty="0"/>
              <a:t>).</a:t>
            </a:r>
          </a:p>
          <a:p>
            <a:r>
              <a:rPr lang="en-US" dirty="0"/>
              <a:t>the If statement is actually an expression that returns value, so there is no ternary operator (condition ? then : else)</a:t>
            </a:r>
          </a:p>
          <a:p>
            <a:r>
              <a:rPr lang="en-US" dirty="0"/>
              <a:t>normal if with a single statement</a:t>
            </a:r>
          </a:p>
          <a:p>
            <a:pPr marL="457200" lvl="1" indent="0">
              <a:buNone/>
            </a:pPr>
            <a:r>
              <a:rPr lang="en-US" dirty="0"/>
              <a:t>if (a &lt; b) c = 12</a:t>
            </a:r>
          </a:p>
          <a:p>
            <a:r>
              <a:rPr lang="en-US" dirty="0"/>
              <a:t>with else and/or multiple statements the {} blocks are </a:t>
            </a:r>
            <a:r>
              <a:rPr lang="en-US" b="1" dirty="0">
                <a:solidFill>
                  <a:srgbClr val="FF0000"/>
                </a:solidFill>
              </a:rPr>
              <a:t>REQUIRED</a:t>
            </a:r>
            <a:r>
              <a:rPr lang="en-US" dirty="0"/>
              <a:t>.</a:t>
            </a:r>
          </a:p>
          <a:p>
            <a:pPr marL="457200" lvl="1" indent="0">
              <a:buNone/>
            </a:pPr>
            <a:r>
              <a:rPr lang="en-US" dirty="0"/>
              <a:t>if (a &lt; b) {</a:t>
            </a:r>
          </a:p>
          <a:p>
            <a:pPr marL="457200" lvl="1" indent="0">
              <a:buNone/>
            </a:pPr>
            <a:r>
              <a:rPr lang="en-US" dirty="0"/>
              <a:t>   c = 12</a:t>
            </a:r>
          </a:p>
          <a:p>
            <a:pPr marL="457200" lvl="1" indent="0">
              <a:buNone/>
            </a:pPr>
            <a:r>
              <a:rPr lang="en-US" dirty="0"/>
              <a:t>} else {</a:t>
            </a:r>
          </a:p>
          <a:p>
            <a:pPr marL="457200" lvl="1" indent="0">
              <a:buNone/>
            </a:pPr>
            <a:r>
              <a:rPr lang="en-US" dirty="0"/>
              <a:t>  c = 5</a:t>
            </a:r>
          </a:p>
          <a:p>
            <a:pPr marL="457200" lvl="1" indent="0">
              <a:buNone/>
            </a:pPr>
            <a:r>
              <a:rPr lang="en-US" dirty="0"/>
              <a:t>}</a:t>
            </a:r>
          </a:p>
          <a:p>
            <a:r>
              <a:rPr lang="en-US" dirty="0"/>
              <a:t>It has the standard else if was well   if () {  … } else if () { } else {}</a:t>
            </a:r>
          </a:p>
        </p:txBody>
      </p:sp>
    </p:spTree>
    <p:extLst>
      <p:ext uri="{BB962C8B-B14F-4D97-AF65-F5344CB8AC3E}">
        <p14:creationId xmlns:p14="http://schemas.microsoft.com/office/powerpoint/2010/main" val="354349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as an expression.</a:t>
            </a:r>
          </a:p>
        </p:txBody>
      </p:sp>
      <p:sp>
        <p:nvSpPr>
          <p:cNvPr id="3" name="Content Placeholder 2"/>
          <p:cNvSpPr>
            <a:spLocks noGrp="1"/>
          </p:cNvSpPr>
          <p:nvPr>
            <p:ph idx="1"/>
          </p:nvPr>
        </p:nvSpPr>
        <p:spPr/>
        <p:txBody>
          <a:bodyPr>
            <a:normAutofit fontScale="77500" lnSpcReduction="20000"/>
          </a:bodyPr>
          <a:lstStyle/>
          <a:p>
            <a:r>
              <a:rPr lang="en-US" dirty="0"/>
              <a:t>Using an if </a:t>
            </a:r>
            <a:r>
              <a:rPr lang="en-US" u="sng" dirty="0"/>
              <a:t>as</a:t>
            </a:r>
            <a:r>
              <a:rPr lang="en-US" dirty="0"/>
              <a:t> a ternary operator.</a:t>
            </a:r>
          </a:p>
          <a:p>
            <a:pPr marL="0" indent="0">
              <a:buNone/>
            </a:pPr>
            <a:r>
              <a:rPr lang="en-US" dirty="0" err="1"/>
              <a:t>var</a:t>
            </a:r>
            <a:r>
              <a:rPr lang="en-US" dirty="0"/>
              <a:t> c = if (a &gt; b) 12 else 5</a:t>
            </a:r>
          </a:p>
          <a:p>
            <a:r>
              <a:rPr lang="en-US" dirty="0"/>
              <a:t>since it's not a ternary operator we can do more, it just has to a return value for each side</a:t>
            </a:r>
          </a:p>
          <a:p>
            <a:pPr marL="0" indent="0">
              <a:buNone/>
            </a:pPr>
            <a:r>
              <a:rPr lang="en-US" dirty="0" err="1"/>
              <a:t>var</a:t>
            </a:r>
            <a:r>
              <a:rPr lang="en-US" dirty="0"/>
              <a:t> c = if (a &gt; b) {</a:t>
            </a:r>
          </a:p>
          <a:p>
            <a:pPr marL="0" indent="0">
              <a:buNone/>
            </a:pPr>
            <a:r>
              <a:rPr lang="en-US" dirty="0"/>
              <a:t>    d = "a &gt;b"</a:t>
            </a:r>
          </a:p>
          <a:p>
            <a:pPr marL="0" indent="0">
              <a:buNone/>
            </a:pPr>
            <a:r>
              <a:rPr lang="en-US" dirty="0"/>
              <a:t>    12</a:t>
            </a:r>
          </a:p>
          <a:p>
            <a:pPr marL="0" indent="0">
              <a:buNone/>
            </a:pPr>
            <a:r>
              <a:rPr lang="en-US" dirty="0"/>
              <a:t>} else {</a:t>
            </a:r>
          </a:p>
          <a:p>
            <a:pPr marL="0" indent="0">
              <a:buNone/>
            </a:pPr>
            <a:r>
              <a:rPr lang="en-US" dirty="0"/>
              <a:t>   d= "b &gt; a"</a:t>
            </a:r>
          </a:p>
          <a:p>
            <a:pPr marL="0" indent="0">
              <a:buNone/>
            </a:pPr>
            <a:r>
              <a:rPr lang="en-US" dirty="0"/>
              <a:t>   5</a:t>
            </a:r>
          </a:p>
          <a:p>
            <a:pPr marL="0" indent="0">
              <a:buNone/>
            </a:pPr>
            <a:r>
              <a:rPr lang="en-US" dirty="0"/>
              <a:t>}</a:t>
            </a:r>
          </a:p>
          <a:p>
            <a:pPr marL="0" indent="0">
              <a:buNone/>
            </a:pPr>
            <a:r>
              <a:rPr lang="en-US" dirty="0"/>
              <a:t>    </a:t>
            </a:r>
          </a:p>
          <a:p>
            <a:endParaRPr lang="en-US" dirty="0"/>
          </a:p>
        </p:txBody>
      </p:sp>
    </p:spTree>
    <p:extLst>
      <p:ext uri="{BB962C8B-B14F-4D97-AF65-F5344CB8AC3E}">
        <p14:creationId xmlns:p14="http://schemas.microsoft.com/office/powerpoint/2010/main" val="820266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switch/case statement, called when</a:t>
            </a:r>
          </a:p>
        </p:txBody>
      </p:sp>
      <p:sp>
        <p:nvSpPr>
          <p:cNvPr id="3" name="Content Placeholder 2"/>
          <p:cNvSpPr>
            <a:spLocks noGrp="1"/>
          </p:cNvSpPr>
          <p:nvPr>
            <p:ph sz="half" idx="1"/>
          </p:nvPr>
        </p:nvSpPr>
        <p:spPr/>
        <p:txBody>
          <a:bodyPr>
            <a:normAutofit fontScale="77500" lnSpcReduction="20000"/>
          </a:bodyPr>
          <a:lstStyle/>
          <a:p>
            <a:r>
              <a:rPr lang="en-US" dirty="0"/>
              <a:t>The when statement is a like a </a:t>
            </a:r>
            <a:r>
              <a:rPr lang="en-US" dirty="0" err="1"/>
              <a:t>c++</a:t>
            </a:r>
            <a:r>
              <a:rPr lang="en-US" dirty="0"/>
              <a:t> switch case statement, but the break statement is needed.  The when can be used like the if as an expression that needed to return a value.</a:t>
            </a:r>
          </a:p>
          <a:p>
            <a:pPr marL="0" indent="0">
              <a:buNone/>
            </a:pPr>
            <a:r>
              <a:rPr lang="en-US" dirty="0"/>
              <a:t>when(x) {</a:t>
            </a:r>
          </a:p>
          <a:p>
            <a:pPr marL="0" indent="0">
              <a:buNone/>
            </a:pPr>
            <a:r>
              <a:rPr lang="en-US" dirty="0"/>
              <a:t>  1 -&gt; c = 23</a:t>
            </a:r>
          </a:p>
          <a:p>
            <a:pPr marL="0" indent="0">
              <a:buNone/>
            </a:pPr>
            <a:r>
              <a:rPr lang="en-US" dirty="0"/>
              <a:t>  2 -&gt; c = 10</a:t>
            </a:r>
          </a:p>
          <a:p>
            <a:pPr marL="0" indent="0">
              <a:buNone/>
            </a:pPr>
            <a:r>
              <a:rPr lang="en-US" dirty="0"/>
              <a:t>  else -&gt;  { </a:t>
            </a:r>
          </a:p>
          <a:p>
            <a:pPr marL="0" indent="0">
              <a:buNone/>
            </a:pPr>
            <a:r>
              <a:rPr lang="en-US" dirty="0"/>
              <a:t>      c = 0</a:t>
            </a:r>
          </a:p>
          <a:p>
            <a:pPr marL="0" indent="0">
              <a:buNone/>
            </a:pPr>
            <a:r>
              <a:rPr lang="en-US" dirty="0"/>
              <a:t>      d = 12</a:t>
            </a:r>
          </a:p>
          <a:p>
            <a:pPr marL="0" indent="0">
              <a:buNone/>
            </a:pPr>
            <a:r>
              <a:rPr lang="en-US" dirty="0"/>
              <a:t>  }</a:t>
            </a:r>
          </a:p>
          <a:p>
            <a:pPr marL="0" indent="0">
              <a:buNone/>
            </a:pPr>
            <a:r>
              <a:rPr lang="en-US" dirty="0"/>
              <a:t>}</a:t>
            </a:r>
          </a:p>
        </p:txBody>
      </p:sp>
      <p:sp>
        <p:nvSpPr>
          <p:cNvPr id="4" name="Content Placeholder 3"/>
          <p:cNvSpPr>
            <a:spLocks noGrp="1"/>
          </p:cNvSpPr>
          <p:nvPr>
            <p:ph sz="half" idx="2"/>
          </p:nvPr>
        </p:nvSpPr>
        <p:spPr/>
        <p:txBody>
          <a:bodyPr>
            <a:normAutofit fontScale="77500" lnSpcReduction="20000"/>
          </a:bodyPr>
          <a:lstStyle/>
          <a:p>
            <a:r>
              <a:rPr lang="en-US" dirty="0"/>
              <a:t>you can use , for multiple value</a:t>
            </a:r>
          </a:p>
          <a:p>
            <a:pPr marL="0" indent="0">
              <a:buNone/>
            </a:pPr>
            <a:r>
              <a:rPr lang="en-US" dirty="0"/>
              <a:t>  0,1 -&gt; statement</a:t>
            </a:r>
          </a:p>
          <a:p>
            <a:r>
              <a:rPr lang="en-US" dirty="0"/>
              <a:t>in .. is the range operator, with the ! as well</a:t>
            </a:r>
          </a:p>
          <a:p>
            <a:pPr marL="0" indent="0">
              <a:buNone/>
            </a:pPr>
            <a:r>
              <a:rPr lang="en-US" dirty="0"/>
              <a:t>  in 1 ..10 - &gt;  "in the range"</a:t>
            </a:r>
          </a:p>
          <a:p>
            <a:pPr marL="0" indent="0">
              <a:buNone/>
            </a:pPr>
            <a:r>
              <a:rPr lang="en-US" dirty="0"/>
              <a:t>  ! in 11 .. 15 -&gt; "no in range"</a:t>
            </a:r>
          </a:p>
          <a:p>
            <a:r>
              <a:rPr lang="en-US" dirty="0"/>
              <a:t> or function/method calls as well, just needs to return true or false</a:t>
            </a:r>
          </a:p>
          <a:p>
            <a:pPr marL="0" indent="0">
              <a:buNone/>
            </a:pPr>
            <a:r>
              <a:rPr lang="en-US" dirty="0"/>
              <a:t>  </a:t>
            </a:r>
            <a:r>
              <a:rPr lang="en-US" dirty="0" err="1"/>
              <a:t>x.isOdd</a:t>
            </a:r>
            <a:r>
              <a:rPr lang="en-US" dirty="0"/>
              <a:t>() -&gt; c = "odd"</a:t>
            </a:r>
          </a:p>
          <a:p>
            <a:pPr marL="0" indent="0">
              <a:buNone/>
            </a:pPr>
            <a:r>
              <a:rPr lang="en-US" dirty="0"/>
              <a:t>  </a:t>
            </a:r>
            <a:r>
              <a:rPr lang="en-US" dirty="0" err="1"/>
              <a:t>x.isEven</a:t>
            </a:r>
            <a:r>
              <a:rPr lang="en-US" dirty="0"/>
              <a:t>() -&gt; c = "even"</a:t>
            </a:r>
          </a:p>
          <a:p>
            <a:pPr marL="0" indent="0">
              <a:buNone/>
            </a:pPr>
            <a:r>
              <a:rPr lang="en-US" dirty="0"/>
              <a:t>  </a:t>
            </a:r>
          </a:p>
        </p:txBody>
      </p:sp>
    </p:spTree>
    <p:extLst>
      <p:ext uri="{BB962C8B-B14F-4D97-AF65-F5344CB8AC3E}">
        <p14:creationId xmlns:p14="http://schemas.microsoft.com/office/powerpoint/2010/main" val="3380446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loops controls: while</a:t>
            </a:r>
          </a:p>
        </p:txBody>
      </p:sp>
      <p:sp>
        <p:nvSpPr>
          <p:cNvPr id="5" name="Content Placeholder 4"/>
          <p:cNvSpPr>
            <a:spLocks noGrp="1"/>
          </p:cNvSpPr>
          <p:nvPr>
            <p:ph idx="1"/>
          </p:nvPr>
        </p:nvSpPr>
        <p:spPr/>
        <p:txBody>
          <a:bodyPr>
            <a:normAutofit fontScale="92500" lnSpcReduction="10000"/>
          </a:bodyPr>
          <a:lstStyle/>
          <a:p>
            <a:r>
              <a:rPr lang="en-US" dirty="0"/>
              <a:t>while loops work just like </a:t>
            </a:r>
            <a:r>
              <a:rPr lang="en-US" dirty="0" err="1"/>
              <a:t>c++</a:t>
            </a:r>
            <a:r>
              <a:rPr lang="en-US" dirty="0"/>
              <a:t> and java</a:t>
            </a:r>
          </a:p>
          <a:p>
            <a:pPr marL="0" indent="0">
              <a:buNone/>
            </a:pPr>
            <a:r>
              <a:rPr lang="en-US" dirty="0"/>
              <a:t>while(x&gt;0) {</a:t>
            </a:r>
          </a:p>
          <a:p>
            <a:pPr marL="0" indent="0">
              <a:buNone/>
            </a:pPr>
            <a:r>
              <a:rPr lang="en-US" dirty="0"/>
              <a:t>  x--</a:t>
            </a:r>
          </a:p>
          <a:p>
            <a:pPr marL="0" indent="0">
              <a:buNone/>
            </a:pPr>
            <a:r>
              <a:rPr lang="en-US" dirty="0"/>
              <a:t>}</a:t>
            </a:r>
          </a:p>
          <a:p>
            <a:r>
              <a:rPr lang="en-US" dirty="0"/>
              <a:t>bottom testing, do .. while</a:t>
            </a:r>
          </a:p>
          <a:p>
            <a:pPr marL="0" indent="0">
              <a:buNone/>
            </a:pPr>
            <a:r>
              <a:rPr lang="en-US" dirty="0"/>
              <a:t>do {</a:t>
            </a:r>
          </a:p>
          <a:p>
            <a:pPr marL="0" indent="0">
              <a:buNone/>
            </a:pPr>
            <a:r>
              <a:rPr lang="en-US" dirty="0"/>
              <a:t>   x--</a:t>
            </a:r>
          </a:p>
          <a:p>
            <a:pPr marL="0" indent="0">
              <a:buNone/>
            </a:pPr>
            <a:r>
              <a:rPr lang="en-US" dirty="0"/>
              <a:t>} while (x &gt;0)</a:t>
            </a:r>
          </a:p>
          <a:p>
            <a:r>
              <a:rPr lang="en-US" dirty="0"/>
              <a:t>the break and continue operators are also supported in while (and for) loops</a:t>
            </a:r>
          </a:p>
        </p:txBody>
      </p:sp>
    </p:spTree>
    <p:extLst>
      <p:ext uri="{BB962C8B-B14F-4D97-AF65-F5344CB8AC3E}">
        <p14:creationId xmlns:p14="http://schemas.microsoft.com/office/powerpoint/2010/main" val="4046053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loops controls: for</a:t>
            </a:r>
          </a:p>
        </p:txBody>
      </p:sp>
      <p:sp>
        <p:nvSpPr>
          <p:cNvPr id="3" name="Content Placeholder 2"/>
          <p:cNvSpPr>
            <a:spLocks noGrp="1"/>
          </p:cNvSpPr>
          <p:nvPr>
            <p:ph idx="1"/>
          </p:nvPr>
        </p:nvSpPr>
        <p:spPr/>
        <p:txBody>
          <a:bodyPr>
            <a:normAutofit fontScale="92500"/>
          </a:bodyPr>
          <a:lstStyle/>
          <a:p>
            <a:r>
              <a:rPr lang="en-US" dirty="0"/>
              <a:t>the for is nothing like </a:t>
            </a:r>
            <a:r>
              <a:rPr lang="en-US" dirty="0" err="1"/>
              <a:t>c++</a:t>
            </a:r>
            <a:r>
              <a:rPr lang="en-US" dirty="0"/>
              <a:t> and java.  it's more like </a:t>
            </a:r>
            <a:r>
              <a:rPr lang="en-US" dirty="0" err="1"/>
              <a:t>foreach</a:t>
            </a:r>
            <a:r>
              <a:rPr lang="en-US" dirty="0"/>
              <a:t> in </a:t>
            </a:r>
            <a:r>
              <a:rPr lang="en-US" dirty="0" err="1"/>
              <a:t>c#</a:t>
            </a:r>
            <a:r>
              <a:rPr lang="en-US" dirty="0"/>
              <a:t> and python </a:t>
            </a:r>
          </a:p>
          <a:p>
            <a:r>
              <a:rPr lang="en-US" dirty="0"/>
              <a:t>the for loop iterates through anything that provides an iterator.</a:t>
            </a:r>
          </a:p>
          <a:p>
            <a:pPr marL="0" indent="0">
              <a:buNone/>
            </a:pPr>
            <a:r>
              <a:rPr lang="en-US" dirty="0" err="1"/>
              <a:t>var</a:t>
            </a:r>
            <a:r>
              <a:rPr lang="en-US" dirty="0"/>
              <a:t> </a:t>
            </a:r>
            <a:r>
              <a:rPr lang="en-US" dirty="0" err="1"/>
              <a:t>ints</a:t>
            </a:r>
            <a:r>
              <a:rPr lang="en-US" dirty="0"/>
              <a:t>: </a:t>
            </a:r>
            <a:r>
              <a:rPr lang="en-US" dirty="0" err="1"/>
              <a:t>int</a:t>
            </a:r>
            <a:r>
              <a:rPr lang="en-US" dirty="0"/>
              <a:t> = </a:t>
            </a:r>
            <a:r>
              <a:rPr lang="en-US" dirty="0" err="1"/>
              <a:t>arrayOf</a:t>
            </a:r>
            <a:r>
              <a:rPr lang="en-US" dirty="0"/>
              <a:t>(1,2,3)</a:t>
            </a:r>
          </a:p>
          <a:p>
            <a:pPr marL="0" indent="0">
              <a:buNone/>
            </a:pPr>
            <a:r>
              <a:rPr lang="en-US" dirty="0"/>
              <a:t>for (item in </a:t>
            </a:r>
            <a:r>
              <a:rPr lang="en-US" dirty="0" err="1"/>
              <a:t>ints</a:t>
            </a:r>
            <a:r>
              <a:rPr lang="en-US" dirty="0"/>
              <a:t>) {</a:t>
            </a:r>
          </a:p>
          <a:p>
            <a:pPr marL="0" indent="0">
              <a:buNone/>
            </a:pPr>
            <a:r>
              <a:rPr lang="en-US" dirty="0"/>
              <a:t>  …</a:t>
            </a:r>
          </a:p>
          <a:p>
            <a:pPr marL="0" indent="0">
              <a:buNone/>
            </a:pPr>
            <a:r>
              <a:rPr lang="en-US" dirty="0"/>
              <a:t>}</a:t>
            </a:r>
          </a:p>
          <a:p>
            <a:pPr marL="0" indent="0">
              <a:buNone/>
            </a:pPr>
            <a:r>
              <a:rPr lang="en-US" dirty="0"/>
              <a:t>for (x in 1 ..3) { ..}</a:t>
            </a:r>
          </a:p>
          <a:p>
            <a:r>
              <a:rPr lang="en-US" dirty="0"/>
              <a:t>we can also use a </a:t>
            </a:r>
            <a:r>
              <a:rPr lang="en-US" dirty="0" err="1"/>
              <a:t>downTo</a:t>
            </a:r>
            <a:r>
              <a:rPr lang="en-US" dirty="0"/>
              <a:t> and step operators</a:t>
            </a:r>
          </a:p>
          <a:p>
            <a:pPr marL="0" indent="0">
              <a:buNone/>
            </a:pPr>
            <a:r>
              <a:rPr lang="en-US" dirty="0"/>
              <a:t>for( x in 6 </a:t>
            </a:r>
            <a:r>
              <a:rPr lang="en-US" dirty="0" err="1"/>
              <a:t>downTo</a:t>
            </a:r>
            <a:r>
              <a:rPr lang="en-US" dirty="0"/>
              <a:t> 0 step 2)    so 6, 4, 2, 0 are the values of x</a:t>
            </a:r>
          </a:p>
        </p:txBody>
      </p:sp>
    </p:spTree>
    <p:extLst>
      <p:ext uri="{BB962C8B-B14F-4D97-AF65-F5344CB8AC3E}">
        <p14:creationId xmlns:p14="http://schemas.microsoft.com/office/powerpoint/2010/main" val="3362690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loops controls: for (2)</a:t>
            </a:r>
          </a:p>
        </p:txBody>
      </p:sp>
      <p:sp>
        <p:nvSpPr>
          <p:cNvPr id="3" name="Content Placeholder 2"/>
          <p:cNvSpPr>
            <a:spLocks noGrp="1"/>
          </p:cNvSpPr>
          <p:nvPr>
            <p:ph idx="1"/>
          </p:nvPr>
        </p:nvSpPr>
        <p:spPr/>
        <p:txBody>
          <a:bodyPr/>
          <a:lstStyle/>
          <a:p>
            <a:r>
              <a:rPr lang="en-US" dirty="0"/>
              <a:t>if you want to iterate with the index the array has a method indices</a:t>
            </a:r>
          </a:p>
          <a:p>
            <a:pPr marL="0" indent="0">
              <a:buNone/>
            </a:pPr>
            <a:r>
              <a:rPr lang="en-US" dirty="0"/>
              <a:t>for (x in </a:t>
            </a:r>
            <a:r>
              <a:rPr lang="en-US" dirty="0" err="1"/>
              <a:t>array.indices</a:t>
            </a:r>
            <a:r>
              <a:rPr lang="en-US" dirty="0"/>
              <a:t>) {</a:t>
            </a:r>
          </a:p>
          <a:p>
            <a:pPr marL="0" indent="0">
              <a:buNone/>
            </a:pPr>
            <a:r>
              <a:rPr lang="en-US" dirty="0"/>
              <a:t>//  some statement with array[x] </a:t>
            </a:r>
          </a:p>
          <a:p>
            <a:pPr marL="0" indent="0">
              <a:buNone/>
            </a:pPr>
            <a:r>
              <a:rPr lang="en-US" dirty="0"/>
              <a:t>}</a:t>
            </a:r>
          </a:p>
          <a:p>
            <a:r>
              <a:rPr lang="en-US" dirty="0"/>
              <a:t>or use the </a:t>
            </a:r>
            <a:r>
              <a:rPr lang="en-US" dirty="0" err="1"/>
              <a:t>withIndex</a:t>
            </a:r>
            <a:r>
              <a:rPr lang="en-US" dirty="0"/>
              <a:t> method</a:t>
            </a:r>
          </a:p>
          <a:p>
            <a:pPr marL="0" indent="0">
              <a:buNone/>
            </a:pPr>
            <a:r>
              <a:rPr lang="en-US" dirty="0"/>
              <a:t>for ( (index, value) in </a:t>
            </a:r>
            <a:r>
              <a:rPr lang="en-US" dirty="0" err="1"/>
              <a:t>array.withIndex</a:t>
            </a:r>
            <a:r>
              <a:rPr lang="en-US" dirty="0"/>
              <a:t>() ) {</a:t>
            </a:r>
          </a:p>
          <a:p>
            <a:pPr marL="0" indent="0">
              <a:buNone/>
            </a:pPr>
            <a:r>
              <a:rPr lang="en-US" dirty="0"/>
              <a:t>  </a:t>
            </a:r>
            <a:r>
              <a:rPr lang="en-US" dirty="0" err="1"/>
              <a:t>println</a:t>
            </a:r>
            <a:r>
              <a:rPr lang="en-US" dirty="0"/>
              <a:t>("the element at $index is $value")</a:t>
            </a:r>
          </a:p>
          <a:p>
            <a:pPr marL="0" indent="0">
              <a:buNone/>
            </a:pPr>
            <a:r>
              <a:rPr lang="en-US" dirty="0"/>
              <a:t>}</a:t>
            </a:r>
          </a:p>
        </p:txBody>
      </p:sp>
    </p:spTree>
    <p:extLst>
      <p:ext uri="{BB962C8B-B14F-4D97-AF65-F5344CB8AC3E}">
        <p14:creationId xmlns:p14="http://schemas.microsoft.com/office/powerpoint/2010/main" val="2779194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 control</a:t>
            </a:r>
          </a:p>
        </p:txBody>
      </p:sp>
      <p:sp>
        <p:nvSpPr>
          <p:cNvPr id="3" name="Content Placeholder 2"/>
          <p:cNvSpPr>
            <a:spLocks noGrp="1"/>
          </p:cNvSpPr>
          <p:nvPr>
            <p:ph idx="1"/>
          </p:nvPr>
        </p:nvSpPr>
        <p:spPr/>
        <p:txBody>
          <a:bodyPr/>
          <a:lstStyle/>
          <a:p>
            <a:r>
              <a:rPr lang="en-US" dirty="0"/>
              <a:t>For more complex break, continue (and even a return) with labeling of loops see</a:t>
            </a:r>
          </a:p>
          <a:p>
            <a:r>
              <a:rPr lang="en-US" dirty="0">
                <a:hlinkClick r:id="rId2"/>
              </a:rPr>
              <a:t>https://kotlinlang.org/docs/reference/returns.html</a:t>
            </a:r>
            <a:r>
              <a:rPr lang="en-US" dirty="0"/>
              <a:t> </a:t>
            </a:r>
          </a:p>
        </p:txBody>
      </p:sp>
    </p:spTree>
    <p:extLst>
      <p:ext uri="{BB962C8B-B14F-4D97-AF65-F5344CB8AC3E}">
        <p14:creationId xmlns:p14="http://schemas.microsoft.com/office/powerpoint/2010/main" val="2274218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a:t>
            </a:r>
          </a:p>
        </p:txBody>
      </p:sp>
      <p:sp>
        <p:nvSpPr>
          <p:cNvPr id="3" name="Content Placeholder 2"/>
          <p:cNvSpPr>
            <a:spLocks noGrp="1"/>
          </p:cNvSpPr>
          <p:nvPr>
            <p:ph idx="1"/>
          </p:nvPr>
        </p:nvSpPr>
        <p:spPr>
          <a:xfrm>
            <a:off x="838200" y="1387881"/>
            <a:ext cx="10515600" cy="4351338"/>
          </a:xfrm>
        </p:spPr>
        <p:txBody>
          <a:bodyPr/>
          <a:lstStyle/>
          <a:p>
            <a:r>
              <a:rPr lang="en-US" dirty="0"/>
              <a:t>basics:</a:t>
            </a:r>
          </a:p>
          <a:p>
            <a:pPr marL="457200" lvl="1" indent="0">
              <a:buNone/>
            </a:pPr>
            <a:r>
              <a:rPr lang="en-US" dirty="0"/>
              <a:t>fun  name([ parameters,]): </a:t>
            </a:r>
            <a:r>
              <a:rPr lang="en-US" dirty="0" err="1"/>
              <a:t>ReturnType</a:t>
            </a:r>
            <a:r>
              <a:rPr lang="en-US" dirty="0"/>
              <a:t> {</a:t>
            </a:r>
          </a:p>
          <a:p>
            <a:pPr marL="457200" lvl="1" indent="0">
              <a:buNone/>
            </a:pPr>
            <a:r>
              <a:rPr lang="en-US" dirty="0"/>
              <a:t>  statements</a:t>
            </a:r>
          </a:p>
          <a:p>
            <a:pPr marL="457200" lvl="1" indent="0">
              <a:buNone/>
            </a:pPr>
            <a:r>
              <a:rPr lang="en-US" dirty="0"/>
              <a:t>  return Type</a:t>
            </a:r>
          </a:p>
          <a:p>
            <a:pPr marL="457200" lvl="1" indent="0">
              <a:buNone/>
            </a:pPr>
            <a:r>
              <a:rPr lang="en-US" dirty="0"/>
              <a:t>}</a:t>
            </a:r>
          </a:p>
          <a:p>
            <a:pPr lvl="1"/>
            <a:r>
              <a:rPr lang="en-US" dirty="0"/>
              <a:t>parameters are optional and so is the return</a:t>
            </a:r>
          </a:p>
        </p:txBody>
      </p:sp>
      <p:sp>
        <p:nvSpPr>
          <p:cNvPr id="5" name="Rectangle 2"/>
          <p:cNvSpPr>
            <a:spLocks noChangeArrowheads="1"/>
          </p:cNvSpPr>
          <p:nvPr/>
        </p:nvSpPr>
        <p:spPr bwMode="auto">
          <a:xfrm>
            <a:off x="321013" y="4018011"/>
            <a:ext cx="5272391"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Unicode MS"/>
              </a:rPr>
              <a:t>fun </a:t>
            </a:r>
            <a:r>
              <a:rPr kumimoji="0" lang="en-US" altLang="en-US" sz="1600" b="0" i="0" u="none" strike="noStrike" cap="none" normalizeH="0" baseline="0" dirty="0" err="1">
                <a:ln>
                  <a:noFill/>
                </a:ln>
                <a:solidFill>
                  <a:schemeClr val="tx1"/>
                </a:solidFill>
                <a:effectLst/>
                <a:latin typeface="Arial Unicode MS"/>
              </a:rPr>
              <a:t>generateAnswerString</a:t>
            </a:r>
            <a:r>
              <a:rPr kumimoji="0" lang="en-US" altLang="en-US" sz="1600" b="0" i="0" u="none" strike="noStrike" cap="none" normalizeH="0" baseline="0" dirty="0">
                <a:ln>
                  <a:noFill/>
                </a:ln>
                <a:solidFill>
                  <a:schemeClr val="tx1"/>
                </a:solidFill>
                <a:effectLst/>
                <a:latin typeface="Arial Unicode MS"/>
              </a:rPr>
              <a:t>(</a:t>
            </a:r>
            <a:r>
              <a:rPr kumimoji="0" lang="en-US" altLang="en-US" sz="1600" b="0" i="0" u="none" strike="noStrike" cap="none" normalizeH="0" baseline="0" dirty="0" err="1">
                <a:ln>
                  <a:noFill/>
                </a:ln>
                <a:solidFill>
                  <a:schemeClr val="tx1"/>
                </a:solidFill>
                <a:effectLst/>
                <a:latin typeface="Arial Unicode MS"/>
              </a:rPr>
              <a:t>countThreshold</a:t>
            </a:r>
            <a:r>
              <a:rPr kumimoji="0" lang="en-US" altLang="en-US" sz="1600" b="0" i="0" u="none" strike="noStrike" cap="none" normalizeH="0" baseline="0" dirty="0">
                <a:ln>
                  <a:noFill/>
                </a:ln>
                <a:solidFill>
                  <a:schemeClr val="tx1"/>
                </a:solidFill>
                <a:effectLst/>
                <a:latin typeface="Arial Unicode MS"/>
              </a:rPr>
              <a:t>: </a:t>
            </a:r>
            <a:r>
              <a:rPr kumimoji="0" lang="en-US" altLang="en-US" sz="1600" b="0" i="0" u="none" strike="noStrike" cap="none" normalizeH="0" baseline="0" dirty="0" err="1">
                <a:ln>
                  <a:noFill/>
                </a:ln>
                <a:solidFill>
                  <a:schemeClr val="tx1"/>
                </a:solidFill>
                <a:effectLst/>
                <a:latin typeface="Arial Unicode MS"/>
              </a:rPr>
              <a:t>Int</a:t>
            </a:r>
            <a:r>
              <a:rPr kumimoji="0" lang="en-US" altLang="en-US" sz="1600" b="0" i="0" u="none" strike="noStrike" cap="none" normalizeH="0" baseline="0" dirty="0">
                <a:ln>
                  <a:noFill/>
                </a:ln>
                <a:solidFill>
                  <a:schemeClr val="tx1"/>
                </a:solidFill>
                <a:effectLst/>
                <a:latin typeface="Arial Unicode MS"/>
              </a:rPr>
              <a:t>): String {</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a:t>
            </a:r>
            <a:r>
              <a:rPr kumimoji="0" lang="en-US" altLang="en-US" sz="1600" b="0" i="0" u="none" strike="noStrike" cap="none" normalizeH="0" baseline="0" dirty="0" err="1">
                <a:ln>
                  <a:noFill/>
                </a:ln>
                <a:solidFill>
                  <a:schemeClr val="tx1"/>
                </a:solidFill>
                <a:effectLst/>
                <a:latin typeface="Arial Unicode MS"/>
              </a:rPr>
              <a:t>val</a:t>
            </a:r>
            <a:r>
              <a:rPr kumimoji="0" lang="en-US" altLang="en-US" sz="1600" b="0" i="0" u="none" strike="noStrike" cap="none" normalizeH="0" baseline="0" dirty="0">
                <a:ln>
                  <a:noFill/>
                </a:ln>
                <a:solidFill>
                  <a:schemeClr val="tx1"/>
                </a:solidFill>
                <a:effectLst/>
                <a:latin typeface="Arial Unicode MS"/>
              </a:rPr>
              <a:t> </a:t>
            </a:r>
            <a:r>
              <a:rPr kumimoji="0" lang="en-US" altLang="en-US" sz="1600" b="0" i="0" u="none" strike="noStrike" cap="none" normalizeH="0" baseline="0" dirty="0" err="1">
                <a:ln>
                  <a:noFill/>
                </a:ln>
                <a:solidFill>
                  <a:schemeClr val="tx1"/>
                </a:solidFill>
                <a:effectLst/>
                <a:latin typeface="Arial Unicode MS"/>
              </a:rPr>
              <a:t>answerString</a:t>
            </a:r>
            <a:r>
              <a:rPr kumimoji="0" lang="en-US" altLang="en-US" sz="1600" b="0" i="0" u="none" strike="noStrike" cap="none" normalizeH="0" baseline="0" dirty="0">
                <a:ln>
                  <a:noFill/>
                </a:ln>
                <a:solidFill>
                  <a:schemeClr val="tx1"/>
                </a:solidFill>
                <a:effectLst/>
                <a:latin typeface="Arial Unicode MS"/>
              </a:rPr>
              <a:t> = if (count &gt; </a:t>
            </a:r>
            <a:r>
              <a:rPr kumimoji="0" lang="en-US" altLang="en-US" sz="1600" b="0" i="0" u="none" strike="noStrike" cap="none" normalizeH="0" baseline="0" dirty="0" err="1">
                <a:ln>
                  <a:noFill/>
                </a:ln>
                <a:solidFill>
                  <a:schemeClr val="tx1"/>
                </a:solidFill>
                <a:effectLst/>
                <a:latin typeface="Arial Unicode MS"/>
              </a:rPr>
              <a:t>countThreshold</a:t>
            </a:r>
            <a:r>
              <a:rPr kumimoji="0" lang="en-US" altLang="en-US" sz="1600" b="0" i="0" u="none" strike="noStrike" cap="none" normalizeH="0" baseline="0" dirty="0">
                <a:ln>
                  <a:noFill/>
                </a:ln>
                <a:solidFill>
                  <a:schemeClr val="tx1"/>
                </a:solidFill>
                <a:effectLst/>
                <a:latin typeface="Arial Unicode MS"/>
              </a:rPr>
              <a:t>) {</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"I have the answer."</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 else {</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"The answer eludes me."</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a:t>
            </a:r>
            <a:br>
              <a:rPr kumimoji="0" lang="en-US" altLang="en-US" sz="1600" b="0" i="0" u="none" strike="noStrike" cap="none" normalizeH="0" baseline="0" dirty="0">
                <a:ln>
                  <a:noFill/>
                </a:ln>
                <a:solidFill>
                  <a:schemeClr val="tx1"/>
                </a:solidFill>
                <a:effectLst/>
                <a:latin typeface="Arial Unicode MS"/>
              </a:rPr>
            </a:b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return </a:t>
            </a:r>
            <a:r>
              <a:rPr kumimoji="0" lang="en-US" altLang="en-US" sz="1600" b="0" i="0" u="none" strike="noStrike" cap="none" normalizeH="0" baseline="0" dirty="0" err="1">
                <a:ln>
                  <a:noFill/>
                </a:ln>
                <a:solidFill>
                  <a:schemeClr val="tx1"/>
                </a:solidFill>
                <a:effectLst/>
                <a:latin typeface="Arial Unicode MS"/>
              </a:rPr>
              <a:t>answerString</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a:t>
            </a:r>
            <a:br>
              <a:rPr kumimoji="0" lang="en-US" altLang="en-US" sz="1600" b="0" i="0" u="none" strike="noStrike" cap="none" normalizeH="0" baseline="0" dirty="0">
                <a:ln>
                  <a:noFill/>
                </a:ln>
                <a:solidFill>
                  <a:schemeClr val="tx1"/>
                </a:solidFill>
                <a:effectLst/>
                <a:latin typeface="Arial Unicode MS"/>
              </a:rPr>
            </a:b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8" name="Rectangle 3"/>
          <p:cNvSpPr>
            <a:spLocks noChangeArrowheads="1"/>
          </p:cNvSpPr>
          <p:nvPr/>
        </p:nvSpPr>
        <p:spPr bwMode="auto">
          <a:xfrm>
            <a:off x="5808010" y="4018011"/>
            <a:ext cx="5711159"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Unicode MS"/>
              </a:rPr>
              <a:t>fun </a:t>
            </a:r>
            <a:r>
              <a:rPr kumimoji="0" lang="en-US" altLang="en-US" sz="1600" b="0" i="0" u="none" strike="noStrike" cap="none" normalizeH="0" baseline="0" dirty="0" err="1">
                <a:ln>
                  <a:noFill/>
                </a:ln>
                <a:solidFill>
                  <a:schemeClr val="tx1"/>
                </a:solidFill>
                <a:effectLst/>
                <a:latin typeface="Arial Unicode MS"/>
              </a:rPr>
              <a:t>generateAnswerString</a:t>
            </a:r>
            <a:r>
              <a:rPr kumimoji="0" lang="en-US" altLang="en-US" sz="1600" b="0" i="0" u="none" strike="noStrike" cap="none" normalizeH="0" baseline="0" dirty="0">
                <a:ln>
                  <a:noFill/>
                </a:ln>
                <a:solidFill>
                  <a:schemeClr val="tx1"/>
                </a:solidFill>
                <a:effectLst/>
                <a:latin typeface="Arial Unicode MS"/>
              </a:rPr>
              <a:t>(</a:t>
            </a:r>
            <a:r>
              <a:rPr kumimoji="0" lang="en-US" altLang="en-US" sz="1600" b="0" i="0" u="none" strike="noStrike" cap="none" normalizeH="0" baseline="0" dirty="0" err="1">
                <a:ln>
                  <a:noFill/>
                </a:ln>
                <a:solidFill>
                  <a:schemeClr val="tx1"/>
                </a:solidFill>
                <a:effectLst/>
                <a:latin typeface="Arial Unicode MS"/>
              </a:rPr>
              <a:t>countThreshold</a:t>
            </a:r>
            <a:r>
              <a:rPr kumimoji="0" lang="en-US" altLang="en-US" sz="1600" b="0" i="0" u="none" strike="noStrike" cap="none" normalizeH="0" baseline="0" dirty="0">
                <a:ln>
                  <a:noFill/>
                </a:ln>
                <a:solidFill>
                  <a:schemeClr val="tx1"/>
                </a:solidFill>
                <a:effectLst/>
                <a:latin typeface="Arial Unicode MS"/>
              </a:rPr>
              <a:t>: </a:t>
            </a:r>
            <a:r>
              <a:rPr kumimoji="0" lang="en-US" altLang="en-US" sz="1600" b="0" i="0" u="none" strike="noStrike" cap="none" normalizeH="0" baseline="0" dirty="0" err="1">
                <a:ln>
                  <a:noFill/>
                </a:ln>
                <a:solidFill>
                  <a:schemeClr val="tx1"/>
                </a:solidFill>
                <a:effectLst/>
                <a:latin typeface="Arial Unicode MS"/>
              </a:rPr>
              <a:t>Int</a:t>
            </a:r>
            <a:r>
              <a:rPr kumimoji="0" lang="en-US" altLang="en-US" sz="1600" b="0" i="0" u="none" strike="noStrike" cap="none" normalizeH="0" baseline="0" dirty="0">
                <a:ln>
                  <a:noFill/>
                </a:ln>
                <a:solidFill>
                  <a:schemeClr val="tx1"/>
                </a:solidFill>
                <a:effectLst/>
                <a:latin typeface="Arial Unicode MS"/>
              </a:rPr>
              <a:t>): String = if (count &gt; </a:t>
            </a:r>
            <a:r>
              <a:rPr kumimoji="0" lang="en-US" altLang="en-US" sz="1600" b="0" i="0" u="none" strike="noStrike" cap="none" normalizeH="0" baseline="0" dirty="0" err="1">
                <a:ln>
                  <a:noFill/>
                </a:ln>
                <a:solidFill>
                  <a:schemeClr val="tx1"/>
                </a:solidFill>
                <a:effectLst/>
                <a:latin typeface="Arial Unicode MS"/>
              </a:rPr>
              <a:t>countThreshold</a:t>
            </a:r>
            <a:r>
              <a:rPr kumimoji="0" lang="en-US" altLang="en-US" sz="1600" b="0" i="0" u="none" strike="noStrike" cap="none" normalizeH="0" baseline="0" dirty="0">
                <a:ln>
                  <a:noFill/>
                </a:ln>
                <a:solidFill>
                  <a:schemeClr val="tx1"/>
                </a:solidFill>
                <a:effectLst/>
                <a:latin typeface="Arial Unicode MS"/>
              </a:rPr>
              <a:t>) {</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"I have the answer"</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 else {</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"The answer eludes me"</a:t>
            </a:r>
            <a:br>
              <a:rPr kumimoji="0" lang="en-US" altLang="en-US" sz="1600" b="0" i="0" u="none" strike="noStrike" cap="none" normalizeH="0" baseline="0" dirty="0">
                <a:ln>
                  <a:noFill/>
                </a:ln>
                <a:solidFill>
                  <a:schemeClr val="tx1"/>
                </a:solidFill>
                <a:effectLst/>
                <a:latin typeface="Arial Unicode MS"/>
              </a:rPr>
            </a:br>
            <a:r>
              <a:rPr kumimoji="0" lang="en-US" altLang="en-US" sz="1600" b="0" i="0" u="none" strike="noStrike" cap="none" normalizeH="0" baseline="0" dirty="0">
                <a:ln>
                  <a:noFill/>
                </a:ln>
                <a:solidFill>
                  <a:schemeClr val="tx1"/>
                </a:solidFill>
                <a:effectLst/>
                <a:latin typeface="Arial Unicode MS"/>
              </a:rPr>
              <a:t>    }</a:t>
            </a:r>
            <a:br>
              <a:rPr kumimoji="0" lang="en-US" altLang="en-US" sz="1600" b="0" i="0" u="none" strike="noStrike" cap="none" normalizeH="0" baseline="0" dirty="0">
                <a:ln>
                  <a:noFill/>
                </a:ln>
                <a:solidFill>
                  <a:schemeClr val="tx1"/>
                </a:solidFill>
                <a:effectLst/>
                <a:latin typeface="Arial Unicode MS"/>
              </a:rPr>
            </a:b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85169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(2)</a:t>
            </a:r>
          </a:p>
        </p:txBody>
      </p:sp>
      <p:sp>
        <p:nvSpPr>
          <p:cNvPr id="3" name="Content Placeholder 2"/>
          <p:cNvSpPr>
            <a:spLocks noGrp="1"/>
          </p:cNvSpPr>
          <p:nvPr>
            <p:ph idx="1"/>
          </p:nvPr>
        </p:nvSpPr>
        <p:spPr/>
        <p:txBody>
          <a:bodyPr>
            <a:normAutofit lnSpcReduction="10000"/>
          </a:bodyPr>
          <a:lstStyle/>
          <a:p>
            <a:r>
              <a:rPr lang="en-US" dirty="0"/>
              <a:t>anonymous functions</a:t>
            </a:r>
          </a:p>
          <a:p>
            <a:pPr lvl="2"/>
            <a:r>
              <a:rPr lang="en-US" dirty="0"/>
              <a:t>We'll see a lot of anonymous functions in android.</a:t>
            </a:r>
          </a:p>
          <a:p>
            <a:pPr marL="0" indent="0">
              <a:buNone/>
            </a:pPr>
            <a:r>
              <a:rPr lang="en-US" dirty="0" err="1"/>
              <a:t>val</a:t>
            </a:r>
            <a:r>
              <a:rPr lang="en-US" dirty="0"/>
              <a:t> </a:t>
            </a:r>
            <a:r>
              <a:rPr lang="en-US" dirty="0" err="1"/>
              <a:t>stringLengthFunc</a:t>
            </a:r>
            <a:r>
              <a:rPr lang="en-US" dirty="0"/>
              <a:t>: (String) -&gt; </a:t>
            </a:r>
            <a:r>
              <a:rPr lang="en-US" dirty="0" err="1"/>
              <a:t>Int</a:t>
            </a:r>
            <a:r>
              <a:rPr lang="en-US" dirty="0"/>
              <a:t> = { input -&gt;</a:t>
            </a:r>
          </a:p>
          <a:p>
            <a:pPr marL="0" indent="0">
              <a:buNone/>
            </a:pPr>
            <a:r>
              <a:rPr lang="en-US" dirty="0"/>
              <a:t>    </a:t>
            </a:r>
            <a:r>
              <a:rPr lang="en-US" dirty="0" err="1"/>
              <a:t>input.length</a:t>
            </a:r>
            <a:endParaRPr lang="en-US" dirty="0"/>
          </a:p>
          <a:p>
            <a:pPr marL="0" indent="0">
              <a:buNone/>
            </a:pPr>
            <a:r>
              <a:rPr lang="en-US" dirty="0"/>
              <a:t>}</a:t>
            </a:r>
          </a:p>
          <a:p>
            <a:r>
              <a:rPr lang="en-US" dirty="0" err="1"/>
              <a:t>stringLengthFunc</a:t>
            </a:r>
            <a:r>
              <a:rPr lang="en-US" dirty="0"/>
              <a:t> contains a reference to an anonymous function that takes a String as input and returns the length of the input String as output of type Int. For that reason, the function's type is denoted as (String) -&gt; Int. </a:t>
            </a:r>
          </a:p>
          <a:p>
            <a:pPr lvl="1"/>
            <a:r>
              <a:rPr lang="en-US" dirty="0"/>
              <a:t>calling the above function is the same</a:t>
            </a:r>
          </a:p>
          <a:p>
            <a:pPr lvl="1"/>
            <a:r>
              <a:rPr lang="en-US" dirty="0" err="1"/>
              <a:t>val</a:t>
            </a:r>
            <a:r>
              <a:rPr lang="en-US" dirty="0"/>
              <a:t> </a:t>
            </a:r>
            <a:r>
              <a:rPr lang="en-US" dirty="0" err="1"/>
              <a:t>stringLength</a:t>
            </a:r>
            <a:r>
              <a:rPr lang="en-US" dirty="0"/>
              <a:t>: </a:t>
            </a:r>
            <a:r>
              <a:rPr lang="en-US" dirty="0" err="1"/>
              <a:t>Int</a:t>
            </a:r>
            <a:r>
              <a:rPr lang="en-US" dirty="0"/>
              <a:t> = </a:t>
            </a:r>
            <a:r>
              <a:rPr lang="en-US" dirty="0" err="1"/>
              <a:t>stringLengthFunc</a:t>
            </a:r>
            <a:r>
              <a:rPr lang="en-US" dirty="0"/>
              <a:t>("Android")</a:t>
            </a:r>
          </a:p>
          <a:p>
            <a:endParaRPr lang="en-US" dirty="0"/>
          </a:p>
          <a:p>
            <a:endParaRPr lang="en-US" dirty="0"/>
          </a:p>
        </p:txBody>
      </p:sp>
    </p:spTree>
    <p:extLst>
      <p:ext uri="{BB962C8B-B14F-4D97-AF65-F5344CB8AC3E}">
        <p14:creationId xmlns:p14="http://schemas.microsoft.com/office/powerpoint/2010/main" val="232363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Kotlin</a:t>
            </a:r>
            <a:r>
              <a:rPr lang="en-US" dirty="0"/>
              <a:t>, a primer</a:t>
            </a:r>
          </a:p>
        </p:txBody>
      </p:sp>
      <p:sp>
        <p:nvSpPr>
          <p:cNvPr id="3" name="Content Placeholder 2"/>
          <p:cNvSpPr>
            <a:spLocks noGrp="1"/>
          </p:cNvSpPr>
          <p:nvPr>
            <p:ph idx="1"/>
          </p:nvPr>
        </p:nvSpPr>
        <p:spPr/>
        <p:txBody>
          <a:bodyPr>
            <a:normAutofit fontScale="92500" lnSpcReduction="20000"/>
          </a:bodyPr>
          <a:lstStyle/>
          <a:p>
            <a:r>
              <a:rPr lang="en-US" dirty="0"/>
              <a:t>This is not expected to be a complete guide to </a:t>
            </a:r>
            <a:r>
              <a:rPr lang="en-US" dirty="0" err="1"/>
              <a:t>Kotlin</a:t>
            </a:r>
            <a:r>
              <a:rPr lang="en-US" dirty="0"/>
              <a:t>,  See references at the end</a:t>
            </a:r>
          </a:p>
          <a:p>
            <a:r>
              <a:rPr lang="en-US" dirty="0"/>
              <a:t>It's to give you a flavor and be able to work with </a:t>
            </a:r>
            <a:r>
              <a:rPr lang="en-US" dirty="0" err="1"/>
              <a:t>Kotlin</a:t>
            </a:r>
            <a:r>
              <a:rPr lang="en-US" dirty="0"/>
              <a:t> within the android framework.  </a:t>
            </a:r>
          </a:p>
          <a:p>
            <a:pPr lvl="1"/>
            <a:r>
              <a:rPr lang="en-US" dirty="0"/>
              <a:t>So, somethings I'm covering, because android example's uses them, others I'm skipping, because either I've never seen them in android code, or it's simply not used.</a:t>
            </a:r>
          </a:p>
          <a:p>
            <a:r>
              <a:rPr lang="en-US" dirty="0"/>
              <a:t>Also, </a:t>
            </a:r>
            <a:r>
              <a:rPr lang="en-US" dirty="0" err="1"/>
              <a:t>Kotlin</a:t>
            </a:r>
            <a:r>
              <a:rPr lang="en-US" dirty="0"/>
              <a:t> is still new to me as well, so I'm still learning </a:t>
            </a:r>
            <a:r>
              <a:rPr lang="en-US" dirty="0" err="1"/>
              <a:t>Kotlin</a:t>
            </a:r>
            <a:r>
              <a:rPr lang="en-US" dirty="0"/>
              <a:t> too.</a:t>
            </a:r>
          </a:p>
          <a:p>
            <a:pPr lvl="1"/>
            <a:r>
              <a:rPr lang="en-US" dirty="0" err="1"/>
              <a:t>Kotlin</a:t>
            </a:r>
            <a:r>
              <a:rPr lang="en-US" dirty="0"/>
              <a:t> is also in places a functional language, using higher-order methods.</a:t>
            </a:r>
          </a:p>
          <a:p>
            <a:pPr lvl="2"/>
            <a:r>
              <a:rPr lang="en-US" dirty="0"/>
              <a:t>Lamba makes for less code in places, but also less clarity as what is happening.</a:t>
            </a:r>
          </a:p>
          <a:p>
            <a:pPr lvl="3"/>
            <a:r>
              <a:rPr lang="en-US" dirty="0"/>
              <a:t>remember this is still an overlay of Java.</a:t>
            </a:r>
          </a:p>
          <a:p>
            <a:r>
              <a:rPr lang="en-US" dirty="0"/>
              <a:t>Lastly, there is a Kotlin 2.0 coming "soon".  Not sure what changes will happen.  This is all Kotlin 1.X</a:t>
            </a:r>
          </a:p>
        </p:txBody>
      </p:sp>
    </p:spTree>
    <p:extLst>
      <p:ext uri="{BB962C8B-B14F-4D97-AF65-F5344CB8AC3E}">
        <p14:creationId xmlns:p14="http://schemas.microsoft.com/office/powerpoint/2010/main" val="730857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(3)</a:t>
            </a:r>
          </a:p>
        </p:txBody>
      </p:sp>
      <p:sp>
        <p:nvSpPr>
          <p:cNvPr id="3" name="Content Placeholder 2"/>
          <p:cNvSpPr>
            <a:spLocks noGrp="1"/>
          </p:cNvSpPr>
          <p:nvPr>
            <p:ph idx="1"/>
          </p:nvPr>
        </p:nvSpPr>
        <p:spPr/>
        <p:txBody>
          <a:bodyPr>
            <a:normAutofit lnSpcReduction="10000"/>
          </a:bodyPr>
          <a:lstStyle/>
          <a:p>
            <a:r>
              <a:rPr lang="en-US" dirty="0"/>
              <a:t>higher-order functions, </a:t>
            </a:r>
            <a:r>
              <a:rPr lang="en-US" dirty="0" err="1"/>
              <a:t>ie</a:t>
            </a:r>
            <a:r>
              <a:rPr lang="en-US" dirty="0"/>
              <a:t> functions that take functions as parameters</a:t>
            </a:r>
          </a:p>
          <a:p>
            <a:pPr lvl="1"/>
            <a:r>
              <a:rPr lang="en-US" dirty="0"/>
              <a:t>In java, this would be a way to use the callback interface.</a:t>
            </a:r>
          </a:p>
          <a:p>
            <a:pPr marL="0" indent="0">
              <a:buNone/>
            </a:pPr>
            <a:r>
              <a:rPr lang="en-US" dirty="0"/>
              <a:t>fun </a:t>
            </a:r>
            <a:r>
              <a:rPr lang="en-US" dirty="0" err="1"/>
              <a:t>stringMapper</a:t>
            </a:r>
            <a:r>
              <a:rPr lang="en-US" dirty="0"/>
              <a:t>(</a:t>
            </a:r>
            <a:r>
              <a:rPr lang="en-US" dirty="0" err="1"/>
              <a:t>str</a:t>
            </a:r>
            <a:r>
              <a:rPr lang="en-US" dirty="0"/>
              <a:t>: String, mapper: (String) -&gt; </a:t>
            </a:r>
            <a:r>
              <a:rPr lang="en-US" dirty="0" err="1"/>
              <a:t>Int</a:t>
            </a:r>
            <a:r>
              <a:rPr lang="en-US" dirty="0"/>
              <a:t>): </a:t>
            </a:r>
            <a:r>
              <a:rPr lang="en-US" dirty="0" err="1"/>
              <a:t>Int</a:t>
            </a:r>
            <a:r>
              <a:rPr lang="en-US" dirty="0"/>
              <a:t> {</a:t>
            </a:r>
          </a:p>
          <a:p>
            <a:pPr marL="0" indent="0">
              <a:buNone/>
            </a:pPr>
            <a:r>
              <a:rPr lang="en-US" dirty="0"/>
              <a:t>    // Invoke function</a:t>
            </a:r>
          </a:p>
          <a:p>
            <a:pPr marL="0" indent="0">
              <a:buNone/>
            </a:pPr>
            <a:r>
              <a:rPr lang="en-US" dirty="0"/>
              <a:t>  return mapper(</a:t>
            </a:r>
            <a:r>
              <a:rPr lang="en-US" dirty="0" err="1"/>
              <a:t>str</a:t>
            </a:r>
            <a:r>
              <a:rPr lang="en-US" dirty="0"/>
              <a:t>)</a:t>
            </a:r>
          </a:p>
          <a:p>
            <a:pPr marL="0" indent="0">
              <a:buNone/>
            </a:pPr>
            <a:r>
              <a:rPr lang="en-US" dirty="0"/>
              <a:t>}</a:t>
            </a:r>
          </a:p>
          <a:p>
            <a:pPr marL="0" indent="0">
              <a:buNone/>
            </a:pPr>
            <a:r>
              <a:rPr lang="en-US" dirty="0" err="1"/>
              <a:t>val</a:t>
            </a:r>
            <a:r>
              <a:rPr lang="en-US" dirty="0"/>
              <a:t> name = </a:t>
            </a:r>
            <a:r>
              <a:rPr lang="en-US" dirty="0" err="1"/>
              <a:t>stringMapper</a:t>
            </a:r>
            <a:r>
              <a:rPr lang="en-US" dirty="0"/>
              <a:t>("Android", { input -&gt;</a:t>
            </a:r>
          </a:p>
          <a:p>
            <a:pPr marL="0" indent="0">
              <a:buNone/>
            </a:pPr>
            <a:r>
              <a:rPr lang="en-US" dirty="0"/>
              <a:t>    </a:t>
            </a:r>
            <a:r>
              <a:rPr lang="en-US" dirty="0" err="1"/>
              <a:t>input.length</a:t>
            </a:r>
            <a:endParaRPr lang="en-US" dirty="0"/>
          </a:p>
          <a:p>
            <a:pPr marL="0" indent="0">
              <a:buNone/>
            </a:pPr>
            <a:r>
              <a:rPr lang="en-US" dirty="0"/>
              <a:t>})</a:t>
            </a:r>
          </a:p>
        </p:txBody>
      </p:sp>
    </p:spTree>
    <p:extLst>
      <p:ext uri="{BB962C8B-B14F-4D97-AF65-F5344CB8AC3E}">
        <p14:creationId xmlns:p14="http://schemas.microsoft.com/office/powerpoint/2010/main" val="1068290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a:t>
            </a:r>
          </a:p>
        </p:txBody>
      </p:sp>
      <p:sp>
        <p:nvSpPr>
          <p:cNvPr id="3" name="Content Placeholder 2"/>
          <p:cNvSpPr>
            <a:spLocks noGrp="1"/>
          </p:cNvSpPr>
          <p:nvPr>
            <p:ph sz="half" idx="1"/>
          </p:nvPr>
        </p:nvSpPr>
        <p:spPr/>
        <p:txBody>
          <a:bodyPr>
            <a:normAutofit fontScale="92500" lnSpcReduction="20000"/>
          </a:bodyPr>
          <a:lstStyle/>
          <a:p>
            <a:r>
              <a:rPr lang="en-US" sz="4400" dirty="0"/>
              <a:t>simple version with no constructor.</a:t>
            </a:r>
          </a:p>
          <a:p>
            <a:pPr marL="0" indent="0">
              <a:buNone/>
            </a:pPr>
            <a:r>
              <a:rPr lang="en-US" sz="4400" dirty="0"/>
              <a:t>class &lt;name&gt; {</a:t>
            </a:r>
          </a:p>
          <a:p>
            <a:pPr marL="0" indent="0">
              <a:buNone/>
            </a:pPr>
            <a:r>
              <a:rPr lang="en-US" sz="4400" dirty="0"/>
              <a:t>	variables</a:t>
            </a:r>
          </a:p>
          <a:p>
            <a:pPr marL="0" indent="0">
              <a:buNone/>
            </a:pPr>
            <a:r>
              <a:rPr lang="en-US" sz="4400" dirty="0"/>
              <a:t>	functions</a:t>
            </a:r>
          </a:p>
          <a:p>
            <a:pPr marL="0" indent="0">
              <a:buNone/>
            </a:pPr>
            <a:r>
              <a:rPr lang="en-US" sz="4400" dirty="0"/>
              <a:t>}</a:t>
            </a:r>
          </a:p>
          <a:p>
            <a:r>
              <a:rPr lang="en-US" sz="4400" dirty="0"/>
              <a:t>Note, there is not a "new" keyword</a:t>
            </a:r>
            <a:r>
              <a:rPr lang="en-US" dirty="0"/>
              <a:t>.</a:t>
            </a:r>
          </a:p>
        </p:txBody>
      </p:sp>
      <p:sp>
        <p:nvSpPr>
          <p:cNvPr id="4" name="Content Placeholder 3"/>
          <p:cNvSpPr>
            <a:spLocks noGrp="1"/>
          </p:cNvSpPr>
          <p:nvPr>
            <p:ph sz="half" idx="2"/>
          </p:nvPr>
        </p:nvSpPr>
        <p:spPr>
          <a:xfrm>
            <a:off x="6172200" y="1203055"/>
            <a:ext cx="5181600" cy="4351338"/>
          </a:xfrm>
        </p:spPr>
        <p:txBody>
          <a:bodyPr>
            <a:noAutofit/>
          </a:bodyPr>
          <a:lstStyle/>
          <a:p>
            <a:r>
              <a:rPr lang="en-US" sz="1800" dirty="0"/>
              <a:t>example:</a:t>
            </a:r>
          </a:p>
          <a:p>
            <a:pPr marL="0" indent="0">
              <a:buNone/>
            </a:pPr>
            <a:r>
              <a:rPr lang="en-US" sz="1800" dirty="0"/>
              <a:t>class Car {</a:t>
            </a:r>
          </a:p>
          <a:p>
            <a:pPr marL="0" indent="0">
              <a:buNone/>
            </a:pPr>
            <a:r>
              <a:rPr lang="en-US" sz="1800" dirty="0"/>
              <a:t>    </a:t>
            </a:r>
            <a:r>
              <a:rPr lang="en-US" sz="1800" dirty="0" err="1"/>
              <a:t>val</a:t>
            </a:r>
            <a:r>
              <a:rPr lang="en-US" sz="1800" dirty="0"/>
              <a:t> wheels = </a:t>
            </a:r>
            <a:r>
              <a:rPr lang="en-US" sz="1800" dirty="0" err="1"/>
              <a:t>ArrayList</a:t>
            </a:r>
            <a:r>
              <a:rPr lang="en-US" sz="1800" dirty="0"/>
              <a:t>&lt;Wheel&gt;() </a:t>
            </a:r>
          </a:p>
          <a:p>
            <a:pPr marL="0" indent="0">
              <a:buNone/>
            </a:pPr>
            <a:r>
              <a:rPr lang="en-US" sz="1800" dirty="0"/>
              <a:t>	//public and Wheel is another class.</a:t>
            </a:r>
          </a:p>
          <a:p>
            <a:pPr marL="0" indent="0">
              <a:buNone/>
            </a:pPr>
            <a:r>
              <a:rPr lang="en-US" sz="1800" dirty="0"/>
              <a:t>   private </a:t>
            </a:r>
            <a:r>
              <a:rPr lang="en-US" sz="1800" dirty="0" err="1"/>
              <a:t>val</a:t>
            </a:r>
            <a:r>
              <a:rPr lang="en-US" sz="1800" dirty="0"/>
              <a:t> </a:t>
            </a:r>
            <a:r>
              <a:rPr lang="en-US" sz="1800" dirty="0" err="1"/>
              <a:t>doorLock</a:t>
            </a:r>
            <a:r>
              <a:rPr lang="en-US" sz="1800" dirty="0"/>
              <a:t>: </a:t>
            </a:r>
            <a:r>
              <a:rPr lang="en-US" sz="1800" dirty="0" err="1"/>
              <a:t>Int</a:t>
            </a:r>
            <a:r>
              <a:rPr lang="en-US" sz="1800" dirty="0"/>
              <a:t> = 12</a:t>
            </a:r>
          </a:p>
          <a:p>
            <a:pPr marL="0" indent="0">
              <a:buNone/>
            </a:pPr>
            <a:r>
              <a:rPr lang="en-US" sz="1800" dirty="0"/>
              <a:t>    fun </a:t>
            </a:r>
            <a:r>
              <a:rPr lang="en-US" sz="1800" dirty="0" err="1"/>
              <a:t>unlockDoor</a:t>
            </a:r>
            <a:r>
              <a:rPr lang="en-US" sz="1800" dirty="0"/>
              <a:t>(key: </a:t>
            </a:r>
            <a:r>
              <a:rPr lang="en-US" sz="1800" dirty="0" err="1"/>
              <a:t>Int</a:t>
            </a:r>
            <a:r>
              <a:rPr lang="en-US" sz="1800" dirty="0"/>
              <a:t>): Boolean {</a:t>
            </a:r>
          </a:p>
          <a:p>
            <a:pPr marL="0" indent="0">
              <a:buNone/>
            </a:pPr>
            <a:r>
              <a:rPr lang="en-US" sz="1800" dirty="0"/>
              <a:t>       return key == </a:t>
            </a:r>
            <a:r>
              <a:rPr lang="en-US" sz="1800" dirty="0" err="1"/>
              <a:t>doorLock</a:t>
            </a:r>
            <a:endParaRPr lang="en-US" sz="1800" dirty="0"/>
          </a:p>
          <a:p>
            <a:pPr marL="0" indent="0">
              <a:buNone/>
            </a:pPr>
            <a:r>
              <a:rPr lang="en-US" sz="1800" dirty="0"/>
              <a:t>    }</a:t>
            </a:r>
          </a:p>
          <a:p>
            <a:pPr marL="0" indent="0">
              <a:buNone/>
            </a:pPr>
            <a:r>
              <a:rPr lang="en-US" sz="1800" dirty="0"/>
              <a:t>}</a:t>
            </a:r>
          </a:p>
          <a:p>
            <a:pPr marL="0" indent="0">
              <a:buNone/>
            </a:pPr>
            <a:endParaRPr lang="en-US" sz="1800" dirty="0"/>
          </a:p>
          <a:p>
            <a:pPr marL="0" indent="0">
              <a:buNone/>
            </a:pPr>
            <a:r>
              <a:rPr lang="en-US" sz="1800" dirty="0"/>
              <a:t>fun main() {</a:t>
            </a:r>
          </a:p>
          <a:p>
            <a:pPr marL="0" indent="0">
              <a:buNone/>
            </a:pPr>
            <a:r>
              <a:rPr lang="en-US" sz="1800" dirty="0"/>
              <a:t> </a:t>
            </a:r>
            <a:r>
              <a:rPr lang="en-US" sz="1800" dirty="0" err="1"/>
              <a:t>val</a:t>
            </a:r>
            <a:r>
              <a:rPr lang="en-US" sz="1800" dirty="0"/>
              <a:t> car = Car() // construct a Car</a:t>
            </a:r>
          </a:p>
          <a:p>
            <a:pPr marL="0" indent="0">
              <a:buNone/>
            </a:pPr>
            <a:r>
              <a:rPr lang="en-US" sz="1800" dirty="0" err="1"/>
              <a:t>val</a:t>
            </a:r>
            <a:r>
              <a:rPr lang="en-US" sz="1800" dirty="0"/>
              <a:t> wheels = </a:t>
            </a:r>
            <a:r>
              <a:rPr lang="en-US" sz="1800" dirty="0" err="1"/>
              <a:t>car.wheels</a:t>
            </a:r>
            <a:r>
              <a:rPr lang="en-US" sz="1800" dirty="0"/>
              <a:t> </a:t>
            </a:r>
          </a:p>
          <a:p>
            <a:pPr marL="0" indent="0">
              <a:buNone/>
            </a:pPr>
            <a:r>
              <a:rPr lang="en-US" sz="1800" dirty="0"/>
              <a:t>	// retrieve the wheels value from the Car</a:t>
            </a:r>
          </a:p>
          <a:p>
            <a:pPr marL="0" indent="0">
              <a:buNone/>
            </a:pPr>
            <a:r>
              <a:rPr lang="en-US" sz="1800" dirty="0"/>
              <a:t>}</a:t>
            </a:r>
          </a:p>
        </p:txBody>
      </p:sp>
    </p:spTree>
    <p:extLst>
      <p:ext uri="{BB962C8B-B14F-4D97-AF65-F5344CB8AC3E}">
        <p14:creationId xmlns:p14="http://schemas.microsoft.com/office/powerpoint/2010/main" val="1850406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(2)</a:t>
            </a:r>
          </a:p>
        </p:txBody>
      </p:sp>
      <p:sp>
        <p:nvSpPr>
          <p:cNvPr id="5" name="Content Placeholder 4"/>
          <p:cNvSpPr>
            <a:spLocks noGrp="1"/>
          </p:cNvSpPr>
          <p:nvPr>
            <p:ph idx="1"/>
          </p:nvPr>
        </p:nvSpPr>
        <p:spPr/>
        <p:txBody>
          <a:bodyPr>
            <a:normAutofit lnSpcReduction="10000"/>
          </a:bodyPr>
          <a:lstStyle/>
          <a:p>
            <a:r>
              <a:rPr lang="en-US" dirty="0"/>
              <a:t>constructors</a:t>
            </a:r>
          </a:p>
          <a:p>
            <a:pPr marL="0" indent="0">
              <a:buNone/>
            </a:pPr>
            <a:r>
              <a:rPr lang="en-US" dirty="0"/>
              <a:t>class Car (</a:t>
            </a:r>
            <a:r>
              <a:rPr lang="en-US" dirty="0" err="1">
                <a:solidFill>
                  <a:srgbClr val="FF0000"/>
                </a:solidFill>
              </a:rPr>
              <a:t>val</a:t>
            </a:r>
            <a:r>
              <a:rPr lang="en-US" dirty="0">
                <a:solidFill>
                  <a:srgbClr val="FF0000"/>
                </a:solidFill>
              </a:rPr>
              <a:t> wheels: List&lt;Wheel&gt;</a:t>
            </a:r>
            <a:r>
              <a:rPr lang="en-US" dirty="0"/>
              <a:t>) {  //note it's declared here.</a:t>
            </a:r>
          </a:p>
          <a:p>
            <a:pPr marL="0" indent="0">
              <a:buNone/>
            </a:pPr>
            <a:r>
              <a:rPr lang="en-US" dirty="0"/>
              <a:t>    private </a:t>
            </a:r>
            <a:r>
              <a:rPr lang="en-US" dirty="0" err="1"/>
              <a:t>val</a:t>
            </a:r>
            <a:r>
              <a:rPr lang="en-US" dirty="0"/>
              <a:t> </a:t>
            </a:r>
            <a:r>
              <a:rPr lang="en-US" dirty="0" err="1"/>
              <a:t>doorLock</a:t>
            </a:r>
            <a:r>
              <a:rPr lang="en-US" dirty="0"/>
              <a:t>: </a:t>
            </a:r>
            <a:r>
              <a:rPr lang="en-US" dirty="0" err="1"/>
              <a:t>Int</a:t>
            </a:r>
            <a:r>
              <a:rPr lang="en-US" dirty="0"/>
              <a:t> = 12</a:t>
            </a:r>
          </a:p>
          <a:p>
            <a:pPr marL="0" indent="0">
              <a:buNone/>
            </a:pPr>
            <a:endParaRPr lang="en-US" dirty="0"/>
          </a:p>
          <a:p>
            <a:pPr marL="0" indent="0">
              <a:buNone/>
            </a:pPr>
            <a:r>
              <a:rPr lang="en-US" dirty="0"/>
              <a:t>    fun </a:t>
            </a:r>
            <a:r>
              <a:rPr lang="en-US" dirty="0" err="1"/>
              <a:t>unlockDoor</a:t>
            </a:r>
            <a:r>
              <a:rPr lang="en-US" dirty="0"/>
              <a:t>(key: </a:t>
            </a:r>
            <a:r>
              <a:rPr lang="en-US" dirty="0" err="1"/>
              <a:t>Int</a:t>
            </a:r>
            <a:r>
              <a:rPr lang="en-US" dirty="0"/>
              <a:t>): Boolean {</a:t>
            </a:r>
          </a:p>
          <a:p>
            <a:pPr marL="0" indent="0">
              <a:buNone/>
            </a:pPr>
            <a:r>
              <a:rPr lang="en-US" dirty="0"/>
              <a:t>       return key == </a:t>
            </a:r>
            <a:r>
              <a:rPr lang="en-US" dirty="0" err="1"/>
              <a:t>doorLock</a:t>
            </a:r>
            <a:endParaRPr lang="en-US" dirty="0"/>
          </a:p>
          <a:p>
            <a:pPr marL="0" indent="0">
              <a:buNone/>
            </a:pPr>
            <a:r>
              <a:rPr lang="en-US" dirty="0"/>
              <a:t>    }</a:t>
            </a:r>
          </a:p>
          <a:p>
            <a:pPr marL="0" indent="0">
              <a:buNone/>
            </a:pPr>
            <a:r>
              <a:rPr lang="en-US" dirty="0"/>
              <a:t>}</a:t>
            </a:r>
          </a:p>
          <a:p>
            <a:pPr marL="0" indent="0">
              <a:buNone/>
            </a:pPr>
            <a:r>
              <a:rPr lang="en-US" dirty="0" err="1"/>
              <a:t>val</a:t>
            </a:r>
            <a:r>
              <a:rPr lang="en-US" dirty="0"/>
              <a:t> car = Car(</a:t>
            </a:r>
            <a:r>
              <a:rPr lang="en-US" dirty="0" err="1"/>
              <a:t>ArrayList</a:t>
            </a:r>
            <a:r>
              <a:rPr lang="en-US" dirty="0"/>
              <a:t>&lt;Wheel&gt;())</a:t>
            </a:r>
          </a:p>
        </p:txBody>
      </p:sp>
    </p:spTree>
    <p:extLst>
      <p:ext uri="{BB962C8B-B14F-4D97-AF65-F5344CB8AC3E}">
        <p14:creationId xmlns:p14="http://schemas.microsoft.com/office/powerpoint/2010/main" val="1372726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(3)</a:t>
            </a:r>
          </a:p>
        </p:txBody>
      </p:sp>
      <p:sp>
        <p:nvSpPr>
          <p:cNvPr id="5" name="Content Placeholder 4"/>
          <p:cNvSpPr>
            <a:spLocks noGrp="1"/>
          </p:cNvSpPr>
          <p:nvPr>
            <p:ph idx="1"/>
          </p:nvPr>
        </p:nvSpPr>
        <p:spPr/>
        <p:txBody>
          <a:bodyPr>
            <a:normAutofit fontScale="77500" lnSpcReduction="20000"/>
          </a:bodyPr>
          <a:lstStyle/>
          <a:p>
            <a:r>
              <a:rPr lang="en-US" dirty="0"/>
              <a:t>constructors</a:t>
            </a:r>
          </a:p>
          <a:p>
            <a:pPr marL="0" indent="0">
              <a:buNone/>
            </a:pPr>
            <a:r>
              <a:rPr lang="en-US" dirty="0"/>
              <a:t>class Car (</a:t>
            </a:r>
            <a:r>
              <a:rPr lang="en-US" dirty="0" err="1">
                <a:solidFill>
                  <a:srgbClr val="FF0000"/>
                </a:solidFill>
              </a:rPr>
              <a:t>val</a:t>
            </a:r>
            <a:r>
              <a:rPr lang="en-US" dirty="0">
                <a:solidFill>
                  <a:srgbClr val="FF0000"/>
                </a:solidFill>
              </a:rPr>
              <a:t> wheels: List&lt;Wheel&gt;</a:t>
            </a:r>
            <a:r>
              <a:rPr lang="en-US" dirty="0"/>
              <a:t>) {  //note it's declared here.</a:t>
            </a:r>
          </a:p>
          <a:p>
            <a:pPr marL="0" indent="0">
              <a:buNone/>
            </a:pPr>
            <a:r>
              <a:rPr lang="en-US" dirty="0"/>
              <a:t>    private </a:t>
            </a:r>
            <a:r>
              <a:rPr lang="en-US" dirty="0" err="1"/>
              <a:t>val</a:t>
            </a:r>
            <a:r>
              <a:rPr lang="en-US" dirty="0"/>
              <a:t> </a:t>
            </a:r>
            <a:r>
              <a:rPr lang="en-US" dirty="0" err="1"/>
              <a:t>doorLock</a:t>
            </a:r>
            <a:r>
              <a:rPr lang="en-US" dirty="0"/>
              <a:t>: </a:t>
            </a:r>
            <a:r>
              <a:rPr lang="en-US" dirty="0" err="1"/>
              <a:t>Int</a:t>
            </a:r>
            <a:r>
              <a:rPr lang="en-US" dirty="0"/>
              <a:t> = 12</a:t>
            </a:r>
          </a:p>
          <a:p>
            <a:pPr marL="0" indent="0">
              <a:buNone/>
            </a:pPr>
            <a:r>
              <a:rPr lang="en-US" dirty="0"/>
              <a:t>    private </a:t>
            </a:r>
            <a:r>
              <a:rPr lang="en-US" dirty="0" err="1"/>
              <a:t>var</a:t>
            </a:r>
            <a:r>
              <a:rPr lang="en-US" dirty="0"/>
              <a:t> </a:t>
            </a:r>
            <a:r>
              <a:rPr lang="en-US" dirty="0" err="1"/>
              <a:t>numWheels</a:t>
            </a:r>
            <a:r>
              <a:rPr lang="en-US" dirty="0"/>
              <a:t> : </a:t>
            </a:r>
            <a:r>
              <a:rPr lang="en-US" dirty="0" err="1"/>
              <a:t>int</a:t>
            </a:r>
            <a:r>
              <a:rPr lang="en-US" dirty="0"/>
              <a:t> =0</a:t>
            </a:r>
          </a:p>
          <a:p>
            <a:pPr marL="0" indent="0">
              <a:buNone/>
            </a:pPr>
            <a:r>
              <a:rPr lang="en-US" dirty="0"/>
              <a:t>    fun </a:t>
            </a:r>
            <a:r>
              <a:rPr lang="en-US" dirty="0" err="1"/>
              <a:t>unlockDoor</a:t>
            </a:r>
            <a:r>
              <a:rPr lang="en-US" dirty="0"/>
              <a:t>(key: </a:t>
            </a:r>
            <a:r>
              <a:rPr lang="en-US" dirty="0" err="1"/>
              <a:t>Int</a:t>
            </a:r>
            <a:r>
              <a:rPr lang="en-US" dirty="0"/>
              <a:t>): Boolean {</a:t>
            </a:r>
          </a:p>
          <a:p>
            <a:pPr marL="0" indent="0">
              <a:buNone/>
            </a:pPr>
            <a:r>
              <a:rPr lang="en-US" dirty="0"/>
              <a:t>       return key == </a:t>
            </a:r>
            <a:r>
              <a:rPr lang="en-US" dirty="0" err="1"/>
              <a:t>doorLock</a:t>
            </a:r>
            <a:endParaRPr lang="en-US" dirty="0"/>
          </a:p>
          <a:p>
            <a:pPr marL="0" indent="0">
              <a:buNone/>
            </a:pPr>
            <a:r>
              <a:rPr lang="en-US" dirty="0"/>
              <a:t>    }</a:t>
            </a:r>
          </a:p>
          <a:p>
            <a:pPr marL="0" indent="0">
              <a:buNone/>
            </a:pPr>
            <a:r>
              <a:rPr lang="en-US" dirty="0"/>
              <a:t>    </a:t>
            </a:r>
            <a:r>
              <a:rPr lang="en-US" dirty="0" err="1"/>
              <a:t>init</a:t>
            </a:r>
            <a:r>
              <a:rPr lang="en-US" dirty="0"/>
              <a:t> {  //this more like a classic java no parameter constructor.  </a:t>
            </a:r>
          </a:p>
          <a:p>
            <a:pPr marL="0" indent="0">
              <a:buNone/>
            </a:pPr>
            <a:r>
              <a:rPr lang="en-US" dirty="0"/>
              <a:t>       </a:t>
            </a:r>
            <a:r>
              <a:rPr lang="en-US" dirty="0" err="1"/>
              <a:t>numWheels</a:t>
            </a:r>
            <a:r>
              <a:rPr lang="en-US" dirty="0"/>
              <a:t> = </a:t>
            </a:r>
            <a:r>
              <a:rPr lang="en-US" dirty="0" err="1"/>
              <a:t>wheels.size</a:t>
            </a:r>
            <a:r>
              <a:rPr lang="en-US" dirty="0"/>
              <a:t>    //use </a:t>
            </a:r>
            <a:r>
              <a:rPr lang="en-US" dirty="0" err="1"/>
              <a:t>init</a:t>
            </a:r>
            <a:r>
              <a:rPr lang="en-US" dirty="0"/>
              <a:t> to setup any local variables </a:t>
            </a:r>
          </a:p>
          <a:p>
            <a:pPr marL="0" indent="0">
              <a:buNone/>
            </a:pPr>
            <a:r>
              <a:rPr lang="en-US" dirty="0"/>
              <a:t>    }</a:t>
            </a:r>
          </a:p>
          <a:p>
            <a:pPr marL="0" indent="0">
              <a:buNone/>
            </a:pPr>
            <a:r>
              <a:rPr lang="en-US" dirty="0"/>
              <a:t>}</a:t>
            </a:r>
          </a:p>
          <a:p>
            <a:pPr marL="0" indent="0">
              <a:buNone/>
            </a:pPr>
            <a:r>
              <a:rPr lang="en-US" dirty="0" err="1"/>
              <a:t>val</a:t>
            </a:r>
            <a:r>
              <a:rPr lang="en-US" dirty="0"/>
              <a:t> car = Car(</a:t>
            </a:r>
            <a:r>
              <a:rPr lang="en-US" dirty="0" err="1"/>
              <a:t>ArrayList</a:t>
            </a:r>
            <a:r>
              <a:rPr lang="en-US" dirty="0"/>
              <a:t>&lt;Wheel&gt;())</a:t>
            </a:r>
          </a:p>
        </p:txBody>
      </p:sp>
    </p:spTree>
    <p:extLst>
      <p:ext uri="{BB962C8B-B14F-4D97-AF65-F5344CB8AC3E}">
        <p14:creationId xmlns:p14="http://schemas.microsoft.com/office/powerpoint/2010/main" val="3203954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members</a:t>
            </a:r>
          </a:p>
        </p:txBody>
      </p:sp>
      <p:sp>
        <p:nvSpPr>
          <p:cNvPr id="3" name="Content Placeholder 2"/>
          <p:cNvSpPr>
            <a:spLocks noGrp="1"/>
          </p:cNvSpPr>
          <p:nvPr>
            <p:ph idx="1"/>
          </p:nvPr>
        </p:nvSpPr>
        <p:spPr/>
        <p:txBody>
          <a:bodyPr>
            <a:normAutofit fontScale="92500" lnSpcReduction="20000"/>
          </a:bodyPr>
          <a:lstStyle/>
          <a:p>
            <a:r>
              <a:rPr lang="en-US" dirty="0">
                <a:hlinkClick r:id="rId2"/>
              </a:rPr>
              <a:t>Constructors and initializer blocks</a:t>
            </a:r>
            <a:endParaRPr lang="en-US" dirty="0"/>
          </a:p>
          <a:p>
            <a:r>
              <a:rPr lang="en-US" dirty="0">
                <a:hlinkClick r:id="rId3"/>
              </a:rPr>
              <a:t>Functions</a:t>
            </a:r>
            <a:endParaRPr lang="en-US" dirty="0"/>
          </a:p>
          <a:p>
            <a:r>
              <a:rPr lang="en-US" dirty="0">
                <a:hlinkClick r:id="rId4"/>
              </a:rPr>
              <a:t>Properties</a:t>
            </a:r>
            <a:endParaRPr lang="en-US" dirty="0"/>
          </a:p>
          <a:p>
            <a:r>
              <a:rPr lang="en-US" dirty="0">
                <a:hlinkClick r:id="rId5"/>
              </a:rPr>
              <a:t>Nested and Inner Classes</a:t>
            </a:r>
            <a:endParaRPr lang="en-US" dirty="0"/>
          </a:p>
          <a:p>
            <a:r>
              <a:rPr lang="en-US" dirty="0">
                <a:hlinkClick r:id="rId6"/>
              </a:rPr>
              <a:t>Object Declarations</a:t>
            </a:r>
            <a:endParaRPr lang="en-US" dirty="0"/>
          </a:p>
          <a:p>
            <a:r>
              <a:rPr lang="en-US" dirty="0"/>
              <a:t>Companion classes and variables.</a:t>
            </a:r>
          </a:p>
          <a:p>
            <a:pPr lvl="1"/>
            <a:r>
              <a:rPr lang="en-US" dirty="0"/>
              <a:t>Think static keyword in java.</a:t>
            </a:r>
          </a:p>
          <a:p>
            <a:r>
              <a:rPr lang="en-US" dirty="0"/>
              <a:t>All classes in </a:t>
            </a:r>
            <a:r>
              <a:rPr lang="en-US" dirty="0" err="1"/>
              <a:t>Kotlin</a:t>
            </a:r>
            <a:r>
              <a:rPr lang="en-US" dirty="0"/>
              <a:t> have a common superclass Any, that is the default superclass for a class with no </a:t>
            </a:r>
            <a:r>
              <a:rPr lang="en-US" dirty="0" err="1"/>
              <a:t>supertypes</a:t>
            </a:r>
            <a:r>
              <a:rPr lang="en-US" dirty="0"/>
              <a:t> declared:</a:t>
            </a:r>
          </a:p>
          <a:p>
            <a:pPr marL="457200" lvl="1" indent="0">
              <a:buNone/>
            </a:pPr>
            <a:r>
              <a:rPr lang="en-US" dirty="0"/>
              <a:t>class Example // Implicitly inherits from Any</a:t>
            </a:r>
          </a:p>
          <a:p>
            <a:pPr lvl="2"/>
            <a:r>
              <a:rPr lang="en-US" dirty="0"/>
              <a:t>Any has three methods: equals(), </a:t>
            </a:r>
            <a:r>
              <a:rPr lang="en-US" dirty="0" err="1"/>
              <a:t>hashCode</a:t>
            </a:r>
            <a:r>
              <a:rPr lang="en-US" dirty="0"/>
              <a:t>() and </a:t>
            </a:r>
            <a:r>
              <a:rPr lang="en-US" dirty="0" err="1"/>
              <a:t>toString</a:t>
            </a:r>
            <a:r>
              <a:rPr lang="en-US" dirty="0"/>
              <a:t>(). Thus, they are defined for all </a:t>
            </a:r>
            <a:r>
              <a:rPr lang="en-US" dirty="0" err="1"/>
              <a:t>Kotlin</a:t>
            </a:r>
            <a:r>
              <a:rPr lang="en-US" dirty="0"/>
              <a:t> classes.</a:t>
            </a:r>
          </a:p>
        </p:txBody>
      </p:sp>
    </p:spTree>
    <p:extLst>
      <p:ext uri="{BB962C8B-B14F-4D97-AF65-F5344CB8AC3E}">
        <p14:creationId xmlns:p14="http://schemas.microsoft.com/office/powerpoint/2010/main" val="1174238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inheritance </a:t>
            </a:r>
          </a:p>
        </p:txBody>
      </p:sp>
      <p:sp>
        <p:nvSpPr>
          <p:cNvPr id="3" name="Content Placeholder 2"/>
          <p:cNvSpPr>
            <a:spLocks noGrp="1"/>
          </p:cNvSpPr>
          <p:nvPr>
            <p:ph idx="1"/>
          </p:nvPr>
        </p:nvSpPr>
        <p:spPr/>
        <p:txBody>
          <a:bodyPr>
            <a:normAutofit lnSpcReduction="10000"/>
          </a:bodyPr>
          <a:lstStyle/>
          <a:p>
            <a:r>
              <a:rPr lang="en-US" dirty="0"/>
              <a:t>by default, all Kotlin classes are final (</a:t>
            </a:r>
            <a:r>
              <a:rPr lang="en-US" dirty="0" err="1"/>
              <a:t>ie</a:t>
            </a:r>
            <a:r>
              <a:rPr lang="en-US" dirty="0"/>
              <a:t> can't be inherited)</a:t>
            </a:r>
          </a:p>
          <a:p>
            <a:pPr marL="0" indent="0">
              <a:buNone/>
            </a:pPr>
            <a:r>
              <a:rPr lang="en-US" dirty="0">
                <a:solidFill>
                  <a:srgbClr val="FF0000"/>
                </a:solidFill>
              </a:rPr>
              <a:t>open</a:t>
            </a:r>
            <a:r>
              <a:rPr lang="en-US" dirty="0"/>
              <a:t> class Base //class can now be inherited</a:t>
            </a:r>
          </a:p>
          <a:p>
            <a:r>
              <a:rPr lang="en-US" dirty="0"/>
              <a:t>to inherit (no constructor)</a:t>
            </a:r>
          </a:p>
          <a:p>
            <a:pPr marL="0" indent="0">
              <a:buNone/>
            </a:pPr>
            <a:r>
              <a:rPr lang="en-US" dirty="0"/>
              <a:t>open class Base()</a:t>
            </a:r>
          </a:p>
          <a:p>
            <a:pPr marL="0" indent="0">
              <a:buNone/>
            </a:pPr>
            <a:r>
              <a:rPr lang="en-US" dirty="0"/>
              <a:t>class Derived(): Base()</a:t>
            </a:r>
          </a:p>
          <a:p>
            <a:r>
              <a:rPr lang="en-US" dirty="0"/>
              <a:t>with constructors</a:t>
            </a:r>
          </a:p>
          <a:p>
            <a:pPr marL="0" indent="0">
              <a:buNone/>
            </a:pPr>
            <a:r>
              <a:rPr lang="en-US" dirty="0"/>
              <a:t>open class Base(p: </a:t>
            </a:r>
            <a:r>
              <a:rPr lang="en-US" dirty="0" err="1"/>
              <a:t>Int</a:t>
            </a:r>
            <a:r>
              <a:rPr lang="en-US" dirty="0"/>
              <a:t>)</a:t>
            </a:r>
          </a:p>
          <a:p>
            <a:pPr marL="0" indent="0">
              <a:buNone/>
            </a:pPr>
            <a:r>
              <a:rPr lang="en-US" dirty="0"/>
              <a:t>class Derived(p: </a:t>
            </a:r>
            <a:r>
              <a:rPr lang="en-US" dirty="0" err="1"/>
              <a:t>Int</a:t>
            </a:r>
            <a:r>
              <a:rPr lang="en-US" dirty="0"/>
              <a:t>): Base(p)	</a:t>
            </a:r>
          </a:p>
          <a:p>
            <a:pPr lvl="1"/>
            <a:r>
              <a:rPr lang="en-US" dirty="0"/>
              <a:t>note a primary constructor must be initialized here.</a:t>
            </a:r>
          </a:p>
        </p:txBody>
      </p:sp>
    </p:spTree>
    <p:extLst>
      <p:ext uri="{BB962C8B-B14F-4D97-AF65-F5344CB8AC3E}">
        <p14:creationId xmlns:p14="http://schemas.microsoft.com/office/powerpoint/2010/main" val="3252992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inheritance  (2): Overriding Methods</a:t>
            </a:r>
          </a:p>
        </p:txBody>
      </p:sp>
      <p:sp>
        <p:nvSpPr>
          <p:cNvPr id="3" name="Content Placeholder 2"/>
          <p:cNvSpPr>
            <a:spLocks noGrp="1"/>
          </p:cNvSpPr>
          <p:nvPr>
            <p:ph idx="1"/>
          </p:nvPr>
        </p:nvSpPr>
        <p:spPr/>
        <p:txBody>
          <a:bodyPr>
            <a:normAutofit fontScale="92500" lnSpcReduction="10000"/>
          </a:bodyPr>
          <a:lstStyle/>
          <a:p>
            <a:r>
              <a:rPr lang="en-US" dirty="0"/>
              <a:t>things must be explicit in Kotlin.   explicit modifiers for overridable members and for overrides:</a:t>
            </a:r>
          </a:p>
          <a:p>
            <a:pPr marL="0" indent="0">
              <a:buNone/>
            </a:pPr>
            <a:r>
              <a:rPr lang="en-US" dirty="0">
                <a:solidFill>
                  <a:srgbClr val="FF0000"/>
                </a:solidFill>
              </a:rPr>
              <a:t>open</a:t>
            </a:r>
            <a:r>
              <a:rPr lang="en-US" dirty="0"/>
              <a:t> class Shape {</a:t>
            </a:r>
          </a:p>
          <a:p>
            <a:pPr marL="0" indent="0">
              <a:buNone/>
            </a:pPr>
            <a:r>
              <a:rPr lang="en-US" dirty="0">
                <a:solidFill>
                  <a:srgbClr val="FF0000"/>
                </a:solidFill>
              </a:rPr>
              <a:t>    open </a:t>
            </a:r>
            <a:r>
              <a:rPr lang="en-US" dirty="0"/>
              <a:t>fun draw() { /*...*/ }</a:t>
            </a:r>
          </a:p>
          <a:p>
            <a:pPr marL="0" indent="0">
              <a:buNone/>
            </a:pPr>
            <a:r>
              <a:rPr lang="en-US" dirty="0"/>
              <a:t>    fun fill() { /*...*/ }</a:t>
            </a:r>
          </a:p>
          <a:p>
            <a:pPr marL="0" indent="0">
              <a:buNone/>
            </a:pPr>
            <a:r>
              <a:rPr lang="en-US" dirty="0"/>
              <a:t>}</a:t>
            </a:r>
          </a:p>
          <a:p>
            <a:pPr marL="0" indent="0">
              <a:buNone/>
            </a:pPr>
            <a:r>
              <a:rPr lang="en-US" dirty="0"/>
              <a:t>class Circle() : Shape() {</a:t>
            </a:r>
          </a:p>
          <a:p>
            <a:pPr marL="0" indent="0">
              <a:buNone/>
            </a:pPr>
            <a:r>
              <a:rPr lang="en-US" dirty="0"/>
              <a:t>    override fun draw() { /*...*/ }</a:t>
            </a:r>
          </a:p>
          <a:p>
            <a:pPr marL="0" indent="0">
              <a:buNone/>
            </a:pPr>
            <a:r>
              <a:rPr lang="en-US" dirty="0"/>
              <a:t>}</a:t>
            </a:r>
          </a:p>
          <a:p>
            <a:r>
              <a:rPr lang="en-US" dirty="0"/>
              <a:t>But fill() can not be overridden.</a:t>
            </a:r>
          </a:p>
        </p:txBody>
      </p:sp>
    </p:spTree>
    <p:extLst>
      <p:ext uri="{BB962C8B-B14F-4D97-AF65-F5344CB8AC3E}">
        <p14:creationId xmlns:p14="http://schemas.microsoft.com/office/powerpoint/2010/main" val="3369694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inheritance  (2): Overriding variables.</a:t>
            </a:r>
          </a:p>
        </p:txBody>
      </p:sp>
      <p:sp>
        <p:nvSpPr>
          <p:cNvPr id="3" name="Content Placeholder 2"/>
          <p:cNvSpPr>
            <a:spLocks noGrp="1"/>
          </p:cNvSpPr>
          <p:nvPr>
            <p:ph idx="1"/>
          </p:nvPr>
        </p:nvSpPr>
        <p:spPr/>
        <p:txBody>
          <a:bodyPr>
            <a:normAutofit lnSpcReduction="10000"/>
          </a:bodyPr>
          <a:lstStyle/>
          <a:p>
            <a:pPr marL="0" indent="0">
              <a:buNone/>
            </a:pPr>
            <a:r>
              <a:rPr lang="en-US" dirty="0"/>
              <a:t>open class Shape {</a:t>
            </a:r>
          </a:p>
          <a:p>
            <a:pPr marL="0" indent="0">
              <a:buNone/>
            </a:pPr>
            <a:r>
              <a:rPr lang="en-US" dirty="0"/>
              <a:t>    open </a:t>
            </a:r>
            <a:r>
              <a:rPr lang="en-US" dirty="0" err="1"/>
              <a:t>val</a:t>
            </a:r>
            <a:r>
              <a:rPr lang="en-US" dirty="0"/>
              <a:t> </a:t>
            </a:r>
            <a:r>
              <a:rPr lang="en-US" dirty="0" err="1"/>
              <a:t>vertexCount</a:t>
            </a:r>
            <a:r>
              <a:rPr lang="en-US" dirty="0"/>
              <a:t>: </a:t>
            </a:r>
            <a:r>
              <a:rPr lang="en-US" dirty="0" err="1"/>
              <a:t>Int</a:t>
            </a:r>
            <a:r>
              <a:rPr lang="en-US" dirty="0"/>
              <a:t> = 0  //set to zero, immutable</a:t>
            </a:r>
          </a:p>
          <a:p>
            <a:pPr marL="0" indent="0">
              <a:buNone/>
            </a:pPr>
            <a:r>
              <a:rPr lang="en-US" dirty="0"/>
              <a:t>}</a:t>
            </a:r>
          </a:p>
          <a:p>
            <a:pPr marL="0" indent="0">
              <a:buNone/>
            </a:pPr>
            <a:r>
              <a:rPr lang="en-US" dirty="0"/>
              <a:t>class Rectangle : Shape() {</a:t>
            </a:r>
          </a:p>
          <a:p>
            <a:pPr marL="0" indent="0">
              <a:buNone/>
            </a:pPr>
            <a:r>
              <a:rPr lang="en-US" dirty="0"/>
              <a:t>    override </a:t>
            </a:r>
            <a:r>
              <a:rPr lang="en-US" dirty="0" err="1"/>
              <a:t>val</a:t>
            </a:r>
            <a:r>
              <a:rPr lang="en-US" dirty="0"/>
              <a:t> </a:t>
            </a:r>
            <a:r>
              <a:rPr lang="en-US" dirty="0" err="1"/>
              <a:t>vertexCount</a:t>
            </a:r>
            <a:r>
              <a:rPr lang="en-US" dirty="0"/>
              <a:t> = 4  //set to 4, immutable</a:t>
            </a:r>
          </a:p>
          <a:p>
            <a:pPr marL="0" indent="0">
              <a:buNone/>
            </a:pPr>
            <a:r>
              <a:rPr lang="en-US" dirty="0"/>
              <a:t>}</a:t>
            </a:r>
          </a:p>
          <a:p>
            <a:pPr marL="0" indent="0">
              <a:buNone/>
            </a:pPr>
            <a:r>
              <a:rPr lang="en-US" dirty="0"/>
              <a:t>class Polygon : Shape (){</a:t>
            </a:r>
          </a:p>
          <a:p>
            <a:pPr marL="0" indent="0">
              <a:buNone/>
            </a:pPr>
            <a:r>
              <a:rPr lang="en-US" dirty="0"/>
              <a:t>    override </a:t>
            </a:r>
            <a:r>
              <a:rPr lang="en-US" dirty="0" err="1">
                <a:solidFill>
                  <a:srgbClr val="FF0000"/>
                </a:solidFill>
              </a:rPr>
              <a:t>var</a:t>
            </a:r>
            <a:r>
              <a:rPr lang="en-US" dirty="0"/>
              <a:t> </a:t>
            </a:r>
            <a:r>
              <a:rPr lang="en-US" dirty="0" err="1"/>
              <a:t>vertexCount</a:t>
            </a:r>
            <a:r>
              <a:rPr lang="en-US" dirty="0"/>
              <a:t>: </a:t>
            </a:r>
            <a:r>
              <a:rPr lang="en-US" dirty="0" err="1"/>
              <a:t>Int</a:t>
            </a:r>
            <a:r>
              <a:rPr lang="en-US" dirty="0"/>
              <a:t> = 0  // Can be set to any number later</a:t>
            </a:r>
          </a:p>
          <a:p>
            <a:pPr marL="0" indent="0">
              <a:buNone/>
            </a:pPr>
            <a:r>
              <a:rPr lang="en-US" dirty="0"/>
              <a:t>}</a:t>
            </a:r>
          </a:p>
        </p:txBody>
      </p:sp>
    </p:spTree>
    <p:extLst>
      <p:ext uri="{BB962C8B-B14F-4D97-AF65-F5344CB8AC3E}">
        <p14:creationId xmlns:p14="http://schemas.microsoft.com/office/powerpoint/2010/main" val="546926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Interoperability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a:t>One of Kotlin’s most important features is its fluid interoperability with Java. Because Kotlin code compiles down to JVM bytecode, your Kotlin code can call directly into Java code and vice-versa. This means that you can leverage existing Java libraries directly from Kotlin. Furthermore, the majority of Android APIs are written in Java, and you can call them directly from Kotlin.</a:t>
            </a:r>
            <a:endParaRPr lang="en-US" dirty="0">
              <a:hlinkClick r:id="rId2"/>
            </a:endParaRPr>
          </a:p>
          <a:p>
            <a:endParaRPr lang="en-US" dirty="0">
              <a:hlinkClick r:id="rId2"/>
            </a:endParaRPr>
          </a:p>
          <a:p>
            <a:r>
              <a:rPr lang="en-US" dirty="0">
                <a:hlinkClick r:id="rId2"/>
              </a:rPr>
              <a:t>https://developer.android.com/kotlin/learn#interoperability</a:t>
            </a:r>
            <a:endParaRPr lang="en-US" dirty="0"/>
          </a:p>
          <a:p>
            <a:endParaRPr lang="en-US" dirty="0"/>
          </a:p>
          <a:p>
            <a:r>
              <a:rPr lang="en-US" dirty="0"/>
              <a:t>But it doesn't always mean there is a one-to-one relation in the language though.  Java threading is very different from Kotlin threading.</a:t>
            </a:r>
          </a:p>
          <a:p>
            <a:endParaRPr lang="en-US" dirty="0"/>
          </a:p>
        </p:txBody>
      </p:sp>
    </p:spTree>
    <p:extLst>
      <p:ext uri="{BB962C8B-B14F-4D97-AF65-F5344CB8AC3E}">
        <p14:creationId xmlns:p14="http://schemas.microsoft.com/office/powerpoint/2010/main" val="28628076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Android and Kotlin</a:t>
            </a:r>
          </a:p>
        </p:txBody>
      </p:sp>
      <p:sp>
        <p:nvSpPr>
          <p:cNvPr id="3" name="Content Placeholder 2"/>
          <p:cNvSpPr>
            <a:spLocks noGrp="1"/>
          </p:cNvSpPr>
          <p:nvPr>
            <p:ph idx="1"/>
          </p:nvPr>
        </p:nvSpPr>
        <p:spPr/>
        <p:txBody>
          <a:bodyPr/>
          <a:lstStyle/>
          <a:p>
            <a:r>
              <a:rPr lang="en-US" dirty="0"/>
              <a:t>First, a </a:t>
            </a:r>
            <a:r>
              <a:rPr lang="en-US" dirty="0" err="1"/>
              <a:t>Kotlin</a:t>
            </a:r>
            <a:r>
              <a:rPr lang="en-US" dirty="0"/>
              <a:t> class can inherit a Java class.</a:t>
            </a:r>
          </a:p>
          <a:p>
            <a:pPr lvl="1"/>
            <a:r>
              <a:rPr lang="en-US" dirty="0"/>
              <a:t>remember </a:t>
            </a:r>
            <a:r>
              <a:rPr lang="en-US" dirty="0" err="1"/>
              <a:t>Kotlin</a:t>
            </a:r>
            <a:r>
              <a:rPr lang="en-US" dirty="0"/>
              <a:t> is designed to be interoperable with java.</a:t>
            </a:r>
          </a:p>
          <a:p>
            <a:pPr lvl="1"/>
            <a:r>
              <a:rPr lang="en-US" dirty="0"/>
              <a:t>part the pattern guide, which is used in the lecture and the next slide too.</a:t>
            </a:r>
          </a:p>
          <a:p>
            <a:pPr lvl="2"/>
            <a:r>
              <a:rPr lang="en-US" dirty="0">
                <a:hlinkClick r:id="rId2"/>
              </a:rPr>
              <a:t>https://developer.android.com/kotlin/common-patterns</a:t>
            </a:r>
            <a:r>
              <a:rPr lang="en-US" dirty="0"/>
              <a:t> </a:t>
            </a:r>
          </a:p>
          <a:p>
            <a:pPr lvl="1"/>
            <a:r>
              <a:rPr lang="en-US" dirty="0"/>
              <a:t>Android's style guide, which android studio should also use</a:t>
            </a:r>
          </a:p>
          <a:p>
            <a:pPr lvl="2"/>
            <a:r>
              <a:rPr lang="en-US" dirty="0">
                <a:hlinkClick r:id="rId3"/>
              </a:rPr>
              <a:t>https://developer.android.com/kotlin/style-guide</a:t>
            </a:r>
            <a:r>
              <a:rPr lang="en-US" dirty="0"/>
              <a:t> </a:t>
            </a:r>
          </a:p>
        </p:txBody>
      </p:sp>
    </p:spTree>
    <p:extLst>
      <p:ext uri="{BB962C8B-B14F-4D97-AF65-F5344CB8AC3E}">
        <p14:creationId xmlns:p14="http://schemas.microsoft.com/office/powerpoint/2010/main" val="1191652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Kotlin</a:t>
            </a:r>
            <a:r>
              <a:rPr lang="en-US" dirty="0"/>
              <a:t> </a:t>
            </a:r>
          </a:p>
        </p:txBody>
      </p:sp>
      <p:sp>
        <p:nvSpPr>
          <p:cNvPr id="3" name="Content Placeholder 2"/>
          <p:cNvSpPr>
            <a:spLocks noGrp="1"/>
          </p:cNvSpPr>
          <p:nvPr>
            <p:ph idx="1"/>
          </p:nvPr>
        </p:nvSpPr>
        <p:spPr>
          <a:xfrm>
            <a:off x="449094" y="1423463"/>
            <a:ext cx="10515600" cy="5033979"/>
          </a:xfrm>
        </p:spPr>
        <p:txBody>
          <a:bodyPr>
            <a:normAutofit lnSpcReduction="10000"/>
          </a:bodyPr>
          <a:lstStyle/>
          <a:p>
            <a:r>
              <a:rPr lang="en-US" dirty="0"/>
              <a:t>Formatting </a:t>
            </a:r>
            <a:r>
              <a:rPr lang="en-US" dirty="0" err="1"/>
              <a:t>kotlin</a:t>
            </a:r>
            <a:r>
              <a:rPr lang="en-US" dirty="0"/>
              <a:t> guide line.</a:t>
            </a:r>
          </a:p>
          <a:p>
            <a:pPr lvl="1"/>
            <a:r>
              <a:rPr lang="en-US" dirty="0"/>
              <a:t>first the semicolons are optional, so line breaks are significant</a:t>
            </a:r>
          </a:p>
          <a:p>
            <a:pPr lvl="2"/>
            <a:r>
              <a:rPr lang="en-US" dirty="0"/>
              <a:t>if you put to commands are the same line, you must use ; between them.</a:t>
            </a:r>
          </a:p>
          <a:p>
            <a:r>
              <a:rPr lang="en-US" dirty="0"/>
              <a:t>You are supposed to use 4 space for indentation, never tabs</a:t>
            </a:r>
          </a:p>
          <a:p>
            <a:r>
              <a:rPr lang="en-US" dirty="0"/>
              <a:t>For curly braces, put the opening brace in the end of the line where the construct begins, and the closing brace on a separate line aligned horizontally with the opening construct.</a:t>
            </a:r>
          </a:p>
          <a:p>
            <a:endParaRPr lang="en-US" dirty="0"/>
          </a:p>
          <a:p>
            <a:endParaRPr lang="en-US" dirty="0"/>
          </a:p>
          <a:p>
            <a:pPr lvl="1"/>
            <a:r>
              <a:rPr lang="en-US" dirty="0"/>
              <a:t>The language design assumes Java-style braces, and you may encounter surprising behavior if you try to use a different formatting style.</a:t>
            </a:r>
          </a:p>
          <a:p>
            <a:pPr lvl="1"/>
            <a:r>
              <a:rPr lang="en-US" dirty="0">
                <a:hlinkClick r:id="rId3"/>
              </a:rPr>
              <a:t>https://kotlinlang.org/docs/reference/coding-conventions.html</a:t>
            </a:r>
            <a:r>
              <a:rPr lang="en-US" dirty="0"/>
              <a:t> </a:t>
            </a:r>
          </a:p>
          <a:p>
            <a:pPr lvl="1"/>
            <a:endParaRPr lang="en-US" dirty="0"/>
          </a:p>
        </p:txBody>
      </p:sp>
      <p:pic>
        <p:nvPicPr>
          <p:cNvPr id="4" name="Picture 3"/>
          <p:cNvPicPr>
            <a:picLocks noChangeAspect="1"/>
          </p:cNvPicPr>
          <p:nvPr/>
        </p:nvPicPr>
        <p:blipFill>
          <a:blip r:embed="rId4"/>
          <a:stretch>
            <a:fillRect/>
          </a:stretch>
        </p:blipFill>
        <p:spPr>
          <a:xfrm>
            <a:off x="6574885" y="3824693"/>
            <a:ext cx="3000375" cy="1076325"/>
          </a:xfrm>
          <a:prstGeom prst="rect">
            <a:avLst/>
          </a:prstGeom>
        </p:spPr>
      </p:pic>
    </p:spTree>
    <p:extLst>
      <p:ext uri="{BB962C8B-B14F-4D97-AF65-F5344CB8AC3E}">
        <p14:creationId xmlns:p14="http://schemas.microsoft.com/office/powerpoint/2010/main" val="27406005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Side by side declaration of a fragment.</a:t>
            </a:r>
          </a:p>
        </p:txBody>
      </p:sp>
      <p:sp>
        <p:nvSpPr>
          <p:cNvPr id="5" name="Content Placeholder 4"/>
          <p:cNvSpPr>
            <a:spLocks noGrp="1"/>
          </p:cNvSpPr>
          <p:nvPr>
            <p:ph sz="half" idx="1"/>
          </p:nvPr>
        </p:nvSpPr>
        <p:spPr/>
        <p:txBody>
          <a:bodyPr>
            <a:normAutofit fontScale="47500" lnSpcReduction="20000"/>
          </a:bodyPr>
          <a:lstStyle/>
          <a:p>
            <a:pPr marL="0" indent="0">
              <a:buNone/>
            </a:pPr>
            <a:r>
              <a:rPr lang="en-US" dirty="0"/>
              <a:t>public class </a:t>
            </a:r>
            <a:r>
              <a:rPr lang="en-US" dirty="0" err="1"/>
              <a:t>LoginFragment</a:t>
            </a:r>
            <a:r>
              <a:rPr lang="en-US" dirty="0"/>
              <a:t> extends Fragment {</a:t>
            </a:r>
          </a:p>
          <a:p>
            <a:pPr marL="0" indent="0">
              <a:buNone/>
            </a:pPr>
            <a:r>
              <a:rPr lang="en-US" dirty="0"/>
              <a:t> public </a:t>
            </a:r>
            <a:r>
              <a:rPr lang="en-US" dirty="0" err="1"/>
              <a:t>LoginFragment</a:t>
            </a:r>
            <a:r>
              <a:rPr lang="en-US" dirty="0"/>
              <a:t>() {</a:t>
            </a:r>
          </a:p>
          <a:p>
            <a:pPr marL="0" indent="0">
              <a:buNone/>
            </a:pPr>
            <a:r>
              <a:rPr lang="en-US" dirty="0"/>
              <a:t>        // Required empty public constructor</a:t>
            </a:r>
          </a:p>
          <a:p>
            <a:pPr marL="0" indent="0">
              <a:buNone/>
            </a:pPr>
            <a:r>
              <a:rPr lang="en-US" dirty="0"/>
              <a:t>    }</a:t>
            </a:r>
          </a:p>
          <a:p>
            <a:pPr marL="0" indent="0">
              <a:buNone/>
            </a:pPr>
            <a:r>
              <a:rPr lang="en-US" dirty="0"/>
              <a:t> @Override</a:t>
            </a:r>
          </a:p>
          <a:p>
            <a:pPr marL="0" indent="0">
              <a:buNone/>
            </a:pPr>
            <a:r>
              <a:rPr lang="en-US" dirty="0"/>
              <a:t>    public View </a:t>
            </a:r>
            <a:r>
              <a:rPr lang="en-US" dirty="0" err="1"/>
              <a:t>onCreateView</a:t>
            </a:r>
            <a:r>
              <a:rPr lang="en-US" dirty="0"/>
              <a:t>(</a:t>
            </a:r>
            <a:r>
              <a:rPr lang="en-US" dirty="0" err="1"/>
              <a:t>LayoutInflater</a:t>
            </a:r>
            <a:r>
              <a:rPr lang="en-US" dirty="0"/>
              <a:t> </a:t>
            </a:r>
            <a:r>
              <a:rPr lang="en-US" dirty="0" err="1"/>
              <a:t>inflater</a:t>
            </a:r>
            <a:r>
              <a:rPr lang="en-US" dirty="0"/>
              <a:t>, </a:t>
            </a:r>
            <a:r>
              <a:rPr lang="en-US" dirty="0" err="1"/>
              <a:t>ViewGroup</a:t>
            </a:r>
            <a:r>
              <a:rPr lang="en-US" dirty="0"/>
              <a:t> container,</a:t>
            </a:r>
          </a:p>
          <a:p>
            <a:pPr marL="0" indent="0">
              <a:buNone/>
            </a:pPr>
            <a:r>
              <a:rPr lang="en-US" dirty="0"/>
              <a:t>                             Bundle </a:t>
            </a:r>
            <a:r>
              <a:rPr lang="en-US" dirty="0" err="1"/>
              <a:t>savedInstanceState</a:t>
            </a:r>
            <a:r>
              <a:rPr lang="en-US" dirty="0"/>
              <a:t>) {</a:t>
            </a:r>
          </a:p>
          <a:p>
            <a:pPr marL="0" indent="0">
              <a:buNone/>
            </a:pPr>
            <a:r>
              <a:rPr lang="en-US" dirty="0"/>
              <a:t>        // Inflate the layout for this fragment</a:t>
            </a:r>
          </a:p>
          <a:p>
            <a:pPr marL="0" indent="0">
              <a:buNone/>
            </a:pPr>
            <a:r>
              <a:rPr lang="en-US" dirty="0"/>
              <a:t>        View </a:t>
            </a:r>
            <a:r>
              <a:rPr lang="en-US" dirty="0" err="1"/>
              <a:t>view</a:t>
            </a:r>
            <a:r>
              <a:rPr lang="en-US" dirty="0"/>
              <a:t> = </a:t>
            </a:r>
            <a:r>
              <a:rPr lang="en-US" dirty="0" err="1"/>
              <a:t>inflater.inflate</a:t>
            </a:r>
            <a:r>
              <a:rPr lang="en-US" dirty="0"/>
              <a:t>(</a:t>
            </a:r>
            <a:r>
              <a:rPr lang="en-US" dirty="0" err="1"/>
              <a:t>R.layout.fragment_login</a:t>
            </a:r>
            <a:r>
              <a:rPr lang="en-US" dirty="0"/>
              <a:t>, container, false);</a:t>
            </a:r>
          </a:p>
          <a:p>
            <a:pPr marL="0" indent="0">
              <a:buNone/>
            </a:pPr>
            <a:r>
              <a:rPr lang="en-US" dirty="0"/>
              <a:t>        </a:t>
            </a:r>
            <a:r>
              <a:rPr lang="en-US" dirty="0" err="1"/>
              <a:t>usernameEditText</a:t>
            </a:r>
            <a:r>
              <a:rPr lang="en-US" dirty="0"/>
              <a:t> = </a:t>
            </a:r>
            <a:r>
              <a:rPr lang="en-US" dirty="0" err="1"/>
              <a:t>view.findViewById</a:t>
            </a:r>
            <a:r>
              <a:rPr lang="en-US" dirty="0"/>
              <a:t>(</a:t>
            </a:r>
            <a:r>
              <a:rPr lang="en-US" dirty="0" err="1"/>
              <a:t>R.id.username_edit_text</a:t>
            </a:r>
            <a:r>
              <a:rPr lang="en-US" dirty="0"/>
              <a:t>);</a:t>
            </a:r>
          </a:p>
          <a:p>
            <a:pPr marL="0" indent="0">
              <a:buNone/>
            </a:pPr>
            <a:r>
              <a:rPr lang="en-US" dirty="0"/>
              <a:t>        </a:t>
            </a:r>
            <a:r>
              <a:rPr lang="en-US" dirty="0" err="1"/>
              <a:t>passwordEditText</a:t>
            </a:r>
            <a:r>
              <a:rPr lang="en-US" dirty="0"/>
              <a:t> = </a:t>
            </a:r>
            <a:r>
              <a:rPr lang="en-US" dirty="0" err="1"/>
              <a:t>view.findViewById</a:t>
            </a:r>
            <a:r>
              <a:rPr lang="en-US" dirty="0"/>
              <a:t>(</a:t>
            </a:r>
            <a:r>
              <a:rPr lang="en-US" dirty="0" err="1"/>
              <a:t>R.id.password_edit_text</a:t>
            </a:r>
            <a:r>
              <a:rPr lang="en-US" dirty="0"/>
              <a:t>);</a:t>
            </a:r>
          </a:p>
          <a:p>
            <a:pPr marL="0" indent="0">
              <a:buNone/>
            </a:pPr>
            <a:endParaRPr lang="en-US" dirty="0"/>
          </a:p>
          <a:p>
            <a:pPr marL="0" indent="0">
              <a:buNone/>
            </a:pPr>
            <a:r>
              <a:rPr lang="en-US" dirty="0"/>
              <a:t>        return view;</a:t>
            </a:r>
          </a:p>
          <a:p>
            <a:pPr marL="0" indent="0">
              <a:buNone/>
            </a:pPr>
            <a:r>
              <a:rPr lang="en-US" dirty="0"/>
              <a:t>    }</a:t>
            </a:r>
          </a:p>
          <a:p>
            <a:pPr marL="0" indent="0">
              <a:buNone/>
            </a:pPr>
            <a:r>
              <a:rPr lang="en-US" dirty="0"/>
              <a:t>}</a:t>
            </a:r>
          </a:p>
        </p:txBody>
      </p:sp>
      <p:sp>
        <p:nvSpPr>
          <p:cNvPr id="6" name="Content Placeholder 5"/>
          <p:cNvSpPr>
            <a:spLocks noGrp="1"/>
          </p:cNvSpPr>
          <p:nvPr>
            <p:ph sz="half" idx="2"/>
          </p:nvPr>
        </p:nvSpPr>
        <p:spPr/>
        <p:txBody>
          <a:bodyPr>
            <a:normAutofit fontScale="47500" lnSpcReduction="20000"/>
          </a:bodyPr>
          <a:lstStyle/>
          <a:p>
            <a:endParaRPr lang="en-US" dirty="0"/>
          </a:p>
          <a:p>
            <a:pPr marL="0" indent="0">
              <a:buNone/>
            </a:pPr>
            <a:r>
              <a:rPr lang="en-US" dirty="0"/>
              <a:t>class </a:t>
            </a:r>
            <a:r>
              <a:rPr lang="en-US" dirty="0" err="1"/>
              <a:t>LoginFragment</a:t>
            </a:r>
            <a:r>
              <a:rPr lang="en-US" dirty="0"/>
              <a:t> : Fragment() {</a:t>
            </a:r>
          </a:p>
          <a:p>
            <a:pPr marL="0" indent="0">
              <a:buNone/>
            </a:pPr>
            <a:r>
              <a:rPr lang="en-US" dirty="0"/>
              <a:t>    private </a:t>
            </a:r>
            <a:r>
              <a:rPr lang="en-US" b="1" dirty="0" err="1">
                <a:solidFill>
                  <a:srgbClr val="FF0000"/>
                </a:solidFill>
              </a:rPr>
              <a:t>lateinit</a:t>
            </a:r>
            <a:r>
              <a:rPr lang="en-US" dirty="0"/>
              <a:t> </a:t>
            </a:r>
            <a:r>
              <a:rPr lang="en-US" dirty="0" err="1"/>
              <a:t>var</a:t>
            </a:r>
            <a:r>
              <a:rPr lang="en-US" dirty="0"/>
              <a:t> </a:t>
            </a:r>
            <a:r>
              <a:rPr lang="en-US" dirty="0" err="1"/>
              <a:t>usernameEditText</a:t>
            </a:r>
            <a:r>
              <a:rPr lang="en-US" dirty="0"/>
              <a:t>: </a:t>
            </a:r>
            <a:r>
              <a:rPr lang="en-US" dirty="0" err="1"/>
              <a:t>EditText</a:t>
            </a:r>
            <a:endParaRPr lang="en-US" dirty="0"/>
          </a:p>
          <a:p>
            <a:pPr marL="0" indent="0">
              <a:buNone/>
            </a:pPr>
            <a:r>
              <a:rPr lang="en-US" dirty="0"/>
              <a:t>    private </a:t>
            </a:r>
            <a:r>
              <a:rPr lang="en-US" dirty="0" err="1"/>
              <a:t>lateinit</a:t>
            </a:r>
            <a:r>
              <a:rPr lang="en-US" dirty="0"/>
              <a:t> </a:t>
            </a:r>
            <a:r>
              <a:rPr lang="en-US" dirty="0" err="1"/>
              <a:t>var</a:t>
            </a:r>
            <a:r>
              <a:rPr lang="en-US" dirty="0"/>
              <a:t> </a:t>
            </a:r>
            <a:r>
              <a:rPr lang="en-US" dirty="0" err="1"/>
              <a:t>passwordEditText</a:t>
            </a:r>
            <a:r>
              <a:rPr lang="en-US" dirty="0"/>
              <a:t>: </a:t>
            </a:r>
            <a:r>
              <a:rPr lang="en-US" dirty="0" err="1"/>
              <a:t>EditText</a:t>
            </a:r>
            <a:endParaRPr lang="en-US" dirty="0"/>
          </a:p>
          <a:p>
            <a:pPr marL="0" indent="0">
              <a:buNone/>
            </a:pPr>
            <a:r>
              <a:rPr lang="en-US" dirty="0"/>
              <a:t>override fun </a:t>
            </a:r>
            <a:r>
              <a:rPr lang="en-US" dirty="0" err="1"/>
              <a:t>onCreateView</a:t>
            </a:r>
            <a:r>
              <a:rPr lang="en-US" dirty="0"/>
              <a:t>(</a:t>
            </a:r>
            <a:r>
              <a:rPr lang="en-US" dirty="0" err="1"/>
              <a:t>inflater</a:t>
            </a:r>
            <a:r>
              <a:rPr lang="en-US" dirty="0"/>
              <a:t>: </a:t>
            </a:r>
            <a:r>
              <a:rPr lang="en-US" dirty="0" err="1"/>
              <a:t>LayoutInflater</a:t>
            </a:r>
            <a:r>
              <a:rPr lang="en-US" dirty="0"/>
              <a:t>, </a:t>
            </a:r>
          </a:p>
          <a:p>
            <a:pPr marL="0" indent="0">
              <a:buNone/>
            </a:pPr>
            <a:r>
              <a:rPr lang="en-US" dirty="0"/>
              <a:t>    container: </a:t>
            </a:r>
            <a:r>
              <a:rPr lang="en-US" dirty="0" err="1"/>
              <a:t>ViewGroup</a:t>
            </a:r>
            <a:r>
              <a:rPr lang="en-US" dirty="0"/>
              <a:t>?,  </a:t>
            </a:r>
            <a:r>
              <a:rPr lang="en-US" dirty="0" err="1"/>
              <a:t>savedInstanceState</a:t>
            </a:r>
            <a:r>
              <a:rPr lang="en-US" dirty="0"/>
              <a:t>: Bundle?</a:t>
            </a:r>
          </a:p>
          <a:p>
            <a:pPr marL="0" indent="0">
              <a:buNone/>
            </a:pPr>
            <a:r>
              <a:rPr lang="en-US" dirty="0"/>
              <a:t>    ): View? {</a:t>
            </a:r>
          </a:p>
          <a:p>
            <a:pPr marL="0" indent="0">
              <a:buNone/>
            </a:pPr>
            <a:r>
              <a:rPr lang="en-US" dirty="0"/>
              <a:t>        </a:t>
            </a:r>
            <a:r>
              <a:rPr lang="en-US" dirty="0" err="1"/>
              <a:t>var</a:t>
            </a:r>
            <a:r>
              <a:rPr lang="en-US" dirty="0"/>
              <a:t> view: View? = </a:t>
            </a:r>
            <a:r>
              <a:rPr lang="en-US" dirty="0" err="1"/>
              <a:t>inflater.inflate</a:t>
            </a:r>
            <a:r>
              <a:rPr lang="en-US" dirty="0"/>
              <a:t>(</a:t>
            </a:r>
            <a:r>
              <a:rPr lang="en-US" dirty="0" err="1"/>
              <a:t>R.layout.fragment_login</a:t>
            </a:r>
            <a:r>
              <a:rPr lang="en-US" dirty="0"/>
              <a:t>, container, false)</a:t>
            </a:r>
          </a:p>
          <a:p>
            <a:pPr marL="0" indent="0">
              <a:buNone/>
            </a:pPr>
            <a:r>
              <a:rPr lang="en-US" dirty="0"/>
              <a:t> </a:t>
            </a:r>
            <a:r>
              <a:rPr lang="en-US" dirty="0" err="1"/>
              <a:t>usernameEditText</a:t>
            </a:r>
            <a:r>
              <a:rPr lang="en-US" dirty="0"/>
              <a:t> =</a:t>
            </a:r>
            <a:r>
              <a:rPr lang="en-US" b="1" dirty="0"/>
              <a:t> </a:t>
            </a:r>
            <a:r>
              <a:rPr lang="en-US" dirty="0"/>
              <a:t>view</a:t>
            </a:r>
            <a:r>
              <a:rPr lang="en-US" b="1" dirty="0">
                <a:solidFill>
                  <a:srgbClr val="FF0000"/>
                </a:solidFill>
              </a:rPr>
              <a:t>?.</a:t>
            </a:r>
            <a:r>
              <a:rPr lang="en-US" dirty="0" err="1"/>
              <a:t>findViewById</a:t>
            </a:r>
            <a:r>
              <a:rPr lang="en-US" dirty="0"/>
              <a:t>(</a:t>
            </a:r>
            <a:r>
              <a:rPr lang="en-US" dirty="0" err="1"/>
              <a:t>R.id.username_edit_text</a:t>
            </a:r>
            <a:r>
              <a:rPr lang="en-US" dirty="0"/>
              <a:t>)</a:t>
            </a:r>
          </a:p>
          <a:p>
            <a:pPr marL="0" indent="0">
              <a:buNone/>
            </a:pPr>
            <a:r>
              <a:rPr lang="en-US" dirty="0"/>
              <a:t>        </a:t>
            </a:r>
            <a:r>
              <a:rPr lang="en-US" dirty="0" err="1"/>
              <a:t>passwordEditText</a:t>
            </a:r>
            <a:r>
              <a:rPr lang="en-US" dirty="0"/>
              <a:t> = view?.</a:t>
            </a:r>
            <a:r>
              <a:rPr lang="en-US" dirty="0" err="1"/>
              <a:t>findViewById</a:t>
            </a:r>
            <a:r>
              <a:rPr lang="en-US" dirty="0"/>
              <a:t>(</a:t>
            </a:r>
            <a:r>
              <a:rPr lang="en-US" dirty="0" err="1"/>
              <a:t>R.id.password_edit_text</a:t>
            </a:r>
            <a:r>
              <a:rPr lang="en-US" dirty="0"/>
              <a:t>)</a:t>
            </a:r>
          </a:p>
          <a:p>
            <a:pPr marL="0" indent="0">
              <a:buNone/>
            </a:pPr>
            <a:r>
              <a:rPr lang="en-US" dirty="0"/>
              <a:t>return </a:t>
            </a:r>
            <a:r>
              <a:rPr lang="en-US" dirty="0" err="1"/>
              <a:t>myView</a:t>
            </a:r>
            <a:endParaRPr lang="en-US" dirty="0"/>
          </a:p>
          <a:p>
            <a:pPr marL="0" indent="0">
              <a:buNone/>
            </a:pPr>
            <a:r>
              <a:rPr lang="en-US" dirty="0"/>
              <a:t>    }</a:t>
            </a:r>
          </a:p>
          <a:p>
            <a:pPr marL="0" indent="0">
              <a:buNone/>
            </a:pPr>
            <a:r>
              <a:rPr lang="en-US" dirty="0"/>
              <a:t>}</a:t>
            </a:r>
          </a:p>
        </p:txBody>
      </p:sp>
      <p:sp>
        <p:nvSpPr>
          <p:cNvPr id="11" name="TextBox 10"/>
          <p:cNvSpPr txBox="1"/>
          <p:nvPr/>
        </p:nvSpPr>
        <p:spPr>
          <a:xfrm>
            <a:off x="2264898" y="5438299"/>
            <a:ext cx="9632032" cy="1200329"/>
          </a:xfrm>
          <a:prstGeom prst="rect">
            <a:avLst/>
          </a:prstGeom>
          <a:noFill/>
        </p:spPr>
        <p:txBody>
          <a:bodyPr wrap="square" rtlCol="0">
            <a:spAutoFit/>
          </a:bodyPr>
          <a:lstStyle/>
          <a:p>
            <a:r>
              <a:rPr lang="en-US" dirty="0" err="1"/>
              <a:t>lateinit</a:t>
            </a:r>
            <a:r>
              <a:rPr lang="en-US" dirty="0"/>
              <a:t> allows late assignment in </a:t>
            </a:r>
            <a:r>
              <a:rPr lang="en-US" dirty="0" err="1"/>
              <a:t>onViewCreated</a:t>
            </a:r>
            <a:r>
              <a:rPr lang="en-US" dirty="0"/>
              <a:t>, if used before  initialized, </a:t>
            </a:r>
            <a:r>
              <a:rPr lang="en-US" dirty="0" err="1"/>
              <a:t>Kotlin</a:t>
            </a:r>
            <a:r>
              <a:rPr lang="en-US" dirty="0"/>
              <a:t> throws an Uninitialized </a:t>
            </a:r>
            <a:r>
              <a:rPr lang="en-US" dirty="0" err="1"/>
              <a:t>PropertyAccessException</a:t>
            </a:r>
            <a:r>
              <a:rPr lang="en-US" dirty="0"/>
              <a:t>. </a:t>
            </a:r>
          </a:p>
          <a:p>
            <a:r>
              <a:rPr lang="en-US" b="1" dirty="0">
                <a:solidFill>
                  <a:srgbClr val="FF0000"/>
                </a:solidFill>
              </a:rPr>
              <a:t>?</a:t>
            </a:r>
            <a:r>
              <a:rPr lang="en-US" dirty="0"/>
              <a:t>  passes a null if needed, so it won't cause a null pointer exception.  (may not be what you want though !! requires a non null value otherwise, it does through an exception.).</a:t>
            </a:r>
          </a:p>
        </p:txBody>
      </p:sp>
    </p:spTree>
    <p:extLst>
      <p:ext uri="{BB962C8B-B14F-4D97-AF65-F5344CB8AC3E}">
        <p14:creationId xmlns:p14="http://schemas.microsoft.com/office/powerpoint/2010/main" val="1764758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lnSpcReduction="10000"/>
          </a:bodyPr>
          <a:lstStyle/>
          <a:p>
            <a:r>
              <a:rPr lang="en-US" dirty="0">
                <a:hlinkClick r:id="rId2"/>
              </a:rPr>
              <a:t>https://developer.android.com/kotlin/getting-started-resources</a:t>
            </a:r>
            <a:r>
              <a:rPr lang="en-US" dirty="0"/>
              <a:t> </a:t>
            </a:r>
          </a:p>
          <a:p>
            <a:r>
              <a:rPr lang="en-US" dirty="0">
                <a:hlinkClick r:id="rId3"/>
              </a:rPr>
              <a:t>https://developer.android.com/kotlin/learn</a:t>
            </a:r>
            <a:r>
              <a:rPr lang="en-US" dirty="0"/>
              <a:t> </a:t>
            </a:r>
          </a:p>
          <a:p>
            <a:r>
              <a:rPr lang="en-US" dirty="0">
                <a:hlinkClick r:id="rId4"/>
              </a:rPr>
              <a:t>https://kotlinlang.org/</a:t>
            </a:r>
            <a:r>
              <a:rPr lang="en-US" dirty="0"/>
              <a:t> </a:t>
            </a:r>
          </a:p>
          <a:p>
            <a:pPr lvl="1"/>
            <a:r>
              <a:rPr lang="en-US" dirty="0">
                <a:hlinkClick r:id="rId5"/>
              </a:rPr>
              <a:t>https://kotlinlang.org/docs/tutorials/getting-started.html</a:t>
            </a:r>
            <a:r>
              <a:rPr lang="en-US" dirty="0"/>
              <a:t> </a:t>
            </a:r>
          </a:p>
          <a:p>
            <a:pPr lvl="1"/>
            <a:r>
              <a:rPr lang="en-US" dirty="0">
                <a:hlinkClick r:id="rId6"/>
              </a:rPr>
              <a:t>https://kotlinlang.org/docs/reference/basic-types.html</a:t>
            </a:r>
            <a:endParaRPr lang="en-US" dirty="0"/>
          </a:p>
          <a:p>
            <a:pPr lvl="1"/>
            <a:r>
              <a:rPr lang="en-US" dirty="0">
                <a:hlinkClick r:id="rId7"/>
              </a:rPr>
              <a:t>https://kotlinlang.org/docs/reference/control-flow.html</a:t>
            </a:r>
            <a:r>
              <a:rPr lang="en-US" dirty="0"/>
              <a:t> </a:t>
            </a:r>
          </a:p>
          <a:p>
            <a:pPr lvl="1"/>
            <a:r>
              <a:rPr lang="en-US" dirty="0">
                <a:hlinkClick r:id="rId8"/>
              </a:rPr>
              <a:t>https://kotlinlang.org/docs/reference/classes.html</a:t>
            </a:r>
            <a:r>
              <a:rPr lang="en-US" dirty="0"/>
              <a:t> </a:t>
            </a:r>
          </a:p>
          <a:p>
            <a:pPr lvl="1"/>
            <a:r>
              <a:rPr lang="en-US" dirty="0">
                <a:hlinkClick r:id="rId9"/>
              </a:rPr>
              <a:t>https://kotlinlang.org/docs/reference/collections-overview.html</a:t>
            </a:r>
            <a:r>
              <a:rPr lang="en-US" dirty="0"/>
              <a:t> </a:t>
            </a:r>
          </a:p>
          <a:p>
            <a:r>
              <a:rPr lang="en-US" dirty="0">
                <a:hlinkClick r:id="rId10"/>
              </a:rPr>
              <a:t>https://play.kotlinlang.org/byExample/01_introduction/04_Null%20Safety</a:t>
            </a:r>
            <a:r>
              <a:rPr lang="en-US" dirty="0"/>
              <a:t> </a:t>
            </a:r>
          </a:p>
        </p:txBody>
      </p:sp>
    </p:spTree>
    <p:extLst>
      <p:ext uri="{BB962C8B-B14F-4D97-AF65-F5344CB8AC3E}">
        <p14:creationId xmlns:p14="http://schemas.microsoft.com/office/powerpoint/2010/main" val="2854337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243389" y="1676401"/>
            <a:ext cx="17351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Q</a:t>
            </a:r>
          </a:p>
        </p:txBody>
      </p:sp>
      <p:sp>
        <p:nvSpPr>
          <p:cNvPr id="17411" name="Text Box 3"/>
          <p:cNvSpPr txBox="1">
            <a:spLocks noChangeArrowheads="1"/>
          </p:cNvSpPr>
          <p:nvPr/>
        </p:nvSpPr>
        <p:spPr bwMode="auto">
          <a:xfrm>
            <a:off x="6054725" y="2044701"/>
            <a:ext cx="1735138"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A</a:t>
            </a:r>
          </a:p>
        </p:txBody>
      </p:sp>
      <p:sp>
        <p:nvSpPr>
          <p:cNvPr id="17412" name="Text Box 4"/>
          <p:cNvSpPr txBox="1">
            <a:spLocks noChangeArrowheads="1"/>
          </p:cNvSpPr>
          <p:nvPr/>
        </p:nvSpPr>
        <p:spPr bwMode="auto">
          <a:xfrm>
            <a:off x="5334000" y="2679701"/>
            <a:ext cx="1735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10945620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ppt_x"/>
                                          </p:val>
                                        </p:tav>
                                        <p:tav tm="100000">
                                          <p:val>
                                            <p:strVal val="#ppt_x"/>
                                          </p:val>
                                        </p:tav>
                                      </p:tavLst>
                                    </p:anim>
                                    <p:anim calcmode="lin" valueType="num">
                                      <p:cBhvr additive="base">
                                        <p:cTn id="13" dur="500" fill="hold"/>
                                        <p:tgtEl>
                                          <p:spTgt spid="1741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7411"/>
                                        </p:tgtEl>
                                        <p:attrNameLst>
                                          <p:attrName>style.visibility</p:attrName>
                                        </p:attrNameLst>
                                      </p:cBhvr>
                                      <p:to>
                                        <p:strVal val="visible"/>
                                      </p:to>
                                    </p:set>
                                    <p:anim calcmode="lin" valueType="num">
                                      <p:cBhvr additive="base">
                                        <p:cTn id="17" dur="500" fill="hold"/>
                                        <p:tgtEl>
                                          <p:spTgt spid="17411"/>
                                        </p:tgtEl>
                                        <p:attrNameLst>
                                          <p:attrName>ppt_x</p:attrName>
                                        </p:attrNameLst>
                                      </p:cBhvr>
                                      <p:tavLst>
                                        <p:tav tm="0">
                                          <p:val>
                                            <p:strVal val="1+#ppt_w/2"/>
                                          </p:val>
                                        </p:tav>
                                        <p:tav tm="100000">
                                          <p:val>
                                            <p:strVal val="#ppt_x"/>
                                          </p:val>
                                        </p:tav>
                                      </p:tavLst>
                                    </p:anim>
                                    <p:anim calcmode="lin" valueType="num">
                                      <p:cBhvr additive="base">
                                        <p:cTn id="1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1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a:t>
            </a:r>
          </a:p>
        </p:txBody>
      </p:sp>
      <p:sp>
        <p:nvSpPr>
          <p:cNvPr id="3" name="Content Placeholder 2"/>
          <p:cNvSpPr>
            <a:spLocks noGrp="1"/>
          </p:cNvSpPr>
          <p:nvPr>
            <p:ph idx="1"/>
          </p:nvPr>
        </p:nvSpPr>
        <p:spPr>
          <a:xfrm>
            <a:off x="457200" y="1614791"/>
            <a:ext cx="10896600" cy="4562172"/>
          </a:xfrm>
        </p:spPr>
        <p:txBody>
          <a:bodyPr>
            <a:normAutofit/>
          </a:bodyPr>
          <a:lstStyle/>
          <a:p>
            <a:r>
              <a:rPr lang="en-US" dirty="0"/>
              <a:t>A variable is declared with either </a:t>
            </a:r>
            <a:r>
              <a:rPr lang="en-US" dirty="0" err="1"/>
              <a:t>var</a:t>
            </a:r>
            <a:r>
              <a:rPr lang="en-US" dirty="0"/>
              <a:t> or </a:t>
            </a:r>
            <a:r>
              <a:rPr lang="en-US" dirty="0" err="1"/>
              <a:t>val</a:t>
            </a:r>
            <a:endParaRPr lang="en-US" dirty="0"/>
          </a:p>
          <a:p>
            <a:pPr lvl="1"/>
            <a:r>
              <a:rPr lang="en-US" dirty="0" err="1"/>
              <a:t>var</a:t>
            </a:r>
            <a:r>
              <a:rPr lang="en-US" dirty="0"/>
              <a:t> is mutable (standard variable in java or </a:t>
            </a:r>
            <a:r>
              <a:rPr lang="en-US" dirty="0" err="1"/>
              <a:t>c++</a:t>
            </a:r>
            <a:r>
              <a:rPr lang="en-US" dirty="0"/>
              <a:t>) </a:t>
            </a:r>
          </a:p>
          <a:p>
            <a:pPr lvl="1"/>
            <a:r>
              <a:rPr lang="en-US" dirty="0" err="1"/>
              <a:t>val</a:t>
            </a:r>
            <a:r>
              <a:rPr lang="en-US" dirty="0"/>
              <a:t> is immutable after initialization  (constant in </a:t>
            </a:r>
            <a:r>
              <a:rPr lang="en-US" dirty="0" err="1"/>
              <a:t>c++</a:t>
            </a:r>
            <a:r>
              <a:rPr lang="en-US" dirty="0"/>
              <a:t> or final in java)</a:t>
            </a:r>
          </a:p>
          <a:p>
            <a:r>
              <a:rPr lang="en-US" dirty="0"/>
              <a:t>declaring</a:t>
            </a:r>
          </a:p>
          <a:p>
            <a:pPr lvl="1"/>
            <a:r>
              <a:rPr lang="en-US" dirty="0" err="1"/>
              <a:t>val</a:t>
            </a:r>
            <a:r>
              <a:rPr lang="en-US" dirty="0"/>
              <a:t>/</a:t>
            </a:r>
            <a:r>
              <a:rPr lang="en-US" dirty="0" err="1"/>
              <a:t>var</a:t>
            </a:r>
            <a:r>
              <a:rPr lang="en-US" dirty="0"/>
              <a:t> &lt;name&gt;: &lt;Type&gt; [= initial value]</a:t>
            </a:r>
          </a:p>
          <a:p>
            <a:pPr lvl="1"/>
            <a:r>
              <a:rPr lang="en-US" dirty="0" err="1"/>
              <a:t>var</a:t>
            </a:r>
            <a:r>
              <a:rPr lang="en-US" dirty="0"/>
              <a:t> a: String = "Hello Word"   //variable a of type string  with an initial value</a:t>
            </a:r>
          </a:p>
          <a:p>
            <a:pPr lvl="1"/>
            <a:r>
              <a:rPr lang="en-US" dirty="0" err="1"/>
              <a:t>val</a:t>
            </a:r>
            <a:r>
              <a:rPr lang="en-US" dirty="0"/>
              <a:t> b: </a:t>
            </a:r>
            <a:r>
              <a:rPr lang="en-US" dirty="0" err="1"/>
              <a:t>Int</a:t>
            </a:r>
            <a:r>
              <a:rPr lang="en-US" dirty="0"/>
              <a:t> = 1   //constant integer variable b with the value of 1</a:t>
            </a:r>
          </a:p>
          <a:p>
            <a:pPr lvl="1"/>
            <a:r>
              <a:rPr lang="en-US" dirty="0" err="1"/>
              <a:t>val</a:t>
            </a:r>
            <a:r>
              <a:rPr lang="en-US" dirty="0"/>
              <a:t> c = 3  //constant integer variable c with a value of 3, compiler determines type</a:t>
            </a:r>
          </a:p>
          <a:p>
            <a:pPr lvl="1"/>
            <a:r>
              <a:rPr lang="en-US" dirty="0" err="1"/>
              <a:t>var</a:t>
            </a:r>
            <a:r>
              <a:rPr lang="en-US" dirty="0"/>
              <a:t> </a:t>
            </a:r>
            <a:r>
              <a:rPr lang="en-US" dirty="0" err="1"/>
              <a:t>MyVar</a:t>
            </a:r>
            <a:r>
              <a:rPr lang="en-US" dirty="0"/>
              <a:t>: </a:t>
            </a:r>
            <a:r>
              <a:rPr lang="en-US" dirty="0" err="1"/>
              <a:t>Int</a:t>
            </a:r>
            <a:r>
              <a:rPr lang="en-US" dirty="0"/>
              <a:t>    //variable </a:t>
            </a:r>
            <a:r>
              <a:rPr lang="en-US" dirty="0" err="1"/>
              <a:t>MyVar</a:t>
            </a:r>
            <a:r>
              <a:rPr lang="en-US" dirty="0"/>
              <a:t> of type integer</a:t>
            </a:r>
          </a:p>
          <a:p>
            <a:pPr lvl="2"/>
            <a:r>
              <a:rPr lang="en-US" dirty="0" err="1"/>
              <a:t>MyVar</a:t>
            </a:r>
            <a:r>
              <a:rPr lang="en-US" dirty="0"/>
              <a:t> = 2   //set the value.</a:t>
            </a:r>
          </a:p>
        </p:txBody>
      </p:sp>
    </p:spTree>
    <p:extLst>
      <p:ext uri="{BB962C8B-B14F-4D97-AF65-F5344CB8AC3E}">
        <p14:creationId xmlns:p14="http://schemas.microsoft.com/office/powerpoint/2010/main" val="288992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 types</a:t>
            </a:r>
          </a:p>
        </p:txBody>
      </p:sp>
      <p:sp>
        <p:nvSpPr>
          <p:cNvPr id="3" name="Content Placeholder 2"/>
          <p:cNvSpPr>
            <a:spLocks noGrp="1"/>
          </p:cNvSpPr>
          <p:nvPr>
            <p:ph idx="1"/>
          </p:nvPr>
        </p:nvSpPr>
        <p:spPr/>
        <p:txBody>
          <a:bodyPr>
            <a:normAutofit fontScale="92500" lnSpcReduction="10000"/>
          </a:bodyPr>
          <a:lstStyle/>
          <a:p>
            <a:r>
              <a:rPr lang="en-US" dirty="0"/>
              <a:t>Numbers</a:t>
            </a:r>
          </a:p>
          <a:p>
            <a:pPr lvl="1"/>
            <a:r>
              <a:rPr lang="en-US" dirty="0"/>
              <a:t>Byte, Short (16 bits), </a:t>
            </a:r>
            <a:r>
              <a:rPr lang="en-US" dirty="0" err="1"/>
              <a:t>Int</a:t>
            </a:r>
            <a:r>
              <a:rPr lang="en-US" dirty="0"/>
              <a:t> (32 bits), Long (64 bits), Float (32 bits), Double (64 bits)</a:t>
            </a:r>
          </a:p>
          <a:p>
            <a:pPr lvl="1"/>
            <a:r>
              <a:rPr lang="en-US" dirty="0"/>
              <a:t>123 is assumed a </a:t>
            </a:r>
            <a:r>
              <a:rPr lang="en-US" dirty="0" err="1"/>
              <a:t>Int</a:t>
            </a:r>
            <a:r>
              <a:rPr lang="en-US" dirty="0"/>
              <a:t>, 123L is a long</a:t>
            </a:r>
          </a:p>
          <a:p>
            <a:pPr lvl="1"/>
            <a:r>
              <a:rPr lang="en-US" dirty="0"/>
              <a:t>123.5 is assumed a double, 123F or 123.5F is a float.</a:t>
            </a:r>
          </a:p>
          <a:p>
            <a:r>
              <a:rPr lang="en-US" dirty="0"/>
              <a:t>Characters</a:t>
            </a:r>
          </a:p>
          <a:p>
            <a:pPr lvl="1"/>
            <a:r>
              <a:rPr lang="en-US" dirty="0"/>
              <a:t>Char</a:t>
            </a:r>
          </a:p>
          <a:p>
            <a:pPr lvl="2"/>
            <a:r>
              <a:rPr lang="en-US" dirty="0"/>
              <a:t>Character literals use signal quotes, '1'  </a:t>
            </a:r>
          </a:p>
          <a:p>
            <a:pPr lvl="1"/>
            <a:r>
              <a:rPr lang="en-US" dirty="0"/>
              <a:t>Strings are an Array of type Char, like </a:t>
            </a:r>
            <a:r>
              <a:rPr lang="en-US" dirty="0" err="1"/>
              <a:t>c++</a:t>
            </a:r>
            <a:r>
              <a:rPr lang="en-US" dirty="0"/>
              <a:t> and java.</a:t>
            </a:r>
          </a:p>
          <a:p>
            <a:pPr lvl="2"/>
            <a:r>
              <a:rPr lang="en-US" dirty="0"/>
              <a:t>and standard escape sequences, like </a:t>
            </a:r>
            <a:r>
              <a:rPr lang="pt-BR" dirty="0"/>
              <a:t>\t, \b, \n, \r, \', \", \\ and \$</a:t>
            </a:r>
            <a:endParaRPr lang="en-US" dirty="0"/>
          </a:p>
          <a:p>
            <a:r>
              <a:rPr lang="en-US" dirty="0"/>
              <a:t>Boolean</a:t>
            </a:r>
          </a:p>
          <a:p>
            <a:pPr lvl="1"/>
            <a:r>
              <a:rPr lang="en-US" dirty="0"/>
              <a:t>Boolean, which has two possible value: true and false  </a:t>
            </a:r>
          </a:p>
          <a:p>
            <a:pPr lvl="2"/>
            <a:r>
              <a:rPr lang="en-US" dirty="0"/>
              <a:t>operators like java/</a:t>
            </a:r>
            <a:r>
              <a:rPr lang="en-US" dirty="0" err="1"/>
              <a:t>c++</a:t>
            </a:r>
            <a:r>
              <a:rPr lang="en-US" dirty="0"/>
              <a:t>  || (or), &amp;&amp; (and), ! (not)</a:t>
            </a:r>
          </a:p>
        </p:txBody>
      </p:sp>
    </p:spTree>
    <p:extLst>
      <p:ext uri="{BB962C8B-B14F-4D97-AF65-F5344CB8AC3E}">
        <p14:creationId xmlns:p14="http://schemas.microsoft.com/office/powerpoint/2010/main" val="382180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Strings</a:t>
            </a:r>
          </a:p>
        </p:txBody>
      </p:sp>
      <p:sp>
        <p:nvSpPr>
          <p:cNvPr id="3" name="Content Placeholder 2"/>
          <p:cNvSpPr>
            <a:spLocks noGrp="1"/>
          </p:cNvSpPr>
          <p:nvPr>
            <p:ph idx="1"/>
          </p:nvPr>
        </p:nvSpPr>
        <p:spPr/>
        <p:txBody>
          <a:bodyPr>
            <a:normAutofit fontScale="77500" lnSpcReduction="20000"/>
          </a:bodyPr>
          <a:lstStyle/>
          <a:p>
            <a:r>
              <a:rPr lang="en-US" dirty="0"/>
              <a:t>Unlike Java and C++, but more like some interpreted languages (like </a:t>
            </a:r>
            <a:r>
              <a:rPr lang="en-US" dirty="0" err="1"/>
              <a:t>perl</a:t>
            </a:r>
            <a:r>
              <a:rPr lang="en-US" dirty="0"/>
              <a:t> and others)</a:t>
            </a:r>
          </a:p>
          <a:p>
            <a:r>
              <a:rPr lang="en-US" dirty="0"/>
              <a:t>Strings can interpolate inside of a </a:t>
            </a:r>
            <a:r>
              <a:rPr lang="en-US" dirty="0" err="1"/>
              <a:t>doublequote</a:t>
            </a:r>
            <a:r>
              <a:rPr lang="en-US" dirty="0"/>
              <a:t> strings</a:t>
            </a:r>
          </a:p>
          <a:p>
            <a:pPr lvl="1"/>
            <a:r>
              <a:rPr lang="en-US" dirty="0"/>
              <a:t>uses take the value of variable within the double quotes</a:t>
            </a:r>
          </a:p>
          <a:p>
            <a:pPr lvl="1"/>
            <a:r>
              <a:rPr lang="en-US" dirty="0" err="1"/>
              <a:t>var</a:t>
            </a:r>
            <a:r>
              <a:rPr lang="en-US" dirty="0"/>
              <a:t> myVar1: String = "Jim"</a:t>
            </a:r>
          </a:p>
          <a:p>
            <a:pPr lvl="1"/>
            <a:r>
              <a:rPr lang="en-US" dirty="0" err="1"/>
              <a:t>var</a:t>
            </a:r>
            <a:r>
              <a:rPr lang="en-US" dirty="0"/>
              <a:t> myVar2: String</a:t>
            </a:r>
          </a:p>
          <a:p>
            <a:pPr lvl="1"/>
            <a:r>
              <a:rPr lang="en-US" dirty="0"/>
              <a:t>myVar2 = "My name is $myVar1"     produces "My name is Jim"</a:t>
            </a:r>
          </a:p>
          <a:p>
            <a:pPr lvl="1"/>
            <a:r>
              <a:rPr lang="en-US" dirty="0"/>
              <a:t>myVar2 = "$myVar1 is of length ${myVar1.length}" produces "Jim is of length 3"</a:t>
            </a:r>
          </a:p>
          <a:p>
            <a:pPr lvl="1"/>
            <a:r>
              <a:rPr lang="en-US" dirty="0"/>
              <a:t>myVar2 = "\$ stuff"  produces "$ stuff"   note you need to escape the $.</a:t>
            </a:r>
          </a:p>
          <a:p>
            <a:r>
              <a:rPr lang="en-US" dirty="0"/>
              <a:t>Raw (or literal) strings use """ to denote start and stop.</a:t>
            </a:r>
          </a:p>
          <a:p>
            <a:pPr marL="0" indent="0">
              <a:buNone/>
            </a:pPr>
            <a:r>
              <a:rPr lang="en-US" dirty="0" err="1"/>
              <a:t>val</a:t>
            </a:r>
            <a:r>
              <a:rPr lang="en-US" dirty="0"/>
              <a:t> variable = """</a:t>
            </a:r>
          </a:p>
          <a:p>
            <a:pPr marL="0" indent="0">
              <a:buNone/>
            </a:pPr>
            <a:r>
              <a:rPr lang="en-US" dirty="0"/>
              <a:t>  hi there</a:t>
            </a:r>
          </a:p>
          <a:p>
            <a:pPr marL="0" indent="0">
              <a:buNone/>
            </a:pPr>
            <a:r>
              <a:rPr lang="en-US" dirty="0"/>
              <a:t>"""</a:t>
            </a:r>
          </a:p>
          <a:p>
            <a:pPr lvl="1"/>
            <a:r>
              <a:rPr lang="en-US" dirty="0"/>
              <a:t>last note, Raw strings use interpolation and don't support backslash escaping like \$, so ${'$'} will produce a $.	</a:t>
            </a:r>
          </a:p>
        </p:txBody>
      </p:sp>
    </p:spTree>
    <p:extLst>
      <p:ext uri="{BB962C8B-B14F-4D97-AF65-F5344CB8AC3E}">
        <p14:creationId xmlns:p14="http://schemas.microsoft.com/office/powerpoint/2010/main" val="178318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a:t>
            </a:r>
          </a:p>
        </p:txBody>
      </p:sp>
      <p:sp>
        <p:nvSpPr>
          <p:cNvPr id="3" name="Content Placeholder 2"/>
          <p:cNvSpPr>
            <a:spLocks noGrp="1"/>
          </p:cNvSpPr>
          <p:nvPr>
            <p:ph idx="1"/>
          </p:nvPr>
        </p:nvSpPr>
        <p:spPr/>
        <p:txBody>
          <a:bodyPr/>
          <a:lstStyle/>
          <a:p>
            <a:r>
              <a:rPr lang="en-US" dirty="0"/>
              <a:t>arrays are declared like normal variables, it's about how they are initialized.</a:t>
            </a:r>
          </a:p>
          <a:p>
            <a:pPr lvl="1"/>
            <a:r>
              <a:rPr lang="en-US" dirty="0"/>
              <a:t>uses either </a:t>
            </a:r>
            <a:r>
              <a:rPr lang="en-US" dirty="0" err="1"/>
              <a:t>arrayOf</a:t>
            </a:r>
            <a:r>
              <a:rPr lang="en-US" dirty="0"/>
              <a:t>() or Array(size)</a:t>
            </a:r>
          </a:p>
          <a:p>
            <a:r>
              <a:rPr lang="en-US" dirty="0"/>
              <a:t>So </a:t>
            </a:r>
          </a:p>
          <a:p>
            <a:r>
              <a:rPr lang="en-US" dirty="0" err="1"/>
              <a:t>var</a:t>
            </a:r>
            <a:r>
              <a:rPr lang="en-US" dirty="0"/>
              <a:t> </a:t>
            </a:r>
            <a:r>
              <a:rPr lang="en-US" dirty="0" err="1"/>
              <a:t>myArray</a:t>
            </a:r>
            <a:r>
              <a:rPr lang="en-US" dirty="0"/>
              <a:t>: </a:t>
            </a:r>
            <a:r>
              <a:rPr lang="en-US" dirty="0" err="1"/>
              <a:t>Int</a:t>
            </a:r>
            <a:r>
              <a:rPr lang="en-US" dirty="0"/>
              <a:t> = </a:t>
            </a:r>
            <a:r>
              <a:rPr lang="en-US" dirty="0" err="1"/>
              <a:t>arrayof</a:t>
            </a:r>
            <a:r>
              <a:rPr lang="en-US" dirty="0"/>
              <a:t>(1,2,3,4)  creates an array of size 4 with values 1,2 3,4.  </a:t>
            </a:r>
            <a:r>
              <a:rPr lang="en-US" dirty="0" err="1"/>
              <a:t>myArray</a:t>
            </a:r>
            <a:r>
              <a:rPr lang="en-US" dirty="0"/>
              <a:t>[0] has the value of 1</a:t>
            </a:r>
          </a:p>
          <a:p>
            <a:r>
              <a:rPr lang="en-US" dirty="0" err="1"/>
              <a:t>var</a:t>
            </a:r>
            <a:r>
              <a:rPr lang="en-US" dirty="0"/>
              <a:t> </a:t>
            </a:r>
            <a:r>
              <a:rPr lang="en-US" dirty="0" err="1"/>
              <a:t>myArray</a:t>
            </a:r>
            <a:r>
              <a:rPr lang="en-US" dirty="0"/>
              <a:t>: </a:t>
            </a:r>
            <a:r>
              <a:rPr lang="en-US" dirty="0" err="1"/>
              <a:t>Int</a:t>
            </a:r>
            <a:r>
              <a:rPr lang="en-US" dirty="0"/>
              <a:t> = Array(3) creates an empty array of size 3</a:t>
            </a:r>
          </a:p>
          <a:p>
            <a:pPr lvl="1"/>
            <a:r>
              <a:rPr lang="en-US" dirty="0"/>
              <a:t>Array also has a lambda expression constructor for the array</a:t>
            </a:r>
          </a:p>
          <a:p>
            <a:pPr lvl="1"/>
            <a:r>
              <a:rPr lang="en-US" dirty="0"/>
              <a:t>Array(5, </a:t>
            </a:r>
            <a:r>
              <a:rPr lang="en-US" dirty="0" err="1"/>
              <a:t>i</a:t>
            </a:r>
            <a:r>
              <a:rPr lang="en-US" dirty="0"/>
              <a:t> -&gt; </a:t>
            </a:r>
            <a:r>
              <a:rPr lang="en-US" dirty="0" err="1"/>
              <a:t>i</a:t>
            </a:r>
            <a:r>
              <a:rPr lang="en-US" dirty="0"/>
              <a:t> *2)  produces an array of size 5, values [0, 2, 4, 6, 8]</a:t>
            </a:r>
          </a:p>
        </p:txBody>
      </p:sp>
    </p:spTree>
    <p:extLst>
      <p:ext uri="{BB962C8B-B14F-4D97-AF65-F5344CB8AC3E}">
        <p14:creationId xmlns:p14="http://schemas.microsoft.com/office/powerpoint/2010/main" val="771148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a:t>
            </a:r>
          </a:p>
        </p:txBody>
      </p:sp>
      <p:sp>
        <p:nvSpPr>
          <p:cNvPr id="3" name="Content Placeholder 2"/>
          <p:cNvSpPr>
            <a:spLocks noGrp="1"/>
          </p:cNvSpPr>
          <p:nvPr>
            <p:ph idx="1"/>
          </p:nvPr>
        </p:nvSpPr>
        <p:spPr/>
        <p:txBody>
          <a:bodyPr/>
          <a:lstStyle/>
          <a:p>
            <a:r>
              <a:rPr lang="en-US" dirty="0"/>
              <a:t>arrays are a class and have the following methods</a:t>
            </a:r>
          </a:p>
          <a:p>
            <a:r>
              <a:rPr lang="en-US" dirty="0"/>
              <a:t>size (type </a:t>
            </a:r>
            <a:r>
              <a:rPr lang="en-US" dirty="0" err="1"/>
              <a:t>Int</a:t>
            </a:r>
            <a:r>
              <a:rPr lang="en-US" dirty="0"/>
              <a:t>) is the size of the array,  (use size -1 to so don't overflow)</a:t>
            </a:r>
          </a:p>
          <a:p>
            <a:r>
              <a:rPr lang="en-US" dirty="0"/>
              <a:t>get(index)  return the value based on index or just use [index]</a:t>
            </a:r>
          </a:p>
          <a:p>
            <a:r>
              <a:rPr lang="en-US" dirty="0"/>
              <a:t>set(index, value)  or [index]= value</a:t>
            </a:r>
          </a:p>
          <a:p>
            <a:r>
              <a:rPr lang="en-US" dirty="0"/>
              <a:t>there is also an iterator</a:t>
            </a:r>
          </a:p>
          <a:p>
            <a:endParaRPr lang="en-US" dirty="0"/>
          </a:p>
          <a:p>
            <a:r>
              <a:rPr lang="en-US" dirty="0"/>
              <a:t>last note, there is also a special set of primitive arrays</a:t>
            </a:r>
          </a:p>
          <a:p>
            <a:pPr lvl="1"/>
            <a:r>
              <a:rPr lang="en-US" dirty="0" err="1"/>
              <a:t>ByteArray</a:t>
            </a:r>
            <a:r>
              <a:rPr lang="en-US" dirty="0"/>
              <a:t>, </a:t>
            </a:r>
            <a:r>
              <a:rPr lang="en-US" dirty="0" err="1"/>
              <a:t>ShortArray</a:t>
            </a:r>
            <a:r>
              <a:rPr lang="en-US" dirty="0"/>
              <a:t>, </a:t>
            </a:r>
            <a:r>
              <a:rPr lang="en-US" dirty="0" err="1"/>
              <a:t>IntArray</a:t>
            </a:r>
            <a:r>
              <a:rPr lang="en-US" dirty="0"/>
              <a:t>, etc.  but likely just easier to use an Array.</a:t>
            </a:r>
          </a:p>
        </p:txBody>
      </p:sp>
    </p:spTree>
    <p:extLst>
      <p:ext uri="{BB962C8B-B14F-4D97-AF65-F5344CB8AC3E}">
        <p14:creationId xmlns:p14="http://schemas.microsoft.com/office/powerpoint/2010/main" val="4235434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collections (lists)</a:t>
            </a:r>
          </a:p>
        </p:txBody>
      </p:sp>
      <p:sp>
        <p:nvSpPr>
          <p:cNvPr id="3" name="Content Placeholder 2"/>
          <p:cNvSpPr>
            <a:spLocks noGrp="1"/>
          </p:cNvSpPr>
          <p:nvPr>
            <p:ph idx="1"/>
          </p:nvPr>
        </p:nvSpPr>
        <p:spPr/>
        <p:txBody>
          <a:bodyPr>
            <a:normAutofit fontScale="62500" lnSpcReduction="20000"/>
          </a:bodyPr>
          <a:lstStyle/>
          <a:p>
            <a:r>
              <a:rPr lang="en-US" dirty="0"/>
              <a:t>like arrays, they have [] accessors, iterators, set, get operations</a:t>
            </a:r>
          </a:p>
          <a:p>
            <a:r>
              <a:rPr lang="en-US" dirty="0"/>
              <a:t>like the java </a:t>
            </a:r>
            <a:r>
              <a:rPr lang="en-US" dirty="0" err="1"/>
              <a:t>ArrayList</a:t>
            </a:r>
            <a:r>
              <a:rPr lang="en-US" dirty="0"/>
              <a:t>, lists are dynamic sized</a:t>
            </a:r>
          </a:p>
          <a:p>
            <a:pPr marL="0" indent="0">
              <a:buNone/>
            </a:pPr>
            <a:r>
              <a:rPr lang="en-US" dirty="0" err="1"/>
              <a:t>val</a:t>
            </a:r>
            <a:r>
              <a:rPr lang="en-US" dirty="0"/>
              <a:t> list1: List&lt;</a:t>
            </a:r>
            <a:r>
              <a:rPr lang="en-US" dirty="0" err="1"/>
              <a:t>Int</a:t>
            </a:r>
            <a:r>
              <a:rPr lang="en-US" dirty="0"/>
              <a:t>&gt; = </a:t>
            </a:r>
            <a:r>
              <a:rPr lang="en-US" dirty="0" err="1"/>
              <a:t>LinkedList</a:t>
            </a:r>
            <a:r>
              <a:rPr lang="en-US" dirty="0"/>
              <a:t>&lt;</a:t>
            </a:r>
            <a:r>
              <a:rPr lang="en-US" dirty="0" err="1"/>
              <a:t>Int</a:t>
            </a:r>
            <a:r>
              <a:rPr lang="en-US" dirty="0"/>
              <a:t>&gt;()  //linked list implementation</a:t>
            </a:r>
          </a:p>
          <a:p>
            <a:pPr marL="0" indent="0">
              <a:buNone/>
            </a:pPr>
            <a:r>
              <a:rPr lang="en-US" dirty="0" err="1"/>
              <a:t>val</a:t>
            </a:r>
            <a:r>
              <a:rPr lang="en-US" dirty="0"/>
              <a:t> list2: List&lt;</a:t>
            </a:r>
            <a:r>
              <a:rPr lang="en-US" dirty="0" err="1"/>
              <a:t>Int</a:t>
            </a:r>
            <a:r>
              <a:rPr lang="en-US" dirty="0"/>
              <a:t>&gt; = </a:t>
            </a:r>
            <a:r>
              <a:rPr lang="en-US" dirty="0" err="1"/>
              <a:t>ArrayList</a:t>
            </a:r>
            <a:r>
              <a:rPr lang="en-US" dirty="0"/>
              <a:t>&lt;</a:t>
            </a:r>
            <a:r>
              <a:rPr lang="en-US" dirty="0" err="1"/>
              <a:t>Int</a:t>
            </a:r>
            <a:r>
              <a:rPr lang="en-US" dirty="0"/>
              <a:t>&gt;()</a:t>
            </a:r>
          </a:p>
          <a:p>
            <a:r>
              <a:rPr lang="en-US" dirty="0"/>
              <a:t>initializers.</a:t>
            </a:r>
          </a:p>
          <a:p>
            <a:pPr marL="0" indent="0">
              <a:buNone/>
            </a:pPr>
            <a:r>
              <a:rPr lang="en-US" dirty="0" err="1"/>
              <a:t>val</a:t>
            </a:r>
            <a:r>
              <a:rPr lang="en-US" dirty="0"/>
              <a:t> a = </a:t>
            </a:r>
            <a:r>
              <a:rPr lang="en-US" dirty="0" err="1"/>
              <a:t>arrayOf</a:t>
            </a:r>
            <a:r>
              <a:rPr lang="en-US" dirty="0"/>
              <a:t>(1, 2, 3)</a:t>
            </a:r>
          </a:p>
          <a:p>
            <a:pPr marL="0" indent="0">
              <a:buNone/>
            </a:pPr>
            <a:r>
              <a:rPr lang="en-US" dirty="0"/>
              <a:t>a[0] = a[1] // OK</a:t>
            </a:r>
          </a:p>
          <a:p>
            <a:pPr marL="0" indent="0">
              <a:buNone/>
            </a:pPr>
            <a:r>
              <a:rPr lang="en-US" dirty="0" err="1"/>
              <a:t>val</a:t>
            </a:r>
            <a:r>
              <a:rPr lang="en-US" dirty="0"/>
              <a:t> l = </a:t>
            </a:r>
            <a:r>
              <a:rPr lang="en-US" dirty="0" err="1"/>
              <a:t>listOf</a:t>
            </a:r>
            <a:r>
              <a:rPr lang="en-US" dirty="0"/>
              <a:t>(1, 2, 3)  //immutable</a:t>
            </a:r>
          </a:p>
          <a:p>
            <a:pPr marL="0" indent="0">
              <a:buNone/>
            </a:pPr>
            <a:r>
              <a:rPr lang="en-US" dirty="0"/>
              <a:t>l[0] = l[1] // doesn't compile</a:t>
            </a:r>
          </a:p>
          <a:p>
            <a:pPr marL="0" indent="0">
              <a:buNone/>
            </a:pPr>
            <a:r>
              <a:rPr lang="en-US" dirty="0" err="1"/>
              <a:t>val</a:t>
            </a:r>
            <a:r>
              <a:rPr lang="en-US" dirty="0"/>
              <a:t> m = </a:t>
            </a:r>
            <a:r>
              <a:rPr lang="en-US" dirty="0" err="1"/>
              <a:t>mutableListOf</a:t>
            </a:r>
            <a:r>
              <a:rPr lang="en-US" dirty="0"/>
              <a:t>(1, 2, 3)</a:t>
            </a:r>
          </a:p>
          <a:p>
            <a:pPr marL="0" indent="0">
              <a:buNone/>
            </a:pPr>
            <a:r>
              <a:rPr lang="en-US" dirty="0"/>
              <a:t>m[0] = m[1] // OK</a:t>
            </a:r>
          </a:p>
          <a:p>
            <a:pPr marL="0" indent="0">
              <a:buNone/>
            </a:pPr>
            <a:r>
              <a:rPr lang="en-US" dirty="0" err="1"/>
              <a:t>m.add</a:t>
            </a:r>
            <a:r>
              <a:rPr lang="en-US" dirty="0"/>
              <a:t>(4)</a:t>
            </a:r>
          </a:p>
          <a:p>
            <a:pPr marL="0" indent="0">
              <a:buNone/>
            </a:pPr>
            <a:r>
              <a:rPr lang="en-US" dirty="0" err="1"/>
              <a:t>println</a:t>
            </a:r>
            <a:r>
              <a:rPr lang="en-US" dirty="0"/>
              <a:t>(</a:t>
            </a:r>
            <a:r>
              <a:rPr lang="en-US" dirty="0" err="1"/>
              <a:t>l.size</a:t>
            </a:r>
            <a:r>
              <a:rPr lang="en-US" dirty="0"/>
              <a:t>) // 4</a:t>
            </a:r>
          </a:p>
        </p:txBody>
      </p:sp>
    </p:spTree>
    <p:extLst>
      <p:ext uri="{BB962C8B-B14F-4D97-AF65-F5344CB8AC3E}">
        <p14:creationId xmlns:p14="http://schemas.microsoft.com/office/powerpoint/2010/main" val="3844031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18854</TotalTime>
  <Words>3216</Words>
  <Application>Microsoft Office PowerPoint</Application>
  <PresentationFormat>Widescreen</PresentationFormat>
  <Paragraphs>348</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Arial Unicode MS</vt:lpstr>
      <vt:lpstr>Calibri</vt:lpstr>
      <vt:lpstr>Calibri Light</vt:lpstr>
      <vt:lpstr>Tahoma</vt:lpstr>
      <vt:lpstr>Office Theme</vt:lpstr>
      <vt:lpstr>Cosc 4730</vt:lpstr>
      <vt:lpstr>Kotlin, a primer</vt:lpstr>
      <vt:lpstr>Kotlin </vt:lpstr>
      <vt:lpstr>Variables</vt:lpstr>
      <vt:lpstr>Variables types</vt:lpstr>
      <vt:lpstr>Strings</vt:lpstr>
      <vt:lpstr>arrays</vt:lpstr>
      <vt:lpstr>arrays</vt:lpstr>
      <vt:lpstr>collections (lists)</vt:lpstr>
      <vt:lpstr>null safety</vt:lpstr>
      <vt:lpstr>Flow Control</vt:lpstr>
      <vt:lpstr>if as an expression.</vt:lpstr>
      <vt:lpstr>switch/case statement, called when</vt:lpstr>
      <vt:lpstr>loops controls: while</vt:lpstr>
      <vt:lpstr>loops controls: for</vt:lpstr>
      <vt:lpstr>loops controls: for (2)</vt:lpstr>
      <vt:lpstr>loop control</vt:lpstr>
      <vt:lpstr>functions</vt:lpstr>
      <vt:lpstr>functions (2)</vt:lpstr>
      <vt:lpstr>functions (3)</vt:lpstr>
      <vt:lpstr>class</vt:lpstr>
      <vt:lpstr>class (2)</vt:lpstr>
      <vt:lpstr>class (3)</vt:lpstr>
      <vt:lpstr>class members</vt:lpstr>
      <vt:lpstr>inheritance </vt:lpstr>
      <vt:lpstr>inheritance  (2): Overriding Methods</vt:lpstr>
      <vt:lpstr>inheritance  (2): Overriding variables.</vt:lpstr>
      <vt:lpstr>Interoperability</vt:lpstr>
      <vt:lpstr>Android and Kotlin</vt:lpstr>
      <vt:lpstr>Side by side declaration of a fragment.</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S. Ward</dc:creator>
  <cp:lastModifiedBy>Jim Ward</cp:lastModifiedBy>
  <cp:revision>39</cp:revision>
  <dcterms:created xsi:type="dcterms:W3CDTF">2020-06-17T15:32:24Z</dcterms:created>
  <dcterms:modified xsi:type="dcterms:W3CDTF">2024-08-29T21:30:04Z</dcterms:modified>
</cp:coreProperties>
</file>