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42"/>
  </p:notesMasterIdLst>
  <p:sldIdLst>
    <p:sldId id="256" r:id="rId4"/>
    <p:sldId id="273" r:id="rId5"/>
    <p:sldId id="274" r:id="rId6"/>
    <p:sldId id="275" r:id="rId7"/>
    <p:sldId id="276" r:id="rId8"/>
    <p:sldId id="277" r:id="rId9"/>
    <p:sldId id="278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2" r:id="rId24"/>
    <p:sldId id="271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84" r:id="rId34"/>
    <p:sldId id="296" r:id="rId35"/>
    <p:sldId id="297" r:id="rId36"/>
    <p:sldId id="298" r:id="rId37"/>
    <p:sldId id="299" r:id="rId38"/>
    <p:sldId id="300" r:id="rId39"/>
    <p:sldId id="301" r:id="rId40"/>
    <p:sldId id="25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9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B4BD5-1753-44A3-8F9C-6C5653120F09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A6894-9552-4739-A0BF-82BC86026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8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7333" cy="41154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3738"/>
            <a:ext cx="6094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7333" cy="41154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7333" cy="41154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7333" cy="41154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7333" cy="41154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7333" cy="41154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7333" cy="41154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6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4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99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7E1844-28D7-4CFF-9162-25C65BEA19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26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3C3CA5-D3A1-4D8B-BE7D-E864E1E49A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76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842E93-E4A8-42C6-A7E3-0B94ADD1FE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0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5382684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600201"/>
            <a:ext cx="53848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944457-4BA8-4427-93CF-6CC8FB9A96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50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BAEEA9-9605-4049-AF31-92120700A2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9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049047-E06E-4E8D-A84D-E105F1DF88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3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BD0248-A6DE-4013-B231-62A3B825F2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38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D8976C-5D39-4609-B6C5-FAFBB3B3AA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3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168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B779F3-009C-4B87-A265-3CC1EE30E7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43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ED26E9-39C0-4864-8AFE-E23AFDCA31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35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39"/>
            <a:ext cx="2741084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E5A4AC-9424-4E2F-8D71-FC11A727CD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9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0684" cy="1141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9601" y="6245226"/>
            <a:ext cx="2842684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4165601" y="6245226"/>
            <a:ext cx="3858684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8737601" y="6245226"/>
            <a:ext cx="2842684" cy="474663"/>
          </a:xfrm>
        </p:spPr>
        <p:txBody>
          <a:bodyPr/>
          <a:lstStyle>
            <a:lvl1pPr>
              <a:defRPr/>
            </a:lvl1pPr>
          </a:lstStyle>
          <a:p>
            <a:fld id="{4DA6E6D7-187D-41A7-95DB-C41159AFD5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584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66D53-0FB9-4E51-9FD4-4A164D63A9A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68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6EE3D-23D0-4E17-AEC3-3867F6999A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212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0ED59-640D-414D-B246-E5D90DB9EF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73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0835D-4F61-42EB-B373-E5A52C670C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45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01DB0-7BD3-4134-879A-CBBB557E8B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159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9E7EF-C684-4125-B497-9405973AE3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4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095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4312C-DE45-4C62-93FA-EC1DF446F4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958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6992A-8EC8-4028-807C-819C3B321A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497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BF28B-6B05-465B-BBAE-93D8E2E0F6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16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02877-AFF2-4C87-8C2A-D82F59AF53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841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C0D03-3BEF-4A98-8F1F-189E269F0C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2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6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6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0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2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8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725-7206-443F-9186-52FA7ACC42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1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88725-7206-443F-9186-52FA7ACC428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E711B-52B9-4270-A6B5-567E1C40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8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4638"/>
            <a:ext cx="10970684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1"/>
            <a:ext cx="10970684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9601" y="6245226"/>
            <a:ext cx="28426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5226"/>
            <a:ext cx="38586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5226"/>
            <a:ext cx="28426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589093D9-38A2-4FD4-86C3-D4DB4797DD1B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1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F921CD-8D33-46F4-A091-E6FAD3E80BB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5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Networking Overview and protocols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27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take a brief and very limited look at the HTTP protocol</a:t>
            </a:r>
          </a:p>
          <a:p>
            <a:pPr lvl="1"/>
            <a:r>
              <a:rPr lang="en-US" dirty="0"/>
              <a:t>we mostly focus on version 1.0</a:t>
            </a:r>
          </a:p>
          <a:p>
            <a:pPr lvl="1"/>
            <a:endParaRPr lang="en-US" dirty="0"/>
          </a:p>
          <a:p>
            <a:r>
              <a:rPr lang="en-US" dirty="0"/>
              <a:t>The Android </a:t>
            </a:r>
            <a:r>
              <a:rPr lang="en-US" dirty="0" err="1"/>
              <a:t>WebView</a:t>
            </a:r>
            <a:r>
              <a:rPr lang="en-US" dirty="0"/>
              <a:t> hide of the details from the application.</a:t>
            </a:r>
          </a:p>
        </p:txBody>
      </p:sp>
    </p:spTree>
    <p:extLst>
      <p:ext uri="{BB962C8B-B14F-4D97-AF65-F5344CB8AC3E}">
        <p14:creationId xmlns:p14="http://schemas.microsoft.com/office/powerpoint/2010/main" val="283944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Message format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 message all fit a generic message format</a:t>
            </a:r>
          </a:p>
          <a:p>
            <a:pPr lvl="3"/>
            <a:r>
              <a:rPr lang="en-US" dirty="0"/>
              <a:t>Which is pretty close to SMTP message format using for email.</a:t>
            </a:r>
          </a:p>
          <a:p>
            <a:pPr>
              <a:buFontTx/>
              <a:buNone/>
            </a:pPr>
            <a:r>
              <a:rPr lang="en-US" dirty="0"/>
              <a:t>&lt;start-line&gt;  	</a:t>
            </a:r>
          </a:p>
          <a:p>
            <a:pPr>
              <a:buFontTx/>
              <a:buNone/>
            </a:pPr>
            <a:r>
              <a:rPr lang="en-US" dirty="0"/>
              <a:t>&lt;message-headers&gt;</a:t>
            </a:r>
          </a:p>
          <a:p>
            <a:pPr>
              <a:buFontTx/>
              <a:buNone/>
            </a:pPr>
            <a:r>
              <a:rPr lang="en-US" dirty="0"/>
              <a:t>&lt;empty-line&gt;</a:t>
            </a:r>
          </a:p>
          <a:p>
            <a:pPr>
              <a:buFontTx/>
              <a:buNone/>
            </a:pPr>
            <a:r>
              <a:rPr lang="en-US" dirty="0"/>
              <a:t>[&lt;message-body&gt;]</a:t>
            </a:r>
          </a:p>
          <a:p>
            <a:pPr>
              <a:buFontTx/>
              <a:buNone/>
            </a:pPr>
            <a:r>
              <a:rPr lang="en-US" dirty="0"/>
              <a:t>[&lt;message-trailers&gt;] </a:t>
            </a:r>
          </a:p>
        </p:txBody>
      </p:sp>
    </p:spTree>
    <p:extLst>
      <p:ext uri="{BB962C8B-B14F-4D97-AF65-F5344CB8AC3E}">
        <p14:creationId xmlns:p14="http://schemas.microsoft.com/office/powerpoint/2010/main" val="4165745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Message format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Start-line is nature of the message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Normally a request or response message</a:t>
            </a:r>
          </a:p>
          <a:p>
            <a:pPr>
              <a:lnSpc>
                <a:spcPct val="80000"/>
              </a:lnSpc>
            </a:pPr>
            <a:r>
              <a:rPr lang="en-US" sz="2800"/>
              <a:t>Headers are all optional except one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In 1.1, the host header must be present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There are dozens of headers</a:t>
            </a:r>
          </a:p>
          <a:p>
            <a:pPr>
              <a:lnSpc>
                <a:spcPct val="80000"/>
              </a:lnSpc>
            </a:pPr>
            <a:r>
              <a:rPr lang="en-US" sz="2800"/>
              <a:t>Message body is optional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Since it mostly used by the server, but clients use it for errors messages</a:t>
            </a:r>
          </a:p>
          <a:p>
            <a:pPr>
              <a:lnSpc>
                <a:spcPct val="80000"/>
              </a:lnSpc>
            </a:pPr>
            <a:r>
              <a:rPr lang="en-US" sz="2800"/>
              <a:t>Message trailers are used for persistent connections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Mark where one message ends and the next begins.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90195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 Message Example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45674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 message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start-line: Request line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&lt;METHOD&gt; &lt;request-uri&gt; &lt;HTTP/version&gt;</a:t>
            </a:r>
          </a:p>
          <a:p>
            <a:pPr>
              <a:lnSpc>
                <a:spcPct val="80000"/>
              </a:lnSpc>
            </a:pPr>
            <a:r>
              <a:rPr lang="en-US" sz="2800"/>
              <a:t>Method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Three common methods are GET, HEAD, POST</a:t>
            </a:r>
          </a:p>
          <a:p>
            <a:pPr>
              <a:lnSpc>
                <a:spcPct val="80000"/>
              </a:lnSpc>
            </a:pPr>
            <a:r>
              <a:rPr lang="en-US" sz="2800"/>
              <a:t>Request-uri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If the user was going to http://www.uwyo.edu:80/page.html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Then the request-uri is /page.html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GET /page.html HTTP/1.1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And the host header would be: HOST www.uwyo.edu:80</a:t>
            </a:r>
          </a:p>
          <a:p>
            <a:pPr>
              <a:lnSpc>
                <a:spcPct val="80000"/>
              </a:lnSpc>
            </a:pPr>
            <a:r>
              <a:rPr lang="en-US" sz="2800"/>
              <a:t>HTTP/version is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HTTP/0.9, HTTP/1.0, or HTTP/1.1</a:t>
            </a:r>
          </a:p>
        </p:txBody>
      </p:sp>
    </p:spTree>
    <p:extLst>
      <p:ext uri="{BB962C8B-B14F-4D97-AF65-F5344CB8AC3E}">
        <p14:creationId xmlns:p14="http://schemas.microsoft.com/office/powerpoint/2010/main" val="1122504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 message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Headers</a:t>
            </a:r>
          </a:p>
          <a:p>
            <a:pPr lvl="1">
              <a:lnSpc>
                <a:spcPct val="90000"/>
              </a:lnSpc>
            </a:pPr>
            <a:r>
              <a:rPr lang="en-US"/>
              <a:t>General headers</a:t>
            </a:r>
          </a:p>
          <a:p>
            <a:pPr lvl="2">
              <a:lnSpc>
                <a:spcPct val="90000"/>
              </a:lnSpc>
            </a:pPr>
            <a:r>
              <a:rPr lang="en-US"/>
              <a:t>Are about the message itself and are used to control processing or give extra info the server.</a:t>
            </a:r>
          </a:p>
          <a:p>
            <a:pPr lvl="1">
              <a:lnSpc>
                <a:spcPct val="90000"/>
              </a:lnSpc>
            </a:pPr>
            <a:r>
              <a:rPr lang="en-US"/>
              <a:t>Request headers</a:t>
            </a:r>
          </a:p>
          <a:p>
            <a:pPr lvl="3">
              <a:lnSpc>
                <a:spcPct val="90000"/>
              </a:lnSpc>
            </a:pPr>
            <a:r>
              <a:rPr lang="en-US"/>
              <a:t>Only in request messages</a:t>
            </a:r>
          </a:p>
          <a:p>
            <a:pPr lvl="2">
              <a:lnSpc>
                <a:spcPct val="90000"/>
              </a:lnSpc>
            </a:pPr>
            <a:r>
              <a:rPr lang="en-US"/>
              <a:t>Give the server more information about the request and control for the client over how the request is handled.</a:t>
            </a:r>
          </a:p>
          <a:p>
            <a:pPr lvl="1">
              <a:lnSpc>
                <a:spcPct val="90000"/>
              </a:lnSpc>
            </a:pPr>
            <a:r>
              <a:rPr lang="en-US"/>
              <a:t>Entity headers</a:t>
            </a:r>
          </a:p>
          <a:p>
            <a:pPr lvl="2">
              <a:lnSpc>
                <a:spcPct val="90000"/>
              </a:lnSpc>
            </a:pPr>
            <a:r>
              <a:rPr lang="en-US"/>
              <a:t>Describe info in the body of the request, if any</a:t>
            </a:r>
          </a:p>
        </p:txBody>
      </p:sp>
    </p:spTree>
    <p:extLst>
      <p:ext uri="{BB962C8B-B14F-4D97-AF65-F5344CB8AC3E}">
        <p14:creationId xmlns:p14="http://schemas.microsoft.com/office/powerpoint/2010/main" val="2100602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Message Example</a:t>
            </a:r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6725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Message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Start-line: Status line</a:t>
            </a:r>
          </a:p>
          <a:p>
            <a:pPr lvl="2">
              <a:lnSpc>
                <a:spcPct val="90000"/>
              </a:lnSpc>
            </a:pPr>
            <a:r>
              <a:rPr lang="en-US"/>
              <a:t>&lt;HTTP-Version&gt; &lt;status code&gt; &lt;reason-phrase&gt;</a:t>
            </a:r>
          </a:p>
          <a:p>
            <a:pPr lvl="1">
              <a:lnSpc>
                <a:spcPct val="90000"/>
              </a:lnSpc>
            </a:pPr>
            <a:r>
              <a:rPr lang="en-US"/>
              <a:t>HTTP-version, same as in request message</a:t>
            </a:r>
          </a:p>
          <a:p>
            <a:pPr lvl="2">
              <a:lnSpc>
                <a:spcPct val="90000"/>
              </a:lnSpc>
            </a:pPr>
            <a:r>
              <a:rPr lang="en-US"/>
              <a:t>But the version the server can handle, if the request is for a higher version than the server users.</a:t>
            </a:r>
          </a:p>
          <a:p>
            <a:pPr lvl="1">
              <a:lnSpc>
                <a:spcPct val="90000"/>
              </a:lnSpc>
            </a:pPr>
            <a:r>
              <a:rPr lang="en-US"/>
              <a:t>Status code and reason phrase</a:t>
            </a:r>
          </a:p>
          <a:p>
            <a:pPr lvl="2">
              <a:lnSpc>
                <a:spcPct val="90000"/>
              </a:lnSpc>
            </a:pPr>
            <a:r>
              <a:rPr lang="en-US"/>
              <a:t>Results of request. The status code is a three digit code  </a:t>
            </a:r>
          </a:p>
          <a:p>
            <a:pPr lvl="2">
              <a:lnSpc>
                <a:spcPct val="90000"/>
              </a:lnSpc>
            </a:pPr>
            <a:r>
              <a:rPr lang="en-US"/>
              <a:t>We’ll get back to status codes later on.</a:t>
            </a:r>
          </a:p>
          <a:p>
            <a:pPr lvl="3">
              <a:lnSpc>
                <a:spcPct val="90000"/>
              </a:lnSpc>
            </a:pPr>
            <a:r>
              <a:rPr lang="en-US"/>
              <a:t>You’ll find they are similar in nature to FTP codes.</a:t>
            </a:r>
          </a:p>
        </p:txBody>
      </p:sp>
    </p:spTree>
    <p:extLst>
      <p:ext uri="{BB962C8B-B14F-4D97-AF65-F5344CB8AC3E}">
        <p14:creationId xmlns:p14="http://schemas.microsoft.com/office/powerpoint/2010/main" val="2059684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message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Headers</a:t>
            </a:r>
          </a:p>
          <a:p>
            <a:pPr lvl="1">
              <a:lnSpc>
                <a:spcPct val="90000"/>
              </a:lnSpc>
            </a:pPr>
            <a:r>
              <a:rPr lang="en-US"/>
              <a:t>General headers</a:t>
            </a:r>
          </a:p>
          <a:p>
            <a:pPr lvl="2">
              <a:lnSpc>
                <a:spcPct val="90000"/>
              </a:lnSpc>
            </a:pPr>
            <a:r>
              <a:rPr lang="en-US"/>
              <a:t>Are about the message itself and are used to control processing or give extra info the client.</a:t>
            </a:r>
          </a:p>
          <a:p>
            <a:pPr lvl="1">
              <a:lnSpc>
                <a:spcPct val="90000"/>
              </a:lnSpc>
            </a:pPr>
            <a:r>
              <a:rPr lang="en-US"/>
              <a:t>Response headers</a:t>
            </a:r>
          </a:p>
          <a:p>
            <a:pPr lvl="3">
              <a:lnSpc>
                <a:spcPct val="90000"/>
              </a:lnSpc>
            </a:pPr>
            <a:r>
              <a:rPr lang="en-US"/>
              <a:t>Only in response messages</a:t>
            </a:r>
          </a:p>
          <a:p>
            <a:pPr lvl="2">
              <a:lnSpc>
                <a:spcPct val="90000"/>
              </a:lnSpc>
            </a:pPr>
            <a:r>
              <a:rPr lang="en-US"/>
              <a:t>Provide more information about the response. May contain more info about the body of the message.</a:t>
            </a:r>
          </a:p>
          <a:p>
            <a:pPr lvl="1">
              <a:lnSpc>
                <a:spcPct val="90000"/>
              </a:lnSpc>
            </a:pPr>
            <a:r>
              <a:rPr lang="en-US"/>
              <a:t>Entity headers</a:t>
            </a:r>
          </a:p>
          <a:p>
            <a:pPr lvl="2">
              <a:lnSpc>
                <a:spcPct val="90000"/>
              </a:lnSpc>
            </a:pPr>
            <a:r>
              <a:rPr lang="en-US"/>
              <a:t>Describes info in the body of message.  </a:t>
            </a:r>
          </a:p>
        </p:txBody>
      </p:sp>
    </p:spTree>
    <p:extLst>
      <p:ext uri="{BB962C8B-B14F-4D97-AF65-F5344CB8AC3E}">
        <p14:creationId xmlns:p14="http://schemas.microsoft.com/office/powerpoint/2010/main" val="3149934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Methods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Get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Most general, get a resource to be returned to client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It functionality can be changed by headers, for caching (if-Modified-Since header) and many others</a:t>
            </a:r>
          </a:p>
          <a:p>
            <a:pPr>
              <a:lnSpc>
                <a:spcPct val="90000"/>
              </a:lnSpc>
            </a:pPr>
            <a:r>
              <a:rPr lang="en-US" sz="2800"/>
              <a:t>HEAD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Similar to get, only return header information, including entity header.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Server will not send the actual body of the message.</a:t>
            </a:r>
          </a:p>
          <a:p>
            <a:pPr>
              <a:lnSpc>
                <a:spcPct val="90000"/>
              </a:lnSpc>
            </a:pPr>
            <a:r>
              <a:rPr lang="en-US" sz="2800"/>
              <a:t>POST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Allows client the client to send a body message for processing by server (ie web forms and such)</a:t>
            </a:r>
          </a:p>
        </p:txBody>
      </p:sp>
    </p:spTree>
    <p:extLst>
      <p:ext uri="{BB962C8B-B14F-4D97-AF65-F5344CB8AC3E}">
        <p14:creationId xmlns:p14="http://schemas.microsoft.com/office/powerpoint/2010/main" val="165659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networking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Networking coding is based on a client and server model.</a:t>
            </a:r>
          </a:p>
          <a:p>
            <a:pPr lvl="1"/>
            <a:r>
              <a:rPr lang="en-US"/>
              <a:t>Even if the code you are writing is not a client server model, like p2p code and others.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This is just enough to allow you write code and understand the terms.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78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FTP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FTP Protocol is far more complex since it sends commands and responses back and forth.</a:t>
            </a:r>
          </a:p>
          <a:p>
            <a:pPr lvl="1"/>
            <a:r>
              <a:rPr lang="en-US" dirty="0"/>
              <a:t>Brief list of the command set</a:t>
            </a:r>
          </a:p>
          <a:p>
            <a:pPr lvl="2"/>
            <a:r>
              <a:rPr lang="en-US" dirty="0"/>
              <a:t>User, Pass, Acct, CWD, CDUP, SMT, REIN, QUIT, Port, PASV, TYPE, STRU, Mode, </a:t>
            </a:r>
            <a:r>
              <a:rPr lang="en-US" dirty="0" err="1"/>
              <a:t>Retr</a:t>
            </a:r>
            <a:r>
              <a:rPr lang="en-US" dirty="0"/>
              <a:t>, </a:t>
            </a:r>
            <a:r>
              <a:rPr lang="en-US" dirty="0" err="1"/>
              <a:t>Stor</a:t>
            </a:r>
            <a:r>
              <a:rPr lang="en-US" dirty="0"/>
              <a:t>, </a:t>
            </a:r>
            <a:r>
              <a:rPr lang="en-US" dirty="0" err="1"/>
              <a:t>Stou</a:t>
            </a:r>
            <a:r>
              <a:rPr lang="en-US" dirty="0"/>
              <a:t>, </a:t>
            </a:r>
            <a:r>
              <a:rPr lang="en-US" dirty="0" err="1"/>
              <a:t>Appe</a:t>
            </a:r>
            <a:r>
              <a:rPr lang="en-US" dirty="0"/>
              <a:t>, </a:t>
            </a:r>
            <a:r>
              <a:rPr lang="en-US" dirty="0" err="1"/>
              <a:t>Allo</a:t>
            </a:r>
            <a:r>
              <a:rPr lang="en-US" dirty="0"/>
              <a:t>, Rest, </a:t>
            </a:r>
            <a:r>
              <a:rPr lang="en-US" dirty="0" err="1"/>
              <a:t>Rnfr</a:t>
            </a:r>
            <a:r>
              <a:rPr lang="en-US" dirty="0"/>
              <a:t>, </a:t>
            </a:r>
            <a:r>
              <a:rPr lang="en-US" dirty="0" err="1"/>
              <a:t>Rnto</a:t>
            </a:r>
            <a:r>
              <a:rPr lang="en-US" dirty="0"/>
              <a:t>, </a:t>
            </a:r>
            <a:r>
              <a:rPr lang="en-US" dirty="0" err="1"/>
              <a:t>Abor</a:t>
            </a:r>
            <a:r>
              <a:rPr lang="en-US" dirty="0"/>
              <a:t>, Dele, </a:t>
            </a:r>
            <a:r>
              <a:rPr lang="en-US" dirty="0" err="1"/>
              <a:t>Rmd</a:t>
            </a:r>
            <a:r>
              <a:rPr lang="en-US" dirty="0"/>
              <a:t>, </a:t>
            </a:r>
            <a:r>
              <a:rPr lang="en-US" dirty="0" err="1"/>
              <a:t>Mkd</a:t>
            </a:r>
            <a:r>
              <a:rPr lang="en-US" dirty="0"/>
              <a:t>, </a:t>
            </a:r>
            <a:r>
              <a:rPr lang="en-US" dirty="0" err="1"/>
              <a:t>Pwd</a:t>
            </a:r>
            <a:r>
              <a:rPr lang="en-US" dirty="0"/>
              <a:t>, List, </a:t>
            </a:r>
            <a:r>
              <a:rPr lang="en-US" dirty="0" err="1"/>
              <a:t>Nlst</a:t>
            </a:r>
            <a:r>
              <a:rPr lang="en-US" dirty="0"/>
              <a:t>, Site, </a:t>
            </a:r>
            <a:r>
              <a:rPr lang="en-US" dirty="0" err="1"/>
              <a:t>Syst</a:t>
            </a:r>
            <a:r>
              <a:rPr lang="en-US" dirty="0"/>
              <a:t>, Stat, Help, </a:t>
            </a:r>
            <a:r>
              <a:rPr lang="en-US" dirty="0" err="1"/>
              <a:t>Noop</a:t>
            </a:r>
            <a:endParaRPr lang="en-US" dirty="0"/>
          </a:p>
          <a:p>
            <a:pPr lvl="1"/>
            <a:r>
              <a:rPr lang="en-US" dirty="0"/>
              <a:t>Next slides are brief over of the protocol</a:t>
            </a:r>
          </a:p>
        </p:txBody>
      </p:sp>
    </p:spTree>
    <p:extLst>
      <p:ext uri="{BB962C8B-B14F-4D97-AF65-F5344CB8AC3E}">
        <p14:creationId xmlns:p14="http://schemas.microsoft.com/office/powerpoint/2010/main" val="2918723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Establishment</a:t>
            </a: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90368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Normal (Active) data connection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1524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SMTP Protocol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e-mail protocol.</a:t>
            </a:r>
          </a:p>
          <a:p>
            <a:pPr lvl="1"/>
            <a:r>
              <a:rPr lang="en-GB"/>
              <a:t>There are several versions.  </a:t>
            </a:r>
          </a:p>
          <a:p>
            <a:pPr lvl="1"/>
            <a:r>
              <a:rPr lang="en-GB"/>
              <a:t>The basic standard protocol is RFC 821, which we are going to look at.</a:t>
            </a:r>
          </a:p>
          <a:p>
            <a:pPr lvl="2"/>
            <a:r>
              <a:rPr lang="en-GB"/>
              <a:t>Including some headers so standard mail reader understand the message better.</a:t>
            </a:r>
          </a:p>
          <a:p>
            <a:pPr lvl="2"/>
            <a:endParaRPr lang="en-GB"/>
          </a:p>
          <a:p>
            <a:pPr lvl="1"/>
            <a:r>
              <a:rPr lang="en-GB"/>
              <a:t>By default, the smtp server uses port 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57620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SMTP Protocol commands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SMTP is command based.  The client issues a series of commands to the server.</a:t>
            </a:r>
          </a:p>
          <a:p>
            <a:r>
              <a:rPr lang="en-GB"/>
              <a:t>Opening a connection.  client opens port 25, then</a:t>
            </a:r>
          </a:p>
          <a:p>
            <a:pPr lvl="1"/>
            <a:r>
              <a:rPr lang="en-GB"/>
              <a:t>client: HELO &lt;client host name&gt;</a:t>
            </a:r>
          </a:p>
          <a:p>
            <a:pPr lvl="2"/>
            <a:r>
              <a:rPr lang="en-GB"/>
              <a:t>example: HELO laptop.cs.uwyo.edu</a:t>
            </a:r>
          </a:p>
          <a:p>
            <a:pPr lvl="1"/>
            <a:r>
              <a:rPr lang="en-GB"/>
              <a:t>Server: 250 Ok  [may contain extra info]</a:t>
            </a:r>
          </a:p>
          <a:p>
            <a:pPr lvl="2"/>
            <a:r>
              <a:rPr lang="en-GB"/>
              <a:t>example: 250 alameda.cs.uwyo.edu HELLO laptop.cs.uwyo.edu [IP number], pleased to meet you </a:t>
            </a:r>
          </a:p>
        </p:txBody>
      </p:sp>
    </p:spTree>
    <p:extLst>
      <p:ext uri="{BB962C8B-B14F-4D97-AF65-F5344CB8AC3E}">
        <p14:creationId xmlns:p14="http://schemas.microsoft.com/office/powerpoint/2010/main" val="783171606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SMTP Protocol commands (2)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clients issues from command</a:t>
            </a:r>
          </a:p>
          <a:p>
            <a:pPr lvl="1"/>
            <a:r>
              <a:rPr lang="en-GB"/>
              <a:t>MAIL FROM:&lt;username@host&gt;</a:t>
            </a:r>
          </a:p>
          <a:p>
            <a:pPr lvl="1"/>
            <a:r>
              <a:rPr lang="en-GB"/>
              <a:t>example: MAIL FROM:&lt;seker@cs.uwyo.edu&gt;</a:t>
            </a:r>
          </a:p>
          <a:p>
            <a:r>
              <a:rPr lang="en-GB"/>
              <a:t>server responses</a:t>
            </a:r>
          </a:p>
          <a:p>
            <a:pPr lvl="1"/>
            <a:r>
              <a:rPr lang="en-GB"/>
              <a:t>250… sender ok</a:t>
            </a:r>
          </a:p>
          <a:p>
            <a:pPr lvl="1"/>
            <a:r>
              <a:rPr lang="en-GB"/>
              <a:t>OR</a:t>
            </a:r>
          </a:p>
          <a:p>
            <a:pPr lvl="1"/>
            <a:r>
              <a:rPr lang="en-GB"/>
              <a:t>5XX can't accept from sender.</a:t>
            </a:r>
          </a:p>
        </p:txBody>
      </p:sp>
    </p:spTree>
    <p:extLst>
      <p:ext uri="{BB962C8B-B14F-4D97-AF65-F5344CB8AC3E}">
        <p14:creationId xmlns:p14="http://schemas.microsoft.com/office/powerpoint/2010/main" val="3511154717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SMTP Protocol commands (3)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Next, who the message is for</a:t>
            </a:r>
          </a:p>
          <a:p>
            <a:r>
              <a:rPr lang="en-GB" dirty="0"/>
              <a:t>client:</a:t>
            </a:r>
          </a:p>
          <a:p>
            <a:pPr lvl="1"/>
            <a:r>
              <a:rPr lang="en-GB" dirty="0"/>
              <a:t>RCPT TO:&lt;</a:t>
            </a:r>
            <a:r>
              <a:rPr lang="en-GB" dirty="0" err="1"/>
              <a:t>username@host</a:t>
            </a:r>
            <a:r>
              <a:rPr lang="en-GB" dirty="0"/>
              <a:t>&gt;</a:t>
            </a:r>
          </a:p>
          <a:p>
            <a:pPr lvl="1"/>
            <a:r>
              <a:rPr lang="en-GB" dirty="0"/>
              <a:t>example: RCPT TO:&lt;seker@cs.uwyo.edu&gt;</a:t>
            </a:r>
          </a:p>
          <a:p>
            <a:r>
              <a:rPr lang="en-GB" dirty="0"/>
              <a:t>server responses:</a:t>
            </a:r>
          </a:p>
          <a:p>
            <a:pPr lvl="1"/>
            <a:r>
              <a:rPr lang="en-GB" dirty="0"/>
              <a:t>250 … Recipient ok</a:t>
            </a:r>
          </a:p>
          <a:p>
            <a:pPr lvl="1"/>
            <a:r>
              <a:rPr lang="en-GB" dirty="0"/>
              <a:t>OR</a:t>
            </a:r>
          </a:p>
          <a:p>
            <a:pPr lvl="1"/>
            <a:r>
              <a:rPr lang="en-GB" dirty="0"/>
              <a:t>5XX user unknown</a:t>
            </a:r>
          </a:p>
          <a:p>
            <a:r>
              <a:rPr lang="en-GB" dirty="0"/>
              <a:t>The client can issue the RCPT command several times to send the same message to multiple addresses.</a:t>
            </a:r>
          </a:p>
        </p:txBody>
      </p:sp>
    </p:spTree>
    <p:extLst>
      <p:ext uri="{BB962C8B-B14F-4D97-AF65-F5344CB8AC3E}">
        <p14:creationId xmlns:p14="http://schemas.microsoft.com/office/powerpoint/2010/main" val="744358735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SMTP Protocol commands (4)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data section, which were we enter to bulk of the mail message.</a:t>
            </a:r>
          </a:p>
          <a:p>
            <a:r>
              <a:rPr lang="en-GB" dirty="0"/>
              <a:t>Client</a:t>
            </a:r>
          </a:p>
          <a:p>
            <a:pPr lvl="1"/>
            <a:r>
              <a:rPr lang="en-GB" dirty="0"/>
              <a:t>data</a:t>
            </a:r>
          </a:p>
          <a:p>
            <a:r>
              <a:rPr lang="en-GB" dirty="0"/>
              <a:t>server responses.</a:t>
            </a:r>
          </a:p>
          <a:p>
            <a:pPr lvl="1"/>
            <a:r>
              <a:rPr lang="en-GB" dirty="0"/>
              <a:t>354 enter mail, end with "." on a line by itself</a:t>
            </a:r>
          </a:p>
          <a:p>
            <a:r>
              <a:rPr lang="en-GB" dirty="0"/>
              <a:t>client</a:t>
            </a:r>
          </a:p>
          <a:p>
            <a:pPr lvl="1"/>
            <a:r>
              <a:rPr lang="en-GB" dirty="0"/>
              <a:t>Enter message, headers, extra information, then enter period on a line by itself</a:t>
            </a:r>
          </a:p>
          <a:p>
            <a:r>
              <a:rPr lang="en-GB" dirty="0"/>
              <a:t>example:</a:t>
            </a:r>
          </a:p>
          <a:p>
            <a:r>
              <a:rPr lang="en-GB" dirty="0"/>
              <a:t>bah.. bah.. bah…</a:t>
            </a:r>
          </a:p>
          <a:p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9697302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SMTP Protocol commands (5)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Server responses</a:t>
            </a:r>
          </a:p>
          <a:p>
            <a:pPr lvl="1"/>
            <a:r>
              <a:rPr lang="en-GB"/>
              <a:t>250 … message accepted for delivery.</a:t>
            </a:r>
          </a:p>
          <a:p>
            <a:r>
              <a:rPr lang="en-GB"/>
              <a:t>Finally, the client issues the quit command</a:t>
            </a:r>
          </a:p>
          <a:p>
            <a:pPr lvl="1"/>
            <a:r>
              <a:rPr lang="en-GB"/>
              <a:t>quit</a:t>
            </a:r>
          </a:p>
          <a:p>
            <a:r>
              <a:rPr lang="en-GB"/>
              <a:t>Server closes the connection.</a:t>
            </a:r>
          </a:p>
        </p:txBody>
      </p:sp>
    </p:spTree>
    <p:extLst>
      <p:ext uri="{BB962C8B-B14F-4D97-AF65-F5344CB8AC3E}">
        <p14:creationId xmlns:p14="http://schemas.microsoft.com/office/powerpoint/2010/main" val="2721959435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smtp example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C: HELO laptop.cs.uwyo.edu</a:t>
            </a:r>
          </a:p>
          <a:p>
            <a:pPr marL="0" indent="0">
              <a:buNone/>
            </a:pPr>
            <a:r>
              <a:rPr lang="en-GB" dirty="0"/>
              <a:t>S: 250: HELO laptop</a:t>
            </a:r>
          </a:p>
          <a:p>
            <a:pPr marL="0" indent="0">
              <a:buNone/>
            </a:pPr>
            <a:r>
              <a:rPr lang="en-GB" dirty="0"/>
              <a:t>C: MAIL FROM:&lt;seker@cs.uwyo.edu&gt;</a:t>
            </a:r>
          </a:p>
          <a:p>
            <a:pPr marL="0" indent="0">
              <a:buNone/>
            </a:pPr>
            <a:r>
              <a:rPr lang="en-GB" dirty="0"/>
              <a:t>S: 250 ok</a:t>
            </a:r>
          </a:p>
          <a:p>
            <a:pPr marL="0" indent="0">
              <a:buNone/>
            </a:pPr>
            <a:r>
              <a:rPr lang="en-GB" dirty="0"/>
              <a:t>C: RCPT TO:&lt;allyson@cs.uwyo.edu</a:t>
            </a:r>
          </a:p>
          <a:p>
            <a:pPr marL="0" indent="0">
              <a:buNone/>
            </a:pPr>
            <a:r>
              <a:rPr lang="en-GB" dirty="0"/>
              <a:t>S: 250 ok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C: Data</a:t>
            </a:r>
          </a:p>
          <a:p>
            <a:pPr marL="0" indent="0">
              <a:buNone/>
            </a:pPr>
            <a:r>
              <a:rPr lang="en-GB" dirty="0"/>
              <a:t>S: 354 … </a:t>
            </a:r>
          </a:p>
          <a:p>
            <a:pPr marL="0" indent="0">
              <a:buNone/>
            </a:pPr>
            <a:r>
              <a:rPr lang="en-GB" dirty="0"/>
              <a:t>C: blah… blah… blah…</a:t>
            </a:r>
          </a:p>
          <a:p>
            <a:pPr marL="0" indent="0">
              <a:buNone/>
            </a:pPr>
            <a:r>
              <a:rPr lang="en-GB" dirty="0"/>
              <a:t>C: etc….</a:t>
            </a:r>
          </a:p>
          <a:p>
            <a:pPr marL="0" indent="0">
              <a:buNone/>
            </a:pPr>
            <a:r>
              <a:rPr lang="en-GB" dirty="0"/>
              <a:t>C:.</a:t>
            </a:r>
          </a:p>
          <a:p>
            <a:pPr marL="0" indent="0">
              <a:buNone/>
            </a:pPr>
            <a:r>
              <a:rPr lang="en-GB" dirty="0"/>
              <a:t>S: 250 OK</a:t>
            </a:r>
          </a:p>
          <a:p>
            <a:pPr marL="0" indent="0">
              <a:buNone/>
            </a:pPr>
            <a:r>
              <a:rPr lang="en-GB" dirty="0"/>
              <a:t>C: quit</a:t>
            </a:r>
          </a:p>
          <a:p>
            <a:pPr marL="0" indent="0">
              <a:buNone/>
            </a:pPr>
            <a:r>
              <a:rPr lang="en-GB" dirty="0"/>
              <a:t>S: closing connection</a:t>
            </a:r>
          </a:p>
        </p:txBody>
      </p:sp>
    </p:spTree>
    <p:extLst>
      <p:ext uri="{BB962C8B-B14F-4D97-AF65-F5344CB8AC3E}">
        <p14:creationId xmlns:p14="http://schemas.microsoft.com/office/powerpoint/2010/main" val="401857389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quick definitions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Server: Offers it's services and "listens" for a request</a:t>
            </a:r>
          </a:p>
          <a:p>
            <a:r>
              <a:rPr lang="en-US" dirty="0"/>
              <a:t>Client: Requests services from a server by initiating a "connection" to the server.</a:t>
            </a:r>
          </a:p>
          <a:p>
            <a:r>
              <a:rPr lang="en-US" dirty="0"/>
              <a:t>Socket (refers both the Sockets API and a communication endpoint.).  There are 2 kinds:</a:t>
            </a:r>
          </a:p>
          <a:p>
            <a:pPr lvl="1"/>
            <a:r>
              <a:rPr lang="en-US" u="sng" dirty="0"/>
              <a:t>stream</a:t>
            </a:r>
            <a:r>
              <a:rPr lang="en-US" dirty="0"/>
              <a:t> (SOCK_STREAM), which provide a bidirectional, sequenced, and reliable channel of communication</a:t>
            </a:r>
          </a:p>
          <a:p>
            <a:pPr lvl="2"/>
            <a:r>
              <a:rPr lang="en-US" dirty="0"/>
              <a:t>Used in major network applications</a:t>
            </a:r>
          </a:p>
          <a:p>
            <a:pPr lvl="2"/>
            <a:r>
              <a:rPr lang="en-US" dirty="0"/>
              <a:t>TCP connection</a:t>
            </a:r>
          </a:p>
          <a:p>
            <a:pPr lvl="1"/>
            <a:r>
              <a:rPr lang="en-US" u="sng" dirty="0"/>
              <a:t>datagram</a:t>
            </a:r>
            <a:r>
              <a:rPr lang="en-US" dirty="0"/>
              <a:t> (SOCK_DGRAM), which do not guarantee sequenced or reliable delivery, but are lightweight</a:t>
            </a:r>
          </a:p>
          <a:p>
            <a:pPr lvl="2"/>
            <a:r>
              <a:rPr lang="en-US" dirty="0"/>
              <a:t>Used as broadcast applications, and "steaming video/audio" applications</a:t>
            </a:r>
          </a:p>
          <a:p>
            <a:pPr lvl="3"/>
            <a:r>
              <a:rPr lang="en-US" dirty="0"/>
              <a:t>Think about as radio or TV</a:t>
            </a:r>
          </a:p>
          <a:p>
            <a:pPr lvl="2"/>
            <a:r>
              <a:rPr lang="en-US" dirty="0"/>
              <a:t>UDP connection</a:t>
            </a:r>
          </a:p>
          <a:p>
            <a:pPr lvl="1"/>
            <a:r>
              <a:rPr lang="en-US" u="sng" dirty="0"/>
              <a:t>Port</a:t>
            </a:r>
            <a:r>
              <a:rPr lang="en-US" dirty="0"/>
              <a:t> numbers are used to determine which program on a computer you want to talk to.  Web servers usually use port 80, mail port 25, ftp port 23.  RFC 1700 lists well know port numbers.</a:t>
            </a:r>
          </a:p>
        </p:txBody>
      </p:sp>
    </p:spTree>
    <p:extLst>
      <p:ext uri="{BB962C8B-B14F-4D97-AF65-F5344CB8AC3E}">
        <p14:creationId xmlns:p14="http://schemas.microsoft.com/office/powerpoint/2010/main" val="4282171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smtp example (2)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From seker@uwyo.edu Mon Nov  3 19:10:47 2003</a:t>
            </a:r>
          </a:p>
          <a:p>
            <a:pPr marL="0" indent="0">
              <a:buNone/>
            </a:pPr>
            <a:r>
              <a:rPr lang="en-GB" dirty="0"/>
              <a:t>Return-Path: &lt;seker@uwyo.edu&gt;</a:t>
            </a:r>
          </a:p>
          <a:p>
            <a:pPr marL="0" indent="0">
              <a:buNone/>
            </a:pPr>
            <a:r>
              <a:rPr lang="en-GB" dirty="0"/>
              <a:t>Received: from localhost (localhost [127.0.0.1])</a:t>
            </a:r>
          </a:p>
          <a:p>
            <a:pPr marL="0" indent="0">
              <a:buNone/>
            </a:pPr>
            <a:r>
              <a:rPr lang="en-GB" dirty="0"/>
              <a:t>        by meru.cs.uwyo.edu (SGI-8.12.5/8.12.5) with SMTP id hA42A4R7350019</a:t>
            </a:r>
          </a:p>
          <a:p>
            <a:pPr marL="0" indent="0">
              <a:buNone/>
            </a:pPr>
            <a:r>
              <a:rPr lang="en-GB" dirty="0"/>
              <a:t>        for &lt;seker@meru.cs.uwyo.edu&gt;; Mon, 3 Nov 2003 19:10:41 -0700 (MST)</a:t>
            </a:r>
          </a:p>
          <a:p>
            <a:pPr marL="0" indent="0">
              <a:buNone/>
            </a:pPr>
            <a:r>
              <a:rPr lang="en-GB" dirty="0"/>
              <a:t>Date: Mon, 3 Nov 2003 19:10:04 -0700 (MST)</a:t>
            </a:r>
          </a:p>
          <a:p>
            <a:pPr marL="0" indent="0">
              <a:buNone/>
            </a:pPr>
            <a:r>
              <a:rPr lang="en-GB" dirty="0"/>
              <a:t>From: seker@uwyo.edu</a:t>
            </a:r>
          </a:p>
          <a:p>
            <a:pPr marL="0" indent="0">
              <a:buNone/>
            </a:pPr>
            <a:r>
              <a:rPr lang="en-GB" dirty="0"/>
              <a:t>Message-Id: &lt;200311040210.hA42A4R7350019@meru.cs.uwyo.edu&gt;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blah… blah… blah…</a:t>
            </a:r>
          </a:p>
          <a:p>
            <a:pPr marL="0" indent="0">
              <a:buNone/>
            </a:pPr>
            <a:r>
              <a:rPr lang="en-GB" dirty="0"/>
              <a:t>etc….</a:t>
            </a:r>
          </a:p>
        </p:txBody>
      </p:sp>
    </p:spTree>
    <p:extLst>
      <p:ext uri="{BB962C8B-B14F-4D97-AF65-F5344CB8AC3E}">
        <p14:creationId xmlns:p14="http://schemas.microsoft.com/office/powerpoint/2010/main" val="184991433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scheme://user:password@host:port/path;parameters</a:t>
            </a:r>
          </a:p>
          <a:p>
            <a:r>
              <a:rPr lang="en-US" sz="2400" dirty="0"/>
              <a:t>Where</a:t>
            </a:r>
          </a:p>
          <a:p>
            <a:pPr lvl="1"/>
            <a:r>
              <a:rPr lang="en-US" sz="2000" dirty="0"/>
              <a:t>scheme is the protocol (</a:t>
            </a:r>
            <a:r>
              <a:rPr lang="en-US" sz="2000" dirty="0" err="1"/>
              <a:t>ie</a:t>
            </a:r>
            <a:r>
              <a:rPr lang="en-US" sz="2000" dirty="0"/>
              <a:t> http, file, etc)</a:t>
            </a:r>
          </a:p>
          <a:p>
            <a:pPr lvl="1"/>
            <a:r>
              <a:rPr lang="en-US" sz="2000" dirty="0"/>
              <a:t>user is the username, which is optional</a:t>
            </a:r>
          </a:p>
          <a:p>
            <a:pPr lvl="1"/>
            <a:r>
              <a:rPr lang="en-US" sz="2000" dirty="0"/>
              <a:t>password is the password for the username, also optional</a:t>
            </a:r>
          </a:p>
          <a:p>
            <a:pPr lvl="1"/>
            <a:r>
              <a:rPr lang="en-US" sz="2000" dirty="0"/>
              <a:t>host is the fully qualified domain name or address</a:t>
            </a:r>
          </a:p>
          <a:p>
            <a:pPr lvl="1"/>
            <a:r>
              <a:rPr lang="en-US" sz="2000" dirty="0"/>
              <a:t>port is the optional port number, scheme provides the default</a:t>
            </a:r>
          </a:p>
          <a:p>
            <a:pPr lvl="1"/>
            <a:r>
              <a:rPr lang="en-US" sz="2000" dirty="0"/>
              <a:t>path is the path on the remote end</a:t>
            </a:r>
          </a:p>
          <a:p>
            <a:pPr lvl="2"/>
            <a:r>
              <a:rPr lang="en-US" sz="1600" dirty="0"/>
              <a:t>the format varies by scheme.</a:t>
            </a:r>
          </a:p>
          <a:p>
            <a:pPr lvl="1"/>
            <a:r>
              <a:rPr lang="en-US" sz="2000" dirty="0"/>
              <a:t>Parameters are optional parameters, depends on scheme.</a:t>
            </a:r>
          </a:p>
        </p:txBody>
      </p:sp>
    </p:spTree>
    <p:extLst>
      <p:ext uri="{BB962C8B-B14F-4D97-AF65-F5344CB8AC3E}">
        <p14:creationId xmlns:p14="http://schemas.microsoft.com/office/powerpoint/2010/main" val="25312777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networking.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 network code will do the following</a:t>
            </a:r>
          </a:p>
          <a:p>
            <a:r>
              <a:rPr lang="en-US" dirty="0"/>
              <a:t>Client perspective: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Make a connection to the server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Send a “request/data” to the server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Wait for a response</a:t>
            </a:r>
          </a:p>
          <a:p>
            <a:pPr lvl="2"/>
            <a:r>
              <a:rPr lang="en-US" dirty="0"/>
              <a:t>Process the data.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If more data is needed go to 2.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Close the connection when finished.</a:t>
            </a:r>
          </a:p>
        </p:txBody>
      </p:sp>
    </p:spTree>
    <p:extLst>
      <p:ext uri="{BB962C8B-B14F-4D97-AF65-F5344CB8AC3E}">
        <p14:creationId xmlns:p14="http://schemas.microsoft.com/office/powerpoint/2010/main" val="32435392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Sending and receiving data</a:t>
            </a:r>
          </a:p>
          <a:p>
            <a:pPr lvl="1"/>
            <a:r>
              <a:rPr lang="en-US" dirty="0"/>
              <a:t>When you read data, it is (normally) a blocking read.</a:t>
            </a:r>
          </a:p>
          <a:p>
            <a:pPr lvl="2"/>
            <a:r>
              <a:rPr lang="en-US" dirty="0"/>
              <a:t>So the program will stop until it has received data.</a:t>
            </a:r>
          </a:p>
          <a:p>
            <a:pPr lvl="2"/>
            <a:r>
              <a:rPr lang="en-US" dirty="0"/>
              <a:t>If the interface doesn’t need to respond, then this is not a problem.</a:t>
            </a:r>
          </a:p>
          <a:p>
            <a:pPr lvl="2"/>
            <a:r>
              <a:rPr lang="en-US" dirty="0"/>
              <a:t>Otherwise, we need threads.</a:t>
            </a:r>
          </a:p>
          <a:p>
            <a:pPr lvl="1"/>
            <a:r>
              <a:rPr lang="en-US" dirty="0"/>
              <a:t>Writing is NOT a blocking function.  So when you write to a network socket, it will come back very quickly and the program will continue</a:t>
            </a:r>
          </a:p>
          <a:p>
            <a:pPr lvl="2"/>
            <a:r>
              <a:rPr lang="en-US" dirty="0"/>
              <a:t>Remember protocols though.  Just because you can write, doesn’t mean you should write.</a:t>
            </a:r>
          </a:p>
        </p:txBody>
      </p:sp>
    </p:spTree>
    <p:extLst>
      <p:ext uri="{BB962C8B-B14F-4D97-AF65-F5344CB8AC3E}">
        <p14:creationId xmlns:p14="http://schemas.microsoft.com/office/powerpoint/2010/main" val="34851402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Threading read/writing.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case where a blocking read is a problem, we use threads.</a:t>
            </a:r>
          </a:p>
          <a:p>
            <a:pPr lvl="1"/>
            <a:r>
              <a:rPr lang="en-US" dirty="0"/>
              <a:t>Normally we create a reader thread.</a:t>
            </a:r>
          </a:p>
          <a:p>
            <a:pPr lvl="2"/>
            <a:r>
              <a:rPr lang="en-US" dirty="0"/>
              <a:t>The thread is a loop, which reads, processes data and then returns to top of loop.</a:t>
            </a:r>
          </a:p>
          <a:p>
            <a:pPr lvl="1"/>
            <a:r>
              <a:rPr lang="en-US" dirty="0"/>
              <a:t>The main thread will likely issue writes.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00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thread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the connection is made, it starts the reader thread</a:t>
            </a:r>
          </a:p>
          <a:p>
            <a:r>
              <a:rPr lang="en-US" dirty="0"/>
              <a:t>It continues to respond to the user requests</a:t>
            </a:r>
          </a:p>
          <a:p>
            <a:r>
              <a:rPr lang="en-US" dirty="0"/>
              <a:t>Has a section of code that responds when it is signaled, when new data has been received</a:t>
            </a:r>
          </a:p>
          <a:p>
            <a:pPr lvl="1"/>
            <a:r>
              <a:rPr lang="en-US" dirty="0"/>
              <a:t>It would update the interface with the new data.</a:t>
            </a:r>
          </a:p>
          <a:p>
            <a:pPr lvl="1"/>
            <a:r>
              <a:rPr lang="en-US" dirty="0"/>
              <a:t>Android: think handlers!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Reader thread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While (true or !stop) {</a:t>
            </a:r>
          </a:p>
          <a:p>
            <a:r>
              <a:rPr lang="en-US" dirty="0"/>
              <a:t>Blocking read </a:t>
            </a:r>
          </a:p>
          <a:p>
            <a:r>
              <a:rPr lang="en-US" dirty="0"/>
              <a:t>process the data just read</a:t>
            </a:r>
          </a:p>
          <a:p>
            <a:pPr lvl="1"/>
            <a:r>
              <a:rPr lang="en-US" dirty="0"/>
              <a:t>More reads as necessary and process that data as well</a:t>
            </a:r>
          </a:p>
          <a:p>
            <a:r>
              <a:rPr lang="en-US" dirty="0"/>
              <a:t>signal the main thread we have received data.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13356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Additionally.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we still must follow the protocol</a:t>
            </a:r>
          </a:p>
          <a:p>
            <a:pPr lvl="1"/>
            <a:r>
              <a:rPr lang="en-US" dirty="0"/>
              <a:t>The reader thread is the one that sets a variable for the writer.</a:t>
            </a:r>
          </a:p>
          <a:p>
            <a:pPr lvl="2"/>
            <a:r>
              <a:rPr lang="en-US" dirty="0"/>
              <a:t>If the protocol  says the client must wait for the server to send data before the client can make another request</a:t>
            </a:r>
          </a:p>
          <a:p>
            <a:pPr lvl="3"/>
            <a:r>
              <a:rPr lang="en-US" dirty="0"/>
              <a:t>Then the reader thread sets a variable saying it is ok to write data now.</a:t>
            </a:r>
          </a:p>
          <a:p>
            <a:pPr lvl="3"/>
            <a:r>
              <a:rPr lang="en-US" dirty="0"/>
              <a:t>The main thread will always check that variable before issuing a write.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624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Option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the previous example, the main thread had to check variable to determine when to write.</a:t>
            </a:r>
          </a:p>
          <a:p>
            <a:r>
              <a:rPr lang="en-US" dirty="0"/>
              <a:t>Another option is having the reader write at the bottom of the loop.</a:t>
            </a:r>
          </a:p>
          <a:p>
            <a:pPr lvl="1"/>
            <a:r>
              <a:rPr lang="en-US" dirty="0"/>
              <a:t>The main thread uses an array in which it adds data to it that is </a:t>
            </a:r>
            <a:r>
              <a:rPr lang="en-US" b="1" dirty="0"/>
              <a:t>to be written but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doesn’t issue a write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reader thread then removes the first item off the array,  sends it, then goes back to read.  </a:t>
            </a:r>
          </a:p>
          <a:p>
            <a:pPr lvl="3"/>
            <a:r>
              <a:rPr lang="en-US" dirty="0"/>
              <a:t>If the array is empty, it may have to wait for data or skip the write.</a:t>
            </a:r>
          </a:p>
          <a:p>
            <a:pPr lvl="2"/>
            <a:r>
              <a:rPr lang="en-US" dirty="0"/>
              <a:t>Now the reader thread ensures the protocol is followed correctly.</a:t>
            </a:r>
          </a:p>
          <a:p>
            <a:pPr lvl="3"/>
            <a:r>
              <a:rPr lang="en-US" dirty="0"/>
              <a:t>You will need locking and synchronization in order to make sure the “array” is access correctly by the main and reader thread.</a:t>
            </a:r>
          </a:p>
        </p:txBody>
      </p:sp>
    </p:spTree>
    <p:extLst>
      <p:ext uri="{BB962C8B-B14F-4D97-AF65-F5344CB8AC3E}">
        <p14:creationId xmlns:p14="http://schemas.microsoft.com/office/powerpoint/2010/main" val="42783308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defTabSz="457200" eaLnBrk="0" fontAlgn="base" hangingPunct="0">
              <a:spcBef>
                <a:spcPts val="9375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5000" b="1">
                <a:latin typeface="Tahoma" charset="0"/>
              </a:rPr>
              <a:t>Q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defTabSz="457200" eaLnBrk="0" fontAlgn="base" hangingPunct="0">
              <a:spcBef>
                <a:spcPts val="9375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5000" b="1">
                <a:latin typeface="Tahoma" charset="0"/>
              </a:rPr>
              <a:t>A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defTabSz="457200" eaLnBrk="0" fontAlgn="base" hangingPunct="0">
              <a:spcBef>
                <a:spcPts val="625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0000" b="1">
                <a:latin typeface="Tahoma" charset="0"/>
              </a:rPr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526562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Client code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code requests a socket from the O/S</a:t>
            </a:r>
          </a:p>
          <a:p>
            <a:pPr lvl="1"/>
            <a:r>
              <a:rPr lang="en-US"/>
              <a:t>Specify: Internet or UNIX socket, TCP or UDP, and other flags for the socket.</a:t>
            </a:r>
          </a:p>
          <a:p>
            <a:r>
              <a:rPr lang="en-US"/>
              <a:t>Specify the remote host and remote port to use</a:t>
            </a:r>
          </a:p>
          <a:p>
            <a:pPr lvl="1"/>
            <a:r>
              <a:rPr lang="en-US"/>
              <a:t>Use functions to convert the name and port number for use by the O/S</a:t>
            </a:r>
          </a:p>
          <a:p>
            <a:r>
              <a:rPr lang="en-US"/>
              <a:t>And finally initiates a connection.</a:t>
            </a:r>
          </a:p>
        </p:txBody>
      </p:sp>
    </p:spTree>
    <p:extLst>
      <p:ext uri="{BB962C8B-B14F-4D97-AF65-F5344CB8AC3E}">
        <p14:creationId xmlns:p14="http://schemas.microsoft.com/office/powerpoint/2010/main" val="1475260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Server code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Request a socket</a:t>
            </a:r>
          </a:p>
          <a:p>
            <a:pPr lvl="1"/>
            <a:r>
              <a:rPr lang="en-US"/>
              <a:t>Specify: Internet or UNIX socket, TCP or UDP, and other flags for the socket.</a:t>
            </a:r>
          </a:p>
          <a:p>
            <a:r>
              <a:rPr lang="en-US"/>
              <a:t>Now build up the socket address information</a:t>
            </a:r>
          </a:p>
          <a:p>
            <a:pPr lvl="1"/>
            <a:r>
              <a:rPr lang="en-US"/>
              <a:t>Specify port number and address allowed to connect.  Most use INADDR_ANY, meaning any body can connect</a:t>
            </a:r>
          </a:p>
          <a:p>
            <a:r>
              <a:rPr lang="en-US"/>
              <a:t>Bind the address info to the socket</a:t>
            </a:r>
          </a:p>
          <a:p>
            <a:r>
              <a:rPr lang="en-US"/>
              <a:t>Establish a listen queue with the O/S for the socket.</a:t>
            </a:r>
          </a:p>
          <a:p>
            <a:r>
              <a:rPr lang="en-US"/>
              <a:t>Finally, the sever issues the accept command to accept a connection from a client.</a:t>
            </a:r>
          </a:p>
          <a:p>
            <a:pPr lvl="1"/>
            <a:r>
              <a:rPr lang="en-US"/>
              <a:t>The accept command can be used multiple times to accept more than one client  (parallel connections or one after another.)</a:t>
            </a:r>
          </a:p>
        </p:txBody>
      </p:sp>
    </p:spTree>
    <p:extLst>
      <p:ext uri="{BB962C8B-B14F-4D97-AF65-F5344CB8AC3E}">
        <p14:creationId xmlns:p14="http://schemas.microsoft.com/office/powerpoint/2010/main" val="16599281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Once the socket has connected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client and server communicate with each other using a protocol.</a:t>
            </a:r>
          </a:p>
          <a:p>
            <a:pPr lvl="1"/>
            <a:r>
              <a:rPr lang="en-US"/>
              <a:t>Protocol is defined syntax that both the client and server use</a:t>
            </a:r>
          </a:p>
          <a:p>
            <a:pPr lvl="2"/>
            <a:r>
              <a:rPr lang="en-US"/>
              <a:t>Similar in nature to human language, such an English</a:t>
            </a:r>
          </a:p>
          <a:p>
            <a:pPr lvl="2"/>
            <a:r>
              <a:rPr lang="en-US"/>
              <a:t>There are lots of protocols: ftp, httpd, telnet, smtp, and hundreds more.</a:t>
            </a:r>
          </a:p>
          <a:p>
            <a:pPr lvl="3"/>
            <a:r>
              <a:rPr lang="en-US"/>
              <a:t>Some protocols will specify multiple sockets to used at the same time, such as the FTP protocol.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94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Once finished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the server and client have finished talking to each other</a:t>
            </a:r>
          </a:p>
          <a:p>
            <a:r>
              <a:rPr lang="en-US"/>
              <a:t>Both the client and the server will issue command to close the socket.</a:t>
            </a:r>
          </a:p>
        </p:txBody>
      </p:sp>
    </p:spTree>
    <p:extLst>
      <p:ext uri="{BB962C8B-B14F-4D97-AF65-F5344CB8AC3E}">
        <p14:creationId xmlns:p14="http://schemas.microsoft.com/office/powerpoint/2010/main" val="2128610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Sending information back and forth between two phones/devices</a:t>
            </a:r>
          </a:p>
          <a:p>
            <a:pPr lvl="1"/>
            <a:r>
              <a:rPr lang="en-US" dirty="0"/>
              <a:t>Once the connection has been created</a:t>
            </a:r>
          </a:p>
          <a:p>
            <a:pPr lvl="2"/>
            <a:r>
              <a:rPr lang="en-US" dirty="0"/>
              <a:t>We spend a lot next couple of lectures covering how those connections are opened, used, and closed.</a:t>
            </a:r>
          </a:p>
          <a:p>
            <a:pPr lvl="1"/>
            <a:r>
              <a:rPr lang="en-US" dirty="0"/>
              <a:t>It all about the protocol</a:t>
            </a:r>
          </a:p>
          <a:p>
            <a:pPr lvl="2"/>
            <a:r>
              <a:rPr lang="en-US" dirty="0"/>
              <a:t>IE how do they talk to each other.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Most network communication uses strings of text</a:t>
            </a:r>
          </a:p>
          <a:p>
            <a:pPr lvl="1"/>
            <a:r>
              <a:rPr lang="en-US" dirty="0"/>
              <a:t>SMS using a messaging object, since the information is delivered in a binary format.</a:t>
            </a:r>
          </a:p>
          <a:p>
            <a:pPr lvl="1"/>
            <a:r>
              <a:rPr lang="en-US" dirty="0"/>
              <a:t>Bluetooth can use string communication as well as a OBEX object.</a:t>
            </a:r>
          </a:p>
        </p:txBody>
      </p:sp>
    </p:spTree>
    <p:extLst>
      <p:ext uri="{BB962C8B-B14F-4D97-AF65-F5344CB8AC3E}">
        <p14:creationId xmlns:p14="http://schemas.microsoft.com/office/powerpoint/2010/main" val="26481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the type of messages and syntax of those methods are that sent.</a:t>
            </a:r>
          </a:p>
          <a:p>
            <a:pPr lvl="1"/>
            <a:r>
              <a:rPr lang="en-US" dirty="0"/>
              <a:t>Also defines what a response message (or set of messages sent back and forth) will be.</a:t>
            </a:r>
          </a:p>
          <a:p>
            <a:pPr lvl="1"/>
            <a:r>
              <a:rPr lang="en-US" dirty="0"/>
              <a:t>Example HTTP Protocol</a:t>
            </a:r>
          </a:p>
          <a:p>
            <a:pPr lvl="2"/>
            <a:r>
              <a:rPr lang="en-US" dirty="0"/>
              <a:t>Client make requests in HTTP request message format</a:t>
            </a:r>
          </a:p>
          <a:p>
            <a:pPr lvl="2"/>
            <a:r>
              <a:rPr lang="en-US" dirty="0"/>
              <a:t>Server responds, interpret, and return the relevant information in a HTTP Response message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5334000"/>
            <a:ext cx="466725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4174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2383</Words>
  <Application>Microsoft Office PowerPoint</Application>
  <PresentationFormat>Widescreen</PresentationFormat>
  <Paragraphs>280</Paragraphs>
  <Slides>38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Tahoma</vt:lpstr>
      <vt:lpstr>Times New Roman</vt:lpstr>
      <vt:lpstr>Office Theme</vt:lpstr>
      <vt:lpstr>1_Office Theme</vt:lpstr>
      <vt:lpstr>Default Design</vt:lpstr>
      <vt:lpstr>Cosc 5/4730</vt:lpstr>
      <vt:lpstr>Basic networking</vt:lpstr>
      <vt:lpstr>Some quick definitions</vt:lpstr>
      <vt:lpstr>Writing Client code</vt:lpstr>
      <vt:lpstr>Writing Server code</vt:lpstr>
      <vt:lpstr>Once the socket has connected</vt:lpstr>
      <vt:lpstr>Once finished</vt:lpstr>
      <vt:lpstr>Communication</vt:lpstr>
      <vt:lpstr>Protocol</vt:lpstr>
      <vt:lpstr>HTTP Protocol</vt:lpstr>
      <vt:lpstr>HTTP Message format</vt:lpstr>
      <vt:lpstr>HTTP Message format (2)</vt:lpstr>
      <vt:lpstr>Request Message Example</vt:lpstr>
      <vt:lpstr>Request message</vt:lpstr>
      <vt:lpstr>Request message (2)</vt:lpstr>
      <vt:lpstr>Response Message Example</vt:lpstr>
      <vt:lpstr>Response Message</vt:lpstr>
      <vt:lpstr>Response message (2)</vt:lpstr>
      <vt:lpstr>HTTP Methods</vt:lpstr>
      <vt:lpstr>FTP Protocol</vt:lpstr>
      <vt:lpstr>Connection Establishment</vt:lpstr>
      <vt:lpstr>Normal (Active) data connection</vt:lpstr>
      <vt:lpstr>SMTP Protocol</vt:lpstr>
      <vt:lpstr>SMTP Protocol commands</vt:lpstr>
      <vt:lpstr>SMTP Protocol commands (2)</vt:lpstr>
      <vt:lpstr>SMTP Protocol commands (3)</vt:lpstr>
      <vt:lpstr>SMTP Protocol commands (4)</vt:lpstr>
      <vt:lpstr>SMTP Protocol commands (5)</vt:lpstr>
      <vt:lpstr>smtp example</vt:lpstr>
      <vt:lpstr>smtp example (2)</vt:lpstr>
      <vt:lpstr>URL syntax</vt:lpstr>
      <vt:lpstr>Overview of networking.</vt:lpstr>
      <vt:lpstr>More detail.</vt:lpstr>
      <vt:lpstr>Threading read/writing.</vt:lpstr>
      <vt:lpstr>example</vt:lpstr>
      <vt:lpstr>Additionally.</vt:lpstr>
      <vt:lpstr>Another Option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5/4755</dc:title>
  <dc:creator>seker</dc:creator>
  <cp:lastModifiedBy>Jim Ward</cp:lastModifiedBy>
  <cp:revision>23</cp:revision>
  <dcterms:created xsi:type="dcterms:W3CDTF">2011-02-11T23:48:28Z</dcterms:created>
  <dcterms:modified xsi:type="dcterms:W3CDTF">2024-10-15T17:01:00Z</dcterms:modified>
</cp:coreProperties>
</file>