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63" r:id="rId5"/>
    <p:sldId id="264" r:id="rId6"/>
    <p:sldId id="259" r:id="rId7"/>
    <p:sldId id="265" r:id="rId8"/>
    <p:sldId id="260" r:id="rId9"/>
    <p:sldId id="266" r:id="rId10"/>
    <p:sldId id="267" r:id="rId11"/>
    <p:sldId id="268" r:id="rId12"/>
    <p:sldId id="269" r:id="rId13"/>
    <p:sldId id="261" r:id="rId14"/>
    <p:sldId id="262"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198"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E7531C-A9A7-4F1B-A9CA-E2AEAF429969}" type="datetimeFigureOut">
              <a:rPr lang="en-US" smtClean="0"/>
              <a:t>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3B3223-68FB-437D-B632-62DDADA5197B}" type="slidenum">
              <a:rPr lang="en-US" smtClean="0"/>
              <a:t>‹#›</a:t>
            </a:fld>
            <a:endParaRPr lang="en-US"/>
          </a:p>
        </p:txBody>
      </p:sp>
    </p:spTree>
    <p:extLst>
      <p:ext uri="{BB962C8B-B14F-4D97-AF65-F5344CB8AC3E}">
        <p14:creationId xmlns:p14="http://schemas.microsoft.com/office/powerpoint/2010/main" val="1039202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https://developers.google.com/ar/discover/concepts </a:t>
            </a:r>
            <a:endParaRPr lang="en-US" dirty="0"/>
          </a:p>
        </p:txBody>
      </p:sp>
      <p:sp>
        <p:nvSpPr>
          <p:cNvPr id="4" name="Slide Number Placeholder 3"/>
          <p:cNvSpPr>
            <a:spLocks noGrp="1"/>
          </p:cNvSpPr>
          <p:nvPr>
            <p:ph type="sldNum" sz="quarter" idx="10"/>
          </p:nvPr>
        </p:nvSpPr>
        <p:spPr/>
        <p:txBody>
          <a:bodyPr/>
          <a:lstStyle/>
          <a:p>
            <a:fld id="{F53B3223-68FB-437D-B632-62DDADA5197B}" type="slidenum">
              <a:rPr lang="en-US" smtClean="0"/>
              <a:t>3</a:t>
            </a:fld>
            <a:endParaRPr lang="en-US"/>
          </a:p>
        </p:txBody>
      </p:sp>
    </p:spTree>
    <p:extLst>
      <p:ext uri="{BB962C8B-B14F-4D97-AF65-F5344CB8AC3E}">
        <p14:creationId xmlns:p14="http://schemas.microsoft.com/office/powerpoint/2010/main" val="3028436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381000" y="685800"/>
            <a:ext cx="6096000" cy="3429000"/>
          </a:xfrm>
          <a:ln/>
        </p:spPr>
      </p:sp>
      <p:sp>
        <p:nvSpPr>
          <p:cNvPr id="56323" name="Notes Placeholder 2"/>
          <p:cNvSpPr>
            <a:spLocks noGrp="1"/>
          </p:cNvSpPr>
          <p:nvPr>
            <p:ph type="body" idx="1"/>
          </p:nvPr>
        </p:nvSpPr>
        <p:spPr>
          <a:noFill/>
          <a:ln/>
        </p:spPr>
        <p:txBody>
          <a:bodyPr/>
          <a:lstStyle/>
          <a:p>
            <a:endParaRPr lang="en-US" smtClean="0"/>
          </a:p>
        </p:txBody>
      </p:sp>
      <p:sp>
        <p:nvSpPr>
          <p:cNvPr id="56324" name="Slide Number Placeholder 3"/>
          <p:cNvSpPr>
            <a:spLocks noGrp="1"/>
          </p:cNvSpPr>
          <p:nvPr>
            <p:ph type="sldNum" sz="quarter" idx="5"/>
          </p:nvPr>
        </p:nvSpPr>
        <p:spPr>
          <a:noFill/>
        </p:spPr>
        <p:txBody>
          <a:bodyPr/>
          <a:lstStyle/>
          <a:p>
            <a:fld id="{2BAF69FA-8F2D-41D5-BC73-0469DBD37D74}" type="slidenum">
              <a:rPr lang="en-US"/>
              <a:pPr/>
              <a:t>15</a:t>
            </a:fld>
            <a:endParaRPr lang="en-US"/>
          </a:p>
        </p:txBody>
      </p:sp>
    </p:spTree>
    <p:extLst>
      <p:ext uri="{BB962C8B-B14F-4D97-AF65-F5344CB8AC3E}">
        <p14:creationId xmlns:p14="http://schemas.microsoft.com/office/powerpoint/2010/main" val="2264657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34A80E-0221-4310-A008-63520ADD554A}"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C0C29-92A6-4E2B-B538-76D2E976D3FA}" type="slidenum">
              <a:rPr lang="en-US" smtClean="0"/>
              <a:t>‹#›</a:t>
            </a:fld>
            <a:endParaRPr lang="en-US"/>
          </a:p>
        </p:txBody>
      </p:sp>
    </p:spTree>
    <p:extLst>
      <p:ext uri="{BB962C8B-B14F-4D97-AF65-F5344CB8AC3E}">
        <p14:creationId xmlns:p14="http://schemas.microsoft.com/office/powerpoint/2010/main" val="2370461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34A80E-0221-4310-A008-63520ADD554A}"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C0C29-92A6-4E2B-B538-76D2E976D3FA}" type="slidenum">
              <a:rPr lang="en-US" smtClean="0"/>
              <a:t>‹#›</a:t>
            </a:fld>
            <a:endParaRPr lang="en-US"/>
          </a:p>
        </p:txBody>
      </p:sp>
    </p:spTree>
    <p:extLst>
      <p:ext uri="{BB962C8B-B14F-4D97-AF65-F5344CB8AC3E}">
        <p14:creationId xmlns:p14="http://schemas.microsoft.com/office/powerpoint/2010/main" val="3471984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34A80E-0221-4310-A008-63520ADD554A}"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C0C29-92A6-4E2B-B538-76D2E976D3FA}" type="slidenum">
              <a:rPr lang="en-US" smtClean="0"/>
              <a:t>‹#›</a:t>
            </a:fld>
            <a:endParaRPr lang="en-US"/>
          </a:p>
        </p:txBody>
      </p:sp>
    </p:spTree>
    <p:extLst>
      <p:ext uri="{BB962C8B-B14F-4D97-AF65-F5344CB8AC3E}">
        <p14:creationId xmlns:p14="http://schemas.microsoft.com/office/powerpoint/2010/main" val="3648748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34A80E-0221-4310-A008-63520ADD554A}"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C0C29-92A6-4E2B-B538-76D2E976D3FA}" type="slidenum">
              <a:rPr lang="en-US" smtClean="0"/>
              <a:t>‹#›</a:t>
            </a:fld>
            <a:endParaRPr lang="en-US"/>
          </a:p>
        </p:txBody>
      </p:sp>
    </p:spTree>
    <p:extLst>
      <p:ext uri="{BB962C8B-B14F-4D97-AF65-F5344CB8AC3E}">
        <p14:creationId xmlns:p14="http://schemas.microsoft.com/office/powerpoint/2010/main" val="829530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134A80E-0221-4310-A008-63520ADD554A}"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C0C29-92A6-4E2B-B538-76D2E976D3FA}" type="slidenum">
              <a:rPr lang="en-US" smtClean="0"/>
              <a:t>‹#›</a:t>
            </a:fld>
            <a:endParaRPr lang="en-US"/>
          </a:p>
        </p:txBody>
      </p:sp>
    </p:spTree>
    <p:extLst>
      <p:ext uri="{BB962C8B-B14F-4D97-AF65-F5344CB8AC3E}">
        <p14:creationId xmlns:p14="http://schemas.microsoft.com/office/powerpoint/2010/main" val="1754529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34A80E-0221-4310-A008-63520ADD554A}"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5C0C29-92A6-4E2B-B538-76D2E976D3FA}" type="slidenum">
              <a:rPr lang="en-US" smtClean="0"/>
              <a:t>‹#›</a:t>
            </a:fld>
            <a:endParaRPr lang="en-US"/>
          </a:p>
        </p:txBody>
      </p:sp>
    </p:spTree>
    <p:extLst>
      <p:ext uri="{BB962C8B-B14F-4D97-AF65-F5344CB8AC3E}">
        <p14:creationId xmlns:p14="http://schemas.microsoft.com/office/powerpoint/2010/main" val="2697113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34A80E-0221-4310-A008-63520ADD554A}" type="datetimeFigureOut">
              <a:rPr lang="en-US" smtClean="0"/>
              <a:t>3/2/2023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5C0C29-92A6-4E2B-B538-76D2E976D3FA}" type="slidenum">
              <a:rPr lang="en-US" smtClean="0"/>
              <a:t>‹#›</a:t>
            </a:fld>
            <a:endParaRPr lang="en-US"/>
          </a:p>
        </p:txBody>
      </p:sp>
    </p:spTree>
    <p:extLst>
      <p:ext uri="{BB962C8B-B14F-4D97-AF65-F5344CB8AC3E}">
        <p14:creationId xmlns:p14="http://schemas.microsoft.com/office/powerpoint/2010/main" val="3499028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34A80E-0221-4310-A008-63520ADD554A}" type="datetimeFigureOut">
              <a:rPr lang="en-US" smtClean="0"/>
              <a:t>3/2/2023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5C0C29-92A6-4E2B-B538-76D2E976D3FA}" type="slidenum">
              <a:rPr lang="en-US" smtClean="0"/>
              <a:t>‹#›</a:t>
            </a:fld>
            <a:endParaRPr lang="en-US"/>
          </a:p>
        </p:txBody>
      </p:sp>
    </p:spTree>
    <p:extLst>
      <p:ext uri="{BB962C8B-B14F-4D97-AF65-F5344CB8AC3E}">
        <p14:creationId xmlns:p14="http://schemas.microsoft.com/office/powerpoint/2010/main" val="1159490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4A80E-0221-4310-A008-63520ADD554A}" type="datetimeFigureOut">
              <a:rPr lang="en-US" smtClean="0"/>
              <a:t>3/2/2023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5C0C29-92A6-4E2B-B538-76D2E976D3FA}" type="slidenum">
              <a:rPr lang="en-US" smtClean="0"/>
              <a:t>‹#›</a:t>
            </a:fld>
            <a:endParaRPr lang="en-US"/>
          </a:p>
        </p:txBody>
      </p:sp>
    </p:spTree>
    <p:extLst>
      <p:ext uri="{BB962C8B-B14F-4D97-AF65-F5344CB8AC3E}">
        <p14:creationId xmlns:p14="http://schemas.microsoft.com/office/powerpoint/2010/main" val="3275610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134A80E-0221-4310-A008-63520ADD554A}"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5C0C29-92A6-4E2B-B538-76D2E976D3FA}" type="slidenum">
              <a:rPr lang="en-US" smtClean="0"/>
              <a:t>‹#›</a:t>
            </a:fld>
            <a:endParaRPr lang="en-US"/>
          </a:p>
        </p:txBody>
      </p:sp>
    </p:spTree>
    <p:extLst>
      <p:ext uri="{BB962C8B-B14F-4D97-AF65-F5344CB8AC3E}">
        <p14:creationId xmlns:p14="http://schemas.microsoft.com/office/powerpoint/2010/main" val="4026464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134A80E-0221-4310-A008-63520ADD554A}"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5C0C29-92A6-4E2B-B538-76D2E976D3FA}" type="slidenum">
              <a:rPr lang="en-US" smtClean="0"/>
              <a:t>‹#›</a:t>
            </a:fld>
            <a:endParaRPr lang="en-US"/>
          </a:p>
        </p:txBody>
      </p:sp>
    </p:spTree>
    <p:extLst>
      <p:ext uri="{BB962C8B-B14F-4D97-AF65-F5344CB8AC3E}">
        <p14:creationId xmlns:p14="http://schemas.microsoft.com/office/powerpoint/2010/main" val="3966017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34A80E-0221-4310-A008-63520ADD554A}" type="datetimeFigureOut">
              <a:rPr lang="en-US" smtClean="0"/>
              <a:t>3/2/2023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5C0C29-92A6-4E2B-B538-76D2E976D3FA}" type="slidenum">
              <a:rPr lang="en-US" smtClean="0"/>
              <a:t>‹#›</a:t>
            </a:fld>
            <a:endParaRPr lang="en-US"/>
          </a:p>
        </p:txBody>
      </p:sp>
    </p:spTree>
    <p:extLst>
      <p:ext uri="{BB962C8B-B14F-4D97-AF65-F5344CB8AC3E}">
        <p14:creationId xmlns:p14="http://schemas.microsoft.com/office/powerpoint/2010/main" val="401628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developers.google.com/ar/develop/java/quickstart" TargetMode="External"/><Relationship Id="rId2" Type="http://schemas.openxmlformats.org/officeDocument/2006/relationships/hyperlink" Target="https://developers.google.com/ar/" TargetMode="External"/><Relationship Id="rId1" Type="http://schemas.openxmlformats.org/officeDocument/2006/relationships/slideLayout" Target="../slideLayouts/slideLayout2.xml"/><Relationship Id="rId5" Type="http://schemas.openxmlformats.org/officeDocument/2006/relationships/hyperlink" Target="https://www.blog.google/products/google-vr/announcing-arcore-10-and-new-updates-google-lens/" TargetMode="External"/><Relationship Id="rId4" Type="http://schemas.openxmlformats.org/officeDocument/2006/relationships/hyperlink" Target="https://android-developers.googleblog.com/2017/08/arcore-augmented-reality-at-android.html"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developers.google.com/ar/discover/#supported_device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vr.google.com/blocks/" TargetMode="External"/><Relationship Id="rId2" Type="http://schemas.openxmlformats.org/officeDocument/2006/relationships/hyperlink" Target="https://www.tiltbrush.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github.com/google-ar/WebARonARKit" TargetMode="External"/><Relationship Id="rId2" Type="http://schemas.openxmlformats.org/officeDocument/2006/relationships/hyperlink" Target="https://github.com/google-ar/WebARonARCor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developers.google.com/ar/develop/java/enable-arcore#runtim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Cosc</a:t>
            </a:r>
            <a:r>
              <a:rPr lang="en-US" dirty="0" smtClean="0"/>
              <a:t> 5/4735</a:t>
            </a:r>
            <a:endParaRPr lang="en-US" dirty="0"/>
          </a:p>
        </p:txBody>
      </p:sp>
      <p:sp>
        <p:nvSpPr>
          <p:cNvPr id="3" name="Subtitle 2"/>
          <p:cNvSpPr>
            <a:spLocks noGrp="1"/>
          </p:cNvSpPr>
          <p:nvPr>
            <p:ph type="subTitle" idx="1"/>
          </p:nvPr>
        </p:nvSpPr>
        <p:spPr/>
        <p:txBody>
          <a:bodyPr/>
          <a:lstStyle/>
          <a:p>
            <a:r>
              <a:rPr lang="en-US" dirty="0" err="1" smtClean="0"/>
              <a:t>ARCore</a:t>
            </a:r>
            <a:endParaRPr lang="en-US" dirty="0"/>
          </a:p>
        </p:txBody>
      </p:sp>
    </p:spTree>
    <p:extLst>
      <p:ext uri="{BB962C8B-B14F-4D97-AF65-F5344CB8AC3E}">
        <p14:creationId xmlns:p14="http://schemas.microsoft.com/office/powerpoint/2010/main" val="4929622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OpenGL for the most part.</a:t>
            </a:r>
            <a:endParaRPr lang="en-US" dirty="0"/>
          </a:p>
        </p:txBody>
      </p:sp>
      <p:sp>
        <p:nvSpPr>
          <p:cNvPr id="3" name="Content Placeholder 2"/>
          <p:cNvSpPr>
            <a:spLocks noGrp="1"/>
          </p:cNvSpPr>
          <p:nvPr>
            <p:ph idx="1"/>
          </p:nvPr>
        </p:nvSpPr>
        <p:spPr/>
        <p:txBody>
          <a:bodyPr/>
          <a:lstStyle/>
          <a:p>
            <a:r>
              <a:rPr lang="en-US" dirty="0" smtClean="0"/>
              <a:t>Basically, you need to </a:t>
            </a:r>
            <a:r>
              <a:rPr lang="en-US" dirty="0" err="1" smtClean="0"/>
              <a:t>GlsurfaceView</a:t>
            </a:r>
            <a:r>
              <a:rPr lang="en-US" dirty="0" smtClean="0"/>
              <a:t> to render everything.</a:t>
            </a:r>
          </a:p>
          <a:p>
            <a:pPr lvl="1"/>
            <a:r>
              <a:rPr lang="en-US" dirty="0" smtClean="0"/>
              <a:t>Even the camera image.</a:t>
            </a:r>
          </a:p>
          <a:p>
            <a:pPr lvl="1"/>
            <a:endParaRPr lang="en-US" dirty="0"/>
          </a:p>
          <a:p>
            <a:r>
              <a:rPr lang="en-US" dirty="0" smtClean="0"/>
              <a:t>Get a </a:t>
            </a:r>
            <a:r>
              <a:rPr lang="en-US" dirty="0" err="1" smtClean="0"/>
              <a:t>GestureDetector</a:t>
            </a:r>
            <a:r>
              <a:rPr lang="en-US" dirty="0" smtClean="0"/>
              <a:t> and attach it to the view if you want to allow touch/tap events.</a:t>
            </a:r>
          </a:p>
          <a:p>
            <a:pPr lvl="1"/>
            <a:r>
              <a:rPr lang="en-US" dirty="0" smtClean="0"/>
              <a:t>Via the </a:t>
            </a:r>
            <a:r>
              <a:rPr lang="en-US" dirty="0" err="1" smtClean="0"/>
              <a:t>ontouchlistener</a:t>
            </a:r>
            <a:endParaRPr lang="en-US" dirty="0" smtClean="0"/>
          </a:p>
          <a:p>
            <a:pPr lvl="1"/>
            <a:endParaRPr lang="en-US" dirty="0"/>
          </a:p>
          <a:p>
            <a:r>
              <a:rPr lang="en-US" dirty="0" smtClean="0"/>
              <a:t>Setup the </a:t>
            </a:r>
            <a:r>
              <a:rPr lang="en-US" dirty="0" err="1" smtClean="0"/>
              <a:t>GLSurfaceView</a:t>
            </a:r>
            <a:r>
              <a:rPr lang="en-US" dirty="0" smtClean="0"/>
              <a:t> like we did with standard </a:t>
            </a:r>
            <a:r>
              <a:rPr lang="en-US" dirty="0" err="1" smtClean="0"/>
              <a:t>openGL</a:t>
            </a:r>
            <a:r>
              <a:rPr lang="en-US" dirty="0" smtClean="0"/>
              <a:t>.</a:t>
            </a:r>
            <a:endParaRPr lang="en-US" dirty="0"/>
          </a:p>
        </p:txBody>
      </p:sp>
    </p:spTree>
    <p:extLst>
      <p:ext uri="{BB962C8B-B14F-4D97-AF65-F5344CB8AC3E}">
        <p14:creationId xmlns:p14="http://schemas.microsoft.com/office/powerpoint/2010/main" val="3250096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com.google.ar.core.Session</a:t>
            </a:r>
            <a:endParaRPr lang="en-US" dirty="0"/>
          </a:p>
        </p:txBody>
      </p:sp>
      <p:sp>
        <p:nvSpPr>
          <p:cNvPr id="3" name="Content Placeholder 2"/>
          <p:cNvSpPr>
            <a:spLocks noGrp="1"/>
          </p:cNvSpPr>
          <p:nvPr>
            <p:ph idx="1"/>
          </p:nvPr>
        </p:nvSpPr>
        <p:spPr/>
        <p:txBody>
          <a:bodyPr>
            <a:normAutofit lnSpcReduction="10000"/>
          </a:bodyPr>
          <a:lstStyle/>
          <a:p>
            <a:r>
              <a:rPr lang="en-US" dirty="0" smtClean="0"/>
              <a:t>Session</a:t>
            </a:r>
          </a:p>
          <a:p>
            <a:pPr lvl="1"/>
            <a:r>
              <a:rPr lang="en-US" dirty="0" smtClean="0"/>
              <a:t>Manages </a:t>
            </a:r>
            <a:r>
              <a:rPr lang="en-US" dirty="0"/>
              <a:t>AR system state and handles the session lifecycle. This class is the main entry point to </a:t>
            </a:r>
            <a:r>
              <a:rPr lang="en-US" dirty="0" err="1"/>
              <a:t>ARCore</a:t>
            </a:r>
            <a:r>
              <a:rPr lang="en-US" dirty="0"/>
              <a:t> API. </a:t>
            </a:r>
            <a:endParaRPr lang="en-US" dirty="0" smtClean="0"/>
          </a:p>
          <a:p>
            <a:pPr lvl="1"/>
            <a:r>
              <a:rPr lang="en-US" dirty="0" smtClean="0"/>
              <a:t>This </a:t>
            </a:r>
            <a:r>
              <a:rPr lang="en-US" dirty="0"/>
              <a:t>class allows the user to create a session, configure it, start/stop it, and most importantly receive frames that allow access to camera image and device pose</a:t>
            </a:r>
            <a:r>
              <a:rPr lang="en-US" dirty="0" smtClean="0"/>
              <a:t>.</a:t>
            </a:r>
          </a:p>
          <a:p>
            <a:r>
              <a:rPr lang="en-US" dirty="0" smtClean="0"/>
              <a:t>Frame </a:t>
            </a:r>
            <a:r>
              <a:rPr lang="en-US" dirty="0" err="1" smtClean="0"/>
              <a:t>frame</a:t>
            </a:r>
            <a:r>
              <a:rPr lang="en-US" dirty="0" smtClean="0"/>
              <a:t> = </a:t>
            </a:r>
            <a:r>
              <a:rPr lang="en-US" dirty="0" err="1" smtClean="0"/>
              <a:t>seesion.update</a:t>
            </a:r>
            <a:r>
              <a:rPr lang="en-US" dirty="0" smtClean="0"/>
              <a:t>();  //provides with the current </a:t>
            </a:r>
          </a:p>
          <a:p>
            <a:r>
              <a:rPr lang="en-US" dirty="0" smtClean="0"/>
              <a:t>Note we need to configure it and can use the defaults</a:t>
            </a:r>
          </a:p>
          <a:p>
            <a:pPr lvl="1"/>
            <a:r>
              <a:rPr lang="en-US" dirty="0" smtClean="0"/>
              <a:t> </a:t>
            </a:r>
            <a:r>
              <a:rPr lang="en-US" dirty="0" err="1" smtClean="0"/>
              <a:t>Config</a:t>
            </a:r>
            <a:r>
              <a:rPr lang="en-US" dirty="0" smtClean="0"/>
              <a:t> </a:t>
            </a:r>
            <a:r>
              <a:rPr lang="en-US" dirty="0" err="1" smtClean="0"/>
              <a:t>config</a:t>
            </a:r>
            <a:r>
              <a:rPr lang="en-US" dirty="0" smtClean="0"/>
              <a:t> = new </a:t>
            </a:r>
            <a:r>
              <a:rPr lang="en-US" dirty="0" err="1" smtClean="0"/>
              <a:t>Config</a:t>
            </a:r>
            <a:r>
              <a:rPr lang="en-US" dirty="0" smtClean="0"/>
              <a:t>(session);</a:t>
            </a:r>
          </a:p>
          <a:p>
            <a:pPr lvl="1"/>
            <a:r>
              <a:rPr lang="en-US" dirty="0" smtClean="0"/>
              <a:t>Any changes as necessary and then feed it back to the session.</a:t>
            </a:r>
          </a:p>
          <a:p>
            <a:pPr lvl="1"/>
            <a:r>
              <a:rPr lang="en-US" dirty="0" err="1" smtClean="0"/>
              <a:t>session.configure</a:t>
            </a:r>
            <a:r>
              <a:rPr lang="en-US" dirty="0" smtClean="0"/>
              <a:t>(</a:t>
            </a:r>
            <a:r>
              <a:rPr lang="en-US" dirty="0" err="1" smtClean="0"/>
              <a:t>config</a:t>
            </a:r>
            <a:r>
              <a:rPr lang="en-US" dirty="0" smtClean="0"/>
              <a:t>);</a:t>
            </a:r>
            <a:endParaRPr lang="en-US" dirty="0"/>
          </a:p>
        </p:txBody>
      </p:sp>
    </p:spTree>
    <p:extLst>
      <p:ext uri="{BB962C8B-B14F-4D97-AF65-F5344CB8AC3E}">
        <p14:creationId xmlns:p14="http://schemas.microsoft.com/office/powerpoint/2010/main" val="627248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com.google.ar.core.Frame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Captures the state and changes to the AR system from a call to </a:t>
            </a:r>
            <a:r>
              <a:rPr lang="en-US" dirty="0" err="1" smtClean="0"/>
              <a:t>session.update</a:t>
            </a:r>
            <a:r>
              <a:rPr lang="en-US" dirty="0" smtClean="0"/>
              <a:t>().</a:t>
            </a:r>
          </a:p>
          <a:p>
            <a:r>
              <a:rPr lang="en-US" dirty="0" smtClean="0"/>
              <a:t>Provides:</a:t>
            </a:r>
          </a:p>
          <a:p>
            <a:pPr lvl="1"/>
            <a:r>
              <a:rPr lang="en-US" dirty="0" err="1" smtClean="0"/>
              <a:t>acquirepointCloud</a:t>
            </a:r>
            <a:r>
              <a:rPr lang="en-US" dirty="0" smtClean="0"/>
              <a:t>() which returns the current set of estimated 3d points attached to real-world geometry.</a:t>
            </a:r>
          </a:p>
          <a:p>
            <a:pPr lvl="1"/>
            <a:r>
              <a:rPr lang="en-US" dirty="0" err="1" smtClean="0"/>
              <a:t>getLightEstimate</a:t>
            </a:r>
            <a:r>
              <a:rPr lang="en-US" dirty="0" smtClean="0"/>
              <a:t>() which returns the current ambient light estimate, if light estimation was enabled.</a:t>
            </a:r>
          </a:p>
          <a:p>
            <a:pPr lvl="1"/>
            <a:r>
              <a:rPr lang="en-US" dirty="0" err="1" smtClean="0"/>
              <a:t>hitTest</a:t>
            </a:r>
            <a:r>
              <a:rPr lang="en-US" dirty="0" smtClean="0"/>
              <a:t>(float </a:t>
            </a:r>
            <a:r>
              <a:rPr lang="en-US" dirty="0" err="1" smtClean="0"/>
              <a:t>xPx</a:t>
            </a:r>
            <a:r>
              <a:rPr lang="en-US" dirty="0" smtClean="0"/>
              <a:t>, float </a:t>
            </a:r>
            <a:r>
              <a:rPr lang="en-US" dirty="0" err="1" smtClean="0"/>
              <a:t>yPx</a:t>
            </a:r>
            <a:r>
              <a:rPr lang="en-US" dirty="0" smtClean="0"/>
              <a:t>) Performs a ray cast from the user's device in the direction of the given location in the camera view.</a:t>
            </a:r>
          </a:p>
          <a:p>
            <a:pPr lvl="1"/>
            <a:r>
              <a:rPr lang="en-US" dirty="0" err="1" smtClean="0"/>
              <a:t>hitTest</a:t>
            </a:r>
            <a:r>
              <a:rPr lang="en-US" dirty="0" smtClean="0"/>
              <a:t>(</a:t>
            </a:r>
            <a:r>
              <a:rPr lang="en-US" dirty="0" err="1" smtClean="0"/>
              <a:t>MotionEvent</a:t>
            </a:r>
            <a:r>
              <a:rPr lang="en-US" dirty="0" smtClean="0"/>
              <a:t> </a:t>
            </a:r>
            <a:r>
              <a:rPr lang="en-US" dirty="0" err="1" smtClean="0"/>
              <a:t>motionEvent</a:t>
            </a:r>
            <a:r>
              <a:rPr lang="en-US" dirty="0" smtClean="0"/>
              <a:t>) Similar to </a:t>
            </a:r>
            <a:r>
              <a:rPr lang="en-US" dirty="0" err="1" smtClean="0"/>
              <a:t>hitTest</a:t>
            </a:r>
            <a:r>
              <a:rPr lang="en-US" dirty="0" smtClean="0"/>
              <a:t>(float, float), but will take values from Android </a:t>
            </a:r>
            <a:r>
              <a:rPr lang="en-US" dirty="0" err="1" smtClean="0"/>
              <a:t>MotionEvent</a:t>
            </a:r>
            <a:r>
              <a:rPr lang="en-US" dirty="0" smtClean="0"/>
              <a:t>.</a:t>
            </a:r>
          </a:p>
          <a:p>
            <a:pPr lvl="1"/>
            <a:r>
              <a:rPr lang="en-US" dirty="0" err="1" smtClean="0"/>
              <a:t>transformDisplayUvCoords</a:t>
            </a:r>
            <a:r>
              <a:rPr lang="en-US" dirty="0" smtClean="0"/>
              <a:t>(</a:t>
            </a:r>
            <a:r>
              <a:rPr lang="en-US" dirty="0" err="1" smtClean="0"/>
              <a:t>FloatBuffer</a:t>
            </a:r>
            <a:r>
              <a:rPr lang="en-US" dirty="0" smtClean="0"/>
              <a:t> </a:t>
            </a:r>
            <a:r>
              <a:rPr lang="en-US" dirty="0" err="1" smtClean="0"/>
              <a:t>uvCoords</a:t>
            </a:r>
            <a:r>
              <a:rPr lang="en-US" dirty="0" smtClean="0"/>
              <a:t>, </a:t>
            </a:r>
            <a:r>
              <a:rPr lang="en-US" dirty="0" err="1" smtClean="0"/>
              <a:t>FloatBuffer</a:t>
            </a:r>
            <a:r>
              <a:rPr lang="en-US" dirty="0" smtClean="0"/>
              <a:t> </a:t>
            </a:r>
            <a:r>
              <a:rPr lang="en-US" dirty="0" err="1" smtClean="0"/>
              <a:t>outUvCoords</a:t>
            </a:r>
            <a:r>
              <a:rPr lang="en-US" dirty="0" smtClean="0"/>
              <a:t>) which Transform the given texture coordinates to correctly show the background image.</a:t>
            </a:r>
          </a:p>
          <a:p>
            <a:pPr lvl="2"/>
            <a:r>
              <a:rPr lang="en-US" dirty="0" smtClean="0"/>
              <a:t>This is what we need to draw the camera image.</a:t>
            </a:r>
            <a:endParaRPr lang="en-US" dirty="0"/>
          </a:p>
        </p:txBody>
      </p:sp>
    </p:spTree>
    <p:extLst>
      <p:ext uri="{BB962C8B-B14F-4D97-AF65-F5344CB8AC3E}">
        <p14:creationId xmlns:p14="http://schemas.microsoft.com/office/powerpoint/2010/main" val="3956505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Code example.</a:t>
            </a:r>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205569" y="1825625"/>
            <a:ext cx="2446862" cy="4351338"/>
          </a:xfrm>
        </p:spPr>
      </p:pic>
      <p:sp>
        <p:nvSpPr>
          <p:cNvPr id="6" name="Content Placeholder 5"/>
          <p:cNvSpPr>
            <a:spLocks noGrp="1"/>
          </p:cNvSpPr>
          <p:nvPr>
            <p:ph sz="half" idx="2"/>
          </p:nvPr>
        </p:nvSpPr>
        <p:spPr/>
        <p:txBody>
          <a:bodyPr/>
          <a:lstStyle/>
          <a:p>
            <a:r>
              <a:rPr lang="en-US" dirty="0" smtClean="0"/>
              <a:t>We'll look at the code for this example and Google's </a:t>
            </a:r>
            <a:r>
              <a:rPr lang="en-US" dirty="0" err="1" smtClean="0"/>
              <a:t>hello_ar</a:t>
            </a:r>
            <a:r>
              <a:rPr lang="en-US" dirty="0"/>
              <a:t> </a:t>
            </a:r>
            <a:r>
              <a:rPr lang="en-US" dirty="0" smtClean="0"/>
              <a:t>example.</a:t>
            </a:r>
          </a:p>
          <a:p>
            <a:endParaRPr lang="en-US" dirty="0"/>
          </a:p>
          <a:p>
            <a:endParaRPr lang="en-US" dirty="0" smtClean="0"/>
          </a:p>
          <a:p>
            <a:r>
              <a:rPr lang="en-US" dirty="0" smtClean="0"/>
              <a:t>This is also a </a:t>
            </a:r>
            <a:r>
              <a:rPr lang="en-US" dirty="0" err="1" smtClean="0"/>
              <a:t>computervision</a:t>
            </a:r>
            <a:r>
              <a:rPr lang="en-US" dirty="0" smtClean="0"/>
              <a:t> example that uses textures to change the camera feed.</a:t>
            </a:r>
            <a:endParaRPr lang="en-US" dirty="0"/>
          </a:p>
        </p:txBody>
      </p:sp>
    </p:spTree>
    <p:extLst>
      <p:ext uri="{BB962C8B-B14F-4D97-AF65-F5344CB8AC3E}">
        <p14:creationId xmlns:p14="http://schemas.microsoft.com/office/powerpoint/2010/main" val="26298633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5" name="Content Placeholder 4"/>
          <p:cNvSpPr>
            <a:spLocks noGrp="1"/>
          </p:cNvSpPr>
          <p:nvPr>
            <p:ph idx="1"/>
          </p:nvPr>
        </p:nvSpPr>
        <p:spPr/>
        <p:txBody>
          <a:bodyPr/>
          <a:lstStyle/>
          <a:p>
            <a:r>
              <a:rPr lang="en-US" dirty="0" smtClean="0">
                <a:hlinkClick r:id="rId2"/>
              </a:rPr>
              <a:t>https://developers.google.com/ar/</a:t>
            </a:r>
            <a:endParaRPr lang="en-US" dirty="0" smtClean="0"/>
          </a:p>
          <a:p>
            <a:r>
              <a:rPr lang="en-US" dirty="0" smtClean="0">
                <a:hlinkClick r:id="rId3"/>
              </a:rPr>
              <a:t>https://developers.google.com/ar/develop/java/quickstart</a:t>
            </a:r>
            <a:r>
              <a:rPr lang="en-US" dirty="0" smtClean="0"/>
              <a:t> </a:t>
            </a:r>
          </a:p>
          <a:p>
            <a:r>
              <a:rPr lang="en-US" dirty="0" smtClean="0">
                <a:hlinkClick r:id="rId4"/>
              </a:rPr>
              <a:t>https://android-developers.googleblog.com/2017/08/arcore-augmented-reality-at-android.html</a:t>
            </a:r>
            <a:r>
              <a:rPr lang="en-US" dirty="0" smtClean="0"/>
              <a:t> </a:t>
            </a:r>
          </a:p>
          <a:p>
            <a:r>
              <a:rPr lang="en-US" dirty="0" smtClean="0">
                <a:hlinkClick r:id="rId5"/>
              </a:rPr>
              <a:t>https://www.blog.google/products/google-vr/announcing-arcore-10-and-new-updates-google-lens/</a:t>
            </a:r>
            <a:endParaRPr lang="en-US" dirty="0" smtClean="0"/>
          </a:p>
          <a:p>
            <a:endParaRPr lang="en-US" dirty="0"/>
          </a:p>
        </p:txBody>
      </p:sp>
    </p:spTree>
    <p:extLst>
      <p:ext uri="{BB962C8B-B14F-4D97-AF65-F5344CB8AC3E}">
        <p14:creationId xmlns:p14="http://schemas.microsoft.com/office/powerpoint/2010/main" val="39298405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4243389" y="1676401"/>
            <a:ext cx="1735137" cy="2378075"/>
          </a:xfrm>
          <a:prstGeom prst="rect">
            <a:avLst/>
          </a:prstGeom>
          <a:noFill/>
          <a:ln w="9525">
            <a:noFill/>
            <a:miter lim="800000"/>
            <a:headEnd/>
            <a:tailEnd/>
          </a:ln>
        </p:spPr>
        <p:txBody>
          <a:bodyPr>
            <a:spAutoFit/>
          </a:bodyPr>
          <a:lstStyle/>
          <a:p>
            <a:pPr>
              <a:spcBef>
                <a:spcPct val="50000"/>
              </a:spcBef>
            </a:pPr>
            <a:r>
              <a:rPr lang="en-US" sz="15000" b="1">
                <a:latin typeface="Tahoma" pitchFamily="34" charset="0"/>
              </a:rPr>
              <a:t>Q</a:t>
            </a:r>
          </a:p>
        </p:txBody>
      </p:sp>
      <p:sp>
        <p:nvSpPr>
          <p:cNvPr id="75779" name="Text Box 3"/>
          <p:cNvSpPr txBox="1">
            <a:spLocks noChangeArrowheads="1"/>
          </p:cNvSpPr>
          <p:nvPr/>
        </p:nvSpPr>
        <p:spPr bwMode="auto">
          <a:xfrm>
            <a:off x="6054725" y="2044701"/>
            <a:ext cx="1735138" cy="2378075"/>
          </a:xfrm>
          <a:prstGeom prst="rect">
            <a:avLst/>
          </a:prstGeom>
          <a:noFill/>
          <a:ln w="9525">
            <a:noFill/>
            <a:miter lim="800000"/>
            <a:headEnd/>
            <a:tailEnd/>
          </a:ln>
        </p:spPr>
        <p:txBody>
          <a:bodyPr>
            <a:spAutoFit/>
          </a:bodyPr>
          <a:lstStyle/>
          <a:p>
            <a:pPr>
              <a:spcBef>
                <a:spcPct val="50000"/>
              </a:spcBef>
            </a:pPr>
            <a:r>
              <a:rPr lang="en-US" sz="15000" b="1">
                <a:latin typeface="Tahoma" pitchFamily="34" charset="0"/>
              </a:rPr>
              <a:t>A</a:t>
            </a:r>
          </a:p>
        </p:txBody>
      </p:sp>
      <p:sp>
        <p:nvSpPr>
          <p:cNvPr id="75780" name="Text Box 4"/>
          <p:cNvSpPr txBox="1">
            <a:spLocks noChangeArrowheads="1"/>
          </p:cNvSpPr>
          <p:nvPr/>
        </p:nvSpPr>
        <p:spPr bwMode="auto">
          <a:xfrm>
            <a:off x="5334000" y="2679701"/>
            <a:ext cx="1735138" cy="1616075"/>
          </a:xfrm>
          <a:prstGeom prst="rect">
            <a:avLst/>
          </a:prstGeom>
          <a:noFill/>
          <a:ln w="9525">
            <a:noFill/>
            <a:miter lim="800000"/>
            <a:headEnd/>
            <a:tailEnd/>
          </a:ln>
        </p:spPr>
        <p:txBody>
          <a:bodyPr>
            <a:spAutoFit/>
          </a:bodyPr>
          <a:lstStyle/>
          <a:p>
            <a:pPr>
              <a:spcBef>
                <a:spcPct val="50000"/>
              </a:spcBef>
            </a:pPr>
            <a:r>
              <a:rPr lang="en-US" sz="10000" b="1">
                <a:latin typeface="Tahoma" pitchFamily="34" charset="0"/>
              </a:rPr>
              <a:t>&amp;</a:t>
            </a:r>
            <a:endParaRPr lang="en-US" sz="15000" b="1">
              <a:latin typeface="Tahoma" pitchFamily="34" charset="0"/>
            </a:endParaRPr>
          </a:p>
        </p:txBody>
      </p:sp>
    </p:spTree>
    <p:extLst>
      <p:ext uri="{BB962C8B-B14F-4D97-AF65-F5344CB8AC3E}">
        <p14:creationId xmlns:p14="http://schemas.microsoft.com/office/powerpoint/2010/main" val="313145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500"/>
                                  </p:stCondLst>
                                  <p:childTnLst>
                                    <p:set>
                                      <p:cBhvr>
                                        <p:cTn id="6" dur="1" fill="hold">
                                          <p:stCondLst>
                                            <p:cond delay="0"/>
                                          </p:stCondLst>
                                        </p:cTn>
                                        <p:tgtEl>
                                          <p:spTgt spid="75778"/>
                                        </p:tgtEl>
                                        <p:attrNameLst>
                                          <p:attrName>style.visibility</p:attrName>
                                        </p:attrNameLst>
                                      </p:cBhvr>
                                      <p:to>
                                        <p:strVal val="visible"/>
                                      </p:to>
                                    </p:set>
                                    <p:anim calcmode="lin" valueType="num">
                                      <p:cBhvr additive="base">
                                        <p:cTn id="7" dur="500" fill="hold"/>
                                        <p:tgtEl>
                                          <p:spTgt spid="75778"/>
                                        </p:tgtEl>
                                        <p:attrNameLst>
                                          <p:attrName>ppt_x</p:attrName>
                                        </p:attrNameLst>
                                      </p:cBhvr>
                                      <p:tavLst>
                                        <p:tav tm="0">
                                          <p:val>
                                            <p:strVal val="0-#ppt_w/2"/>
                                          </p:val>
                                        </p:tav>
                                        <p:tav tm="100000">
                                          <p:val>
                                            <p:strVal val="#ppt_x"/>
                                          </p:val>
                                        </p:tav>
                                      </p:tavLst>
                                    </p:anim>
                                    <p:anim calcmode="lin" valueType="num">
                                      <p:cBhvr additive="base">
                                        <p:cTn id="8" dur="500" fill="hold"/>
                                        <p:tgtEl>
                                          <p:spTgt spid="7577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5780"/>
                                        </p:tgtEl>
                                        <p:attrNameLst>
                                          <p:attrName>style.visibility</p:attrName>
                                        </p:attrNameLst>
                                      </p:cBhvr>
                                      <p:to>
                                        <p:strVal val="visible"/>
                                      </p:to>
                                    </p:set>
                                    <p:anim calcmode="lin" valueType="num">
                                      <p:cBhvr additive="base">
                                        <p:cTn id="12" dur="500" fill="hold"/>
                                        <p:tgtEl>
                                          <p:spTgt spid="75780"/>
                                        </p:tgtEl>
                                        <p:attrNameLst>
                                          <p:attrName>ppt_x</p:attrName>
                                        </p:attrNameLst>
                                      </p:cBhvr>
                                      <p:tavLst>
                                        <p:tav tm="0">
                                          <p:val>
                                            <p:strVal val="#ppt_x"/>
                                          </p:val>
                                        </p:tav>
                                        <p:tav tm="100000">
                                          <p:val>
                                            <p:strVal val="#ppt_x"/>
                                          </p:val>
                                        </p:tav>
                                      </p:tavLst>
                                    </p:anim>
                                    <p:anim calcmode="lin" valueType="num">
                                      <p:cBhvr additive="base">
                                        <p:cTn id="13" dur="500" fill="hold"/>
                                        <p:tgtEl>
                                          <p:spTgt spid="75780"/>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6" fill="hold" grpId="0" nodeType="afterEffect">
                                  <p:stCondLst>
                                    <p:cond delay="0"/>
                                  </p:stCondLst>
                                  <p:childTnLst>
                                    <p:set>
                                      <p:cBhvr>
                                        <p:cTn id="16" dur="1" fill="hold">
                                          <p:stCondLst>
                                            <p:cond delay="0"/>
                                          </p:stCondLst>
                                        </p:cTn>
                                        <p:tgtEl>
                                          <p:spTgt spid="75779"/>
                                        </p:tgtEl>
                                        <p:attrNameLst>
                                          <p:attrName>style.visibility</p:attrName>
                                        </p:attrNameLst>
                                      </p:cBhvr>
                                      <p:to>
                                        <p:strVal val="visible"/>
                                      </p:to>
                                    </p:set>
                                    <p:anim calcmode="lin" valueType="num">
                                      <p:cBhvr additive="base">
                                        <p:cTn id="17" dur="500" fill="hold"/>
                                        <p:tgtEl>
                                          <p:spTgt spid="75779"/>
                                        </p:tgtEl>
                                        <p:attrNameLst>
                                          <p:attrName>ppt_x</p:attrName>
                                        </p:attrNameLst>
                                      </p:cBhvr>
                                      <p:tavLst>
                                        <p:tav tm="0">
                                          <p:val>
                                            <p:strVal val="1+#ppt_w/2"/>
                                          </p:val>
                                        </p:tav>
                                        <p:tav tm="100000">
                                          <p:val>
                                            <p:strVal val="#ppt_x"/>
                                          </p:val>
                                        </p:tav>
                                      </p:tavLst>
                                    </p:anim>
                                    <p:anim calcmode="lin" valueType="num">
                                      <p:cBhvr additive="base">
                                        <p:cTn id="18" dur="500" fill="hold"/>
                                        <p:tgtEl>
                                          <p:spTgt spid="757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autoUpdateAnimBg="0"/>
      <p:bldP spid="75779" grpId="0" autoUpdateAnimBg="0"/>
      <p:bldP spid="7578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ARCore</a:t>
            </a:r>
            <a:r>
              <a:rPr lang="en-US" dirty="0" smtClean="0"/>
              <a:t> </a:t>
            </a:r>
            <a:endParaRPr lang="en-US" dirty="0"/>
          </a:p>
        </p:txBody>
      </p:sp>
      <p:sp>
        <p:nvSpPr>
          <p:cNvPr id="3" name="Content Placeholder 2"/>
          <p:cNvSpPr>
            <a:spLocks noGrp="1"/>
          </p:cNvSpPr>
          <p:nvPr>
            <p:ph idx="1"/>
          </p:nvPr>
        </p:nvSpPr>
        <p:spPr/>
        <p:txBody>
          <a:bodyPr>
            <a:normAutofit lnSpcReduction="10000"/>
          </a:bodyPr>
          <a:lstStyle/>
          <a:p>
            <a:r>
              <a:rPr lang="en-US" dirty="0" err="1" smtClean="0"/>
              <a:t>ARCore</a:t>
            </a:r>
            <a:r>
              <a:rPr lang="en-US" dirty="0" smtClean="0"/>
              <a:t> is a platform for building augmented reality apps on Android.</a:t>
            </a:r>
          </a:p>
          <a:p>
            <a:r>
              <a:rPr lang="en-US" dirty="0" err="1" smtClean="0"/>
              <a:t>ARCore</a:t>
            </a:r>
            <a:r>
              <a:rPr lang="en-US" dirty="0" smtClean="0"/>
              <a:t> uses three key technologies to integrate virtual content with the real world as seen through your phone's camera:</a:t>
            </a:r>
          </a:p>
          <a:p>
            <a:pPr lvl="1"/>
            <a:r>
              <a:rPr lang="en-US" dirty="0" smtClean="0"/>
              <a:t>Motion tracking allows the phone to understand and track its position relative to the world.</a:t>
            </a:r>
          </a:p>
          <a:p>
            <a:pPr lvl="1"/>
            <a:r>
              <a:rPr lang="en-US" dirty="0" smtClean="0"/>
              <a:t>Environmental understanding allows the phone to detect the size and location of flat horizontal surfaces like the ground or a coffee table.</a:t>
            </a:r>
          </a:p>
          <a:p>
            <a:pPr lvl="1"/>
            <a:r>
              <a:rPr lang="en-US" dirty="0" smtClean="0"/>
              <a:t>Light estimation allows the phone to estimate the environment's current lighting conditions.</a:t>
            </a:r>
          </a:p>
          <a:p>
            <a:r>
              <a:rPr lang="en-US" dirty="0" smtClean="0"/>
              <a:t>Supported devices with Nougat (Android 7.0) and higher: </a:t>
            </a:r>
            <a:r>
              <a:rPr lang="en-US" dirty="0" smtClean="0">
                <a:hlinkClick r:id="rId2"/>
              </a:rPr>
              <a:t>https://developers.google.com/ar/discover/#supported_devices</a:t>
            </a:r>
            <a:r>
              <a:rPr lang="en-US" dirty="0" smtClean="0"/>
              <a:t> </a:t>
            </a:r>
            <a:endParaRPr lang="en-US" dirty="0"/>
          </a:p>
        </p:txBody>
      </p:sp>
    </p:spTree>
    <p:extLst>
      <p:ext uri="{BB962C8B-B14F-4D97-AF65-F5344CB8AC3E}">
        <p14:creationId xmlns:p14="http://schemas.microsoft.com/office/powerpoint/2010/main" val="22650803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it works</a:t>
            </a:r>
            <a:endParaRPr lang="en-US" dirty="0"/>
          </a:p>
        </p:txBody>
      </p:sp>
      <p:sp>
        <p:nvSpPr>
          <p:cNvPr id="3" name="Content Placeholder 2"/>
          <p:cNvSpPr>
            <a:spLocks noGrp="1"/>
          </p:cNvSpPr>
          <p:nvPr>
            <p:ph idx="1"/>
          </p:nvPr>
        </p:nvSpPr>
        <p:spPr/>
        <p:txBody>
          <a:bodyPr>
            <a:normAutofit lnSpcReduction="10000"/>
          </a:bodyPr>
          <a:lstStyle/>
          <a:p>
            <a:r>
              <a:rPr lang="en-US" u="sng" dirty="0"/>
              <a:t>Motion tracking</a:t>
            </a:r>
            <a:r>
              <a:rPr lang="en-US" dirty="0"/>
              <a:t>: Using the phone's camera to observe feature points in the room and IMU sensor data, </a:t>
            </a:r>
            <a:r>
              <a:rPr lang="en-US" dirty="0" err="1"/>
              <a:t>ARCore</a:t>
            </a:r>
            <a:r>
              <a:rPr lang="en-US" dirty="0"/>
              <a:t> determines both the position and orientation (pose) of the phone as it moves. Virtual objects remain accurately placed.</a:t>
            </a:r>
          </a:p>
          <a:p>
            <a:r>
              <a:rPr lang="en-US" u="sng" dirty="0"/>
              <a:t>Environmental understanding</a:t>
            </a:r>
            <a:r>
              <a:rPr lang="en-US" dirty="0"/>
              <a:t>: It's common for AR objects to be placed on a floor or a table. </a:t>
            </a:r>
            <a:r>
              <a:rPr lang="en-US" dirty="0" err="1"/>
              <a:t>ARCore</a:t>
            </a:r>
            <a:r>
              <a:rPr lang="en-US" dirty="0"/>
              <a:t> can detect horizontal surfaces using the same feature points it uses for motion tracking.</a:t>
            </a:r>
          </a:p>
          <a:p>
            <a:r>
              <a:rPr lang="en-US" u="sng" dirty="0"/>
              <a:t>Light estimation</a:t>
            </a:r>
            <a:r>
              <a:rPr lang="en-US" dirty="0"/>
              <a:t>: </a:t>
            </a:r>
            <a:r>
              <a:rPr lang="en-US" dirty="0" err="1"/>
              <a:t>ARCore</a:t>
            </a:r>
            <a:r>
              <a:rPr lang="en-US" dirty="0"/>
              <a:t> observes the ambient light in the environment and makes it possible for developers to light virtual objects in ways that match their surroundings, making their appearance even more realistic.</a:t>
            </a:r>
          </a:p>
          <a:p>
            <a:endParaRPr lang="en-US" dirty="0"/>
          </a:p>
        </p:txBody>
      </p:sp>
    </p:spTree>
    <p:extLst>
      <p:ext uri="{BB962C8B-B14F-4D97-AF65-F5344CB8AC3E}">
        <p14:creationId xmlns:p14="http://schemas.microsoft.com/office/powerpoint/2010/main" val="11553117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it works (2)</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User interaction:  </a:t>
            </a:r>
            <a:r>
              <a:rPr lang="en-US" dirty="0" smtClean="0"/>
              <a:t>it uses hit testing to take an (</a:t>
            </a:r>
            <a:r>
              <a:rPr lang="en-US" dirty="0" err="1" smtClean="0"/>
              <a:t>x,y</a:t>
            </a:r>
            <a:r>
              <a:rPr lang="en-US" dirty="0" smtClean="0"/>
              <a:t>) coordinate corresponding to the phone's screen (provided by a tap or whatever other interaction you want your app to support) and projects a ray into the camera's view of the world, returning any planes or feature points that the ray intersects, along with the pose of that intersection in world space. This allows users to select or otherwise interact with objects in the environment.</a:t>
            </a:r>
          </a:p>
          <a:p>
            <a:r>
              <a:rPr lang="en-US" b="1" dirty="0" smtClean="0"/>
              <a:t>Oriented Points:  </a:t>
            </a:r>
            <a:r>
              <a:rPr lang="en-US" dirty="0" smtClean="0"/>
              <a:t>lets you place virtual objects on non-horizontal surfaces. When you perform a hit test that returns a feature point, </a:t>
            </a:r>
            <a:r>
              <a:rPr lang="en-US" dirty="0" err="1" smtClean="0"/>
              <a:t>ARCore</a:t>
            </a:r>
            <a:r>
              <a:rPr lang="en-US" dirty="0" smtClean="0"/>
              <a:t> will look at nearby feature points and use those to attempt to estimate the angle of the surface at the given feature point. </a:t>
            </a:r>
            <a:r>
              <a:rPr lang="en-US" dirty="0" err="1" smtClean="0"/>
              <a:t>ARCore</a:t>
            </a:r>
            <a:r>
              <a:rPr lang="en-US" dirty="0" smtClean="0"/>
              <a:t> will then return a pose that takes that angle into account.</a:t>
            </a:r>
          </a:p>
          <a:p>
            <a:pPr lvl="1"/>
            <a:r>
              <a:rPr lang="en-US" dirty="0" smtClean="0"/>
              <a:t>Because </a:t>
            </a:r>
            <a:r>
              <a:rPr lang="en-US" dirty="0" err="1" smtClean="0"/>
              <a:t>ARCore</a:t>
            </a:r>
            <a:r>
              <a:rPr lang="en-US" dirty="0" smtClean="0"/>
              <a:t> uses clusters of feature points to detect the surface's angle, surfaces without texture, such as a white wall, may not be detected properly.</a:t>
            </a:r>
            <a:endParaRPr lang="en-US" dirty="0"/>
          </a:p>
        </p:txBody>
      </p:sp>
    </p:spTree>
    <p:extLst>
      <p:ext uri="{BB962C8B-B14F-4D97-AF65-F5344CB8AC3E}">
        <p14:creationId xmlns:p14="http://schemas.microsoft.com/office/powerpoint/2010/main" val="3207557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it works (3)</a:t>
            </a:r>
            <a:endParaRPr lang="en-US" dirty="0"/>
          </a:p>
        </p:txBody>
      </p:sp>
      <p:sp>
        <p:nvSpPr>
          <p:cNvPr id="3" name="Content Placeholder 2"/>
          <p:cNvSpPr>
            <a:spLocks noGrp="1"/>
          </p:cNvSpPr>
          <p:nvPr>
            <p:ph idx="1"/>
          </p:nvPr>
        </p:nvSpPr>
        <p:spPr/>
        <p:txBody>
          <a:bodyPr>
            <a:normAutofit/>
          </a:bodyPr>
          <a:lstStyle/>
          <a:p>
            <a:r>
              <a:rPr lang="en-US" b="1" dirty="0" smtClean="0"/>
              <a:t>Anchors and </a:t>
            </a:r>
            <a:r>
              <a:rPr lang="en-US" b="1" dirty="0" err="1" smtClean="0"/>
              <a:t>Trackables</a:t>
            </a:r>
            <a:r>
              <a:rPr lang="en-US" b="1" dirty="0" smtClean="0"/>
              <a:t>:</a:t>
            </a:r>
          </a:p>
          <a:p>
            <a:pPr lvl="1"/>
            <a:r>
              <a:rPr lang="en-US" dirty="0" smtClean="0"/>
              <a:t>Poses can change as </a:t>
            </a:r>
            <a:r>
              <a:rPr lang="en-US" dirty="0" err="1" smtClean="0"/>
              <a:t>ARCore</a:t>
            </a:r>
            <a:r>
              <a:rPr lang="en-US" dirty="0" smtClean="0"/>
              <a:t> improves its understanding of its own position and its environment. When you want to place a virtual object, you need to define an </a:t>
            </a:r>
            <a:r>
              <a:rPr lang="en-US" b="1" dirty="0" smtClean="0"/>
              <a:t>anchor</a:t>
            </a:r>
            <a:r>
              <a:rPr lang="en-US" dirty="0" smtClean="0"/>
              <a:t> to ensure that </a:t>
            </a:r>
            <a:r>
              <a:rPr lang="en-US" dirty="0" err="1" smtClean="0"/>
              <a:t>ARCore</a:t>
            </a:r>
            <a:r>
              <a:rPr lang="en-US" dirty="0" smtClean="0"/>
              <a:t> tracks the object's position over time. Often times you create an anchor based on the pose returned by a hit test, as described in user interaction.</a:t>
            </a:r>
          </a:p>
          <a:p>
            <a:pPr lvl="1"/>
            <a:r>
              <a:rPr lang="en-US" dirty="0" smtClean="0"/>
              <a:t>The fact that poses can change means that </a:t>
            </a:r>
            <a:r>
              <a:rPr lang="en-US" dirty="0" err="1" smtClean="0"/>
              <a:t>ARCore</a:t>
            </a:r>
            <a:r>
              <a:rPr lang="en-US" dirty="0" smtClean="0"/>
              <a:t> may update the position of environmental objects like planes and feature points over time. Planes and points are a special type of object called a </a:t>
            </a:r>
            <a:r>
              <a:rPr lang="en-US" b="1" dirty="0" smtClean="0"/>
              <a:t>trackable</a:t>
            </a:r>
            <a:r>
              <a:rPr lang="en-US" dirty="0" smtClean="0"/>
              <a:t>. Like the name suggests, these are objects that </a:t>
            </a:r>
            <a:r>
              <a:rPr lang="en-US" dirty="0" err="1" smtClean="0"/>
              <a:t>ARCore</a:t>
            </a:r>
            <a:r>
              <a:rPr lang="en-US" dirty="0" smtClean="0"/>
              <a:t> will track over time.</a:t>
            </a:r>
            <a:endParaRPr lang="en-US" dirty="0"/>
          </a:p>
        </p:txBody>
      </p:sp>
    </p:spTree>
    <p:extLst>
      <p:ext uri="{BB962C8B-B14F-4D97-AF65-F5344CB8AC3E}">
        <p14:creationId xmlns:p14="http://schemas.microsoft.com/office/powerpoint/2010/main" val="1520883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a:t>
            </a:r>
            <a:endParaRPr lang="en-US" dirty="0"/>
          </a:p>
        </p:txBody>
      </p:sp>
      <p:sp>
        <p:nvSpPr>
          <p:cNvPr id="3" name="Content Placeholder 2"/>
          <p:cNvSpPr>
            <a:spLocks noGrp="1"/>
          </p:cNvSpPr>
          <p:nvPr>
            <p:ph idx="1"/>
          </p:nvPr>
        </p:nvSpPr>
        <p:spPr/>
        <p:txBody>
          <a:bodyPr/>
          <a:lstStyle/>
          <a:p>
            <a:r>
              <a:rPr lang="en-US" dirty="0" smtClean="0"/>
              <a:t>To help build 3D objects you can use two tools that google built</a:t>
            </a:r>
          </a:p>
          <a:p>
            <a:pPr lvl="1"/>
            <a:r>
              <a:rPr lang="en-US" dirty="0" smtClean="0">
                <a:hlinkClick r:id="rId2"/>
              </a:rPr>
              <a:t>https://www.tiltbrush.com/</a:t>
            </a:r>
            <a:endParaRPr lang="en-US" dirty="0" smtClean="0"/>
          </a:p>
          <a:p>
            <a:pPr lvl="1"/>
            <a:r>
              <a:rPr lang="en-US" dirty="0" smtClean="0">
                <a:hlinkClick r:id="rId3"/>
              </a:rPr>
              <a:t>Https://vr.google.com/blocks/</a:t>
            </a:r>
            <a:r>
              <a:rPr lang="en-US" dirty="0" smtClean="0"/>
              <a:t> </a:t>
            </a:r>
          </a:p>
          <a:p>
            <a:pPr lvl="1"/>
            <a:r>
              <a:rPr lang="en-US" dirty="0" smtClean="0"/>
              <a:t>They allow you build 3D objects in a 3D environment.</a:t>
            </a:r>
          </a:p>
          <a:p>
            <a:pPr lvl="1"/>
            <a:endParaRPr lang="en-US" dirty="0" smtClean="0"/>
          </a:p>
          <a:p>
            <a:pPr lvl="1"/>
            <a:endParaRPr lang="en-US" dirty="0"/>
          </a:p>
          <a:p>
            <a:pPr lvl="1"/>
            <a:r>
              <a:rPr lang="en-US" dirty="0" smtClean="0"/>
              <a:t>Available only on the VIVE and Oculus</a:t>
            </a:r>
            <a:endParaRPr lang="en-US" dirty="0"/>
          </a:p>
        </p:txBody>
      </p:sp>
    </p:spTree>
    <p:extLst>
      <p:ext uri="{BB962C8B-B14F-4D97-AF65-F5344CB8AC3E}">
        <p14:creationId xmlns:p14="http://schemas.microsoft.com/office/powerpoint/2010/main" val="10395359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Platforms</a:t>
            </a:r>
            <a:endParaRPr lang="en-US" dirty="0"/>
          </a:p>
        </p:txBody>
      </p:sp>
      <p:sp>
        <p:nvSpPr>
          <p:cNvPr id="3" name="Content Placeholder 2"/>
          <p:cNvSpPr>
            <a:spLocks noGrp="1"/>
          </p:cNvSpPr>
          <p:nvPr>
            <p:ph idx="1"/>
          </p:nvPr>
        </p:nvSpPr>
        <p:spPr/>
        <p:txBody>
          <a:bodyPr/>
          <a:lstStyle/>
          <a:p>
            <a:r>
              <a:rPr lang="en-US" dirty="0" err="1" smtClean="0"/>
              <a:t>ARCore</a:t>
            </a:r>
            <a:r>
              <a:rPr lang="en-US" dirty="0" smtClean="0"/>
              <a:t> can be used on</a:t>
            </a:r>
          </a:p>
          <a:p>
            <a:pPr lvl="1"/>
            <a:r>
              <a:rPr lang="en-US" dirty="0" smtClean="0"/>
              <a:t>Android (Java)    API 24+           Covered in this lecture</a:t>
            </a:r>
          </a:p>
          <a:p>
            <a:pPr lvl="1"/>
            <a:r>
              <a:rPr lang="en-US" dirty="0" smtClean="0"/>
              <a:t>Android (</a:t>
            </a:r>
            <a:r>
              <a:rPr lang="en-US" dirty="0" err="1" smtClean="0"/>
              <a:t>c++</a:t>
            </a:r>
            <a:r>
              <a:rPr lang="en-US" dirty="0" smtClean="0"/>
              <a:t>) NDK</a:t>
            </a:r>
          </a:p>
          <a:p>
            <a:pPr lvl="1"/>
            <a:r>
              <a:rPr lang="en-US" dirty="0" smtClean="0"/>
              <a:t>Unity                                </a:t>
            </a:r>
          </a:p>
          <a:p>
            <a:pPr lvl="1"/>
            <a:r>
              <a:rPr lang="en-US" dirty="0" smtClean="0"/>
              <a:t>Unreal</a:t>
            </a:r>
          </a:p>
          <a:p>
            <a:pPr lvl="1"/>
            <a:r>
              <a:rPr lang="en-US" dirty="0" smtClean="0"/>
              <a:t>Web</a:t>
            </a:r>
          </a:p>
          <a:p>
            <a:pPr lvl="2"/>
            <a:r>
              <a:rPr lang="en-US" dirty="0" smtClean="0"/>
              <a:t>Requires AR-</a:t>
            </a:r>
            <a:r>
              <a:rPr lang="en-US" dirty="0" err="1" smtClean="0"/>
              <a:t>enchanced</a:t>
            </a:r>
            <a:r>
              <a:rPr lang="en-US" dirty="0" smtClean="0"/>
              <a:t> browsers, which are currently all alpha level releases.</a:t>
            </a:r>
          </a:p>
          <a:p>
            <a:pPr lvl="3"/>
            <a:r>
              <a:rPr lang="en-US" dirty="0" err="1">
                <a:hlinkClick r:id="rId2"/>
              </a:rPr>
              <a:t>WebARonARCore</a:t>
            </a:r>
            <a:r>
              <a:rPr lang="en-US" dirty="0"/>
              <a:t> (Android)</a:t>
            </a:r>
          </a:p>
          <a:p>
            <a:pPr lvl="3"/>
            <a:r>
              <a:rPr lang="en-US" dirty="0" err="1">
                <a:hlinkClick r:id="rId3"/>
              </a:rPr>
              <a:t>WebARonARKit</a:t>
            </a:r>
            <a:r>
              <a:rPr lang="en-US" dirty="0"/>
              <a:t> (iOS)</a:t>
            </a:r>
          </a:p>
        </p:txBody>
      </p:sp>
    </p:spTree>
    <p:extLst>
      <p:ext uri="{BB962C8B-B14F-4D97-AF65-F5344CB8AC3E}">
        <p14:creationId xmlns:p14="http://schemas.microsoft.com/office/powerpoint/2010/main" val="1864286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Basic setup</a:t>
            </a:r>
            <a:endParaRPr lang="en-US" dirty="0"/>
          </a:p>
        </p:txBody>
      </p:sp>
      <p:sp>
        <p:nvSpPr>
          <p:cNvPr id="5" name="Content Placeholder 4"/>
          <p:cNvSpPr>
            <a:spLocks noGrp="1"/>
          </p:cNvSpPr>
          <p:nvPr>
            <p:ph idx="1"/>
          </p:nvPr>
        </p:nvSpPr>
        <p:spPr/>
        <p:txBody>
          <a:bodyPr>
            <a:normAutofit fontScale="85000" lnSpcReduction="20000"/>
          </a:bodyPr>
          <a:lstStyle/>
          <a:p>
            <a:r>
              <a:rPr lang="en-US" dirty="0" smtClean="0"/>
              <a:t>In the manifest file   </a:t>
            </a:r>
          </a:p>
          <a:p>
            <a:pPr marL="0" indent="0">
              <a:buNone/>
            </a:pPr>
            <a:r>
              <a:rPr lang="en-US" dirty="0" smtClean="0"/>
              <a:t>  &lt;uses-feature </a:t>
            </a:r>
            <a:r>
              <a:rPr lang="en-US" dirty="0" err="1" smtClean="0"/>
              <a:t>android:name</a:t>
            </a:r>
            <a:r>
              <a:rPr lang="en-US" dirty="0" smtClean="0"/>
              <a:t>="android.hardware.camera.ar" </a:t>
            </a:r>
            <a:r>
              <a:rPr lang="en-US" dirty="0" err="1" smtClean="0"/>
              <a:t>android:required</a:t>
            </a:r>
            <a:r>
              <a:rPr lang="en-US" dirty="0" smtClean="0"/>
              <a:t>="true" /&gt;</a:t>
            </a:r>
          </a:p>
          <a:p>
            <a:pPr marL="0" indent="0">
              <a:buNone/>
            </a:pPr>
            <a:r>
              <a:rPr lang="en-US" dirty="0" smtClean="0"/>
              <a:t>  &lt;application&gt;</a:t>
            </a:r>
          </a:p>
          <a:p>
            <a:pPr marL="0" indent="0">
              <a:buNone/>
            </a:pPr>
            <a:r>
              <a:rPr lang="en-US" dirty="0" smtClean="0"/>
              <a:t>    ...</a:t>
            </a:r>
          </a:p>
          <a:p>
            <a:pPr marL="0" indent="0">
              <a:buNone/>
            </a:pPr>
            <a:r>
              <a:rPr lang="en-US" dirty="0" smtClean="0"/>
              <a:t>        &lt;meta-data </a:t>
            </a:r>
            <a:r>
              <a:rPr lang="en-US" dirty="0" err="1" smtClean="0"/>
              <a:t>android:name</a:t>
            </a:r>
            <a:r>
              <a:rPr lang="en-US" dirty="0" smtClean="0"/>
              <a:t>="</a:t>
            </a:r>
            <a:r>
              <a:rPr lang="en-US" dirty="0" err="1" smtClean="0"/>
              <a:t>com.google.ar.core</a:t>
            </a:r>
            <a:r>
              <a:rPr lang="en-US" dirty="0" smtClean="0"/>
              <a:t>" </a:t>
            </a:r>
            <a:r>
              <a:rPr lang="en-US" dirty="0" err="1" smtClean="0"/>
              <a:t>android:value</a:t>
            </a:r>
            <a:r>
              <a:rPr lang="en-US" dirty="0" smtClean="0"/>
              <a:t>="required" /&gt;</a:t>
            </a:r>
          </a:p>
          <a:p>
            <a:r>
              <a:rPr lang="en-US" dirty="0" err="1" smtClean="0"/>
              <a:t>build.gradle</a:t>
            </a:r>
            <a:r>
              <a:rPr lang="en-US" dirty="0" smtClean="0"/>
              <a:t> in the dependencies section add</a:t>
            </a:r>
          </a:p>
          <a:p>
            <a:pPr marL="457200" lvl="1" indent="0">
              <a:buNone/>
            </a:pPr>
            <a:r>
              <a:rPr lang="en-US" dirty="0" smtClean="0"/>
              <a:t>// </a:t>
            </a:r>
            <a:r>
              <a:rPr lang="en-US" dirty="0" err="1" smtClean="0"/>
              <a:t>ARCore</a:t>
            </a:r>
            <a:r>
              <a:rPr lang="en-US" dirty="0" smtClean="0"/>
              <a:t> library</a:t>
            </a:r>
          </a:p>
          <a:p>
            <a:pPr marL="457200" lvl="1" indent="0">
              <a:buNone/>
            </a:pPr>
            <a:r>
              <a:rPr lang="en-US" dirty="0" smtClean="0"/>
              <a:t>implementation </a:t>
            </a:r>
            <a:r>
              <a:rPr lang="en-US" dirty="0" smtClean="0"/>
              <a:t>'com.google.ar:core:1.35.0</a:t>
            </a:r>
            <a:r>
              <a:rPr lang="en-US" dirty="0" smtClean="0"/>
              <a:t>'</a:t>
            </a:r>
          </a:p>
          <a:p>
            <a:pPr marL="457200" lvl="1" indent="0">
              <a:buNone/>
            </a:pPr>
            <a:endParaRPr lang="en-US" dirty="0"/>
          </a:p>
          <a:p>
            <a:pPr marL="457200" lvl="1" indent="0">
              <a:buNone/>
            </a:pPr>
            <a:endParaRPr lang="en-US" dirty="0" smtClean="0"/>
          </a:p>
          <a:p>
            <a:r>
              <a:rPr lang="en-US" dirty="0" smtClean="0"/>
              <a:t>Ask for permissions:</a:t>
            </a:r>
          </a:p>
          <a:p>
            <a:pPr lvl="1"/>
            <a:r>
              <a:rPr lang="en-US" dirty="0" smtClean="0"/>
              <a:t>You need to add the ask permissions for the camera as well.</a:t>
            </a:r>
            <a:endParaRPr lang="en-US" dirty="0"/>
          </a:p>
          <a:p>
            <a:endParaRPr lang="en-US" dirty="0"/>
          </a:p>
        </p:txBody>
      </p:sp>
    </p:spTree>
    <p:extLst>
      <p:ext uri="{BB962C8B-B14F-4D97-AF65-F5344CB8AC3E}">
        <p14:creationId xmlns:p14="http://schemas.microsoft.com/office/powerpoint/2010/main" val="36963878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ARCore</a:t>
            </a:r>
            <a:r>
              <a:rPr lang="en-US" dirty="0" smtClean="0"/>
              <a:t> installed?</a:t>
            </a:r>
            <a:endParaRPr lang="en-US" dirty="0"/>
          </a:p>
        </p:txBody>
      </p:sp>
      <p:sp>
        <p:nvSpPr>
          <p:cNvPr id="3" name="Content Placeholder 2"/>
          <p:cNvSpPr>
            <a:spLocks noGrp="1"/>
          </p:cNvSpPr>
          <p:nvPr>
            <p:ph idx="1"/>
          </p:nvPr>
        </p:nvSpPr>
        <p:spPr/>
        <p:txBody>
          <a:bodyPr/>
          <a:lstStyle/>
          <a:p>
            <a:r>
              <a:rPr lang="en-US" dirty="0" smtClean="0"/>
              <a:t>You should make sure </a:t>
            </a:r>
            <a:r>
              <a:rPr lang="en-US" dirty="0" err="1" smtClean="0"/>
              <a:t>ARCore</a:t>
            </a:r>
            <a:r>
              <a:rPr lang="en-US" dirty="0" smtClean="0"/>
              <a:t> is installed</a:t>
            </a:r>
          </a:p>
          <a:p>
            <a:r>
              <a:rPr lang="en-US" dirty="0" smtClean="0"/>
              <a:t>Uses the snippet of code</a:t>
            </a:r>
          </a:p>
          <a:p>
            <a:pPr lvl="1"/>
            <a:r>
              <a:rPr lang="en-US" dirty="0" smtClean="0">
                <a:hlinkClick r:id="rId2"/>
              </a:rPr>
              <a:t>https://developers.google.com/ar/develop/java/enable-arcore#runtime</a:t>
            </a:r>
            <a:r>
              <a:rPr lang="en-US" dirty="0" smtClean="0"/>
              <a:t> </a:t>
            </a:r>
            <a:endParaRPr lang="en-US" dirty="0"/>
          </a:p>
        </p:txBody>
      </p:sp>
    </p:spTree>
    <p:extLst>
      <p:ext uri="{BB962C8B-B14F-4D97-AF65-F5344CB8AC3E}">
        <p14:creationId xmlns:p14="http://schemas.microsoft.com/office/powerpoint/2010/main" val="11454034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TotalTime>
  <Words>1019</Words>
  <Application>Microsoft Office PowerPoint</Application>
  <PresentationFormat>Widescreen</PresentationFormat>
  <Paragraphs>98</Paragraphs>
  <Slides>15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Tahoma</vt:lpstr>
      <vt:lpstr>Office Theme</vt:lpstr>
      <vt:lpstr>Cosc 5/4735</vt:lpstr>
      <vt:lpstr>ARCore </vt:lpstr>
      <vt:lpstr>How it works</vt:lpstr>
      <vt:lpstr>How it works (2)</vt:lpstr>
      <vt:lpstr>How it works (3)</vt:lpstr>
      <vt:lpstr>tools</vt:lpstr>
      <vt:lpstr>Platforms</vt:lpstr>
      <vt:lpstr>Basic setup</vt:lpstr>
      <vt:lpstr>ARCore installed?</vt:lpstr>
      <vt:lpstr>OpenGL for the most part.</vt:lpstr>
      <vt:lpstr>com.google.ar.core.Session</vt:lpstr>
      <vt:lpstr>com.google.ar.core.Frame</vt:lpstr>
      <vt:lpstr>Code example.</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Cosc 5/4735</dc:title>
  <dc:creator>James S. Ward</dc:creator>
  <cp:lastModifiedBy>Jim Ward</cp:lastModifiedBy>
  <cp:revision>13</cp:revision>
  <dcterms:created xsi:type="dcterms:W3CDTF">2018-03-12T15:34:37Z</dcterms:created>
  <dcterms:modified xsi:type="dcterms:W3CDTF">2023-03-02T16:45:30Z</dcterms:modified>
</cp:coreProperties>
</file>