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63" r:id="rId12"/>
    <p:sldId id="272" r:id="rId13"/>
    <p:sldId id="273" r:id="rId14"/>
    <p:sldId id="274" r:id="rId15"/>
    <p:sldId id="277" r:id="rId16"/>
    <p:sldId id="276" r:id="rId17"/>
    <p:sldId id="27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98" y="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earnopengles.com/android-lesson-one-getting-started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Cosc</a:t>
            </a:r>
            <a:r>
              <a:rPr lang="en-US" dirty="0" smtClean="0"/>
              <a:t> 4735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OpenGL ES 2.0 and 3.0</a:t>
            </a:r>
          </a:p>
          <a:p>
            <a:r>
              <a:rPr lang="en-US" dirty="0" smtClean="0"/>
              <a:t>A </a:t>
            </a:r>
            <a:r>
              <a:rPr lang="en-US" smtClean="0"/>
              <a:t>basic guide.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9576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Renderer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dirty="0" smtClean="0"/>
              <a:t>Where the drawing actually happens.</a:t>
            </a:r>
          </a:p>
          <a:p>
            <a:pPr marL="0" indent="0">
              <a:buNone/>
            </a:pPr>
            <a:r>
              <a:rPr lang="en-US" dirty="0" smtClean="0"/>
              <a:t>public class </a:t>
            </a:r>
            <a:r>
              <a:rPr lang="en-US" dirty="0" err="1" smtClean="0"/>
              <a:t>myRenderer</a:t>
            </a:r>
            <a:r>
              <a:rPr lang="en-US" dirty="0" smtClean="0"/>
              <a:t> implements </a:t>
            </a:r>
            <a:r>
              <a:rPr lang="en-US" dirty="0" err="1" smtClean="0"/>
              <a:t>GLSurfaceView.Renderer</a:t>
            </a:r>
            <a:r>
              <a:rPr lang="en-US" dirty="0" smtClean="0"/>
              <a:t> {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// Initialize the </a:t>
            </a:r>
            <a:r>
              <a:rPr lang="en-US" dirty="0" err="1" smtClean="0"/>
              <a:t>shader</a:t>
            </a:r>
            <a:r>
              <a:rPr lang="en-US" dirty="0" smtClean="0"/>
              <a:t> and program object</a:t>
            </a:r>
          </a:p>
          <a:p>
            <a:pPr marL="0" indent="0">
              <a:buNone/>
            </a:pPr>
            <a:r>
              <a:rPr lang="en-US" dirty="0" smtClean="0"/>
              <a:t>@Override</a:t>
            </a:r>
          </a:p>
          <a:p>
            <a:pPr marL="0" indent="0">
              <a:buNone/>
            </a:pPr>
            <a:r>
              <a:rPr lang="en-US" dirty="0" smtClean="0"/>
              <a:t>    public void </a:t>
            </a:r>
            <a:r>
              <a:rPr lang="en-US" dirty="0" err="1" smtClean="0"/>
              <a:t>onSurfaceCreated</a:t>
            </a:r>
            <a:r>
              <a:rPr lang="en-US" dirty="0" smtClean="0"/>
              <a:t>(GL10 </a:t>
            </a:r>
            <a:r>
              <a:rPr lang="en-US" dirty="0" err="1" smtClean="0"/>
              <a:t>glUnused</a:t>
            </a:r>
            <a:r>
              <a:rPr lang="en-US" dirty="0" smtClean="0"/>
              <a:t>, </a:t>
            </a:r>
            <a:r>
              <a:rPr lang="en-US" dirty="0" err="1" smtClean="0"/>
              <a:t>EGLConfig</a:t>
            </a:r>
            <a:r>
              <a:rPr lang="en-US" dirty="0" smtClean="0"/>
              <a:t> </a:t>
            </a:r>
            <a:r>
              <a:rPr lang="en-US" dirty="0" err="1" smtClean="0"/>
              <a:t>config</a:t>
            </a:r>
            <a:r>
              <a:rPr lang="en-US" dirty="0" smtClean="0"/>
              <a:t>) {</a:t>
            </a:r>
          </a:p>
          <a:p>
            <a:pPr marL="0" indent="0">
              <a:buNone/>
            </a:pPr>
            <a:r>
              <a:rPr lang="en-US" dirty="0" smtClean="0"/>
              <a:t>        //setup clear buffer, set the clear buffer color to light gray.</a:t>
            </a:r>
          </a:p>
          <a:p>
            <a:pPr marL="0" indent="0">
              <a:buNone/>
            </a:pPr>
            <a:r>
              <a:rPr lang="en-US" dirty="0" smtClean="0"/>
              <a:t>        GLES30.glClearColor(0.9f, .9f, 0.9f, 0.9f);</a:t>
            </a:r>
          </a:p>
          <a:p>
            <a:pPr marL="0" indent="0">
              <a:buNone/>
            </a:pPr>
            <a:r>
              <a:rPr lang="en-US" dirty="0" smtClean="0"/>
              <a:t>        //initialize any objects for drawing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</a:p>
          <a:p>
            <a:pPr marL="0" indent="0">
              <a:buNone/>
            </a:pPr>
            <a:r>
              <a:rPr lang="en-US" dirty="0" smtClean="0"/>
              <a:t>    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@Override</a:t>
            </a:r>
          </a:p>
          <a:p>
            <a:pPr marL="0" indent="0">
              <a:buNone/>
            </a:pPr>
            <a:r>
              <a:rPr lang="en-US" dirty="0" smtClean="0"/>
              <a:t>    public void </a:t>
            </a:r>
            <a:r>
              <a:rPr lang="en-US" dirty="0" err="1" smtClean="0"/>
              <a:t>onSurfaceChanged</a:t>
            </a:r>
            <a:r>
              <a:rPr lang="en-US" dirty="0" smtClean="0"/>
              <a:t>(GL10 </a:t>
            </a:r>
            <a:r>
              <a:rPr lang="en-US" dirty="0" err="1" smtClean="0"/>
              <a:t>glUnused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 width, </a:t>
            </a:r>
            <a:r>
              <a:rPr lang="en-US" dirty="0" err="1" smtClean="0"/>
              <a:t>int</a:t>
            </a:r>
            <a:r>
              <a:rPr lang="en-US" dirty="0" smtClean="0"/>
              <a:t> height) {</a:t>
            </a:r>
          </a:p>
          <a:p>
            <a:pPr marL="0" indent="0">
              <a:buNone/>
            </a:pPr>
            <a:r>
              <a:rPr lang="en-US" dirty="0" smtClean="0"/>
              <a:t>       // Set the viewport</a:t>
            </a:r>
          </a:p>
          <a:p>
            <a:pPr marL="0" indent="0">
              <a:buNone/>
            </a:pPr>
            <a:r>
              <a:rPr lang="en-US" dirty="0" smtClean="0"/>
              <a:t>        GLES30.glViewport(0, 0, width, height);</a:t>
            </a:r>
          </a:p>
          <a:p>
            <a:pPr marL="0" indent="0">
              <a:buNone/>
            </a:pPr>
            <a:r>
              <a:rPr lang="en-US" dirty="0" smtClean="0"/>
              <a:t>        float aspect = (float) width / height;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// this projection matrix is applied to object coordinate no idea why 53.13f, it was used in another example and it worked.</a:t>
            </a:r>
          </a:p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Matrix.perspectiveM</a:t>
            </a:r>
            <a:r>
              <a:rPr lang="en-US" dirty="0" smtClean="0"/>
              <a:t>(</a:t>
            </a:r>
            <a:r>
              <a:rPr lang="en-US" dirty="0" err="1" smtClean="0"/>
              <a:t>mProjectionMatrix</a:t>
            </a:r>
            <a:r>
              <a:rPr lang="en-US" dirty="0" smtClean="0"/>
              <a:t>, 0, 53.13f, aspect, Z_NEAR, Z_FAR);</a:t>
            </a:r>
          </a:p>
          <a:p>
            <a:pPr marL="0" indent="0">
              <a:buNone/>
            </a:pPr>
            <a:r>
              <a:rPr lang="en-US" dirty="0" smtClean="0"/>
              <a:t>    }</a:t>
            </a:r>
          </a:p>
          <a:p>
            <a:pPr marL="0" indent="0">
              <a:buNone/>
            </a:pPr>
            <a:r>
              <a:rPr lang="en-US" dirty="0" smtClean="0"/>
              <a:t>@Override</a:t>
            </a:r>
          </a:p>
          <a:p>
            <a:pPr marL="0" indent="0">
              <a:buNone/>
            </a:pPr>
            <a:r>
              <a:rPr lang="en-US" dirty="0" smtClean="0"/>
              <a:t>    public void </a:t>
            </a:r>
            <a:r>
              <a:rPr lang="en-US" dirty="0" err="1" smtClean="0"/>
              <a:t>onDrawFrame</a:t>
            </a:r>
            <a:r>
              <a:rPr lang="en-US" dirty="0" smtClean="0"/>
              <a:t>(GL10 </a:t>
            </a:r>
            <a:r>
              <a:rPr lang="en-US" dirty="0" err="1" smtClean="0"/>
              <a:t>glUnused</a:t>
            </a:r>
            <a:r>
              <a:rPr lang="en-US" dirty="0" smtClean="0"/>
              <a:t>) {</a:t>
            </a:r>
          </a:p>
          <a:p>
            <a:pPr marL="0" indent="0">
              <a:buNone/>
            </a:pPr>
            <a:r>
              <a:rPr lang="en-US" dirty="0" smtClean="0"/>
              <a:t>// Clear the color buffer  set above by </a:t>
            </a:r>
            <a:r>
              <a:rPr lang="en-US" dirty="0" err="1" smtClean="0"/>
              <a:t>glClearColor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       GLES30.glClear(GLES30.GL_COLOR_BUFFER_BIT | GLES30.GL_DEPTH_BUFFER_BIT);</a:t>
            </a:r>
          </a:p>
          <a:p>
            <a:pPr marL="0" indent="0">
              <a:buNone/>
            </a:pPr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5634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Viewing Frustum and Projection Matrix</a:t>
            </a:r>
            <a:endParaRPr lang="en-US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1877220"/>
            <a:ext cx="5905500" cy="397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67898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Renderer and drawing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 are going to create Model-view-projection matrix in the in the drawing and pass that information to the </a:t>
            </a:r>
            <a:r>
              <a:rPr lang="en-US" dirty="0" err="1" smtClean="0"/>
              <a:t>shaders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Always remember:</a:t>
            </a:r>
          </a:p>
          <a:p>
            <a:r>
              <a:rPr lang="en-US" dirty="0" smtClean="0"/>
              <a:t>If you need to rotate an object around it’s axis and move it.</a:t>
            </a:r>
          </a:p>
          <a:p>
            <a:pPr lvl="1"/>
            <a:r>
              <a:rPr lang="en-US" dirty="0" smtClean="0"/>
              <a:t>Translate first</a:t>
            </a:r>
          </a:p>
          <a:p>
            <a:pPr lvl="1"/>
            <a:r>
              <a:rPr lang="en-US" dirty="0" smtClean="0"/>
              <a:t>Then rotate it.   Otherwise you some strange results.</a:t>
            </a:r>
          </a:p>
          <a:p>
            <a:pPr lvl="2"/>
            <a:r>
              <a:rPr lang="en-US" dirty="0" smtClean="0"/>
              <a:t>Rotate, then translate causes the object to move in another direction that is based on the rotate.</a:t>
            </a:r>
          </a:p>
          <a:p>
            <a:pPr lvl="3"/>
            <a:r>
              <a:rPr lang="en-US" dirty="0" smtClean="0"/>
              <a:t>Which </a:t>
            </a:r>
            <a:r>
              <a:rPr lang="en-US" smtClean="0"/>
              <a:t>may actually be what you want.</a:t>
            </a:r>
            <a:endParaRPr lang="en-US" dirty="0" smtClean="0"/>
          </a:p>
          <a:p>
            <a:pPr lvl="2"/>
            <a:r>
              <a:rPr lang="en-US" dirty="0" smtClean="0"/>
              <a:t>You should be able to scale at any point.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3223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OnDrawFrame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Most of the time, you have a series of “objects” to draw.  Such as cubes, pyramids, etc.</a:t>
            </a:r>
          </a:p>
          <a:p>
            <a:r>
              <a:rPr lang="en-US" dirty="0" smtClean="0"/>
              <a:t>First  create the Model-view-projection matrix for the object.  Then call the class object for it. </a:t>
            </a:r>
          </a:p>
          <a:p>
            <a:pPr marL="742950" lvl="2" indent="-342900"/>
            <a:r>
              <a:rPr lang="en-US" dirty="0"/>
              <a:t>all the code to draw the object is located in one place, the object’s class.</a:t>
            </a:r>
          </a:p>
          <a:p>
            <a:pPr lvl="1"/>
            <a:r>
              <a:rPr lang="en-US" dirty="0" smtClean="0"/>
              <a:t>That way you can easily have 8 cubes (for example) in different places.</a:t>
            </a:r>
          </a:p>
          <a:p>
            <a:r>
              <a:rPr lang="en-US" dirty="0" smtClean="0"/>
              <a:t>Or the code for each object class can create it’s own MVP matrix, based on “setters” called to the object.</a:t>
            </a:r>
          </a:p>
        </p:txBody>
      </p:sp>
    </p:spTree>
    <p:extLst>
      <p:ext uri="{BB962C8B-B14F-4D97-AF65-F5344CB8AC3E}">
        <p14:creationId xmlns:p14="http://schemas.microsoft.com/office/powerpoint/2010/main" val="31137509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Object classes</a:t>
            </a:r>
          </a:p>
          <a:p>
            <a:pPr lvl="1"/>
            <a:r>
              <a:rPr lang="en-US" dirty="0" smtClean="0"/>
              <a:t>Contain the vertices of the object</a:t>
            </a:r>
          </a:p>
          <a:p>
            <a:pPr lvl="2"/>
            <a:r>
              <a:rPr lang="en-US" dirty="0" smtClean="0"/>
              <a:t>Based on the origin (</a:t>
            </a:r>
            <a:r>
              <a:rPr lang="en-US" dirty="0" err="1" smtClean="0"/>
              <a:t>ie</a:t>
            </a:r>
            <a:r>
              <a:rPr lang="en-US" dirty="0" smtClean="0"/>
              <a:t> 0,0,0) </a:t>
            </a:r>
          </a:p>
          <a:p>
            <a:pPr lvl="1"/>
            <a:r>
              <a:rPr lang="en-US" dirty="0" smtClean="0"/>
              <a:t>Vertex and Fragment </a:t>
            </a:r>
            <a:r>
              <a:rPr lang="en-US" dirty="0" err="1" smtClean="0"/>
              <a:t>Shader</a:t>
            </a:r>
            <a:r>
              <a:rPr lang="en-US" dirty="0" smtClean="0"/>
              <a:t> used for that object</a:t>
            </a:r>
          </a:p>
          <a:p>
            <a:pPr lvl="1"/>
            <a:r>
              <a:rPr lang="en-US" dirty="0" smtClean="0"/>
              <a:t>Draw method</a:t>
            </a:r>
          </a:p>
          <a:p>
            <a:pPr lvl="2"/>
            <a:r>
              <a:rPr lang="en-US" dirty="0" smtClean="0"/>
              <a:t>That actually draws the object.</a:t>
            </a:r>
          </a:p>
          <a:p>
            <a:pPr lvl="2"/>
            <a:r>
              <a:rPr lang="en-US" dirty="0" smtClean="0"/>
              <a:t>It’s called from </a:t>
            </a:r>
            <a:r>
              <a:rPr lang="en-US" dirty="0" err="1" smtClean="0"/>
              <a:t>OnDrawFrame</a:t>
            </a:r>
            <a:endParaRPr lang="en-US" dirty="0" smtClean="0"/>
          </a:p>
          <a:p>
            <a:pPr lvl="3"/>
            <a:r>
              <a:rPr lang="en-US" dirty="0" smtClean="0"/>
              <a:t>With the MVP matrix, unless the object handles it.</a:t>
            </a:r>
          </a:p>
          <a:p>
            <a:r>
              <a:rPr lang="en-US" dirty="0" smtClean="0"/>
              <a:t>See the cube or pyramid example to see how it is all put together.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681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</a:t>
            </a:r>
            <a:r>
              <a:rPr lang="en-US" dirty="0" smtClean="0"/>
              <a:t>code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OpenGL doesn’t </a:t>
            </a:r>
            <a:r>
              <a:rPr lang="en-US" smtClean="0"/>
              <a:t>use standard </a:t>
            </a:r>
            <a:r>
              <a:rPr lang="en-US" dirty="0" smtClean="0"/>
              <a:t>float, instead </a:t>
            </a:r>
            <a:r>
              <a:rPr lang="en-US" smtClean="0"/>
              <a:t>it uses </a:t>
            </a:r>
            <a:r>
              <a:rPr lang="en-US" dirty="0" smtClean="0"/>
              <a:t>a </a:t>
            </a:r>
            <a:r>
              <a:rPr lang="en-US" dirty="0" err="1" smtClean="0"/>
              <a:t>FloatBuffer</a:t>
            </a:r>
            <a:endParaRPr lang="en-US" dirty="0" smtClean="0"/>
          </a:p>
          <a:p>
            <a:pPr lvl="1"/>
            <a:r>
              <a:rPr lang="en-US" dirty="0" smtClean="0"/>
              <a:t> so most of the time, you create the array of floats and then translate it to a </a:t>
            </a:r>
            <a:r>
              <a:rPr lang="en-US" dirty="0" err="1" smtClean="0"/>
              <a:t>FloatBuffer</a:t>
            </a:r>
            <a:endParaRPr lang="en-US" dirty="0" smtClean="0"/>
          </a:p>
          <a:p>
            <a:pPr lvl="1"/>
            <a:r>
              <a:rPr lang="en-US" dirty="0" smtClean="0"/>
              <a:t>Example: </a:t>
            </a:r>
          </a:p>
          <a:p>
            <a:pPr marL="457200" lvl="1" indent="0">
              <a:buNone/>
            </a:pPr>
            <a:r>
              <a:rPr lang="en-US" dirty="0" err="1" smtClean="0"/>
              <a:t>FloatBuffer</a:t>
            </a:r>
            <a:r>
              <a:rPr lang="en-US" dirty="0" smtClean="0"/>
              <a:t> </a:t>
            </a:r>
            <a:r>
              <a:rPr lang="en-US" dirty="0" err="1"/>
              <a:t>mVertices</a:t>
            </a:r>
            <a:r>
              <a:rPr lang="en-US" dirty="0"/>
              <a:t>;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Float[] </a:t>
            </a:r>
            <a:r>
              <a:rPr lang="en-US" dirty="0" err="1" smtClean="0"/>
              <a:t>mVerticesData</a:t>
            </a:r>
            <a:r>
              <a:rPr lang="en-US" dirty="0" smtClean="0"/>
              <a:t> = new float[] { …};</a:t>
            </a:r>
          </a:p>
          <a:p>
            <a:pPr marL="457200" lvl="1" indent="0">
              <a:buNone/>
            </a:pPr>
            <a:r>
              <a:rPr lang="en-US" dirty="0" err="1"/>
              <a:t>mVertices</a:t>
            </a:r>
            <a:r>
              <a:rPr lang="en-US" dirty="0"/>
              <a:t> = </a:t>
            </a:r>
            <a:r>
              <a:rPr lang="en-US" dirty="0" err="1"/>
              <a:t>ByteBuffer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                .</a:t>
            </a:r>
            <a:r>
              <a:rPr lang="en-US" dirty="0" err="1"/>
              <a:t>allocateDirect</a:t>
            </a:r>
            <a:r>
              <a:rPr lang="en-US" dirty="0"/>
              <a:t>(</a:t>
            </a:r>
            <a:r>
              <a:rPr lang="en-US" dirty="0" err="1"/>
              <a:t>mVerticesData.length</a:t>
            </a:r>
            <a:r>
              <a:rPr lang="en-US" dirty="0"/>
              <a:t> * 4)</a:t>
            </a:r>
          </a:p>
          <a:p>
            <a:pPr marL="457200" lvl="1" indent="0">
              <a:buNone/>
            </a:pPr>
            <a:r>
              <a:rPr lang="en-US" dirty="0"/>
              <a:t>                .order(</a:t>
            </a:r>
            <a:r>
              <a:rPr lang="en-US" dirty="0" err="1"/>
              <a:t>ByteOrder.nativeOrder</a:t>
            </a:r>
            <a:r>
              <a:rPr lang="en-US" dirty="0"/>
              <a:t>())</a:t>
            </a:r>
          </a:p>
          <a:p>
            <a:pPr marL="457200" lvl="1" indent="0">
              <a:buNone/>
            </a:pPr>
            <a:r>
              <a:rPr lang="en-US" dirty="0"/>
              <a:t>                .</a:t>
            </a:r>
            <a:r>
              <a:rPr lang="en-US" dirty="0" err="1"/>
              <a:t>asFloatBuffer</a:t>
            </a:r>
            <a:r>
              <a:rPr lang="en-US" dirty="0"/>
              <a:t>()</a:t>
            </a:r>
          </a:p>
          <a:p>
            <a:pPr marL="457200" lvl="1" indent="0">
              <a:buNone/>
            </a:pPr>
            <a:r>
              <a:rPr lang="en-US" dirty="0"/>
              <a:t>                .put(</a:t>
            </a:r>
            <a:r>
              <a:rPr lang="en-US" dirty="0" err="1"/>
              <a:t>mVerticesData</a:t>
            </a:r>
            <a:r>
              <a:rPr lang="en-US" dirty="0"/>
              <a:t>);</a:t>
            </a:r>
          </a:p>
          <a:p>
            <a:pPr marL="457200" lvl="1" indent="0">
              <a:buNone/>
            </a:pPr>
            <a:r>
              <a:rPr lang="en-US" dirty="0"/>
              <a:t>        </a:t>
            </a:r>
            <a:r>
              <a:rPr lang="en-US" dirty="0" err="1"/>
              <a:t>mVertices.position</a:t>
            </a:r>
            <a:r>
              <a:rPr lang="en-US" dirty="0"/>
              <a:t>(0);</a:t>
            </a:r>
          </a:p>
        </p:txBody>
      </p:sp>
    </p:spTree>
    <p:extLst>
      <p:ext uri="{BB962C8B-B14F-4D97-AF65-F5344CB8AC3E}">
        <p14:creationId xmlns:p14="http://schemas.microsoft.com/office/powerpoint/2010/main" val="27057777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 amount of information was taken from the OpenGL 3.0 Programming Guide 2rd.</a:t>
            </a:r>
          </a:p>
          <a:p>
            <a:r>
              <a:rPr lang="en-US" dirty="0" smtClean="0"/>
              <a:t>This online guide maybe very helpful.  It’s for </a:t>
            </a:r>
            <a:r>
              <a:rPr lang="en-US" dirty="0" err="1" smtClean="0"/>
              <a:t>openGL</a:t>
            </a:r>
            <a:r>
              <a:rPr lang="en-US" dirty="0" smtClean="0"/>
              <a:t> 2.0, but 3.0 is backward comp.</a:t>
            </a:r>
            <a:endParaRPr lang="en-US" dirty="0"/>
          </a:p>
          <a:p>
            <a:pPr lvl="1"/>
            <a:r>
              <a:rPr lang="en-US" dirty="0">
                <a:hlinkClick r:id="rId2"/>
              </a:rPr>
              <a:t>http://www.learnopengles.com/android-lesson-one-getting-started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1269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4243389" y="1676401"/>
            <a:ext cx="1735137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Q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6054725" y="2044701"/>
            <a:ext cx="1735138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A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5334000" y="2679701"/>
            <a:ext cx="1735138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0000" b="1">
                <a:latin typeface="Tahoma" pitchFamily="34" charset="0"/>
              </a:rPr>
              <a:t>&amp;</a:t>
            </a:r>
            <a:endParaRPr lang="en-US" sz="15000" b="1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433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autoUpdateAnimBg="0"/>
      <p:bldP spid="41987" grpId="0" autoUpdateAnimBg="0"/>
      <p:bldP spid="4198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OpenGL 3.0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OpenGL 3.0 is </a:t>
            </a:r>
            <a:r>
              <a:rPr lang="en-US" dirty="0" smtClean="0"/>
              <a:t>derived </a:t>
            </a:r>
            <a:r>
              <a:rPr lang="en-US" dirty="0" smtClean="0"/>
              <a:t>from v2.0 </a:t>
            </a:r>
          </a:p>
          <a:p>
            <a:pPr lvl="1"/>
            <a:r>
              <a:rPr lang="en-US" dirty="0" smtClean="0"/>
              <a:t>V2.0 is fully usable in 3.0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For this lecture, I’m going to use 3.0 examples though.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684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We provide the Vertex Buffers, a Vertex </a:t>
            </a:r>
            <a:r>
              <a:rPr lang="en-US" dirty="0" err="1" smtClean="0"/>
              <a:t>Shader</a:t>
            </a:r>
            <a:r>
              <a:rPr lang="en-US" dirty="0" smtClean="0"/>
              <a:t>, and a Fragment </a:t>
            </a:r>
            <a:r>
              <a:rPr lang="en-US" dirty="0" err="1" smtClean="0"/>
              <a:t>Shader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Using the API we can then “draw” 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1" y="2286000"/>
            <a:ext cx="4110219" cy="2705894"/>
          </a:xfrm>
        </p:spPr>
      </p:pic>
    </p:spTree>
    <p:extLst>
      <p:ext uri="{BB962C8B-B14F-4D97-AF65-F5344CB8AC3E}">
        <p14:creationId xmlns:p14="http://schemas.microsoft.com/office/powerpoint/2010/main" val="314785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Vertex </a:t>
            </a:r>
            <a:r>
              <a:rPr lang="en-US" dirty="0" err="1" smtClean="0"/>
              <a:t>Shader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vertex </a:t>
            </a:r>
            <a:r>
              <a:rPr lang="en-US" dirty="0" err="1"/>
              <a:t>shader</a:t>
            </a:r>
            <a:r>
              <a:rPr lang="en-US" dirty="0"/>
              <a:t> implements a general-purpose programmable method for operating on </a:t>
            </a:r>
            <a:r>
              <a:rPr lang="en-US" dirty="0" smtClean="0"/>
              <a:t>vertices.</a:t>
            </a:r>
          </a:p>
          <a:p>
            <a:r>
              <a:rPr lang="en-US" dirty="0"/>
              <a:t>The inputs to the vertex </a:t>
            </a:r>
            <a:r>
              <a:rPr lang="en-US" dirty="0" err="1"/>
              <a:t>shader</a:t>
            </a:r>
            <a:r>
              <a:rPr lang="en-US" dirty="0"/>
              <a:t> consist of the following:</a:t>
            </a:r>
          </a:p>
          <a:p>
            <a:pPr lvl="1"/>
            <a:r>
              <a:rPr lang="en-US" dirty="0" err="1"/>
              <a:t>Shader</a:t>
            </a:r>
            <a:r>
              <a:rPr lang="en-US" dirty="0"/>
              <a:t> program—Vertex </a:t>
            </a:r>
            <a:r>
              <a:rPr lang="en-US" dirty="0" err="1"/>
              <a:t>shader</a:t>
            </a:r>
            <a:r>
              <a:rPr lang="en-US" dirty="0"/>
              <a:t> program source code or executable that describes the operations that will be performed on the vertex.</a:t>
            </a:r>
          </a:p>
          <a:p>
            <a:pPr lvl="1"/>
            <a:r>
              <a:rPr lang="en-US" dirty="0"/>
              <a:t>Vertex </a:t>
            </a:r>
            <a:r>
              <a:rPr lang="en-US" dirty="0" err="1"/>
              <a:t>shader</a:t>
            </a:r>
            <a:r>
              <a:rPr lang="en-US" dirty="0"/>
              <a:t> inputs (or attributes)—Per-vertex data supplied using vertex arrays.</a:t>
            </a:r>
          </a:p>
          <a:p>
            <a:pPr lvl="1"/>
            <a:r>
              <a:rPr lang="en-US" dirty="0"/>
              <a:t>Uniforms—Constant data used by the vertex (or fragment) </a:t>
            </a:r>
            <a:r>
              <a:rPr lang="en-US" dirty="0" err="1"/>
              <a:t>shader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Samplers—Specific types of uniforms that represent textures used by the vertex </a:t>
            </a:r>
            <a:r>
              <a:rPr lang="en-US" dirty="0" err="1"/>
              <a:t>shader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383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Vertex </a:t>
            </a:r>
            <a:r>
              <a:rPr lang="en-US" dirty="0" err="1" smtClean="0"/>
              <a:t>Shader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1.   #version 300 </a:t>
            </a:r>
            <a:r>
              <a:rPr lang="en-US" dirty="0" err="1"/>
              <a:t>es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2.   uniform mat4 </a:t>
            </a:r>
            <a:r>
              <a:rPr lang="en-US" dirty="0" err="1"/>
              <a:t>u_mvpMatrix</a:t>
            </a:r>
            <a:r>
              <a:rPr lang="en-US" dirty="0"/>
              <a:t>; // matrix to convert </a:t>
            </a:r>
            <a:r>
              <a:rPr lang="en-US" dirty="0" err="1"/>
              <a:t>a_position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3.                             // from model space to normalized</a:t>
            </a:r>
          </a:p>
          <a:p>
            <a:pPr marL="0" indent="0">
              <a:buNone/>
            </a:pPr>
            <a:r>
              <a:rPr lang="en-US" dirty="0"/>
              <a:t>4.                             // device space</a:t>
            </a:r>
          </a:p>
          <a:p>
            <a:pPr marL="0" indent="0">
              <a:buNone/>
            </a:pPr>
            <a:r>
              <a:rPr lang="en-US" dirty="0"/>
              <a:t>5.   </a:t>
            </a:r>
          </a:p>
          <a:p>
            <a:pPr marL="0" indent="0">
              <a:buNone/>
            </a:pPr>
            <a:r>
              <a:rPr lang="en-US" dirty="0"/>
              <a:t>6.   // attributes input to the vertex </a:t>
            </a:r>
            <a:r>
              <a:rPr lang="en-US" dirty="0" err="1"/>
              <a:t>shader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7.   in vec4 </a:t>
            </a:r>
            <a:r>
              <a:rPr lang="en-US" dirty="0" err="1"/>
              <a:t>a_position</a:t>
            </a:r>
            <a:r>
              <a:rPr lang="en-US" dirty="0"/>
              <a:t>;       // position value</a:t>
            </a:r>
          </a:p>
          <a:p>
            <a:pPr marL="0" indent="0">
              <a:buNone/>
            </a:pPr>
            <a:r>
              <a:rPr lang="en-US" dirty="0"/>
              <a:t>8.   in vec4 </a:t>
            </a:r>
            <a:r>
              <a:rPr lang="en-US" dirty="0" err="1"/>
              <a:t>a_color</a:t>
            </a:r>
            <a:r>
              <a:rPr lang="en-US" dirty="0"/>
              <a:t>;          // input vertex color</a:t>
            </a:r>
          </a:p>
          <a:p>
            <a:pPr marL="0" indent="0">
              <a:buNone/>
            </a:pPr>
            <a:r>
              <a:rPr lang="en-US" dirty="0"/>
              <a:t>9.</a:t>
            </a:r>
          </a:p>
          <a:p>
            <a:pPr marL="0" indent="0">
              <a:buNone/>
            </a:pPr>
            <a:r>
              <a:rPr lang="en-US" dirty="0"/>
              <a:t>10.  // output of the vertex </a:t>
            </a:r>
            <a:r>
              <a:rPr lang="en-US" dirty="0" err="1"/>
              <a:t>shader</a:t>
            </a:r>
            <a:r>
              <a:rPr lang="en-US" dirty="0"/>
              <a:t> - input to fragment</a:t>
            </a:r>
          </a:p>
          <a:p>
            <a:pPr marL="0" indent="0">
              <a:buNone/>
            </a:pPr>
            <a:r>
              <a:rPr lang="en-US" dirty="0"/>
              <a:t>11.  // </a:t>
            </a:r>
            <a:r>
              <a:rPr lang="en-US" dirty="0" err="1"/>
              <a:t>shader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12.  out vec4 </a:t>
            </a:r>
            <a:r>
              <a:rPr lang="en-US" dirty="0" err="1"/>
              <a:t>v_color</a:t>
            </a:r>
            <a:r>
              <a:rPr lang="en-US" dirty="0"/>
              <a:t>;         // output vertex color</a:t>
            </a:r>
          </a:p>
          <a:p>
            <a:pPr marL="0" indent="0">
              <a:buNone/>
            </a:pPr>
            <a:r>
              <a:rPr lang="en-US" dirty="0"/>
              <a:t>13.  void main()</a:t>
            </a:r>
          </a:p>
          <a:p>
            <a:pPr marL="0" indent="0">
              <a:buNone/>
            </a:pPr>
            <a:r>
              <a:rPr lang="en-US" dirty="0"/>
              <a:t>14.  {</a:t>
            </a:r>
          </a:p>
          <a:p>
            <a:pPr marL="0" indent="0">
              <a:buNone/>
            </a:pPr>
            <a:r>
              <a:rPr lang="en-US" dirty="0"/>
              <a:t>15.     </a:t>
            </a:r>
            <a:r>
              <a:rPr lang="en-US" dirty="0" err="1"/>
              <a:t>v_color</a:t>
            </a:r>
            <a:r>
              <a:rPr lang="en-US" dirty="0"/>
              <a:t> = </a:t>
            </a:r>
            <a:r>
              <a:rPr lang="en-US" dirty="0" err="1"/>
              <a:t>a_color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16.     </a:t>
            </a:r>
            <a:r>
              <a:rPr lang="en-US" dirty="0" err="1"/>
              <a:t>gl_Position</a:t>
            </a:r>
            <a:r>
              <a:rPr lang="en-US" dirty="0"/>
              <a:t> = </a:t>
            </a:r>
            <a:r>
              <a:rPr lang="en-US" dirty="0" err="1"/>
              <a:t>u_mvpMatrix</a:t>
            </a:r>
            <a:r>
              <a:rPr lang="en-US" dirty="0"/>
              <a:t> * </a:t>
            </a:r>
            <a:r>
              <a:rPr lang="en-US" dirty="0" err="1"/>
              <a:t>a_position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17.  }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Line 1 provides the version of the Shading Language—information that must appear on the first line of the </a:t>
            </a:r>
            <a:r>
              <a:rPr lang="en-US" dirty="0" err="1"/>
              <a:t>shader</a:t>
            </a:r>
            <a:r>
              <a:rPr lang="en-US" dirty="0"/>
              <a:t> (#version 300 </a:t>
            </a:r>
            <a:r>
              <a:rPr lang="en-US" dirty="0" err="1"/>
              <a:t>es</a:t>
            </a:r>
            <a:r>
              <a:rPr lang="en-US" dirty="0"/>
              <a:t> indicates the OpenGL ES Shading Language v3.00). </a:t>
            </a:r>
            <a:endParaRPr lang="en-US" dirty="0" smtClean="0"/>
          </a:p>
          <a:p>
            <a:r>
              <a:rPr lang="en-US" dirty="0" smtClean="0"/>
              <a:t>Line </a:t>
            </a:r>
            <a:r>
              <a:rPr lang="en-US" dirty="0"/>
              <a:t>2 describes a uniform variable </a:t>
            </a:r>
            <a:r>
              <a:rPr lang="en-US" dirty="0" err="1"/>
              <a:t>u_mvpMatrix</a:t>
            </a:r>
            <a:r>
              <a:rPr lang="en-US" dirty="0"/>
              <a:t> that stores the combined model view and projection matrix. </a:t>
            </a:r>
            <a:endParaRPr lang="en-US" dirty="0" smtClean="0"/>
          </a:p>
          <a:p>
            <a:r>
              <a:rPr lang="en-US" dirty="0" smtClean="0"/>
              <a:t>Lines </a:t>
            </a:r>
            <a:r>
              <a:rPr lang="en-US" dirty="0"/>
              <a:t>7 and 8 describe the inputs to the vertex </a:t>
            </a:r>
            <a:r>
              <a:rPr lang="en-US" dirty="0" err="1"/>
              <a:t>shader</a:t>
            </a:r>
            <a:r>
              <a:rPr lang="en-US" dirty="0"/>
              <a:t> and are referred to as vertex attributes. </a:t>
            </a:r>
            <a:r>
              <a:rPr lang="en-US" dirty="0" err="1"/>
              <a:t>a_position</a:t>
            </a:r>
            <a:r>
              <a:rPr lang="en-US" dirty="0"/>
              <a:t> is the input vertex position attribute and </a:t>
            </a:r>
            <a:r>
              <a:rPr lang="en-US" dirty="0" err="1"/>
              <a:t>a_color</a:t>
            </a:r>
            <a:r>
              <a:rPr lang="en-US" dirty="0"/>
              <a:t> is the input vertex color attribute. </a:t>
            </a:r>
            <a:endParaRPr lang="en-US" dirty="0" smtClean="0"/>
          </a:p>
          <a:p>
            <a:r>
              <a:rPr lang="en-US" dirty="0" smtClean="0"/>
              <a:t>On </a:t>
            </a:r>
            <a:r>
              <a:rPr lang="en-US" dirty="0"/>
              <a:t>line 12, we declare the output </a:t>
            </a:r>
            <a:r>
              <a:rPr lang="en-US" dirty="0" err="1"/>
              <a:t>v_color</a:t>
            </a:r>
            <a:r>
              <a:rPr lang="en-US" dirty="0"/>
              <a:t> to store the output of the vertex </a:t>
            </a:r>
            <a:r>
              <a:rPr lang="en-US" dirty="0" err="1"/>
              <a:t>shader</a:t>
            </a:r>
            <a:r>
              <a:rPr lang="en-US" dirty="0"/>
              <a:t> that describes the per-vertex color. The built-in variable called </a:t>
            </a:r>
            <a:r>
              <a:rPr lang="en-US" dirty="0" err="1"/>
              <a:t>gl_Position</a:t>
            </a:r>
            <a:r>
              <a:rPr lang="en-US" dirty="0"/>
              <a:t> is declared automatically, and the </a:t>
            </a:r>
            <a:r>
              <a:rPr lang="en-US" dirty="0" err="1"/>
              <a:t>shader</a:t>
            </a:r>
            <a:r>
              <a:rPr lang="en-US" dirty="0"/>
              <a:t> must write the transformed position to this variable. A vertex or fragment </a:t>
            </a:r>
            <a:r>
              <a:rPr lang="en-US" dirty="0" err="1"/>
              <a:t>shader</a:t>
            </a:r>
            <a:r>
              <a:rPr lang="en-US" dirty="0"/>
              <a:t> has a single entry point called the main function. </a:t>
            </a:r>
            <a:endParaRPr lang="en-US" dirty="0" smtClean="0"/>
          </a:p>
          <a:p>
            <a:r>
              <a:rPr lang="en-US" dirty="0" smtClean="0"/>
              <a:t>Lines </a:t>
            </a:r>
            <a:r>
              <a:rPr lang="en-US" dirty="0"/>
              <a:t>13–17 describe the vertex </a:t>
            </a:r>
            <a:r>
              <a:rPr lang="en-US" dirty="0" err="1"/>
              <a:t>shader</a:t>
            </a:r>
            <a:r>
              <a:rPr lang="en-US" dirty="0"/>
              <a:t> main function.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line 15, we read the vertex attribute input </a:t>
            </a:r>
            <a:r>
              <a:rPr lang="en-US" dirty="0" err="1"/>
              <a:t>a_color</a:t>
            </a:r>
            <a:r>
              <a:rPr lang="en-US" dirty="0"/>
              <a:t> and write it as the vertex output color </a:t>
            </a:r>
            <a:r>
              <a:rPr lang="en-US" dirty="0" err="1"/>
              <a:t>v_color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line 16, the transformed vertex position is output by writing it to </a:t>
            </a:r>
            <a:r>
              <a:rPr lang="en-US" dirty="0" err="1"/>
              <a:t>gl_Position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7081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Fragment </a:t>
            </a:r>
            <a:r>
              <a:rPr lang="en-US" dirty="0" err="1"/>
              <a:t>Shader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fragment </a:t>
            </a:r>
            <a:r>
              <a:rPr lang="en-US" dirty="0" err="1"/>
              <a:t>shader</a:t>
            </a:r>
            <a:r>
              <a:rPr lang="en-US" dirty="0"/>
              <a:t> implements a general-purpose programmable method for operating on </a:t>
            </a:r>
            <a:r>
              <a:rPr lang="en-US" dirty="0" smtClean="0"/>
              <a:t>fragments</a:t>
            </a:r>
          </a:p>
          <a:p>
            <a:r>
              <a:rPr lang="en-US" dirty="0" smtClean="0"/>
              <a:t>the </a:t>
            </a:r>
            <a:r>
              <a:rPr lang="en-US" dirty="0" err="1"/>
              <a:t>shader</a:t>
            </a:r>
            <a:r>
              <a:rPr lang="en-US" dirty="0"/>
              <a:t> is executed for each generated fragment by the rasterization stage and takes the following inputs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/>
              <a:t>Shader</a:t>
            </a:r>
            <a:r>
              <a:rPr lang="en-US" dirty="0"/>
              <a:t> program—Fragment </a:t>
            </a:r>
            <a:r>
              <a:rPr lang="en-US" dirty="0" err="1"/>
              <a:t>shader</a:t>
            </a:r>
            <a:r>
              <a:rPr lang="en-US" dirty="0"/>
              <a:t> program source code or executable that describes the operations that will be performed on the fragment.</a:t>
            </a:r>
          </a:p>
          <a:p>
            <a:pPr lvl="1"/>
            <a:r>
              <a:rPr lang="en-US" dirty="0"/>
              <a:t>Input variables—Outputs of the vertex </a:t>
            </a:r>
            <a:r>
              <a:rPr lang="en-US" dirty="0" err="1"/>
              <a:t>shader</a:t>
            </a:r>
            <a:r>
              <a:rPr lang="en-US" dirty="0"/>
              <a:t> that are generated by the rasterization unit for each fragment using interpolation.</a:t>
            </a:r>
          </a:p>
          <a:p>
            <a:pPr lvl="1"/>
            <a:r>
              <a:rPr lang="en-US" dirty="0"/>
              <a:t>Uniforms—Constant data used by the fragment (or vertex) </a:t>
            </a:r>
            <a:r>
              <a:rPr lang="en-US" dirty="0" err="1"/>
              <a:t>shader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Samplers—Specific types of uniforms that represent textures used by the fragment </a:t>
            </a:r>
            <a:r>
              <a:rPr lang="en-US" dirty="0" err="1"/>
              <a:t>shader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787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Fragment </a:t>
            </a:r>
            <a:r>
              <a:rPr lang="en-US" dirty="0" err="1" smtClean="0"/>
              <a:t>Shader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2600" dirty="0"/>
              <a:t>1.  #version 300 </a:t>
            </a:r>
            <a:r>
              <a:rPr lang="en-US" sz="2600" dirty="0" err="1"/>
              <a:t>es</a:t>
            </a:r>
            <a:endParaRPr lang="en-US" sz="2600" dirty="0"/>
          </a:p>
          <a:p>
            <a:pPr marL="0" indent="0">
              <a:buNone/>
            </a:pPr>
            <a:r>
              <a:rPr lang="en-US" sz="2600" dirty="0"/>
              <a:t>2.  precision </a:t>
            </a:r>
            <a:r>
              <a:rPr lang="en-US" sz="2600" dirty="0" err="1"/>
              <a:t>mediump</a:t>
            </a:r>
            <a:r>
              <a:rPr lang="en-US" sz="2600" dirty="0"/>
              <a:t> float;</a:t>
            </a:r>
          </a:p>
          <a:p>
            <a:pPr marL="0" indent="0">
              <a:buNone/>
            </a:pPr>
            <a:r>
              <a:rPr lang="en-US" sz="2600" dirty="0"/>
              <a:t>3.  </a:t>
            </a:r>
          </a:p>
          <a:p>
            <a:pPr marL="0" indent="0">
              <a:buNone/>
            </a:pPr>
            <a:r>
              <a:rPr lang="en-US" sz="2600" dirty="0"/>
              <a:t>4.  in vec4 </a:t>
            </a:r>
            <a:r>
              <a:rPr lang="en-US" sz="2600" dirty="0" err="1"/>
              <a:t>v_color</a:t>
            </a:r>
            <a:r>
              <a:rPr lang="en-US" sz="2600" dirty="0"/>
              <a:t>;    // input vertex color from vertex </a:t>
            </a:r>
            <a:r>
              <a:rPr lang="en-US" sz="2600" dirty="0" err="1"/>
              <a:t>shader</a:t>
            </a:r>
            <a:endParaRPr lang="en-US" sz="2600" dirty="0"/>
          </a:p>
          <a:p>
            <a:pPr marL="0" indent="0">
              <a:buNone/>
            </a:pPr>
            <a:r>
              <a:rPr lang="en-US" sz="2600" dirty="0"/>
              <a:t>5.</a:t>
            </a:r>
          </a:p>
          <a:p>
            <a:pPr marL="0" indent="0">
              <a:buNone/>
            </a:pPr>
            <a:r>
              <a:rPr lang="en-US" sz="2600" dirty="0"/>
              <a:t>6.  out vec4 </a:t>
            </a:r>
            <a:r>
              <a:rPr lang="en-US" sz="2600" dirty="0" err="1"/>
              <a:t>fragColor</a:t>
            </a:r>
            <a:r>
              <a:rPr lang="en-US" sz="2600" dirty="0"/>
              <a:t>; // output fragment color</a:t>
            </a:r>
          </a:p>
          <a:p>
            <a:pPr marL="0" indent="0">
              <a:buNone/>
            </a:pPr>
            <a:r>
              <a:rPr lang="en-US" sz="2600" dirty="0"/>
              <a:t>7.  void main()</a:t>
            </a:r>
          </a:p>
          <a:p>
            <a:pPr marL="0" indent="0">
              <a:buNone/>
            </a:pPr>
            <a:r>
              <a:rPr lang="en-US" sz="2600" dirty="0"/>
              <a:t>8.  {</a:t>
            </a:r>
          </a:p>
          <a:p>
            <a:pPr marL="0" indent="0">
              <a:buNone/>
            </a:pPr>
            <a:r>
              <a:rPr lang="en-US" sz="2600" dirty="0"/>
              <a:t>9.     </a:t>
            </a:r>
            <a:r>
              <a:rPr lang="en-US" sz="2600" dirty="0" err="1"/>
              <a:t>fragColor</a:t>
            </a:r>
            <a:r>
              <a:rPr lang="en-US" sz="2600" dirty="0"/>
              <a:t> = </a:t>
            </a:r>
            <a:r>
              <a:rPr lang="en-US" sz="2600" dirty="0" err="1"/>
              <a:t>v_color</a:t>
            </a:r>
            <a:r>
              <a:rPr lang="en-US" sz="2600" dirty="0"/>
              <a:t>;</a:t>
            </a:r>
          </a:p>
          <a:p>
            <a:pPr marL="0" indent="0">
              <a:buNone/>
            </a:pPr>
            <a:r>
              <a:rPr lang="en-US" sz="2600" dirty="0"/>
              <a:t>10. }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This is a very simple version.  That sets the color as we specified it.  For color changing or light effects, we would need a more complex version.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line </a:t>
            </a:r>
            <a:r>
              <a:rPr lang="en-US" dirty="0"/>
              <a:t>1 provides the version of the Shading Language; this information must appear on the first line of the fragment </a:t>
            </a:r>
            <a:r>
              <a:rPr lang="en-US" dirty="0" err="1"/>
              <a:t>shader</a:t>
            </a:r>
            <a:r>
              <a:rPr lang="en-US" dirty="0"/>
              <a:t> (#version 300 </a:t>
            </a:r>
            <a:r>
              <a:rPr lang="en-US" dirty="0" err="1"/>
              <a:t>es</a:t>
            </a:r>
            <a:r>
              <a:rPr lang="en-US" dirty="0"/>
              <a:t> indicates the OpenGL ES Shading Language v3.00). </a:t>
            </a:r>
            <a:endParaRPr lang="en-US" dirty="0" smtClean="0"/>
          </a:p>
          <a:p>
            <a:r>
              <a:rPr lang="en-US" dirty="0" smtClean="0"/>
              <a:t>Line </a:t>
            </a:r>
            <a:r>
              <a:rPr lang="en-US" dirty="0"/>
              <a:t>2 sets the default precision </a:t>
            </a:r>
            <a:r>
              <a:rPr lang="en-US" dirty="0" smtClean="0"/>
              <a:t>qualifier</a:t>
            </a:r>
          </a:p>
          <a:p>
            <a:r>
              <a:rPr lang="en-US" dirty="0" smtClean="0"/>
              <a:t>Line </a:t>
            </a:r>
            <a:r>
              <a:rPr lang="en-US" dirty="0"/>
              <a:t>4 describes the input to the fragment </a:t>
            </a:r>
            <a:r>
              <a:rPr lang="en-US" dirty="0" err="1"/>
              <a:t>shader</a:t>
            </a:r>
            <a:r>
              <a:rPr lang="en-US" dirty="0"/>
              <a:t>. The vertex </a:t>
            </a:r>
            <a:r>
              <a:rPr lang="en-US" dirty="0" err="1"/>
              <a:t>shader</a:t>
            </a:r>
            <a:r>
              <a:rPr lang="en-US" dirty="0"/>
              <a:t> must write out the same set of variables that are read in by the fragment </a:t>
            </a:r>
            <a:r>
              <a:rPr lang="en-US" dirty="0" err="1"/>
              <a:t>shader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Line </a:t>
            </a:r>
            <a:r>
              <a:rPr lang="en-US" dirty="0"/>
              <a:t>6 provides the declaration for the output variable of the fragment </a:t>
            </a:r>
            <a:r>
              <a:rPr lang="en-US" dirty="0" err="1"/>
              <a:t>shader</a:t>
            </a:r>
            <a:r>
              <a:rPr lang="en-US" dirty="0"/>
              <a:t>, which will be the color passed on to the next stage. </a:t>
            </a:r>
            <a:endParaRPr lang="en-US" dirty="0" smtClean="0"/>
          </a:p>
          <a:p>
            <a:r>
              <a:rPr lang="en-US" dirty="0" smtClean="0"/>
              <a:t>Lines </a:t>
            </a:r>
            <a:r>
              <a:rPr lang="en-US" dirty="0"/>
              <a:t>7–10 describe the fragment </a:t>
            </a:r>
            <a:r>
              <a:rPr lang="en-US" dirty="0" err="1"/>
              <a:t>shader</a:t>
            </a:r>
            <a:r>
              <a:rPr lang="en-US" dirty="0"/>
              <a:t> main function. The output color is set to the input color </a:t>
            </a:r>
            <a:r>
              <a:rPr lang="en-US" dirty="0" err="1"/>
              <a:t>v_color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inputs to the fragment </a:t>
            </a:r>
            <a:r>
              <a:rPr lang="en-US" dirty="0" err="1"/>
              <a:t>shader</a:t>
            </a:r>
            <a:r>
              <a:rPr lang="en-US" dirty="0"/>
              <a:t> are linearly interpolated across the primitive before being passed into the fragment </a:t>
            </a:r>
            <a:r>
              <a:rPr lang="en-US" dirty="0" err="1"/>
              <a:t>shader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10629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OpenGL code.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MainActivity</a:t>
            </a:r>
            <a:r>
              <a:rPr lang="en-US" dirty="0" smtClean="0"/>
              <a:t> and </a:t>
            </a:r>
            <a:r>
              <a:rPr lang="en-US" dirty="0" err="1" smtClean="0"/>
              <a:t>Oncreate</a:t>
            </a:r>
            <a:r>
              <a:rPr lang="en-US" dirty="0" smtClean="0"/>
              <a:t>()</a:t>
            </a:r>
          </a:p>
          <a:p>
            <a:pPr lvl="1"/>
            <a:r>
              <a:rPr lang="en-US" dirty="0" err="1"/>
              <a:t>setContentView</a:t>
            </a:r>
            <a:r>
              <a:rPr lang="en-US" dirty="0"/>
              <a:t>(new </a:t>
            </a:r>
            <a:r>
              <a:rPr lang="en-US" dirty="0" err="1"/>
              <a:t>myGlSurfaceView</a:t>
            </a:r>
            <a:r>
              <a:rPr lang="en-US" dirty="0"/>
              <a:t>(this</a:t>
            </a:r>
            <a:r>
              <a:rPr lang="en-US" dirty="0" smtClean="0"/>
              <a:t>));</a:t>
            </a:r>
          </a:p>
          <a:p>
            <a:r>
              <a:rPr lang="en-US" dirty="0" err="1" smtClean="0"/>
              <a:t>MyGLSurfaceView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Setups and calls the renderer.  Also deals with any touch events.</a:t>
            </a:r>
          </a:p>
          <a:p>
            <a:r>
              <a:rPr lang="en-US" dirty="0" smtClean="0"/>
              <a:t>Renderer</a:t>
            </a:r>
          </a:p>
          <a:p>
            <a:pPr lvl="1"/>
            <a:r>
              <a:rPr lang="en-US" dirty="0" smtClean="0"/>
              <a:t>Actually implements the </a:t>
            </a:r>
            <a:r>
              <a:rPr lang="en-US" dirty="0" err="1" smtClean="0"/>
              <a:t>surfaceview</a:t>
            </a:r>
            <a:r>
              <a:rPr lang="en-US" dirty="0" smtClean="0"/>
              <a:t> parts and Draws the frame</a:t>
            </a:r>
          </a:p>
        </p:txBody>
      </p:sp>
    </p:spTree>
    <p:extLst>
      <p:ext uri="{BB962C8B-B14F-4D97-AF65-F5344CB8AC3E}">
        <p14:creationId xmlns:p14="http://schemas.microsoft.com/office/powerpoint/2010/main" val="3290652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GLSurfaceView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Pretty simple code, mostly setup</a:t>
            </a:r>
          </a:p>
          <a:p>
            <a:pPr marL="0" indent="0">
              <a:buNone/>
            </a:pPr>
            <a:r>
              <a:rPr lang="en-US" dirty="0"/>
              <a:t>public class </a:t>
            </a:r>
            <a:r>
              <a:rPr lang="en-US" dirty="0" err="1"/>
              <a:t>myGlSurfaceView</a:t>
            </a:r>
            <a:r>
              <a:rPr lang="en-US" dirty="0"/>
              <a:t> extends </a:t>
            </a:r>
            <a:r>
              <a:rPr lang="en-US" dirty="0" err="1"/>
              <a:t>GLSurfaceView</a:t>
            </a:r>
            <a:r>
              <a:rPr lang="en-US" dirty="0"/>
              <a:t> {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/>
              <a:t>myRenderer</a:t>
            </a:r>
            <a:r>
              <a:rPr lang="en-US" dirty="0"/>
              <a:t> </a:t>
            </a:r>
            <a:r>
              <a:rPr lang="en-US" dirty="0" err="1"/>
              <a:t>myRender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/>
              <a:t>public </a:t>
            </a:r>
            <a:r>
              <a:rPr lang="en-US" dirty="0" err="1"/>
              <a:t>myGlSurfaceView</a:t>
            </a:r>
            <a:r>
              <a:rPr lang="en-US" dirty="0"/>
              <a:t>(Context context) {</a:t>
            </a:r>
          </a:p>
          <a:p>
            <a:pPr marL="0" indent="0">
              <a:buNone/>
            </a:pPr>
            <a:r>
              <a:rPr lang="en-US" dirty="0"/>
              <a:t>        super(context);</a:t>
            </a:r>
          </a:p>
          <a:p>
            <a:pPr marL="0" indent="0">
              <a:buNone/>
            </a:pPr>
            <a:r>
              <a:rPr lang="en-US" dirty="0" smtClean="0"/>
              <a:t>       </a:t>
            </a:r>
            <a:r>
              <a:rPr lang="en-US" dirty="0" err="1" smtClean="0"/>
              <a:t>setEGLContextClientVersion</a:t>
            </a:r>
            <a:r>
              <a:rPr lang="en-US" dirty="0" smtClean="0"/>
              <a:t>(3);  //using OpenGL ES 3.0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super.setEGLConfigChooser</a:t>
            </a:r>
            <a:r>
              <a:rPr lang="en-US" dirty="0"/>
              <a:t>(8 , 8, 8, 8, 16, 0</a:t>
            </a:r>
            <a:r>
              <a:rPr lang="en-US" dirty="0" smtClean="0"/>
              <a:t>);  //note 16 is the depth,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// Set the Renderer for drawing on the </a:t>
            </a:r>
            <a:r>
              <a:rPr lang="en-US" dirty="0" err="1"/>
              <a:t>GLSurfaceView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myRender</a:t>
            </a:r>
            <a:r>
              <a:rPr lang="en-US" dirty="0"/>
              <a:t> = new </a:t>
            </a:r>
            <a:r>
              <a:rPr lang="en-US" dirty="0" err="1"/>
              <a:t>myRenderer</a:t>
            </a:r>
            <a:r>
              <a:rPr lang="en-US" dirty="0"/>
              <a:t>(context);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setRenderer</a:t>
            </a:r>
            <a:r>
              <a:rPr lang="en-US" dirty="0"/>
              <a:t>(</a:t>
            </a:r>
            <a:r>
              <a:rPr lang="en-US" dirty="0" err="1"/>
              <a:t>myRender</a:t>
            </a:r>
            <a:r>
              <a:rPr lang="en-US" dirty="0"/>
              <a:t>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// Render the view only when there is a change in the drawing data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setRenderMode</a:t>
            </a:r>
            <a:r>
              <a:rPr lang="en-US" dirty="0"/>
              <a:t>(</a:t>
            </a:r>
            <a:r>
              <a:rPr lang="en-US" dirty="0" err="1"/>
              <a:t>GLSurfaceView.RENDERMODE_CONTINUOUSLY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  <a:p>
            <a:r>
              <a:rPr lang="en-US" dirty="0"/>
              <a:t>public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onTouchEvent</a:t>
            </a:r>
            <a:r>
              <a:rPr lang="en-US" dirty="0"/>
              <a:t>(</a:t>
            </a:r>
            <a:r>
              <a:rPr lang="en-US" dirty="0" err="1"/>
              <a:t>MotionEvent</a:t>
            </a:r>
            <a:r>
              <a:rPr lang="en-US" dirty="0"/>
              <a:t> e) </a:t>
            </a:r>
            <a:r>
              <a:rPr lang="en-US" dirty="0" smtClean="0"/>
              <a:t>{  … }   //as needed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924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1457</Words>
  <Application>Microsoft Office PowerPoint</Application>
  <PresentationFormat>Widescreen</PresentationFormat>
  <Paragraphs>170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Tahoma</vt:lpstr>
      <vt:lpstr>Office Theme</vt:lpstr>
      <vt:lpstr>Cosc 4735</vt:lpstr>
      <vt:lpstr>OpenGL 3.0</vt:lpstr>
      <vt:lpstr>Basics</vt:lpstr>
      <vt:lpstr>Vertex Shader</vt:lpstr>
      <vt:lpstr>Vertex Shader (2)</vt:lpstr>
      <vt:lpstr>Fragment Shader</vt:lpstr>
      <vt:lpstr>Fragment Shader</vt:lpstr>
      <vt:lpstr>Writing OpenGL code.</vt:lpstr>
      <vt:lpstr>GLSurfaceView </vt:lpstr>
      <vt:lpstr>Renderer</vt:lpstr>
      <vt:lpstr>Viewing Frustum and Projection Matrix</vt:lpstr>
      <vt:lpstr>Renderer and drawing</vt:lpstr>
      <vt:lpstr>OnDrawFrame</vt:lpstr>
      <vt:lpstr>Object code</vt:lpstr>
      <vt:lpstr>Object code (2)</vt:lpstr>
      <vt:lpstr>References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4735</dc:title>
  <dc:creator>James S. Ward</dc:creator>
  <cp:lastModifiedBy>James S. Ward</cp:lastModifiedBy>
  <cp:revision>13</cp:revision>
  <dcterms:created xsi:type="dcterms:W3CDTF">2006-08-16T00:00:00Z</dcterms:created>
  <dcterms:modified xsi:type="dcterms:W3CDTF">2020-04-01T15:37:56Z</dcterms:modified>
</cp:coreProperties>
</file>