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59" r:id="rId6"/>
    <p:sldId id="260" r:id="rId7"/>
    <p:sldId id="262" r:id="rId8"/>
    <p:sldId id="263" r:id="rId9"/>
    <p:sldId id="267" r:id="rId10"/>
    <p:sldId id="264" r:id="rId11"/>
    <p:sldId id="308" r:id="rId12"/>
    <p:sldId id="311" r:id="rId13"/>
    <p:sldId id="268" r:id="rId14"/>
    <p:sldId id="312" r:id="rId15"/>
    <p:sldId id="266" r:id="rId16"/>
    <p:sldId id="265" r:id="rId17"/>
    <p:sldId id="309" r:id="rId18"/>
    <p:sldId id="310" r:id="rId19"/>
    <p:sldId id="275"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313" r:id="rId34"/>
    <p:sldId id="294" r:id="rId35"/>
    <p:sldId id="295" r:id="rId36"/>
    <p:sldId id="296" r:id="rId37"/>
    <p:sldId id="298" r:id="rId38"/>
    <p:sldId id="314" r:id="rId39"/>
    <p:sldId id="299" r:id="rId40"/>
    <p:sldId id="315" r:id="rId41"/>
    <p:sldId id="306" r:id="rId42"/>
    <p:sldId id="307" r:id="rId43"/>
    <p:sldId id="273" r:id="rId44"/>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98" y="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2/4/2021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learnopengles.com/android-lesson-one-getting-started/" TargetMode="External"/><Relationship Id="rId2" Type="http://schemas.openxmlformats.org/officeDocument/2006/relationships/hyperlink" Target="http://developer.android.com/guide/topics/graphics/opengl.html" TargetMode="External"/><Relationship Id="rId1" Type="http://schemas.openxmlformats.org/officeDocument/2006/relationships/slideLayout" Target="../slideLayouts/slideLayout2.xml"/><Relationship Id="rId6" Type="http://schemas.openxmlformats.org/officeDocument/2006/relationships/hyperlink" Target="http://developer.android.com/training/graphics/opengl/index.html" TargetMode="External"/><Relationship Id="rId5" Type="http://schemas.openxmlformats.org/officeDocument/2006/relationships/hyperlink" Target="http://androidblog.reindustries.com/a-real-open-gl-es-2-0-2d-tutorial-part-1/" TargetMode="External"/><Relationship Id="rId4" Type="http://schemas.openxmlformats.org/officeDocument/2006/relationships/hyperlink" Target="https://github.com/learnopengles/Learn-OpenGLES-Tutorials.gi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OpenGL_E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blog.jayway.com/2010/01/01/opengl-es-tutorial-for-android-%E2%80%93-part-iii-%E2%80%93-transformations/"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developer.android.com/guide/topics/graphics/opengl.html#version-chec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Cosc</a:t>
            </a:r>
            <a:r>
              <a:rPr lang="en-US" dirty="0" smtClean="0"/>
              <a:t> 5/4735</a:t>
            </a:r>
            <a:endParaRPr lang="en-US" dirty="0"/>
          </a:p>
        </p:txBody>
      </p:sp>
      <p:sp>
        <p:nvSpPr>
          <p:cNvPr id="3" name="Subtitle 2"/>
          <p:cNvSpPr>
            <a:spLocks noGrp="1"/>
          </p:cNvSpPr>
          <p:nvPr>
            <p:ph type="subTitle" idx="1"/>
          </p:nvPr>
        </p:nvSpPr>
        <p:spPr/>
        <p:txBody>
          <a:bodyPr/>
          <a:lstStyle/>
          <a:p>
            <a:r>
              <a:rPr lang="en-US" dirty="0" smtClean="0"/>
              <a:t>OpenGL 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Renderer</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GLSurfaceView.Renderer</a:t>
            </a:r>
            <a:r>
              <a:rPr lang="en-US" dirty="0" smtClean="0"/>
              <a:t> is a generic render interface.  In your implementation of this renderer you should put all your calls to render a frame.</a:t>
            </a:r>
            <a:br>
              <a:rPr lang="en-US" dirty="0" smtClean="0"/>
            </a:br>
            <a:r>
              <a:rPr lang="en-US" dirty="0" smtClean="0"/>
              <a:t>There are three functions to implement:</a:t>
            </a:r>
          </a:p>
          <a:p>
            <a:pPr lvl="1"/>
            <a:r>
              <a:rPr lang="en-US" dirty="0" smtClean="0"/>
              <a:t>Called when the surface is created or recreated. </a:t>
            </a:r>
          </a:p>
          <a:p>
            <a:pPr lvl="1">
              <a:buNone/>
            </a:pPr>
            <a:r>
              <a:rPr lang="en-US" dirty="0" smtClean="0"/>
              <a:t>public void </a:t>
            </a:r>
            <a:r>
              <a:rPr lang="en-US" dirty="0" err="1" smtClean="0"/>
              <a:t>onSurfaceCreated</a:t>
            </a:r>
            <a:r>
              <a:rPr lang="en-US" dirty="0" smtClean="0"/>
              <a:t>(GL10 </a:t>
            </a:r>
            <a:r>
              <a:rPr lang="en-US" dirty="0" err="1" smtClean="0"/>
              <a:t>gl</a:t>
            </a:r>
            <a:r>
              <a:rPr lang="en-US" dirty="0" smtClean="0"/>
              <a:t>, </a:t>
            </a:r>
            <a:r>
              <a:rPr lang="en-US" dirty="0" err="1" smtClean="0"/>
              <a:t>EGLConfig</a:t>
            </a:r>
            <a:r>
              <a:rPr lang="en-US" dirty="0" smtClean="0"/>
              <a:t> </a:t>
            </a:r>
            <a:r>
              <a:rPr lang="en-US" dirty="0" err="1" smtClean="0"/>
              <a:t>config</a:t>
            </a:r>
            <a:r>
              <a:rPr lang="en-US" dirty="0" smtClean="0"/>
              <a:t>) </a:t>
            </a:r>
          </a:p>
          <a:p>
            <a:pPr lvl="2"/>
            <a:r>
              <a:rPr lang="en-US" dirty="0" smtClean="0"/>
              <a:t>A place to setup things that don't change over rendering cycles</a:t>
            </a:r>
          </a:p>
          <a:p>
            <a:pPr lvl="1"/>
            <a:r>
              <a:rPr lang="en-US" dirty="0" smtClean="0"/>
              <a:t>Called to draw the current frame. </a:t>
            </a:r>
          </a:p>
          <a:p>
            <a:pPr lvl="1">
              <a:buNone/>
            </a:pPr>
            <a:r>
              <a:rPr lang="en-US" dirty="0" smtClean="0"/>
              <a:t>public void </a:t>
            </a:r>
            <a:r>
              <a:rPr lang="en-US" dirty="0" err="1" smtClean="0"/>
              <a:t>onDrawFrame</a:t>
            </a:r>
            <a:r>
              <a:rPr lang="en-US" dirty="0" smtClean="0"/>
              <a:t>(GL10 </a:t>
            </a:r>
            <a:r>
              <a:rPr lang="en-US" dirty="0" err="1" smtClean="0"/>
              <a:t>gl</a:t>
            </a:r>
            <a:r>
              <a:rPr lang="en-US" dirty="0" smtClean="0"/>
              <a:t>) </a:t>
            </a:r>
          </a:p>
          <a:p>
            <a:pPr lvl="2"/>
            <a:r>
              <a:rPr lang="en-US" dirty="0" smtClean="0"/>
              <a:t>this is where the drawing actually takes place</a:t>
            </a:r>
          </a:p>
          <a:p>
            <a:pPr lvl="1"/>
            <a:r>
              <a:rPr lang="en-US" dirty="0" smtClean="0"/>
              <a:t>Called when the surface changed size. </a:t>
            </a:r>
          </a:p>
          <a:p>
            <a:pPr lvl="1">
              <a:buNone/>
            </a:pPr>
            <a:r>
              <a:rPr lang="en-US" dirty="0" smtClean="0"/>
              <a:t>public void </a:t>
            </a:r>
            <a:r>
              <a:rPr lang="en-US" dirty="0" err="1" smtClean="0"/>
              <a:t>onSurfaceChanged</a:t>
            </a:r>
            <a:r>
              <a:rPr lang="en-US" dirty="0" smtClean="0"/>
              <a:t>(GL10 </a:t>
            </a:r>
            <a:r>
              <a:rPr lang="en-US" dirty="0" err="1" smtClean="0"/>
              <a:t>gl</a:t>
            </a:r>
            <a:r>
              <a:rPr lang="en-US" dirty="0" smtClean="0"/>
              <a:t>, </a:t>
            </a:r>
            <a:r>
              <a:rPr lang="en-US" dirty="0" err="1" smtClean="0"/>
              <a:t>int</a:t>
            </a:r>
            <a:r>
              <a:rPr lang="en-US" dirty="0" smtClean="0"/>
              <a:t> width, </a:t>
            </a:r>
            <a:r>
              <a:rPr lang="en-US" dirty="0" err="1" smtClean="0"/>
              <a:t>int</a:t>
            </a:r>
            <a:r>
              <a:rPr lang="en-US" dirty="0" smtClean="0"/>
              <a:t> height) </a:t>
            </a:r>
          </a:p>
          <a:p>
            <a:pPr lvl="2"/>
            <a:r>
              <a:rPr lang="en-US" dirty="0" smtClean="0"/>
              <a:t>called if the devices changes from landscape to portrait or back again.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OpenGL 2.0</a:t>
            </a:r>
            <a:endParaRPr lang="en-US" dirty="0"/>
          </a:p>
        </p:txBody>
      </p:sp>
      <p:sp>
        <p:nvSpPr>
          <p:cNvPr id="3" name="Content Placeholder 2"/>
          <p:cNvSpPr>
            <a:spLocks noGrp="1"/>
          </p:cNvSpPr>
          <p:nvPr>
            <p:ph idx="1"/>
          </p:nvPr>
        </p:nvSpPr>
        <p:spPr/>
        <p:txBody>
          <a:bodyPr>
            <a:normAutofit/>
          </a:bodyPr>
          <a:lstStyle/>
          <a:p>
            <a:r>
              <a:rPr lang="en-US" dirty="0" smtClean="0"/>
              <a:t>Works similar (except not compatible with 1.1)</a:t>
            </a:r>
          </a:p>
          <a:p>
            <a:pPr lvl="1"/>
            <a:r>
              <a:rPr lang="en-US" dirty="0" smtClean="0"/>
              <a:t>Get the </a:t>
            </a:r>
            <a:r>
              <a:rPr lang="en-US" dirty="0" err="1" smtClean="0"/>
              <a:t>GLSurfaceView</a:t>
            </a:r>
            <a:r>
              <a:rPr lang="en-US" dirty="0" smtClean="0"/>
              <a:t> (or extend it)</a:t>
            </a:r>
          </a:p>
          <a:p>
            <a:pPr lvl="2"/>
            <a:r>
              <a:rPr lang="en-US" dirty="0" err="1"/>
              <a:t>setEGLContextClientVersion</a:t>
            </a:r>
            <a:r>
              <a:rPr lang="en-US" dirty="0"/>
              <a:t>(2);</a:t>
            </a:r>
            <a:endParaRPr lang="en-US" dirty="0" smtClean="0"/>
          </a:p>
          <a:p>
            <a:pPr lvl="1"/>
            <a:r>
              <a:rPr lang="en-US" dirty="0" smtClean="0"/>
              <a:t>Create a render</a:t>
            </a:r>
          </a:p>
          <a:p>
            <a:pPr lvl="2"/>
            <a:r>
              <a:rPr lang="en-US" dirty="0"/>
              <a:t>import </a:t>
            </a:r>
            <a:r>
              <a:rPr lang="en-US" dirty="0" smtClean="0"/>
              <a:t>android.opengl.GLES20;</a:t>
            </a:r>
          </a:p>
          <a:p>
            <a:pPr lvl="2"/>
            <a:r>
              <a:rPr lang="en-US" dirty="0" smtClean="0"/>
              <a:t>The variable/parameters GL10 are unused and switch to GLES20.  It just exists, instead of being passed to the methods.</a:t>
            </a:r>
          </a:p>
          <a:p>
            <a:r>
              <a:rPr lang="en-US" dirty="0" smtClean="0"/>
              <a:t>Now use the 2.0 methods and the GLES20 variable.</a:t>
            </a:r>
            <a:endParaRPr lang="en-US" dirty="0"/>
          </a:p>
        </p:txBody>
      </p:sp>
    </p:spTree>
    <p:extLst>
      <p:ext uri="{BB962C8B-B14F-4D97-AF65-F5344CB8AC3E}">
        <p14:creationId xmlns:p14="http://schemas.microsoft.com/office/powerpoint/2010/main" val="2350090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OpenGL 3.0</a:t>
            </a:r>
            <a:endParaRPr lang="en-US" dirty="0"/>
          </a:p>
        </p:txBody>
      </p:sp>
      <p:sp>
        <p:nvSpPr>
          <p:cNvPr id="3" name="Content Placeholder 2"/>
          <p:cNvSpPr>
            <a:spLocks noGrp="1"/>
          </p:cNvSpPr>
          <p:nvPr>
            <p:ph idx="1"/>
          </p:nvPr>
        </p:nvSpPr>
        <p:spPr/>
        <p:txBody>
          <a:bodyPr/>
          <a:lstStyle/>
          <a:p>
            <a:r>
              <a:rPr lang="en-US" dirty="0" smtClean="0"/>
              <a:t>Is backward compatible with 2.0</a:t>
            </a:r>
          </a:p>
          <a:p>
            <a:pPr lvl="1"/>
            <a:r>
              <a:rPr lang="en-US" dirty="0" smtClean="0"/>
              <a:t>Get </a:t>
            </a:r>
            <a:r>
              <a:rPr lang="en-US" dirty="0"/>
              <a:t>the </a:t>
            </a:r>
            <a:r>
              <a:rPr lang="en-US" dirty="0" err="1"/>
              <a:t>GLSurfaceView</a:t>
            </a:r>
            <a:r>
              <a:rPr lang="en-US" dirty="0"/>
              <a:t> (or extend it)</a:t>
            </a:r>
          </a:p>
          <a:p>
            <a:pPr lvl="2"/>
            <a:r>
              <a:rPr lang="en-US" dirty="0" err="1" smtClean="0"/>
              <a:t>setEGLContextClientVersion</a:t>
            </a:r>
            <a:r>
              <a:rPr lang="en-US" dirty="0" smtClean="0"/>
              <a:t>(3);</a:t>
            </a:r>
            <a:endParaRPr lang="en-US" dirty="0"/>
          </a:p>
          <a:p>
            <a:pPr lvl="1"/>
            <a:r>
              <a:rPr lang="en-US" dirty="0"/>
              <a:t>Create a render</a:t>
            </a:r>
          </a:p>
          <a:p>
            <a:pPr lvl="2"/>
            <a:r>
              <a:rPr lang="en-US" dirty="0"/>
              <a:t>import </a:t>
            </a:r>
            <a:r>
              <a:rPr lang="en-US" dirty="0" smtClean="0"/>
              <a:t>android.opengl.GLES30</a:t>
            </a:r>
            <a:r>
              <a:rPr lang="en-US" dirty="0"/>
              <a:t>;</a:t>
            </a:r>
          </a:p>
          <a:p>
            <a:pPr lvl="2"/>
            <a:r>
              <a:rPr lang="en-US" dirty="0"/>
              <a:t>The variable/parameters GL10 are unused and switch to </a:t>
            </a:r>
            <a:r>
              <a:rPr lang="en-US" dirty="0" smtClean="0"/>
              <a:t>GLES30</a:t>
            </a:r>
            <a:r>
              <a:rPr lang="en-US" dirty="0"/>
              <a:t>.  It just exists, instead of being passed to the methods.</a:t>
            </a:r>
          </a:p>
          <a:p>
            <a:endParaRPr lang="en-US" dirty="0"/>
          </a:p>
        </p:txBody>
      </p:sp>
    </p:spTree>
    <p:extLst>
      <p:ext uri="{BB962C8B-B14F-4D97-AF65-F5344CB8AC3E}">
        <p14:creationId xmlns:p14="http://schemas.microsoft.com/office/powerpoint/2010/main" val="2003663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a:t>
            </a:r>
            <a:endParaRPr lang="en-US" dirty="0"/>
          </a:p>
        </p:txBody>
      </p:sp>
      <p:sp>
        <p:nvSpPr>
          <p:cNvPr id="3" name="Content Placeholder 2"/>
          <p:cNvSpPr>
            <a:spLocks noGrp="1"/>
          </p:cNvSpPr>
          <p:nvPr>
            <p:ph idx="1"/>
          </p:nvPr>
        </p:nvSpPr>
        <p:spPr/>
        <p:txBody>
          <a:bodyPr/>
          <a:lstStyle/>
          <a:p>
            <a:r>
              <a:rPr lang="en-US" dirty="0" smtClean="0"/>
              <a:t>Touch/key events.  Make sure these are all handled in the </a:t>
            </a:r>
            <a:r>
              <a:rPr lang="en-US" dirty="0" err="1" smtClean="0"/>
              <a:t>GLSurfaceView</a:t>
            </a:r>
            <a:endParaRPr lang="en-US" dirty="0" smtClean="0"/>
          </a:p>
          <a:p>
            <a:pPr lvl="1"/>
            <a:r>
              <a:rPr lang="en-US" dirty="0" smtClean="0"/>
              <a:t>Instead of the activity.</a:t>
            </a:r>
            <a:endParaRPr lang="en-US" dirty="0"/>
          </a:p>
        </p:txBody>
      </p:sp>
    </p:spTree>
    <p:extLst>
      <p:ext uri="{BB962C8B-B14F-4D97-AF65-F5344CB8AC3E}">
        <p14:creationId xmlns:p14="http://schemas.microsoft.com/office/powerpoint/2010/main" val="705889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TextureView</a:t>
            </a:r>
            <a:endParaRPr lang="en-US" dirty="0"/>
          </a:p>
        </p:txBody>
      </p:sp>
      <p:sp>
        <p:nvSpPr>
          <p:cNvPr id="3" name="Content Placeholder 2"/>
          <p:cNvSpPr>
            <a:spLocks noGrp="1"/>
          </p:cNvSpPr>
          <p:nvPr>
            <p:ph idx="1"/>
          </p:nvPr>
        </p:nvSpPr>
        <p:spPr/>
        <p:txBody>
          <a:bodyPr>
            <a:normAutofit/>
          </a:bodyPr>
          <a:lstStyle/>
          <a:p>
            <a:r>
              <a:rPr lang="en-US" dirty="0" smtClean="0"/>
              <a:t>API 14+  works with any of the OpenGL versions</a:t>
            </a:r>
          </a:p>
          <a:p>
            <a:pPr lvl="1"/>
            <a:r>
              <a:rPr lang="en-US" dirty="0" smtClean="0"/>
              <a:t>Start </a:t>
            </a:r>
            <a:r>
              <a:rPr lang="en-US" dirty="0"/>
              <a:t>a OpenGL thread, where all OpenGL calls must be called</a:t>
            </a:r>
          </a:p>
          <a:p>
            <a:pPr lvl="1"/>
            <a:r>
              <a:rPr lang="en-US" dirty="0"/>
              <a:t>initialize the EGL</a:t>
            </a:r>
          </a:p>
          <a:p>
            <a:pPr lvl="1"/>
            <a:r>
              <a:rPr lang="en-US" dirty="0"/>
              <a:t>Initialize GL</a:t>
            </a:r>
          </a:p>
          <a:p>
            <a:pPr lvl="1"/>
            <a:r>
              <a:rPr lang="en-US" dirty="0"/>
              <a:t>now start drawing</a:t>
            </a:r>
          </a:p>
          <a:p>
            <a:pPr lvl="2"/>
            <a:r>
              <a:rPr lang="en-US" dirty="0" smtClean="0"/>
              <a:t>No render, but my example code shows how to use one.</a:t>
            </a:r>
            <a:endParaRPr lang="en-US" dirty="0"/>
          </a:p>
        </p:txBody>
      </p:sp>
    </p:spTree>
    <p:extLst>
      <p:ext uri="{BB962C8B-B14F-4D97-AF65-F5344CB8AC3E}">
        <p14:creationId xmlns:p14="http://schemas.microsoft.com/office/powerpoint/2010/main" val="4057377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See the Demos</a:t>
            </a:r>
            <a:endParaRPr lang="en-US" dirty="0"/>
          </a:p>
        </p:txBody>
      </p:sp>
      <p:sp>
        <p:nvSpPr>
          <p:cNvPr id="2" name="Content Placeholder 1"/>
          <p:cNvSpPr>
            <a:spLocks noGrp="1"/>
          </p:cNvSpPr>
          <p:nvPr>
            <p:ph idx="1"/>
          </p:nvPr>
        </p:nvSpPr>
        <p:spPr/>
        <p:txBody>
          <a:bodyPr>
            <a:normAutofit fontScale="70000" lnSpcReduction="20000"/>
          </a:bodyPr>
          <a:lstStyle/>
          <a:p>
            <a:r>
              <a:rPr lang="en-US" dirty="0" err="1" smtClean="0"/>
              <a:t>OpenGl</a:t>
            </a:r>
            <a:r>
              <a:rPr lang="en-US" dirty="0" smtClean="0"/>
              <a:t> 1.1, Note these are all legacy code at this point.  </a:t>
            </a:r>
          </a:p>
          <a:p>
            <a:pPr lvl="1"/>
            <a:r>
              <a:rPr lang="en-US" dirty="0" err="1" smtClean="0"/>
              <a:t>OpenGLDemo</a:t>
            </a:r>
            <a:r>
              <a:rPr lang="en-US" dirty="0" smtClean="0"/>
              <a:t> is Very basic framework.  Draws a Square.</a:t>
            </a:r>
          </a:p>
          <a:p>
            <a:pPr lvl="1"/>
            <a:r>
              <a:rPr lang="en-US" dirty="0" smtClean="0"/>
              <a:t>OpenGL  showing Triangle, cube, lighting.</a:t>
            </a:r>
          </a:p>
          <a:p>
            <a:pPr lvl="1"/>
            <a:r>
              <a:rPr lang="en-US" dirty="0" smtClean="0"/>
              <a:t>Vortex  has Triangles, with touch events.</a:t>
            </a:r>
          </a:p>
          <a:p>
            <a:pPr lvl="3"/>
            <a:r>
              <a:rPr lang="en-US" dirty="0" smtClean="0"/>
              <a:t>Extends the </a:t>
            </a:r>
            <a:r>
              <a:rPr lang="en-US" dirty="0" err="1" smtClean="0"/>
              <a:t>GLSurfaceView</a:t>
            </a:r>
            <a:r>
              <a:rPr lang="en-US" dirty="0" smtClean="0"/>
              <a:t> instead of implements.</a:t>
            </a:r>
          </a:p>
          <a:p>
            <a:r>
              <a:rPr lang="en-US" dirty="0" err="1" smtClean="0"/>
              <a:t>OpenGl</a:t>
            </a:r>
            <a:r>
              <a:rPr lang="en-US" dirty="0" smtClean="0"/>
              <a:t> 2.0</a:t>
            </a:r>
          </a:p>
          <a:p>
            <a:pPr lvl="1"/>
            <a:r>
              <a:rPr lang="en-US" dirty="0" smtClean="0"/>
              <a:t>HelloOpenGLES20 is the basic framework with touch events.</a:t>
            </a:r>
          </a:p>
          <a:p>
            <a:pPr lvl="1"/>
            <a:r>
              <a:rPr lang="en-US" dirty="0" smtClean="0"/>
              <a:t>Opengl2ex1 is has  render class it sends to default </a:t>
            </a:r>
            <a:r>
              <a:rPr lang="en-US" dirty="0" err="1" smtClean="0"/>
              <a:t>GLSurfaceView</a:t>
            </a:r>
            <a:endParaRPr lang="en-US" dirty="0" smtClean="0"/>
          </a:p>
          <a:p>
            <a:r>
              <a:rPr lang="en-US" dirty="0"/>
              <a:t>OpenGL 3.0</a:t>
            </a:r>
          </a:p>
          <a:p>
            <a:pPr lvl="1"/>
            <a:r>
              <a:rPr lang="en-US" dirty="0"/>
              <a:t>helloOpenGLES30, Opengl3ex1, and Opengl3ex2 are updated from 2.0 to 3.0, since it is backward compatible.</a:t>
            </a:r>
          </a:p>
          <a:p>
            <a:pPr lvl="1"/>
            <a:r>
              <a:rPr lang="en-US" dirty="0"/>
              <a:t>Opengl3ex3 is native GL ES 3.0 code</a:t>
            </a:r>
            <a:r>
              <a:rPr lang="en-US" dirty="0" smtClean="0"/>
              <a:t>.</a:t>
            </a:r>
          </a:p>
          <a:p>
            <a:pPr lvl="1"/>
            <a:r>
              <a:rPr lang="en-US" dirty="0" smtClean="0"/>
              <a:t>OpenGL30Cube and Pyramid are  examples how a  how to work with 3D objects.</a:t>
            </a:r>
          </a:p>
          <a:p>
            <a:pPr lvl="1"/>
            <a:r>
              <a:rPr lang="en-US" dirty="0" smtClean="0"/>
              <a:t>OpenGL30CubeTextView is OpenGL30Cube using a </a:t>
            </a:r>
            <a:r>
              <a:rPr lang="en-US" dirty="0" err="1" smtClean="0"/>
              <a:t>TextureView</a:t>
            </a:r>
            <a:r>
              <a:rPr lang="en-US" dirty="0"/>
              <a:t>.</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Tutorials:</a:t>
            </a:r>
          </a:p>
          <a:p>
            <a:pPr lvl="1"/>
            <a:r>
              <a:rPr lang="en-US" dirty="0" smtClean="0"/>
              <a:t>General OpenGL ES tutorials (25 parts)</a:t>
            </a:r>
          </a:p>
          <a:p>
            <a:pPr lvl="1"/>
            <a:r>
              <a:rPr lang="en-US" dirty="0" smtClean="0"/>
              <a:t>A great OpenGL ES Tutorial for Android (5 parts)</a:t>
            </a:r>
          </a:p>
          <a:p>
            <a:pPr lvl="2"/>
            <a:r>
              <a:rPr lang="en-US" dirty="0" smtClean="0"/>
              <a:t>http://blog.jayway.com/2009/12/03/opengl-es-tutorial-for-android-part-i/</a:t>
            </a:r>
          </a:p>
          <a:p>
            <a:pPr lvl="1"/>
            <a:r>
              <a:rPr lang="en-US" dirty="0" smtClean="0"/>
              <a:t>http://www.droidnova.com/android-3d-game-tutorial-part-i,312.html  (7 parts)</a:t>
            </a:r>
          </a:p>
          <a:p>
            <a:pPr lvl="1"/>
            <a:r>
              <a:rPr lang="en-US" dirty="0"/>
              <a:t>http://docs.blackberry.com/en/developers/deliverables/11942/Creating_2-D_and_3-D_graphics_using_OpenGL_ES_944406_11.jsp</a:t>
            </a:r>
            <a:endParaRPr lang="en-US" dirty="0" smtClean="0"/>
          </a:p>
          <a:p>
            <a:r>
              <a:rPr lang="en-US" dirty="0" err="1" smtClean="0"/>
              <a:t>JavaDocs</a:t>
            </a:r>
            <a:endParaRPr lang="en-US" dirty="0" smtClean="0"/>
          </a:p>
          <a:p>
            <a:pPr lvl="1"/>
            <a:r>
              <a:rPr lang="en-US" dirty="0" smtClean="0"/>
              <a:t>http://java.sun.com/javame/reference/apis/jsr239/</a:t>
            </a:r>
          </a:p>
          <a:p>
            <a:pPr lvl="1"/>
            <a:r>
              <a:rPr lang="en-US" dirty="0" smtClean="0"/>
              <a:t>http://developer.android.com/intl/zh-CN/reference/javax/microedition/khronos/opengles/package-summary.html</a:t>
            </a:r>
          </a:p>
          <a:p>
            <a:pPr lvl="1"/>
            <a:r>
              <a:rPr lang="en-US" dirty="0" smtClean="0"/>
              <a:t>http://www.blackberry.com/developers/docs/5.0.0api/index.html  click on the </a:t>
            </a:r>
            <a:r>
              <a:rPr lang="en-US" dirty="0" err="1" smtClean="0"/>
              <a:t>javax.microedition.khronos.opengls</a:t>
            </a:r>
            <a:r>
              <a:rPr lang="en-US" dirty="0" smtClean="0"/>
              <a:t>.  This has much better descriptions of the methods, then android.</a:t>
            </a:r>
          </a:p>
          <a:p>
            <a:r>
              <a:rPr lang="en-US" dirty="0" smtClean="0"/>
              <a:t>http://en.wikipedia.org/wiki/OpenGL_ES</a:t>
            </a:r>
          </a:p>
          <a:p>
            <a:r>
              <a:rPr lang="en-US" dirty="0" smtClean="0"/>
              <a:t>http://www.khronos.org/opengles/</a:t>
            </a:r>
          </a:p>
          <a:p>
            <a:r>
              <a:rPr lang="en-US" dirty="0" smtClean="0"/>
              <a:t>OpenGL ES Game Development book.</a:t>
            </a:r>
          </a:p>
          <a:p>
            <a:r>
              <a:rPr lang="en-US" dirty="0" smtClean="0"/>
              <a:t>OpenGL ES 3.0 Programming Guide 2rd edition.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(2)</a:t>
            </a:r>
            <a:endParaRPr lang="en-US" dirty="0"/>
          </a:p>
        </p:txBody>
      </p:sp>
      <p:sp>
        <p:nvSpPr>
          <p:cNvPr id="3" name="Content Placeholder 2"/>
          <p:cNvSpPr>
            <a:spLocks noGrp="1"/>
          </p:cNvSpPr>
          <p:nvPr>
            <p:ph idx="1"/>
          </p:nvPr>
        </p:nvSpPr>
        <p:spPr/>
        <p:txBody>
          <a:bodyPr>
            <a:normAutofit fontScale="92500" lnSpcReduction="10000"/>
          </a:bodyPr>
          <a:lstStyle/>
          <a:p>
            <a:r>
              <a:rPr lang="en-US" dirty="0">
                <a:hlinkClick r:id="rId2"/>
              </a:rPr>
              <a:t>http://</a:t>
            </a:r>
            <a:r>
              <a:rPr lang="en-US" dirty="0" smtClean="0">
                <a:hlinkClick r:id="rId2"/>
              </a:rPr>
              <a:t>developer.android.com/guide/topics/graphics/opengl.html</a:t>
            </a:r>
            <a:r>
              <a:rPr lang="en-US" dirty="0" smtClean="0"/>
              <a:t> is pretty good at the basics (combined with </a:t>
            </a:r>
            <a:r>
              <a:rPr lang="en-US" smtClean="0"/>
              <a:t>the same code)</a:t>
            </a:r>
            <a:endParaRPr lang="en-US"/>
          </a:p>
          <a:p>
            <a:r>
              <a:rPr lang="en-US" dirty="0" err="1" smtClean="0"/>
              <a:t>OpenGl</a:t>
            </a:r>
            <a:r>
              <a:rPr lang="en-US" dirty="0" smtClean="0"/>
              <a:t> 2.0 </a:t>
            </a:r>
          </a:p>
          <a:p>
            <a:pPr lvl="1"/>
            <a:r>
              <a:rPr lang="en-US" dirty="0">
                <a:hlinkClick r:id="rId3"/>
              </a:rPr>
              <a:t>http://www.learnopengles.com/android-lesson-one-getting-started</a:t>
            </a:r>
            <a:r>
              <a:rPr lang="en-US" dirty="0" smtClean="0">
                <a:hlinkClick r:id="rId3"/>
              </a:rPr>
              <a:t>/</a:t>
            </a:r>
            <a:r>
              <a:rPr lang="en-US" dirty="0" smtClean="0"/>
              <a:t> is a pretty good site and lessons.  All examples are in </a:t>
            </a:r>
            <a:r>
              <a:rPr lang="en-US" dirty="0" err="1" smtClean="0"/>
              <a:t>github</a:t>
            </a:r>
            <a:r>
              <a:rPr lang="en-US" dirty="0" smtClean="0"/>
              <a:t>, so easy to look at and use.</a:t>
            </a:r>
          </a:p>
          <a:p>
            <a:pPr lvl="2"/>
            <a:r>
              <a:rPr lang="en-US" dirty="0">
                <a:hlinkClick r:id="rId4"/>
              </a:rPr>
              <a:t>https://</a:t>
            </a:r>
            <a:r>
              <a:rPr lang="en-US" dirty="0" smtClean="0">
                <a:hlinkClick r:id="rId4"/>
              </a:rPr>
              <a:t>github.com/learnopengles/Learn-OpenGLES-Tutorials.git</a:t>
            </a:r>
            <a:r>
              <a:rPr lang="en-US" dirty="0" smtClean="0"/>
              <a:t> </a:t>
            </a:r>
          </a:p>
          <a:p>
            <a:pPr lvl="1"/>
            <a:r>
              <a:rPr lang="en-US" dirty="0">
                <a:hlinkClick r:id="rId5"/>
              </a:rPr>
              <a:t>http://androidblog.reindustries.com/a-real-open-gl-es-2-0-2d-tutorial-part-1</a:t>
            </a:r>
            <a:r>
              <a:rPr lang="en-US" dirty="0" smtClean="0">
                <a:hlinkClick r:id="rId5"/>
              </a:rPr>
              <a:t>/</a:t>
            </a:r>
            <a:r>
              <a:rPr lang="en-US" dirty="0" smtClean="0"/>
              <a:t>  useful site for examples.</a:t>
            </a:r>
          </a:p>
          <a:p>
            <a:pPr lvl="1"/>
            <a:r>
              <a:rPr lang="en-US" dirty="0">
                <a:hlinkClick r:id="rId6"/>
              </a:rPr>
              <a:t>http://</a:t>
            </a:r>
            <a:r>
              <a:rPr lang="en-US" dirty="0" smtClean="0">
                <a:hlinkClick r:id="rId6"/>
              </a:rPr>
              <a:t>developer.android.com/training/graphics/opengl/index.html</a:t>
            </a:r>
            <a:r>
              <a:rPr lang="en-US" dirty="0" smtClean="0"/>
              <a:t> googles developer training site.  Helpful in some cases.</a:t>
            </a:r>
            <a:endParaRPr lang="en-US" dirty="0"/>
          </a:p>
        </p:txBody>
      </p:sp>
    </p:spTree>
    <p:extLst>
      <p:ext uri="{BB962C8B-B14F-4D97-AF65-F5344CB8AC3E}">
        <p14:creationId xmlns:p14="http://schemas.microsoft.com/office/powerpoint/2010/main" val="7532752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Note</a:t>
            </a:r>
            <a:endParaRPr lang="en-US" dirty="0"/>
          </a:p>
        </p:txBody>
      </p:sp>
      <p:sp>
        <p:nvSpPr>
          <p:cNvPr id="3" name="Content Placeholder 2"/>
          <p:cNvSpPr>
            <a:spLocks noGrp="1"/>
          </p:cNvSpPr>
          <p:nvPr>
            <p:ph idx="1"/>
          </p:nvPr>
        </p:nvSpPr>
        <p:spPr/>
        <p:txBody>
          <a:bodyPr/>
          <a:lstStyle/>
          <a:p>
            <a:r>
              <a:rPr lang="en-US" dirty="0" err="1" smtClean="0"/>
              <a:t>OpenGl</a:t>
            </a:r>
            <a:r>
              <a:rPr lang="en-US" dirty="0" smtClean="0"/>
              <a:t> 1.1 examples will run the emulators</a:t>
            </a:r>
          </a:p>
          <a:p>
            <a:endParaRPr lang="en-US" dirty="0"/>
          </a:p>
          <a:p>
            <a:r>
              <a:rPr lang="en-US" dirty="0" err="1" smtClean="0"/>
              <a:t>OpenGl</a:t>
            </a:r>
            <a:r>
              <a:rPr lang="en-US" dirty="0" smtClean="0"/>
              <a:t> 2.0/3.0 examples are supposed to run in the emulators, but even following googles directions, they may sometimes crash.</a:t>
            </a:r>
          </a:p>
          <a:p>
            <a:pPr lvl="1"/>
            <a:r>
              <a:rPr lang="en-US" dirty="0" smtClean="0"/>
              <a:t>Several fixes have been added and they mostly work, but may still crash now and again.</a:t>
            </a:r>
          </a:p>
          <a:p>
            <a:pPr lvl="1"/>
            <a:r>
              <a:rPr lang="en-US" dirty="0" smtClean="0"/>
              <a:t>You will likely need to test on a device.</a:t>
            </a:r>
            <a:endParaRPr lang="en-US" dirty="0"/>
          </a:p>
        </p:txBody>
      </p:sp>
    </p:spTree>
    <p:extLst>
      <p:ext uri="{BB962C8B-B14F-4D97-AF65-F5344CB8AC3E}">
        <p14:creationId xmlns:p14="http://schemas.microsoft.com/office/powerpoint/2010/main" val="1848806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basics</a:t>
            </a:r>
            <a:endParaRPr lang="en-US" dirty="0"/>
          </a:p>
        </p:txBody>
      </p:sp>
      <p:sp>
        <p:nvSpPr>
          <p:cNvPr id="5" name="Text Placeholder 4"/>
          <p:cNvSpPr>
            <a:spLocks noGrp="1"/>
          </p:cNvSpPr>
          <p:nvPr>
            <p:ph type="body" idx="1"/>
          </p:nvPr>
        </p:nvSpPr>
        <p:spPr/>
        <p:txBody>
          <a:bodyPr/>
          <a:lstStyle/>
          <a:p>
            <a:r>
              <a:rPr lang="en-US" dirty="0" err="1"/>
              <a:t>Opengles</a:t>
            </a:r>
            <a:endParaRPr lang="en-US" dirty="0"/>
          </a:p>
        </p:txBody>
      </p:sp>
    </p:spTree>
    <p:extLst>
      <p:ext uri="{BB962C8B-B14F-4D97-AF65-F5344CB8AC3E}">
        <p14:creationId xmlns:p14="http://schemas.microsoft.com/office/powerpoint/2010/main" val="355368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 with android</a:t>
            </a:r>
            <a:endParaRPr lang="en-US" dirty="0"/>
          </a:p>
        </p:txBody>
      </p:sp>
      <p:sp>
        <p:nvSpPr>
          <p:cNvPr id="5" name="Text Placeholder 4"/>
          <p:cNvSpPr>
            <a:spLocks noGrp="1"/>
          </p:cNvSpPr>
          <p:nvPr>
            <p:ph type="body" idx="1"/>
          </p:nvPr>
        </p:nvSpPr>
        <p:spPr/>
        <p:txBody>
          <a:bodyPr/>
          <a:lstStyle/>
          <a:p>
            <a:r>
              <a:rPr lang="en-US" dirty="0" smtClean="0"/>
              <a:t>OpenGL</a:t>
            </a:r>
            <a:endParaRPr lang="en-US" dirty="0"/>
          </a:p>
        </p:txBody>
      </p:sp>
    </p:spTree>
    <p:extLst>
      <p:ext uri="{BB962C8B-B14F-4D97-AF65-F5344CB8AC3E}">
        <p14:creationId xmlns:p14="http://schemas.microsoft.com/office/powerpoint/2010/main" val="7224217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Basics</a:t>
            </a:r>
            <a:endParaRPr lang="en-US" dirty="0"/>
          </a:p>
        </p:txBody>
      </p:sp>
      <p:sp>
        <p:nvSpPr>
          <p:cNvPr id="6" name="Content Placeholder 5"/>
          <p:cNvSpPr>
            <a:spLocks noGrp="1"/>
          </p:cNvSpPr>
          <p:nvPr>
            <p:ph sz="half" idx="2"/>
          </p:nvPr>
        </p:nvSpPr>
        <p:spPr/>
        <p:txBody>
          <a:bodyPr/>
          <a:lstStyle/>
          <a:p>
            <a:r>
              <a:rPr lang="en-US" dirty="0" smtClean="0"/>
              <a:t>First our program describes some geometry and information on handling lighting, colors, materials, and textures.</a:t>
            </a:r>
          </a:p>
          <a:p>
            <a:pPr lvl="1"/>
            <a:endParaRPr lang="en-US" dirty="0" smtClean="0"/>
          </a:p>
          <a:p>
            <a:pPr lvl="1"/>
            <a:r>
              <a:rPr lang="en-US" dirty="0" smtClean="0"/>
              <a:t>This data goes into the pipeline</a:t>
            </a:r>
          </a:p>
        </p:txBody>
      </p:sp>
      <p:pic>
        <p:nvPicPr>
          <p:cNvPr id="1029" name="Picture 5"/>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81200" y="1792632"/>
            <a:ext cx="4038600" cy="4141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7322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Basics (2)</a:t>
            </a:r>
            <a:endParaRPr lang="en-US" dirty="0"/>
          </a:p>
        </p:txBody>
      </p:sp>
      <p:sp>
        <p:nvSpPr>
          <p:cNvPr id="6" name="Content Placeholder 5"/>
          <p:cNvSpPr>
            <a:spLocks noGrp="1"/>
          </p:cNvSpPr>
          <p:nvPr>
            <p:ph idx="1"/>
          </p:nvPr>
        </p:nvSpPr>
        <p:spPr/>
        <p:txBody>
          <a:bodyPr>
            <a:normAutofit/>
          </a:bodyPr>
          <a:lstStyle/>
          <a:p>
            <a:r>
              <a:rPr lang="en-US" dirty="0"/>
              <a:t>Next the data is moved, scaled, and rotated.</a:t>
            </a:r>
          </a:p>
          <a:p>
            <a:pPr lvl="1"/>
            <a:r>
              <a:rPr lang="en-US" dirty="0" smtClean="0"/>
              <a:t>Then for each object lighting is calculated and stored.</a:t>
            </a:r>
          </a:p>
          <a:p>
            <a:pPr lvl="1"/>
            <a:endParaRPr lang="en-US" dirty="0"/>
          </a:p>
          <a:p>
            <a:r>
              <a:rPr lang="en-US" dirty="0" smtClean="0"/>
              <a:t>Example: A solar system</a:t>
            </a:r>
          </a:p>
          <a:p>
            <a:pPr lvl="1"/>
            <a:r>
              <a:rPr lang="en-US" dirty="0" smtClean="0"/>
              <a:t>we may move, rotate and scale the model  (not the planets, that’s the animation)</a:t>
            </a:r>
          </a:p>
          <a:p>
            <a:pPr lvl="1"/>
            <a:r>
              <a:rPr lang="en-US" dirty="0" smtClean="0"/>
              <a:t>Based on our viewpoint, which is based on “rectangular cone” that is limits the scene to a manageable level.</a:t>
            </a:r>
            <a:endParaRPr lang="en-US" dirty="0"/>
          </a:p>
        </p:txBody>
      </p:sp>
    </p:spTree>
    <p:extLst>
      <p:ext uri="{BB962C8B-B14F-4D97-AF65-F5344CB8AC3E}">
        <p14:creationId xmlns:p14="http://schemas.microsoft.com/office/powerpoint/2010/main" val="42187675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a:t>
            </a:r>
            <a:r>
              <a:rPr lang="en-US" dirty="0" smtClean="0"/>
              <a:t>(3)</a:t>
            </a:r>
            <a:endParaRPr lang="en-US" dirty="0"/>
          </a:p>
        </p:txBody>
      </p:sp>
      <p:sp>
        <p:nvSpPr>
          <p:cNvPr id="3" name="Content Placeholder 2"/>
          <p:cNvSpPr>
            <a:spLocks noGrp="1"/>
          </p:cNvSpPr>
          <p:nvPr>
            <p:ph idx="1"/>
          </p:nvPr>
        </p:nvSpPr>
        <p:spPr/>
        <p:txBody>
          <a:bodyPr>
            <a:normAutofit/>
          </a:bodyPr>
          <a:lstStyle/>
          <a:p>
            <a:r>
              <a:rPr lang="en-US" dirty="0" smtClean="0"/>
              <a:t>Next the scene is clipped, so that only the objects that are likely to be visible are processed.</a:t>
            </a:r>
          </a:p>
          <a:p>
            <a:pPr lvl="1"/>
            <a:r>
              <a:rPr lang="en-US" dirty="0" smtClean="0"/>
              <a:t>Culling out objects as soon as possible saves processing time.</a:t>
            </a:r>
          </a:p>
          <a:p>
            <a:pPr lvl="1"/>
            <a:r>
              <a:rPr lang="en-US" dirty="0" smtClean="0"/>
              <a:t>Continuing the example, if the moon is behind the earth, then we don’t process the moon.</a:t>
            </a:r>
          </a:p>
          <a:p>
            <a:pPr lvl="2"/>
            <a:r>
              <a:rPr lang="en-US" dirty="0" smtClean="0"/>
              <a:t>Other planets and moons would also be culled as needed.  This also includes “backsides” and “insides” of objects that can be seen as well.</a:t>
            </a:r>
            <a:endParaRPr lang="en-US" dirty="0"/>
          </a:p>
        </p:txBody>
      </p:sp>
    </p:spTree>
    <p:extLst>
      <p:ext uri="{BB962C8B-B14F-4D97-AF65-F5344CB8AC3E}">
        <p14:creationId xmlns:p14="http://schemas.microsoft.com/office/powerpoint/2010/main" val="9252821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a:t>
            </a:r>
            <a:r>
              <a:rPr lang="en-US" dirty="0" smtClean="0"/>
              <a:t>(4)</a:t>
            </a:r>
            <a:endParaRPr lang="en-US" dirty="0"/>
          </a:p>
        </p:txBody>
      </p:sp>
      <p:sp>
        <p:nvSpPr>
          <p:cNvPr id="3" name="Content Placeholder 2"/>
          <p:cNvSpPr>
            <a:spLocks noGrp="1"/>
          </p:cNvSpPr>
          <p:nvPr>
            <p:ph idx="1"/>
          </p:nvPr>
        </p:nvSpPr>
        <p:spPr/>
        <p:txBody>
          <a:bodyPr/>
          <a:lstStyle/>
          <a:p>
            <a:r>
              <a:rPr lang="en-US" dirty="0" smtClean="0"/>
              <a:t>Next the remaining objects are now “projected” against the “viewport” </a:t>
            </a:r>
          </a:p>
          <a:p>
            <a:pPr lvl="2"/>
            <a:r>
              <a:rPr lang="en-US" dirty="0" smtClean="0"/>
              <a:t>The viewport again is cone</a:t>
            </a:r>
          </a:p>
          <a:p>
            <a:r>
              <a:rPr lang="en-US" dirty="0" smtClean="0"/>
              <a:t>Now rasterization takes place, which creates fragments that could be single pixels. </a:t>
            </a:r>
          </a:p>
          <a:p>
            <a:r>
              <a:rPr lang="en-US" dirty="0" smtClean="0"/>
              <a:t>Fragments can have textures and fog effects</a:t>
            </a:r>
          </a:p>
          <a:p>
            <a:pPr lvl="1"/>
            <a:r>
              <a:rPr lang="en-US" dirty="0" smtClean="0"/>
              <a:t>More culling may take place for fog that obscures objects.</a:t>
            </a:r>
            <a:endParaRPr lang="en-US" dirty="0"/>
          </a:p>
        </p:txBody>
      </p:sp>
    </p:spTree>
    <p:extLst>
      <p:ext uri="{BB962C8B-B14F-4D97-AF65-F5344CB8AC3E}">
        <p14:creationId xmlns:p14="http://schemas.microsoft.com/office/powerpoint/2010/main" val="33413463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a:t>
            </a:r>
            <a:r>
              <a:rPr lang="en-US" dirty="0" smtClean="0"/>
              <a:t>(5)</a:t>
            </a:r>
            <a:endParaRPr lang="en-US" dirty="0"/>
          </a:p>
        </p:txBody>
      </p:sp>
      <p:sp>
        <p:nvSpPr>
          <p:cNvPr id="3" name="Content Placeholder 2"/>
          <p:cNvSpPr>
            <a:spLocks noGrp="1"/>
          </p:cNvSpPr>
          <p:nvPr>
            <p:ph idx="1"/>
          </p:nvPr>
        </p:nvSpPr>
        <p:spPr/>
        <p:txBody>
          <a:bodyPr/>
          <a:lstStyle/>
          <a:p>
            <a:r>
              <a:rPr lang="en-US" dirty="0" smtClean="0"/>
              <a:t>And finally any surviving fragments are written to the frame buffer.</a:t>
            </a:r>
          </a:p>
          <a:p>
            <a:pPr lvl="1"/>
            <a:r>
              <a:rPr lang="en-US" dirty="0" smtClean="0"/>
              <a:t>Some last minute operations take place as well</a:t>
            </a:r>
          </a:p>
          <a:p>
            <a:pPr lvl="1"/>
            <a:r>
              <a:rPr lang="en-US" dirty="0" smtClean="0"/>
              <a:t>Fragment’s values are applied for translucency</a:t>
            </a:r>
          </a:p>
          <a:p>
            <a:pPr lvl="1"/>
            <a:r>
              <a:rPr lang="en-US" dirty="0" smtClean="0"/>
              <a:t>Depth tests to ensure closer fragments are written “in front” of further ones</a:t>
            </a:r>
          </a:p>
          <a:p>
            <a:pPr lvl="1"/>
            <a:endParaRPr lang="en-US" dirty="0"/>
          </a:p>
          <a:p>
            <a:r>
              <a:rPr lang="en-US" dirty="0" smtClean="0"/>
              <a:t>And now you “see” the data.</a:t>
            </a:r>
            <a:endParaRPr lang="en-US" dirty="0"/>
          </a:p>
        </p:txBody>
      </p:sp>
    </p:spTree>
    <p:extLst>
      <p:ext uri="{BB962C8B-B14F-4D97-AF65-F5344CB8AC3E}">
        <p14:creationId xmlns:p14="http://schemas.microsoft.com/office/powerpoint/2010/main" val="34381588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2D</a:t>
            </a:r>
            <a:endParaRPr lang="en-US" dirty="0"/>
          </a:p>
        </p:txBody>
      </p:sp>
      <p:sp>
        <p:nvSpPr>
          <p:cNvPr id="3" name="Content Placeholder 2"/>
          <p:cNvSpPr>
            <a:spLocks noGrp="1"/>
          </p:cNvSpPr>
          <p:nvPr>
            <p:ph idx="1"/>
          </p:nvPr>
        </p:nvSpPr>
        <p:spPr/>
        <p:txBody>
          <a:bodyPr/>
          <a:lstStyle/>
          <a:p>
            <a:r>
              <a:rPr lang="en-US" dirty="0" smtClean="0"/>
              <a:t>Well start with 2D drawing</a:t>
            </a:r>
          </a:p>
          <a:p>
            <a:endParaRPr lang="en-US" dirty="0"/>
          </a:p>
          <a:p>
            <a:endParaRPr lang="en-US" dirty="0" smtClean="0"/>
          </a:p>
          <a:p>
            <a:r>
              <a:rPr lang="en-US" dirty="0" smtClean="0"/>
              <a:t>Later on we get to 3D objects.</a:t>
            </a:r>
            <a:endParaRPr lang="en-US" dirty="0"/>
          </a:p>
        </p:txBody>
      </p:sp>
    </p:spTree>
    <p:extLst>
      <p:ext uri="{BB962C8B-B14F-4D97-AF65-F5344CB8AC3E}">
        <p14:creationId xmlns:p14="http://schemas.microsoft.com/office/powerpoint/2010/main" val="35155020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Geometry and describing objects</a:t>
            </a:r>
            <a:endParaRPr lang="en-US" dirty="0"/>
          </a:p>
        </p:txBody>
      </p:sp>
      <p:sp>
        <p:nvSpPr>
          <p:cNvPr id="3" name="Content Placeholder 2"/>
          <p:cNvSpPr>
            <a:spLocks noGrp="1"/>
          </p:cNvSpPr>
          <p:nvPr>
            <p:ph idx="1"/>
          </p:nvPr>
        </p:nvSpPr>
        <p:spPr>
          <a:xfrm>
            <a:off x="1981200" y="1600200"/>
            <a:ext cx="8229600" cy="5105400"/>
          </a:xfrm>
        </p:spPr>
        <p:txBody>
          <a:bodyPr>
            <a:normAutofit/>
          </a:bodyPr>
          <a:lstStyle/>
          <a:p>
            <a:r>
              <a:rPr lang="en-US" dirty="0" smtClean="0"/>
              <a:t>Let’s start simple and describe a square.</a:t>
            </a:r>
          </a:p>
          <a:p>
            <a:pPr lvl="1"/>
            <a:r>
              <a:rPr lang="en-US" dirty="0" smtClean="0"/>
              <a:t>First we describe the object around center point of 0,0</a:t>
            </a:r>
          </a:p>
          <a:p>
            <a:pPr marL="457200" lvl="1" indent="0">
              <a:buNone/>
            </a:pPr>
            <a:r>
              <a:rPr lang="en-US" dirty="0" smtClean="0"/>
              <a:t>float </a:t>
            </a:r>
            <a:r>
              <a:rPr lang="en-US" dirty="0"/>
              <a:t>vertices[] = {</a:t>
            </a:r>
          </a:p>
          <a:p>
            <a:pPr marL="457200" lvl="1" indent="0">
              <a:buNone/>
            </a:pPr>
            <a:r>
              <a:rPr lang="en-US" dirty="0" smtClean="0"/>
              <a:t>	-</a:t>
            </a:r>
            <a:r>
              <a:rPr lang="en-US" dirty="0"/>
              <a:t>1.0f, </a:t>
            </a:r>
            <a:r>
              <a:rPr lang="en-US" dirty="0" smtClean="0"/>
              <a:t>1.0f,  //v0</a:t>
            </a:r>
            <a:endParaRPr lang="en-US" dirty="0"/>
          </a:p>
          <a:p>
            <a:pPr marL="457200" lvl="1" indent="0">
              <a:buNone/>
            </a:pPr>
            <a:r>
              <a:rPr lang="en-US" dirty="0"/>
              <a:t>	</a:t>
            </a:r>
            <a:r>
              <a:rPr lang="en-US" dirty="0" smtClean="0"/>
              <a:t>-1.0f</a:t>
            </a:r>
            <a:r>
              <a:rPr lang="en-US" dirty="0"/>
              <a:t>, -1.0f</a:t>
            </a:r>
            <a:r>
              <a:rPr lang="en-US" dirty="0" smtClean="0"/>
              <a:t>, //v1</a:t>
            </a:r>
            <a:endParaRPr lang="en-US" dirty="0"/>
          </a:p>
          <a:p>
            <a:pPr marL="457200" lvl="1" indent="0">
              <a:buNone/>
            </a:pPr>
            <a:r>
              <a:rPr lang="en-US" dirty="0"/>
              <a:t>	</a:t>
            </a:r>
            <a:r>
              <a:rPr lang="en-US" dirty="0" smtClean="0"/>
              <a:t>1.0f</a:t>
            </a:r>
            <a:r>
              <a:rPr lang="en-US" dirty="0"/>
              <a:t>,  -</a:t>
            </a:r>
            <a:r>
              <a:rPr lang="en-US" dirty="0" smtClean="0"/>
              <a:t>1.0f, //v2</a:t>
            </a:r>
            <a:endParaRPr lang="en-US" dirty="0"/>
          </a:p>
          <a:p>
            <a:pPr marL="457200" lvl="1" indent="0">
              <a:buNone/>
            </a:pPr>
            <a:r>
              <a:rPr lang="en-US" dirty="0"/>
              <a:t>	</a:t>
            </a:r>
            <a:r>
              <a:rPr lang="en-US" dirty="0" smtClean="0"/>
              <a:t> </a:t>
            </a:r>
            <a:r>
              <a:rPr lang="en-US" dirty="0"/>
              <a:t>1.0f,  1.0f</a:t>
            </a:r>
            <a:r>
              <a:rPr lang="en-US" dirty="0" smtClean="0"/>
              <a:t>,  //v3</a:t>
            </a:r>
            <a:endParaRPr lang="en-US" dirty="0"/>
          </a:p>
          <a:p>
            <a:pPr marL="457200" lvl="1" indent="0">
              <a:buNone/>
            </a:pPr>
            <a:r>
              <a:rPr lang="en-US" dirty="0" smtClean="0"/>
              <a:t>};</a:t>
            </a:r>
          </a:p>
          <a:p>
            <a:endParaRPr lang="en-US" dirty="0"/>
          </a:p>
          <a:p>
            <a:endParaRPr lang="en-US" dirty="0" smtClean="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0655" y="2971800"/>
            <a:ext cx="3022166" cy="306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57560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to render</a:t>
            </a:r>
            <a:endParaRPr lang="en-US" dirty="0"/>
          </a:p>
        </p:txBody>
      </p:sp>
      <p:sp>
        <p:nvSpPr>
          <p:cNvPr id="3" name="Content Placeholder 2"/>
          <p:cNvSpPr>
            <a:spLocks noGrp="1"/>
          </p:cNvSpPr>
          <p:nvPr>
            <p:ph idx="1"/>
          </p:nvPr>
        </p:nvSpPr>
        <p:spPr/>
        <p:txBody>
          <a:bodyPr/>
          <a:lstStyle/>
          <a:p>
            <a:r>
              <a:rPr lang="en-US" dirty="0" smtClean="0"/>
              <a:t>OpenGL has a lot more primitives, but ES only has the following.</a:t>
            </a:r>
          </a:p>
          <a:p>
            <a:r>
              <a:rPr lang="en-US" dirty="0" smtClean="0"/>
              <a:t>GL_POINTS</a:t>
            </a:r>
          </a:p>
          <a:p>
            <a:pPr lvl="1"/>
            <a:r>
              <a:rPr lang="en-US" dirty="0" smtClean="0"/>
              <a:t>Draw individual points to the screen.</a:t>
            </a:r>
          </a:p>
          <a:p>
            <a:r>
              <a:rPr lang="en-US" dirty="0" smtClean="0"/>
              <a:t>GL_LINE_STRIP</a:t>
            </a:r>
          </a:p>
          <a:p>
            <a:pPr lvl="1"/>
            <a:r>
              <a:rPr lang="en-US" dirty="0" smtClean="0"/>
              <a:t>Series of connected line segments</a:t>
            </a:r>
          </a:p>
          <a:p>
            <a:pPr lvl="1"/>
            <a:r>
              <a:rPr lang="en-US" dirty="0" smtClean="0"/>
              <a:t>Same, with a segment added</a:t>
            </a:r>
          </a:p>
          <a:p>
            <a:pPr marL="457200" lvl="1" indent="0">
              <a:buNone/>
            </a:pPr>
            <a:r>
              <a:rPr lang="en-US" dirty="0" smtClean="0"/>
              <a:t>first and last vertices</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2773599"/>
            <a:ext cx="1905000"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4084401"/>
            <a:ext cx="1905000"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13283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Primitives to </a:t>
            </a:r>
            <a:r>
              <a:rPr lang="en-US" dirty="0" smtClean="0"/>
              <a:t>render (2)</a:t>
            </a:r>
            <a:endParaRPr lang="en-US" dirty="0"/>
          </a:p>
        </p:txBody>
      </p:sp>
      <p:sp>
        <p:nvSpPr>
          <p:cNvPr id="3" name="Content Placeholder 2"/>
          <p:cNvSpPr>
            <a:spLocks noGrp="1"/>
          </p:cNvSpPr>
          <p:nvPr>
            <p:ph idx="1"/>
          </p:nvPr>
        </p:nvSpPr>
        <p:spPr/>
        <p:txBody>
          <a:bodyPr/>
          <a:lstStyle/>
          <a:p>
            <a:r>
              <a:rPr lang="en-US" dirty="0" smtClean="0"/>
              <a:t>GL_LINES</a:t>
            </a:r>
          </a:p>
          <a:p>
            <a:pPr lvl="1"/>
            <a:r>
              <a:rPr lang="en-US" dirty="0" smtClean="0"/>
              <a:t>Pears of vertices are interpreted as</a:t>
            </a:r>
          </a:p>
          <a:p>
            <a:pPr lvl="1"/>
            <a:r>
              <a:rPr lang="en-US" dirty="0" smtClean="0"/>
              <a:t>Individual line segments</a:t>
            </a:r>
          </a:p>
          <a:p>
            <a:r>
              <a:rPr lang="en-US" dirty="0"/>
              <a:t>GL_TRIANGLES</a:t>
            </a:r>
          </a:p>
          <a:p>
            <a:pPr lvl="1"/>
            <a:r>
              <a:rPr lang="en-US" dirty="0" smtClean="0"/>
              <a:t>Triples </a:t>
            </a:r>
            <a:r>
              <a:rPr lang="en-US" dirty="0"/>
              <a:t>of vertices interpreted as triangles.</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1600200"/>
            <a:ext cx="1905000"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4419600"/>
            <a:ext cx="1905000"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58036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Primitives to render </a:t>
            </a:r>
            <a:r>
              <a:rPr lang="en-US" dirty="0" smtClean="0"/>
              <a:t>(3)</a:t>
            </a:r>
            <a:endParaRPr lang="en-US" dirty="0"/>
          </a:p>
        </p:txBody>
      </p:sp>
      <p:sp>
        <p:nvSpPr>
          <p:cNvPr id="3" name="Content Placeholder 2"/>
          <p:cNvSpPr>
            <a:spLocks noGrp="1"/>
          </p:cNvSpPr>
          <p:nvPr>
            <p:ph idx="1"/>
          </p:nvPr>
        </p:nvSpPr>
        <p:spPr/>
        <p:txBody>
          <a:bodyPr/>
          <a:lstStyle/>
          <a:p>
            <a:r>
              <a:rPr lang="en-US" dirty="0"/>
              <a:t>GL_TRIANGLE_STRIP</a:t>
            </a:r>
          </a:p>
          <a:p>
            <a:pPr lvl="1"/>
            <a:r>
              <a:rPr lang="en-US" dirty="0"/>
              <a:t>Draws a series of triangles (three-sided polygons) using vertices v0, v1, v2, then v2, v1, v3 (note the order), then v2, v3, v4, and so on. The ordering is to ensure that the triangles are all drawn with the same orientation so that the strip can correctly form part of a surface.</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4800600"/>
            <a:ext cx="2394857"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9398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OpenGL ES</a:t>
            </a:r>
            <a:endParaRPr lang="en-US" dirty="0"/>
          </a:p>
        </p:txBody>
      </p:sp>
      <p:sp>
        <p:nvSpPr>
          <p:cNvPr id="3" name="Content Placeholder 2"/>
          <p:cNvSpPr>
            <a:spLocks noGrp="1"/>
          </p:cNvSpPr>
          <p:nvPr>
            <p:ph idx="1"/>
          </p:nvPr>
        </p:nvSpPr>
        <p:spPr/>
        <p:txBody>
          <a:bodyPr>
            <a:normAutofit/>
          </a:bodyPr>
          <a:lstStyle/>
          <a:p>
            <a:r>
              <a:rPr lang="en-US" dirty="0" smtClean="0"/>
              <a:t>GL was first developed by SGI as a priority graphics language</a:t>
            </a:r>
          </a:p>
          <a:p>
            <a:pPr lvl="1"/>
            <a:r>
              <a:rPr lang="en-US" dirty="0" smtClean="0"/>
              <a:t>OpenGL was developed initially by SGI and working group of other people in 1992.  </a:t>
            </a:r>
          </a:p>
          <a:p>
            <a:pPr lvl="1"/>
            <a:r>
              <a:rPr lang="en-US" dirty="0" smtClean="0"/>
              <a:t>Open GL is used from games</a:t>
            </a:r>
            <a:r>
              <a:rPr lang="en-US" dirty="0"/>
              <a:t> </a:t>
            </a:r>
            <a:r>
              <a:rPr lang="en-US" dirty="0" smtClean="0"/>
              <a:t>to supercomputers</a:t>
            </a:r>
          </a:p>
          <a:p>
            <a:r>
              <a:rPr lang="en-US" dirty="0" smtClean="0"/>
              <a:t>OpenGL and OpenGL ES are managed by a consortium, called the </a:t>
            </a:r>
            <a:r>
              <a:rPr lang="en-US" dirty="0" err="1" smtClean="0"/>
              <a:t>Khronos</a:t>
            </a:r>
            <a:r>
              <a:rPr lang="en-US" dirty="0" smtClean="0"/>
              <a:t> group.</a:t>
            </a:r>
          </a:p>
          <a:p>
            <a:pPr lvl="1"/>
            <a:r>
              <a:rPr lang="en-US" dirty="0" smtClean="0"/>
              <a:t>OpenGL ES (Embedded Systems) is a subset of OpenGL intended for devices like mobile phones.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to render (4)</a:t>
            </a:r>
            <a:endParaRPr lang="en-US" dirty="0"/>
          </a:p>
        </p:txBody>
      </p:sp>
      <p:sp>
        <p:nvSpPr>
          <p:cNvPr id="3" name="Content Placeholder 2"/>
          <p:cNvSpPr>
            <a:spLocks noGrp="1"/>
          </p:cNvSpPr>
          <p:nvPr>
            <p:ph idx="1"/>
          </p:nvPr>
        </p:nvSpPr>
        <p:spPr/>
        <p:txBody>
          <a:bodyPr/>
          <a:lstStyle/>
          <a:p>
            <a:r>
              <a:rPr lang="en-US" dirty="0" smtClean="0"/>
              <a:t>GL_TRIANGLE_FAN</a:t>
            </a:r>
          </a:p>
          <a:p>
            <a:pPr lvl="1"/>
            <a:r>
              <a:rPr lang="en-US" dirty="0" smtClean="0"/>
              <a:t>Same </a:t>
            </a:r>
            <a:r>
              <a:rPr lang="en-US" dirty="0"/>
              <a:t>as GL_TRIANGLE_STRIP, except that the vertices are drawn v0, v1, v2, then v0, v2, v3, then v0, v3, v4, and so on</a:t>
            </a:r>
            <a:r>
              <a:rPr lang="en-US" dirty="0" smtClean="0"/>
              <a:t>.</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886200"/>
            <a:ext cx="2830286"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67573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Geometry and describing </a:t>
            </a:r>
            <a:r>
              <a:rPr lang="en-US" dirty="0" smtClean="0"/>
              <a:t>objects (2)</a:t>
            </a:r>
            <a:endParaRPr lang="en-US" dirty="0"/>
          </a:p>
        </p:txBody>
      </p:sp>
      <p:sp>
        <p:nvSpPr>
          <p:cNvPr id="3" name="Content Placeholder 2"/>
          <p:cNvSpPr>
            <a:spLocks noGrp="1"/>
          </p:cNvSpPr>
          <p:nvPr>
            <p:ph sz="half" idx="1"/>
          </p:nvPr>
        </p:nvSpPr>
        <p:spPr/>
        <p:txBody>
          <a:bodyPr>
            <a:normAutofit/>
          </a:bodyPr>
          <a:lstStyle/>
          <a:p>
            <a:r>
              <a:rPr lang="en-US" dirty="0" smtClean="0"/>
              <a:t>I want a colored square, so I’m going to use GL_TRIANGLES</a:t>
            </a:r>
          </a:p>
          <a:p>
            <a:pPr lvl="2"/>
            <a:r>
              <a:rPr lang="en-US" dirty="0" smtClean="0"/>
              <a:t>could use strip or Fan as well.</a:t>
            </a:r>
          </a:p>
          <a:p>
            <a:pPr lvl="1"/>
            <a:r>
              <a:rPr lang="en-US" dirty="0" smtClean="0"/>
              <a:t>We arrays with the vertices in the correct order</a:t>
            </a:r>
          </a:p>
          <a:p>
            <a:pPr lvl="2"/>
            <a:r>
              <a:rPr lang="en-US" dirty="0" smtClean="0"/>
              <a:t>Always work in the same order</a:t>
            </a:r>
          </a:p>
          <a:p>
            <a:pPr lvl="2"/>
            <a:r>
              <a:rPr lang="en-US" dirty="0"/>
              <a:t>C</a:t>
            </a:r>
            <a:r>
              <a:rPr lang="en-US" dirty="0" smtClean="0"/>
              <a:t>ounter </a:t>
            </a:r>
            <a:r>
              <a:rPr lang="en-US" dirty="0"/>
              <a:t>Clockwise for performance reasons and </a:t>
            </a:r>
            <a:r>
              <a:rPr lang="en-US" dirty="0" smtClean="0"/>
              <a:t>facing</a:t>
            </a:r>
          </a:p>
          <a:p>
            <a:pPr lvl="3"/>
            <a:r>
              <a:rPr lang="en-US" dirty="0" smtClean="0"/>
              <a:t>Or clockwise, but always the same way.</a:t>
            </a:r>
            <a:endParaRPr lang="en-US" dirty="0"/>
          </a:p>
          <a:p>
            <a:pPr lvl="2"/>
            <a:endParaRPr lang="en-US" dirty="0" smtClean="0"/>
          </a:p>
          <a:p>
            <a:endParaRPr lang="en-US" dirty="0"/>
          </a:p>
        </p:txBody>
      </p:sp>
      <p:pic>
        <p:nvPicPr>
          <p:cNvPr id="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67450" y="1910556"/>
            <a:ext cx="3848100" cy="390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29257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Geometry and describing objects </a:t>
            </a:r>
            <a:r>
              <a:rPr lang="en-US" dirty="0" smtClean="0"/>
              <a:t>(3)</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a:t>float[] </a:t>
            </a:r>
            <a:r>
              <a:rPr lang="en-US" dirty="0" err="1"/>
              <a:t>mVerticesData</a:t>
            </a:r>
            <a:r>
              <a:rPr lang="en-US" dirty="0"/>
              <a:t> = new float[]{</a:t>
            </a:r>
          </a:p>
          <a:p>
            <a:pPr marL="0" indent="0">
              <a:buNone/>
            </a:pPr>
            <a:r>
              <a:rPr lang="en-US" dirty="0"/>
              <a:t> -1.0f, 1.0f  //v0  tri 1</a:t>
            </a:r>
          </a:p>
          <a:p>
            <a:pPr marL="0" indent="0">
              <a:buNone/>
            </a:pPr>
            <a:r>
              <a:rPr lang="en-US" dirty="0"/>
              <a:t> -1.0f, -1.0f //v1</a:t>
            </a:r>
          </a:p>
          <a:p>
            <a:pPr marL="0" indent="0">
              <a:buNone/>
            </a:pPr>
            <a:r>
              <a:rPr lang="en-US" dirty="0"/>
              <a:t>  1.0f, -1.0f //v2</a:t>
            </a:r>
          </a:p>
          <a:p>
            <a:pPr marL="0" indent="0">
              <a:buNone/>
            </a:pPr>
            <a:r>
              <a:rPr lang="en-US" dirty="0"/>
              <a:t> -1.0f, 1.0f  //v0  tri 2</a:t>
            </a:r>
          </a:p>
          <a:p>
            <a:pPr marL="0" indent="0">
              <a:buNone/>
            </a:pPr>
            <a:r>
              <a:rPr lang="en-US" dirty="0"/>
              <a:t>  1.0f, -1.0f //v2</a:t>
            </a:r>
          </a:p>
          <a:p>
            <a:pPr marL="0" indent="0">
              <a:buNone/>
            </a:pPr>
            <a:r>
              <a:rPr lang="en-US" dirty="0"/>
              <a:t>  1.0f, 1.0f  //v3</a:t>
            </a:r>
          </a:p>
          <a:p>
            <a:pPr marL="0" indent="0">
              <a:buNone/>
            </a:pPr>
            <a:r>
              <a:rPr lang="en-US" dirty="0"/>
              <a:t>};</a:t>
            </a:r>
          </a:p>
        </p:txBody>
      </p:sp>
      <p:pic>
        <p:nvPicPr>
          <p:cNvPr id="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67450" y="1910556"/>
            <a:ext cx="3848100" cy="390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37054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Fan and strip</a:t>
            </a:r>
            <a:endParaRPr lang="en-US" dirty="0"/>
          </a:p>
        </p:txBody>
      </p:sp>
      <p:sp>
        <p:nvSpPr>
          <p:cNvPr id="3" name="Content Placeholder 2"/>
          <p:cNvSpPr>
            <a:spLocks noGrp="1"/>
          </p:cNvSpPr>
          <p:nvPr>
            <p:ph sz="half" idx="1"/>
          </p:nvPr>
        </p:nvSpPr>
        <p:spPr/>
        <p:txBody>
          <a:bodyPr/>
          <a:lstStyle/>
          <a:p>
            <a:r>
              <a:rPr lang="en-US" dirty="0" smtClean="0"/>
              <a:t>Using the fan and v0 as the initial </a:t>
            </a:r>
          </a:p>
          <a:p>
            <a:pPr lvl="1"/>
            <a:r>
              <a:rPr lang="en-US" dirty="0" smtClean="0"/>
              <a:t>List v0, v1, v2, v3</a:t>
            </a:r>
          </a:p>
          <a:p>
            <a:pPr lvl="1"/>
            <a:r>
              <a:rPr lang="en-US" dirty="0" smtClean="0"/>
              <a:t>It will generate out the triangles as </a:t>
            </a:r>
          </a:p>
          <a:p>
            <a:pPr lvl="2"/>
            <a:r>
              <a:rPr lang="en-US" dirty="0" smtClean="0"/>
              <a:t>v0, v1, v2</a:t>
            </a:r>
          </a:p>
          <a:p>
            <a:pPr lvl="2"/>
            <a:r>
              <a:rPr lang="en-US" dirty="0" smtClean="0"/>
              <a:t>V0, v2, v3</a:t>
            </a:r>
          </a:p>
          <a:p>
            <a:r>
              <a:rPr lang="en-US" dirty="0" smtClean="0"/>
              <a:t>Using the strip using v1 as initial</a:t>
            </a:r>
          </a:p>
          <a:p>
            <a:pPr lvl="1"/>
            <a:r>
              <a:rPr lang="en-US" dirty="0" smtClean="0"/>
              <a:t>List v1, v2, v0, v3</a:t>
            </a:r>
            <a:endParaRPr lang="en-US" dirty="0"/>
          </a:p>
        </p:txBody>
      </p:sp>
      <p:pic>
        <p:nvPicPr>
          <p:cNvPr id="5"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67450" y="1910556"/>
            <a:ext cx="3848100" cy="390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09241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Circles?</a:t>
            </a:r>
            <a:endParaRPr lang="en-US" dirty="0"/>
          </a:p>
        </p:txBody>
      </p:sp>
      <p:sp>
        <p:nvSpPr>
          <p:cNvPr id="3" name="Content Placeholder 2"/>
          <p:cNvSpPr>
            <a:spLocks noGrp="1"/>
          </p:cNvSpPr>
          <p:nvPr>
            <p:ph idx="1"/>
          </p:nvPr>
        </p:nvSpPr>
        <p:spPr/>
        <p:txBody>
          <a:bodyPr/>
          <a:lstStyle/>
          <a:p>
            <a:r>
              <a:rPr lang="en-US" dirty="0" smtClean="0"/>
              <a:t>Say we wanted to draw a circle.  </a:t>
            </a:r>
          </a:p>
          <a:p>
            <a:pPr lvl="1"/>
            <a:r>
              <a:rPr lang="en-US" dirty="0" smtClean="0"/>
              <a:t>How?</a:t>
            </a:r>
          </a:p>
          <a:p>
            <a:pPr lvl="1"/>
            <a:endParaRPr lang="en-US" dirty="0"/>
          </a:p>
          <a:p>
            <a:pPr lvl="1"/>
            <a:r>
              <a:rPr lang="en-US" dirty="0" smtClean="0"/>
              <a:t>A circle outline </a:t>
            </a:r>
          </a:p>
          <a:p>
            <a:pPr lvl="2"/>
            <a:r>
              <a:rPr lang="en-US" dirty="0" smtClean="0"/>
              <a:t>Likely use a GL_LINE_STRIP</a:t>
            </a:r>
            <a:endParaRPr lang="en-US" dirty="0"/>
          </a:p>
          <a:p>
            <a:pPr lvl="1"/>
            <a:endParaRPr lang="en-US" dirty="0" smtClean="0"/>
          </a:p>
          <a:p>
            <a:pPr lvl="1"/>
            <a:r>
              <a:rPr lang="en-US" dirty="0" smtClean="0"/>
              <a:t>Shaded circle</a:t>
            </a:r>
          </a:p>
          <a:p>
            <a:pPr lvl="2"/>
            <a:r>
              <a:rPr lang="en-US" dirty="0" smtClean="0"/>
              <a:t>Use a </a:t>
            </a:r>
            <a:r>
              <a:rPr lang="en-US" dirty="0"/>
              <a:t>GL_TRIANGLE_FAN</a:t>
            </a:r>
          </a:p>
          <a:p>
            <a:pPr lvl="3"/>
            <a:r>
              <a:rPr lang="en-US" dirty="0" smtClean="0"/>
              <a:t>Include the first vertex again as the last vertex</a:t>
            </a:r>
            <a:endParaRPr lang="en-US" dirty="0"/>
          </a:p>
        </p:txBody>
      </p:sp>
    </p:spTree>
    <p:extLst>
      <p:ext uri="{BB962C8B-B14F-4D97-AF65-F5344CB8AC3E}">
        <p14:creationId xmlns:p14="http://schemas.microsoft.com/office/powerpoint/2010/main" val="2526185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complex</a:t>
            </a:r>
            <a:endParaRPr lang="en-US" dirty="0"/>
          </a:p>
        </p:txBody>
      </p:sp>
      <p:sp>
        <p:nvSpPr>
          <p:cNvPr id="3" name="Content Placeholder 2"/>
          <p:cNvSpPr>
            <a:spLocks noGrp="1"/>
          </p:cNvSpPr>
          <p:nvPr>
            <p:ph idx="1"/>
          </p:nvPr>
        </p:nvSpPr>
        <p:spPr/>
        <p:txBody>
          <a:bodyPr/>
          <a:lstStyle/>
          <a:p>
            <a:r>
              <a:rPr lang="en-US" dirty="0" smtClean="0"/>
              <a:t>Let try a simple stick figure.</a:t>
            </a:r>
            <a:endParaRPr lang="en-US" dirty="0"/>
          </a:p>
        </p:txBody>
      </p:sp>
    </p:spTree>
    <p:extLst>
      <p:ext uri="{BB962C8B-B14F-4D97-AF65-F5344CB8AC3E}">
        <p14:creationId xmlns:p14="http://schemas.microsoft.com/office/powerpoint/2010/main" val="26629716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3D</a:t>
            </a:r>
            <a:endParaRPr lang="en-US" dirty="0"/>
          </a:p>
        </p:txBody>
      </p:sp>
      <p:sp>
        <p:nvSpPr>
          <p:cNvPr id="3" name="Content Placeholder 2"/>
          <p:cNvSpPr>
            <a:spLocks noGrp="1"/>
          </p:cNvSpPr>
          <p:nvPr>
            <p:ph idx="1"/>
          </p:nvPr>
        </p:nvSpPr>
        <p:spPr/>
        <p:txBody>
          <a:bodyPr/>
          <a:lstStyle/>
          <a:p>
            <a:r>
              <a:rPr lang="en-US" dirty="0" smtClean="0"/>
              <a:t>Adding another dimension.</a:t>
            </a:r>
          </a:p>
          <a:p>
            <a:r>
              <a:rPr lang="en-US" dirty="0" smtClean="0"/>
              <a:t>Note: </a:t>
            </a:r>
          </a:p>
          <a:p>
            <a:r>
              <a:rPr lang="en-US" dirty="0" smtClean="0"/>
              <a:t>OpenGL coordinates</a:t>
            </a:r>
          </a:p>
          <a:p>
            <a:pPr marL="0" indent="0">
              <a:buNone/>
            </a:pPr>
            <a:r>
              <a:rPr lang="en-US" dirty="0" smtClean="0"/>
              <a:t>0,0,0 is in the “middle”</a:t>
            </a:r>
          </a:p>
          <a:p>
            <a:pPr marL="0" indent="0">
              <a:buNone/>
            </a:pPr>
            <a:r>
              <a:rPr lang="en-US" dirty="0" smtClean="0"/>
              <a:t>+y goes up, +x goes right</a:t>
            </a:r>
          </a:p>
          <a:p>
            <a:pPr marL="0" indent="0">
              <a:buNone/>
            </a:pPr>
            <a:r>
              <a:rPr lang="en-US" dirty="0" smtClean="0"/>
              <a:t>+z is pointing toward you</a:t>
            </a:r>
          </a:p>
          <a:p>
            <a:endParaRPr lang="en-US" dirty="0" smtClean="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2895600"/>
            <a:ext cx="3448050" cy="306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89181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ube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Using the square from before, now we need to add a z space to it, creating a cube.  Plus add the another plane.</a:t>
            </a:r>
          </a:p>
          <a:p>
            <a:r>
              <a:rPr lang="en-US" dirty="0"/>
              <a:t>float vertices[] </a:t>
            </a:r>
            <a:r>
              <a:rPr lang="en-US" dirty="0" smtClean="0"/>
              <a:t>=  {</a:t>
            </a:r>
            <a:endParaRPr lang="en-US" dirty="0"/>
          </a:p>
          <a:p>
            <a:pPr marL="0" indent="0">
              <a:buNone/>
            </a:pPr>
            <a:r>
              <a:rPr lang="en-US" dirty="0" smtClean="0"/>
              <a:t>	-</a:t>
            </a:r>
            <a:r>
              <a:rPr lang="en-US" dirty="0"/>
              <a:t>1.0f, 1.0f, 1.0f, </a:t>
            </a:r>
            <a:r>
              <a:rPr lang="en-US" dirty="0" smtClean="0"/>
              <a:t>//v0</a:t>
            </a:r>
            <a:endParaRPr lang="en-US" dirty="0"/>
          </a:p>
          <a:p>
            <a:pPr marL="0" indent="0">
              <a:buNone/>
            </a:pPr>
            <a:r>
              <a:rPr lang="en-US" dirty="0" smtClean="0"/>
              <a:t>	1.0f</a:t>
            </a:r>
            <a:r>
              <a:rPr lang="en-US" dirty="0"/>
              <a:t>, 1.0f, 1.0f</a:t>
            </a:r>
            <a:r>
              <a:rPr lang="en-US" dirty="0" smtClean="0"/>
              <a:t>, //v1</a:t>
            </a:r>
            <a:endParaRPr lang="en-US" dirty="0"/>
          </a:p>
          <a:p>
            <a:pPr marL="0" indent="0">
              <a:buNone/>
            </a:pPr>
            <a:r>
              <a:rPr lang="en-US" dirty="0" smtClean="0"/>
              <a:t>	1.0f</a:t>
            </a:r>
            <a:r>
              <a:rPr lang="en-US" dirty="0"/>
              <a:t>, -1.0f, 1.0f</a:t>
            </a:r>
            <a:r>
              <a:rPr lang="en-US" dirty="0" smtClean="0"/>
              <a:t>, //v2</a:t>
            </a:r>
            <a:endParaRPr lang="en-US" dirty="0"/>
          </a:p>
          <a:p>
            <a:pPr marL="0" indent="0">
              <a:buNone/>
            </a:pPr>
            <a:r>
              <a:rPr lang="en-US" dirty="0" smtClean="0"/>
              <a:t>	-</a:t>
            </a:r>
            <a:r>
              <a:rPr lang="en-US" dirty="0"/>
              <a:t>1.0f, -1.0f, 1.0f</a:t>
            </a:r>
            <a:r>
              <a:rPr lang="en-US" dirty="0" smtClean="0"/>
              <a:t>, //v3</a:t>
            </a:r>
            <a:endParaRPr lang="en-US" dirty="0"/>
          </a:p>
          <a:p>
            <a:pPr marL="0" indent="0">
              <a:buNone/>
            </a:pPr>
            <a:endParaRPr lang="en-US" dirty="0" smtClean="0"/>
          </a:p>
          <a:p>
            <a:pPr marL="0" indent="0">
              <a:buNone/>
            </a:pPr>
            <a:r>
              <a:rPr lang="en-US" dirty="0"/>
              <a:t>	</a:t>
            </a:r>
            <a:r>
              <a:rPr lang="en-US" dirty="0" smtClean="0"/>
              <a:t>-</a:t>
            </a:r>
            <a:r>
              <a:rPr lang="en-US" dirty="0"/>
              <a:t>1.0f, 1.0f,-1.0f</a:t>
            </a:r>
            <a:r>
              <a:rPr lang="en-US" dirty="0" smtClean="0"/>
              <a:t>, //v4</a:t>
            </a:r>
            <a:endParaRPr lang="en-US" dirty="0"/>
          </a:p>
          <a:p>
            <a:pPr marL="0" indent="0">
              <a:buNone/>
            </a:pPr>
            <a:r>
              <a:rPr lang="en-US" dirty="0" smtClean="0"/>
              <a:t>	1.0f</a:t>
            </a:r>
            <a:r>
              <a:rPr lang="en-US" dirty="0"/>
              <a:t>, 1.0f,-1.0f</a:t>
            </a:r>
            <a:r>
              <a:rPr lang="en-US" dirty="0" smtClean="0"/>
              <a:t>,  //v5</a:t>
            </a:r>
            <a:endParaRPr lang="en-US" dirty="0"/>
          </a:p>
          <a:p>
            <a:pPr marL="0" indent="0">
              <a:buNone/>
            </a:pPr>
            <a:r>
              <a:rPr lang="en-US" dirty="0" smtClean="0"/>
              <a:t>	1.0f</a:t>
            </a:r>
            <a:r>
              <a:rPr lang="en-US" dirty="0"/>
              <a:t>, -1.0f,-1.0f</a:t>
            </a:r>
            <a:r>
              <a:rPr lang="en-US" dirty="0" smtClean="0"/>
              <a:t>,  //v6</a:t>
            </a:r>
            <a:endParaRPr lang="en-US" dirty="0"/>
          </a:p>
          <a:p>
            <a:pPr marL="0" indent="0">
              <a:buNone/>
            </a:pPr>
            <a:r>
              <a:rPr lang="en-US" dirty="0" smtClean="0"/>
              <a:t>	1.0f</a:t>
            </a:r>
            <a:r>
              <a:rPr lang="en-US" dirty="0"/>
              <a:t>, -</a:t>
            </a:r>
            <a:r>
              <a:rPr lang="en-US" dirty="0" smtClean="0"/>
              <a:t>1.0f</a:t>
            </a:r>
            <a:r>
              <a:rPr lang="en-US" dirty="0"/>
              <a:t>,-</a:t>
            </a:r>
            <a:r>
              <a:rPr lang="en-US" dirty="0" smtClean="0"/>
              <a:t>1.0f //v7</a:t>
            </a:r>
            <a:endParaRPr lang="en-US" dirty="0"/>
          </a:p>
          <a:p>
            <a:pPr marL="0" indent="0">
              <a:buNone/>
            </a:pPr>
            <a:r>
              <a:rPr lang="en-US" dirty="0"/>
              <a:t>};</a:t>
            </a:r>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403954"/>
            <a:ext cx="3739858" cy="3724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38500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Cube(2)</a:t>
            </a:r>
            <a:endParaRPr lang="en-US" dirty="0"/>
          </a:p>
        </p:txBody>
      </p:sp>
      <p:sp>
        <p:nvSpPr>
          <p:cNvPr id="3" name="Content Placeholder 2"/>
          <p:cNvSpPr>
            <a:spLocks noGrp="1"/>
          </p:cNvSpPr>
          <p:nvPr>
            <p:ph idx="1"/>
          </p:nvPr>
        </p:nvSpPr>
        <p:spPr/>
        <p:txBody>
          <a:bodyPr/>
          <a:lstStyle/>
          <a:p>
            <a:r>
              <a:rPr lang="en-US" dirty="0" smtClean="0"/>
              <a:t>We can then generate out the vertices in order to create a series of 12 triangles</a:t>
            </a:r>
          </a:p>
          <a:p>
            <a:pPr lvl="1"/>
            <a:r>
              <a:rPr lang="en-US" dirty="0" smtClean="0"/>
              <a:t>6 faces, 2 triangles per face</a:t>
            </a:r>
          </a:p>
          <a:p>
            <a:r>
              <a:rPr lang="en-US" dirty="0" smtClean="0"/>
              <a:t>We could generate a triangle fan to cover 5 faces and finish up with a 2 more triangles as the 6 face.</a:t>
            </a:r>
          </a:p>
          <a:p>
            <a:r>
              <a:rPr lang="en-US" dirty="0" smtClean="0"/>
              <a:t>Or we generate 2 </a:t>
            </a:r>
            <a:r>
              <a:rPr lang="en-US" dirty="0" err="1" smtClean="0"/>
              <a:t>triangle_fan</a:t>
            </a:r>
            <a:r>
              <a:rPr lang="en-US" dirty="0" smtClean="0"/>
              <a:t>.</a:t>
            </a:r>
            <a:endParaRPr lang="en-US" dirty="0"/>
          </a:p>
        </p:txBody>
      </p:sp>
    </p:spTree>
    <p:extLst>
      <p:ext uri="{BB962C8B-B14F-4D97-AF65-F5344CB8AC3E}">
        <p14:creationId xmlns:p14="http://schemas.microsoft.com/office/powerpoint/2010/main" val="29776791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Cube: </a:t>
            </a:r>
            <a:r>
              <a:rPr lang="en-US" dirty="0" err="1" smtClean="0"/>
              <a:t>Triangle_fan</a:t>
            </a:r>
            <a:endParaRPr lang="en-US" dirty="0"/>
          </a:p>
        </p:txBody>
      </p:sp>
      <p:sp>
        <p:nvSpPr>
          <p:cNvPr id="3" name="Content Placeholder 2"/>
          <p:cNvSpPr>
            <a:spLocks noGrp="1"/>
          </p:cNvSpPr>
          <p:nvPr>
            <p:ph idx="1"/>
          </p:nvPr>
        </p:nvSpPr>
        <p:spPr/>
        <p:txBody>
          <a:bodyPr>
            <a:normAutofit/>
          </a:bodyPr>
          <a:lstStyle/>
          <a:p>
            <a:r>
              <a:rPr lang="en-US" sz="2600" dirty="0"/>
              <a:t>Using two fans, we can generate out the cube</a:t>
            </a:r>
          </a:p>
          <a:p>
            <a:pPr marL="0" indent="0">
              <a:buNone/>
            </a:pPr>
            <a:r>
              <a:rPr lang="en-US" sz="2600" b="1" dirty="0"/>
              <a:t>Fan1 Vertices:	Fan2 Vertices:</a:t>
            </a:r>
          </a:p>
          <a:p>
            <a:pPr marL="0" indent="0">
              <a:buNone/>
            </a:pPr>
            <a:r>
              <a:rPr lang="en-US" sz="2600" dirty="0"/>
              <a:t>1,0,3			7,4,5</a:t>
            </a:r>
          </a:p>
          <a:p>
            <a:pPr marL="0" indent="0">
              <a:buNone/>
            </a:pPr>
            <a:r>
              <a:rPr lang="en-US" sz="2600" dirty="0"/>
              <a:t>1,3,2 			7,5,6</a:t>
            </a:r>
          </a:p>
          <a:p>
            <a:pPr marL="0" indent="0">
              <a:buNone/>
            </a:pPr>
            <a:r>
              <a:rPr lang="en-US" sz="2600" dirty="0"/>
              <a:t>1,2,6 			7,6,2</a:t>
            </a:r>
          </a:p>
          <a:p>
            <a:pPr marL="0" indent="0">
              <a:buNone/>
            </a:pPr>
            <a:r>
              <a:rPr lang="en-US" sz="2600" dirty="0"/>
              <a:t>1,6,5 			7,2,3</a:t>
            </a:r>
          </a:p>
          <a:p>
            <a:pPr marL="0" indent="0">
              <a:buNone/>
            </a:pPr>
            <a:r>
              <a:rPr lang="en-US" sz="2600" dirty="0"/>
              <a:t>1,5,4 			7,3,0</a:t>
            </a:r>
          </a:p>
          <a:p>
            <a:pPr marL="0" indent="0">
              <a:buNone/>
            </a:pPr>
            <a:r>
              <a:rPr lang="en-US" sz="2600" dirty="0"/>
              <a:t>1,4,0			7,0,4</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9501" y="2438400"/>
            <a:ext cx="3429000"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19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GL ES (2)</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OpenGL ES 1.0</a:t>
            </a:r>
            <a:r>
              <a:rPr lang="en-US" dirty="0" smtClean="0"/>
              <a:t> had much functionality stripped from the original OpenGL API and a little bit added. Two of the more significant differences between OpenGL ES and OpenGL are the removal of the </a:t>
            </a:r>
            <a:r>
              <a:rPr lang="en-US" dirty="0" err="1" smtClean="0"/>
              <a:t>glBegin</a:t>
            </a:r>
            <a:r>
              <a:rPr lang="en-US" dirty="0" smtClean="0"/>
              <a:t> ... </a:t>
            </a:r>
            <a:r>
              <a:rPr lang="en-US" dirty="0" err="1" smtClean="0"/>
              <a:t>glEnd</a:t>
            </a:r>
            <a:r>
              <a:rPr lang="en-US" dirty="0" smtClean="0"/>
              <a:t> calling semantics for primitive rendering (in favor of vertex arrays) and the introduction of fixed-point data types for vertex coordinates and attributes to better support the computational abilities of embedded processors, which often lack an FPU.</a:t>
            </a:r>
          </a:p>
          <a:p>
            <a:r>
              <a:rPr lang="en-US" b="1" dirty="0" smtClean="0"/>
              <a:t>OpenGL ES 1.1</a:t>
            </a:r>
            <a:r>
              <a:rPr lang="en-US" dirty="0" smtClean="0"/>
              <a:t> adds to the OpenGL ES 1.0 functionality by introducing additional features such as mandatory support for </a:t>
            </a:r>
            <a:r>
              <a:rPr lang="en-US" dirty="0" err="1" smtClean="0"/>
              <a:t>multitexture</a:t>
            </a:r>
            <a:r>
              <a:rPr lang="en-US" dirty="0" smtClean="0"/>
              <a:t>, better </a:t>
            </a:r>
            <a:r>
              <a:rPr lang="en-US" dirty="0" err="1" smtClean="0"/>
              <a:t>multitexture</a:t>
            </a:r>
            <a:r>
              <a:rPr lang="en-US" dirty="0" smtClean="0"/>
              <a:t> support (with combiners and dot product texture operations), automatic </a:t>
            </a:r>
            <a:r>
              <a:rPr lang="en-US" dirty="0" err="1" smtClean="0"/>
              <a:t>mipmap</a:t>
            </a:r>
            <a:r>
              <a:rPr lang="en-US" dirty="0" smtClean="0"/>
              <a:t> generation, vertex buffer objects, state queries, user clip planes, and greater control over point rendering.</a:t>
            </a:r>
          </a:p>
          <a:p>
            <a:r>
              <a:rPr lang="en-US" b="1" dirty="0" smtClean="0"/>
              <a:t>OpenGL ES 2.0</a:t>
            </a:r>
            <a:r>
              <a:rPr lang="en-US" dirty="0" smtClean="0"/>
              <a:t>, publicly released in March 2007</a:t>
            </a:r>
            <a:r>
              <a:rPr lang="en-US" baseline="30000" dirty="0" smtClean="0">
                <a:hlinkClick r:id="rId2"/>
              </a:rPr>
              <a:t>[1]</a:t>
            </a:r>
            <a:r>
              <a:rPr lang="en-US" dirty="0" smtClean="0"/>
              <a:t>, eliminates most of the fixed-function rendering pipeline in favor of a programmable one. Almost all rendering features of the transform and lighting pipelines, such as the specification of materials and light parameters formerly specified by the fixed-function API, are replaced by </a:t>
            </a:r>
            <a:r>
              <a:rPr lang="en-US" dirty="0" err="1" smtClean="0"/>
              <a:t>shaders</a:t>
            </a:r>
            <a:r>
              <a:rPr lang="en-US" dirty="0" smtClean="0"/>
              <a:t> written by the graphics programmer. As a result, OpenGL ES 2.0 is not </a:t>
            </a:r>
            <a:r>
              <a:rPr lang="en-US" b="1" u="sng" dirty="0" smtClean="0"/>
              <a:t>backwards compatible</a:t>
            </a:r>
            <a:r>
              <a:rPr lang="en-US" dirty="0" smtClean="0"/>
              <a:t> with OpenGL ES 1.1.</a:t>
            </a:r>
          </a:p>
          <a:p>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5181600" cy="1143000"/>
          </a:xfrm>
        </p:spPr>
        <p:txBody>
          <a:bodyPr/>
          <a:lstStyle/>
          <a:p>
            <a:r>
              <a:rPr lang="en-US" dirty="0" smtClean="0"/>
              <a:t>Pyramid</a:t>
            </a:r>
            <a:endParaRPr lang="en-US" dirty="0"/>
          </a:p>
        </p:txBody>
      </p:sp>
      <p:sp>
        <p:nvSpPr>
          <p:cNvPr id="4" name="Content Placeholder 3"/>
          <p:cNvSpPr>
            <a:spLocks noGrp="1"/>
          </p:cNvSpPr>
          <p:nvPr>
            <p:ph sz="half" idx="1"/>
          </p:nvPr>
        </p:nvSpPr>
        <p:spPr/>
        <p:txBody>
          <a:bodyPr/>
          <a:lstStyle/>
          <a:p>
            <a:r>
              <a:rPr lang="en-US" dirty="0" smtClean="0"/>
              <a:t>We can draw this in a couple of ways</a:t>
            </a:r>
          </a:p>
          <a:p>
            <a:r>
              <a:rPr lang="en-US" dirty="0" smtClean="0"/>
              <a:t>6 triangles</a:t>
            </a:r>
          </a:p>
          <a:p>
            <a:r>
              <a:rPr lang="en-US" dirty="0" smtClean="0"/>
              <a:t>1 fan and 2 triangles for the base</a:t>
            </a:r>
          </a:p>
          <a:p>
            <a:r>
              <a:rPr lang="en-US" dirty="0" smtClean="0"/>
              <a:t>1 Strip</a:t>
            </a:r>
          </a:p>
          <a:p>
            <a:pPr lvl="1"/>
            <a:r>
              <a:rPr lang="en-US" dirty="0" smtClean="0"/>
              <a:t>Order: Front face, Right face, bottom tr1, bottom tr2, Left face, then back.</a:t>
            </a:r>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53201" y="3460173"/>
            <a:ext cx="3785193" cy="3240656"/>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152400"/>
            <a:ext cx="3867150" cy="3124200"/>
          </a:xfrm>
          <a:prstGeom prst="rect">
            <a:avLst/>
          </a:prstGeom>
        </p:spPr>
      </p:pic>
    </p:spTree>
    <p:extLst>
      <p:ext uri="{BB962C8B-B14F-4D97-AF65-F5344CB8AC3E}">
        <p14:creationId xmlns:p14="http://schemas.microsoft.com/office/powerpoint/2010/main" val="13307329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Much of this lecture and examples are taken from</a:t>
            </a:r>
          </a:p>
          <a:p>
            <a:pPr lvl="1"/>
            <a:r>
              <a:rPr lang="en-US" dirty="0" err="1" smtClean="0"/>
              <a:t>Apress</a:t>
            </a:r>
            <a:r>
              <a:rPr lang="en-US" dirty="0" smtClean="0"/>
              <a:t>, Pro OpenGL ES for Android, 2012</a:t>
            </a:r>
          </a:p>
          <a:p>
            <a:pPr lvl="1"/>
            <a:r>
              <a:rPr lang="en-US" dirty="0" smtClean="0"/>
              <a:t>Addison Wesley OpenGL ES 3.0 </a:t>
            </a:r>
            <a:r>
              <a:rPr lang="en-US" smtClean="0"/>
              <a:t>Programming guide, 2014</a:t>
            </a:r>
            <a:endParaRPr lang="en-US" dirty="0" smtClean="0"/>
          </a:p>
        </p:txBody>
      </p:sp>
    </p:spTree>
    <p:extLst>
      <p:ext uri="{BB962C8B-B14F-4D97-AF65-F5344CB8AC3E}">
        <p14:creationId xmlns:p14="http://schemas.microsoft.com/office/powerpoint/2010/main" val="5002897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ransformations</a:t>
            </a:r>
            <a:endParaRPr lang="en-US" dirty="0"/>
          </a:p>
        </p:txBody>
      </p:sp>
      <p:sp>
        <p:nvSpPr>
          <p:cNvPr id="3" name="Content Placeholder 2"/>
          <p:cNvSpPr>
            <a:spLocks noGrp="1"/>
          </p:cNvSpPr>
          <p:nvPr>
            <p:ph idx="1"/>
          </p:nvPr>
        </p:nvSpPr>
        <p:spPr/>
        <p:txBody>
          <a:bodyPr>
            <a:normAutofit/>
          </a:bodyPr>
          <a:lstStyle/>
          <a:p>
            <a:r>
              <a:rPr lang="en-US" dirty="0" smtClean="0"/>
              <a:t>A good look at transformations with lots of pictures and diagrams can be found here.</a:t>
            </a:r>
          </a:p>
          <a:p>
            <a:pPr lvl="1"/>
            <a:r>
              <a:rPr lang="en-US" dirty="0" smtClean="0"/>
              <a:t>how to understand the coordinate system</a:t>
            </a:r>
          </a:p>
          <a:p>
            <a:pPr lvl="1"/>
            <a:r>
              <a:rPr lang="en-US" dirty="0" smtClean="0"/>
              <a:t>moving, scaling, and rotating.</a:t>
            </a:r>
            <a:endParaRPr lang="en-US" dirty="0">
              <a:hlinkClick r:id="rId2"/>
            </a:endParaRPr>
          </a:p>
          <a:p>
            <a:r>
              <a:rPr lang="en-US" dirty="0" smtClean="0">
                <a:hlinkClick r:id="rId2"/>
              </a:rPr>
              <a:t>http</a:t>
            </a:r>
            <a:r>
              <a:rPr lang="en-US" dirty="0">
                <a:hlinkClick r:id="rId2"/>
              </a:rPr>
              <a:t>://blog.jayway.com/2010/01/01/opengl-es-tutorial-for-android-%E2%80%93-part-iii-%E2%80%93-transformations</a:t>
            </a:r>
            <a:r>
              <a:rPr lang="en-US" dirty="0" smtClean="0">
                <a:hlinkClick r:id="rId2"/>
              </a:rPr>
              <a:t>/ </a:t>
            </a:r>
            <a:endParaRPr lang="en-US" dirty="0" smtClean="0"/>
          </a:p>
          <a:p>
            <a:r>
              <a:rPr lang="en-US" dirty="0" smtClean="0"/>
              <a:t>Part IV is about colors, which is also a very </a:t>
            </a:r>
            <a:r>
              <a:rPr lang="en-US" smtClean="0"/>
              <a:t>good read.</a:t>
            </a:r>
            <a:endParaRPr lang="en-US" dirty="0"/>
          </a:p>
        </p:txBody>
      </p:sp>
    </p:spTree>
    <p:extLst>
      <p:ext uri="{BB962C8B-B14F-4D97-AF65-F5344CB8AC3E}">
        <p14:creationId xmlns:p14="http://schemas.microsoft.com/office/powerpoint/2010/main" val="38153121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50000"/>
              </a:spcBef>
            </a:pPr>
            <a:r>
              <a:rPr lang="en-US" sz="15000" b="1">
                <a:latin typeface="Tahoma" pitchFamily="34" charset="0"/>
              </a:rPr>
              <a:t>Q</a:t>
            </a:r>
          </a:p>
        </p:txBody>
      </p:sp>
      <p:sp>
        <p:nvSpPr>
          <p:cNvPr id="41987"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50000"/>
              </a:spcBef>
            </a:pPr>
            <a:r>
              <a:rPr lang="en-US" sz="15000" b="1">
                <a:latin typeface="Tahoma" pitchFamily="34" charset="0"/>
              </a:rPr>
              <a:t>A</a:t>
            </a:r>
          </a:p>
        </p:txBody>
      </p:sp>
      <p:sp>
        <p:nvSpPr>
          <p:cNvPr id="41988"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50000"/>
              </a:spcBef>
            </a:pPr>
            <a:r>
              <a:rPr lang="en-US" sz="10000" b="1">
                <a:latin typeface="Tahoma" pitchFamily="34" charset="0"/>
              </a:rPr>
              <a:t>&amp;</a:t>
            </a:r>
            <a:endParaRPr lang="en-US" sz="15000" b="1">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0-#ppt_w/2"/>
                                          </p:val>
                                        </p:tav>
                                        <p:tav tm="100000">
                                          <p:val>
                                            <p:strVal val="#ppt_x"/>
                                          </p:val>
                                        </p:tav>
                                      </p:tavLst>
                                    </p:anim>
                                    <p:anim calcmode="lin" valueType="num">
                                      <p:cBhvr additive="base">
                                        <p:cTn id="8" dur="500" fill="hold"/>
                                        <p:tgtEl>
                                          <p:spTgt spid="41986"/>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41988"/>
                                        </p:tgtEl>
                                        <p:attrNameLst>
                                          <p:attrName>style.visibility</p:attrName>
                                        </p:attrNameLst>
                                      </p:cBhvr>
                                      <p:to>
                                        <p:strVal val="visible"/>
                                      </p:to>
                                    </p:set>
                                    <p:anim calcmode="lin" valueType="num">
                                      <p:cBhvr additive="base">
                                        <p:cTn id="12" dur="500" fill="hold"/>
                                        <p:tgtEl>
                                          <p:spTgt spid="41988"/>
                                        </p:tgtEl>
                                        <p:attrNameLst>
                                          <p:attrName>ppt_x</p:attrName>
                                        </p:attrNameLst>
                                      </p:cBhvr>
                                      <p:tavLst>
                                        <p:tav tm="0">
                                          <p:val>
                                            <p:strVal val="#ppt_x"/>
                                          </p:val>
                                        </p:tav>
                                        <p:tav tm="100000">
                                          <p:val>
                                            <p:strVal val="#ppt_x"/>
                                          </p:val>
                                        </p:tav>
                                      </p:tavLst>
                                    </p:anim>
                                    <p:anim calcmode="lin" valueType="num">
                                      <p:cBhvr additive="base">
                                        <p:cTn id="13" dur="500" fill="hold"/>
                                        <p:tgtEl>
                                          <p:spTgt spid="41988"/>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41987"/>
                                        </p:tgtEl>
                                        <p:attrNameLst>
                                          <p:attrName>style.visibility</p:attrName>
                                        </p:attrNameLst>
                                      </p:cBhvr>
                                      <p:to>
                                        <p:strVal val="visible"/>
                                      </p:to>
                                    </p:set>
                                    <p:anim calcmode="lin" valueType="num">
                                      <p:cBhvr additive="base">
                                        <p:cTn id="17" dur="500" fill="hold"/>
                                        <p:tgtEl>
                                          <p:spTgt spid="41987"/>
                                        </p:tgtEl>
                                        <p:attrNameLst>
                                          <p:attrName>ppt_x</p:attrName>
                                        </p:attrNameLst>
                                      </p:cBhvr>
                                      <p:tavLst>
                                        <p:tav tm="0">
                                          <p:val>
                                            <p:strVal val="1+#ppt_w/2"/>
                                          </p:val>
                                        </p:tav>
                                        <p:tav tm="100000">
                                          <p:val>
                                            <p:strVal val="#ppt_x"/>
                                          </p:val>
                                        </p:tav>
                                      </p:tavLst>
                                    </p:anim>
                                    <p:anim calcmode="lin" valueType="num">
                                      <p:cBhvr additive="base">
                                        <p:cTn id="18" dur="500" fill="hold"/>
                                        <p:tgtEl>
                                          <p:spTgt spid="419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87" grpId="0" autoUpdateAnimBg="0"/>
      <p:bldP spid="4198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Android Device support.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OpenGL ES 1.0 and 1.1</a:t>
            </a:r>
          </a:p>
          <a:p>
            <a:pPr lvl="1"/>
            <a:r>
              <a:rPr lang="en-US" dirty="0" smtClean="0"/>
              <a:t>This API specification is supported by Android 1.0 and higher.</a:t>
            </a:r>
          </a:p>
          <a:p>
            <a:r>
              <a:rPr lang="en-US" dirty="0" smtClean="0"/>
              <a:t>OpenGL ES 2.0</a:t>
            </a:r>
          </a:p>
          <a:p>
            <a:pPr lvl="1"/>
            <a:r>
              <a:rPr lang="en-US" dirty="0" smtClean="0"/>
              <a:t>This API specification is supported by Android 2.2 (API level 8) and higher. </a:t>
            </a:r>
          </a:p>
          <a:p>
            <a:pPr lvl="2"/>
            <a:r>
              <a:rPr lang="en-US" dirty="0" smtClean="0"/>
              <a:t>2.0 is NOT backward compatible with 1.1</a:t>
            </a:r>
          </a:p>
          <a:p>
            <a:r>
              <a:rPr lang="en-US" dirty="0" smtClean="0"/>
              <a:t>OpenGL ES 3.0 - This API specification is supported by Android 4.3 (API level 18) and higher. </a:t>
            </a:r>
          </a:p>
          <a:p>
            <a:pPr lvl="2"/>
            <a:r>
              <a:rPr lang="en-US" dirty="0" smtClean="0"/>
              <a:t>Backward compatible to 2.0 (and not to 1.1).</a:t>
            </a:r>
          </a:p>
          <a:p>
            <a:pPr lvl="2"/>
            <a:r>
              <a:rPr lang="en-US" dirty="0" smtClean="0"/>
              <a:t>ES 3.0 API requires a device implementation provided by manufacturer, Not all support 3.0+   </a:t>
            </a:r>
          </a:p>
          <a:p>
            <a:pPr lvl="2"/>
            <a:r>
              <a:rPr lang="en-US" dirty="0" smtClean="0"/>
              <a:t>To check </a:t>
            </a:r>
            <a:r>
              <a:rPr lang="en-US" dirty="0"/>
              <a:t>the version </a:t>
            </a:r>
            <a:r>
              <a:rPr lang="en-US" dirty="0" smtClean="0"/>
              <a:t>see</a:t>
            </a:r>
          </a:p>
          <a:p>
            <a:pPr lvl="3"/>
            <a:r>
              <a:rPr lang="en-US" dirty="0" smtClean="0"/>
              <a:t> </a:t>
            </a:r>
            <a:r>
              <a:rPr lang="en-US" dirty="0">
                <a:hlinkClick r:id="rId2"/>
              </a:rPr>
              <a:t>http://</a:t>
            </a:r>
            <a:r>
              <a:rPr lang="en-US" dirty="0" smtClean="0">
                <a:hlinkClick r:id="rId2"/>
              </a:rPr>
              <a:t>developer.android.com/guide/topics/graphics/opengl.html#version-check</a:t>
            </a:r>
            <a:r>
              <a:rPr lang="en-US" dirty="0" smtClean="0"/>
              <a:t> </a:t>
            </a:r>
          </a:p>
          <a:p>
            <a:r>
              <a:rPr lang="en-US" dirty="0" smtClean="0"/>
              <a:t>OpenGL ES 3.1 - This API specification is supported by Android 5.0 (API level 21) and higher. </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lecture</a:t>
            </a:r>
            <a:endParaRPr lang="en-US" dirty="0"/>
          </a:p>
        </p:txBody>
      </p:sp>
      <p:sp>
        <p:nvSpPr>
          <p:cNvPr id="3" name="Content Placeholder 2"/>
          <p:cNvSpPr>
            <a:spLocks noGrp="1"/>
          </p:cNvSpPr>
          <p:nvPr>
            <p:ph idx="1"/>
          </p:nvPr>
        </p:nvSpPr>
        <p:spPr/>
        <p:txBody>
          <a:bodyPr>
            <a:normAutofit/>
          </a:bodyPr>
          <a:lstStyle/>
          <a:p>
            <a:r>
              <a:rPr lang="en-US" dirty="0" smtClean="0"/>
              <a:t>Since </a:t>
            </a:r>
            <a:r>
              <a:rPr lang="en-US" dirty="0" err="1" smtClean="0"/>
              <a:t>openGL</a:t>
            </a:r>
            <a:r>
              <a:rPr lang="en-US" dirty="0" smtClean="0"/>
              <a:t> ES usages is the same across platforms, so even though we are covering android, this will basically work on IOS as well.</a:t>
            </a:r>
          </a:p>
          <a:p>
            <a:pPr lvl="1"/>
            <a:r>
              <a:rPr lang="en-US" dirty="0" smtClean="0"/>
              <a:t>This is also not a graphics course.  To cover OpenGL requires a great deal of time, which is provided in the Graphics course, which spends the most of course covering OpenGL.</a:t>
            </a:r>
          </a:p>
          <a:p>
            <a:pPr lvl="1"/>
            <a:r>
              <a:rPr lang="en-US" dirty="0" smtClean="0"/>
              <a:t>I cover the basics later in the lecture.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Provides two ways to render OpenGL</a:t>
            </a:r>
          </a:p>
          <a:p>
            <a:pPr lvl="1"/>
            <a:r>
              <a:rPr lang="en-US" dirty="0" smtClean="0"/>
              <a:t>Based on API 1, extend a </a:t>
            </a:r>
            <a:r>
              <a:rPr lang="en-US" dirty="0" err="1" smtClean="0"/>
              <a:t>SurfaceView</a:t>
            </a:r>
            <a:endParaRPr lang="en-US" dirty="0" smtClean="0"/>
          </a:p>
          <a:p>
            <a:pPr lvl="2"/>
            <a:r>
              <a:rPr lang="en-US" dirty="0" smtClean="0"/>
              <a:t>Start a OpenGL thread, where all OpenGL calls must be called</a:t>
            </a:r>
          </a:p>
          <a:p>
            <a:pPr lvl="2"/>
            <a:r>
              <a:rPr lang="en-US" dirty="0" smtClean="0"/>
              <a:t>initialize the EGL</a:t>
            </a:r>
          </a:p>
          <a:p>
            <a:pPr lvl="2"/>
            <a:r>
              <a:rPr lang="en-US" dirty="0" smtClean="0"/>
              <a:t>Initialize GL</a:t>
            </a:r>
          </a:p>
          <a:p>
            <a:pPr lvl="2"/>
            <a:r>
              <a:rPr lang="en-US" dirty="0" smtClean="0"/>
              <a:t>now start drawing</a:t>
            </a:r>
          </a:p>
          <a:p>
            <a:pPr lvl="3"/>
            <a:r>
              <a:rPr lang="en-US" dirty="0" smtClean="0"/>
              <a:t>This is actually how it was still done with many devices, like a blackberry</a:t>
            </a:r>
          </a:p>
          <a:p>
            <a:pPr lvl="1"/>
            <a:r>
              <a:rPr lang="en-US" dirty="0" smtClean="0"/>
              <a:t>Based on </a:t>
            </a:r>
            <a:r>
              <a:rPr lang="en-US" dirty="0"/>
              <a:t> </a:t>
            </a:r>
            <a:r>
              <a:rPr lang="en-US" dirty="0" smtClean="0"/>
              <a:t>API 5+   We’ll focus on this for android</a:t>
            </a:r>
          </a:p>
          <a:p>
            <a:pPr lvl="2"/>
            <a:r>
              <a:rPr lang="en-US" dirty="0" smtClean="0"/>
              <a:t>extend/instantiate a </a:t>
            </a:r>
            <a:r>
              <a:rPr lang="en-US" dirty="0" err="1" smtClean="0"/>
              <a:t>GLSurfaceView</a:t>
            </a:r>
            <a:r>
              <a:rPr lang="en-US" dirty="0" smtClean="0"/>
              <a:t> and extend /implement a </a:t>
            </a:r>
            <a:r>
              <a:rPr lang="en-US" dirty="0" err="1" smtClean="0"/>
              <a:t>GLSurfaceView.Rendener</a:t>
            </a:r>
            <a:endParaRPr lang="en-US" dirty="0" smtClean="0"/>
          </a:p>
          <a:p>
            <a:pPr lvl="2"/>
            <a:r>
              <a:rPr lang="en-US" dirty="0" smtClean="0"/>
              <a:t>start drawing.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a:buNone/>
            </a:pPr>
            <a:r>
              <a:rPr lang="en-US" sz="2800" dirty="0"/>
              <a:t>public class </a:t>
            </a:r>
            <a:r>
              <a:rPr lang="en-US" sz="2800" dirty="0" err="1"/>
              <a:t>OpenGlDemo</a:t>
            </a:r>
            <a:r>
              <a:rPr lang="en-US" sz="2800" dirty="0"/>
              <a:t> extends Activity {</a:t>
            </a:r>
          </a:p>
          <a:p>
            <a:pPr>
              <a:buNone/>
            </a:pPr>
            <a:r>
              <a:rPr lang="en-US" sz="2800" dirty="0"/>
              <a:t>	public void </a:t>
            </a:r>
            <a:r>
              <a:rPr lang="en-US" sz="2800" dirty="0" err="1"/>
              <a:t>onCreate</a:t>
            </a:r>
            <a:r>
              <a:rPr lang="en-US" sz="2800" dirty="0"/>
              <a:t>(Bundle </a:t>
            </a:r>
            <a:r>
              <a:rPr lang="en-US" sz="2800" dirty="0" err="1"/>
              <a:t>savedInstanceState</a:t>
            </a:r>
            <a:r>
              <a:rPr lang="en-US" sz="2800" dirty="0"/>
              <a:t>) {</a:t>
            </a:r>
          </a:p>
          <a:p>
            <a:pPr>
              <a:buNone/>
            </a:pPr>
            <a:r>
              <a:rPr lang="en-US" sz="2800" dirty="0"/>
              <a:t>		</a:t>
            </a:r>
            <a:r>
              <a:rPr lang="en-US" sz="2800" dirty="0" err="1"/>
              <a:t>super.onCreate</a:t>
            </a:r>
            <a:r>
              <a:rPr lang="en-US" sz="2800" dirty="0"/>
              <a:t>(</a:t>
            </a:r>
            <a:r>
              <a:rPr lang="en-US" sz="2800" dirty="0" err="1"/>
              <a:t>savedInstanceState</a:t>
            </a:r>
            <a:r>
              <a:rPr lang="en-US" sz="2800" dirty="0"/>
              <a:t>);</a:t>
            </a:r>
          </a:p>
          <a:p>
            <a:pPr>
              <a:buNone/>
            </a:pPr>
            <a:r>
              <a:rPr lang="en-US" sz="2800" dirty="0"/>
              <a:t>		</a:t>
            </a:r>
            <a:r>
              <a:rPr lang="en-US" sz="2800" dirty="0" err="1"/>
              <a:t>GLSurfaceView</a:t>
            </a:r>
            <a:r>
              <a:rPr lang="en-US" sz="2800" dirty="0"/>
              <a:t> view = new </a:t>
            </a:r>
            <a:r>
              <a:rPr lang="en-US" sz="2800" dirty="0" err="1"/>
              <a:t>GLSurfaceView</a:t>
            </a:r>
            <a:r>
              <a:rPr lang="en-US" sz="2800" dirty="0"/>
              <a:t>(this);</a:t>
            </a:r>
          </a:p>
          <a:p>
            <a:pPr>
              <a:buNone/>
            </a:pPr>
            <a:r>
              <a:rPr lang="en-US" sz="2800" dirty="0"/>
              <a:t>		</a:t>
            </a:r>
            <a:r>
              <a:rPr lang="en-US" sz="2800" dirty="0" err="1"/>
              <a:t>view.setRenderer</a:t>
            </a:r>
            <a:r>
              <a:rPr lang="en-US" sz="2800" dirty="0"/>
              <a:t>(new </a:t>
            </a:r>
            <a:r>
              <a:rPr lang="en-US" sz="2800" dirty="0" err="1"/>
              <a:t>OpenGLRenderer</a:t>
            </a:r>
            <a:r>
              <a:rPr lang="en-US" sz="2800" dirty="0"/>
              <a:t>());</a:t>
            </a:r>
          </a:p>
          <a:p>
            <a:pPr lvl="3"/>
            <a:r>
              <a:rPr lang="en-US" sz="1600" dirty="0" err="1"/>
              <a:t>OpenGLRenderer</a:t>
            </a:r>
            <a:r>
              <a:rPr lang="en-US" sz="1600" dirty="0"/>
              <a:t> is a class that implements Renderer</a:t>
            </a:r>
          </a:p>
          <a:p>
            <a:pPr>
              <a:buNone/>
            </a:pPr>
            <a:r>
              <a:rPr lang="en-US" sz="2800" dirty="0"/>
              <a:t>		</a:t>
            </a:r>
            <a:r>
              <a:rPr lang="en-US" sz="2800" dirty="0" err="1"/>
              <a:t>setContentView</a:t>
            </a:r>
            <a:r>
              <a:rPr lang="en-US" sz="2800" dirty="0"/>
              <a:t>(view);</a:t>
            </a:r>
          </a:p>
          <a:p>
            <a:pPr>
              <a:buNone/>
            </a:pPr>
            <a:r>
              <a:rPr lang="en-US" sz="2800" dirty="0"/>
              <a:t>    }</a:t>
            </a:r>
          </a:p>
          <a:p>
            <a:pPr>
              <a:buNone/>
            </a:pPr>
            <a:r>
              <a:rPr lang="en-US" sz="2800" dirty="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GLSurfaceView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API class in </a:t>
            </a:r>
            <a:r>
              <a:rPr lang="en-US" dirty="0" smtClean="0"/>
              <a:t>Android </a:t>
            </a:r>
            <a:r>
              <a:rPr lang="en-US" dirty="0"/>
              <a:t>that helps you write OpenGL ES applications.</a:t>
            </a:r>
          </a:p>
          <a:p>
            <a:pPr lvl="1"/>
            <a:r>
              <a:rPr lang="en-US" dirty="0"/>
              <a:t>Providing the glue code to connect OpenGL ES to the View system.</a:t>
            </a:r>
          </a:p>
          <a:p>
            <a:pPr lvl="1"/>
            <a:r>
              <a:rPr lang="en-US" dirty="0"/>
              <a:t>Providing the glue code to make OpenGL ES work with the Activity life-cycle.</a:t>
            </a:r>
          </a:p>
          <a:p>
            <a:pPr lvl="1"/>
            <a:r>
              <a:rPr lang="en-US" dirty="0"/>
              <a:t>Making it easy to choose an appropriate frame buffer pixel format.</a:t>
            </a:r>
          </a:p>
          <a:p>
            <a:pPr lvl="1"/>
            <a:r>
              <a:rPr lang="en-US" dirty="0"/>
              <a:t>Creating and managing a separate rendering thread to enable smooth animation.</a:t>
            </a:r>
          </a:p>
          <a:p>
            <a:pPr lvl="1"/>
            <a:r>
              <a:rPr lang="en-US" dirty="0"/>
              <a:t>Providing easy-to-use debugging tools for tracing OpenGL ES API calls and checking for errors.</a:t>
            </a:r>
          </a:p>
          <a:p>
            <a:endParaRPr lang="en-US" dirty="0"/>
          </a:p>
        </p:txBody>
      </p:sp>
    </p:spTree>
    <p:extLst>
      <p:ext uri="{BB962C8B-B14F-4D97-AF65-F5344CB8AC3E}">
        <p14:creationId xmlns:p14="http://schemas.microsoft.com/office/powerpoint/2010/main" val="1290177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3254</TotalTime>
  <Words>2431</Words>
  <Application>Microsoft Office PowerPoint</Application>
  <PresentationFormat>Widescreen</PresentationFormat>
  <Paragraphs>291</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Tahoma</vt:lpstr>
      <vt:lpstr>Office Theme</vt:lpstr>
      <vt:lpstr>Cosc 5/4735</vt:lpstr>
      <vt:lpstr>Introduction with android</vt:lpstr>
      <vt:lpstr>OpenGL ES</vt:lpstr>
      <vt:lpstr>Open GL ES (2)</vt:lpstr>
      <vt:lpstr>Android Device support.</vt:lpstr>
      <vt:lpstr>This lecture</vt:lpstr>
      <vt:lpstr>Android</vt:lpstr>
      <vt:lpstr>Example</vt:lpstr>
      <vt:lpstr>GLSurfaceView</vt:lpstr>
      <vt:lpstr>Renderer</vt:lpstr>
      <vt:lpstr>OpenGL 2.0</vt:lpstr>
      <vt:lpstr>OpenGL 3.0</vt:lpstr>
      <vt:lpstr>Events</vt:lpstr>
      <vt:lpstr>TextureView</vt:lpstr>
      <vt:lpstr>See the Demos</vt:lpstr>
      <vt:lpstr>References</vt:lpstr>
      <vt:lpstr>References (2)</vt:lpstr>
      <vt:lpstr>Last Note</vt:lpstr>
      <vt:lpstr>the basics</vt:lpstr>
      <vt:lpstr>Basics</vt:lpstr>
      <vt:lpstr>Basics (2)</vt:lpstr>
      <vt:lpstr>Basics (3)</vt:lpstr>
      <vt:lpstr>Basics (4)</vt:lpstr>
      <vt:lpstr>Basics (5)</vt:lpstr>
      <vt:lpstr>2D</vt:lpstr>
      <vt:lpstr>Geometry and describing objects</vt:lpstr>
      <vt:lpstr>Primitives to render</vt:lpstr>
      <vt:lpstr>Primitives to render (2)</vt:lpstr>
      <vt:lpstr>Primitives to render (3)</vt:lpstr>
      <vt:lpstr>Primitives to render (4)</vt:lpstr>
      <vt:lpstr>Geometry and describing objects (2)</vt:lpstr>
      <vt:lpstr>Geometry and describing objects (3)</vt:lpstr>
      <vt:lpstr>Fan and strip</vt:lpstr>
      <vt:lpstr>Circles?</vt:lpstr>
      <vt:lpstr>Some more complex</vt:lpstr>
      <vt:lpstr>3D</vt:lpstr>
      <vt:lpstr>Cube</vt:lpstr>
      <vt:lpstr>Cube(2)</vt:lpstr>
      <vt:lpstr>Cube: Triangle_fan</vt:lpstr>
      <vt:lpstr>Pyramid</vt:lpstr>
      <vt:lpstr>References</vt:lpstr>
      <vt:lpstr>Transformations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4755</dc:title>
  <dc:creator>James S. Ward</dc:creator>
  <cp:lastModifiedBy>James S. Ward</cp:lastModifiedBy>
  <cp:revision>63</cp:revision>
  <cp:lastPrinted>2016-03-14T17:06:30Z</cp:lastPrinted>
  <dcterms:created xsi:type="dcterms:W3CDTF">2006-08-16T00:00:00Z</dcterms:created>
  <dcterms:modified xsi:type="dcterms:W3CDTF">2021-02-04T19:47:22Z</dcterms:modified>
</cp:coreProperties>
</file>