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30ABF-22B9-48C0-A441-542F7943043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9BF5A-B942-4BC5-AFE0-024173BC8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32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2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ference/android/view/SurfaceView.html" TargetMode="External"/><Relationship Id="rId2" Type="http://schemas.openxmlformats.org/officeDocument/2006/relationships/hyperlink" Target="http://developer.android.com/reference/android/view/TextureView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SurfaceView</a:t>
            </a:r>
            <a:r>
              <a:rPr lang="en-US" dirty="0" smtClean="0"/>
              <a:t> and </a:t>
            </a:r>
            <a:r>
              <a:rPr lang="en-US" dirty="0" err="1" smtClean="0"/>
              <a:t>TextureView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99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 into a raw buffer that is being managed by the screen compositor</a:t>
            </a:r>
          </a:p>
          <a:p>
            <a:pPr lvl="1"/>
            <a:r>
              <a:rPr lang="en-US" dirty="0"/>
              <a:t>as an output destination for the android.hardware.camera2, </a:t>
            </a:r>
            <a:r>
              <a:rPr lang="en-US" dirty="0" err="1"/>
              <a:t>MediaCodec</a:t>
            </a:r>
            <a:r>
              <a:rPr lang="en-US" dirty="0"/>
              <a:t>, </a:t>
            </a:r>
            <a:r>
              <a:rPr lang="en-US" dirty="0" err="1"/>
              <a:t>MediaPlayer</a:t>
            </a:r>
            <a:r>
              <a:rPr lang="en-US" dirty="0"/>
              <a:t>, and Allocation </a:t>
            </a:r>
            <a:r>
              <a:rPr lang="en-US" dirty="0" smtClean="0"/>
              <a:t>APIs (including OpenGL ES)</a:t>
            </a:r>
          </a:p>
          <a:p>
            <a:r>
              <a:rPr lang="en-US" dirty="0" smtClean="0"/>
              <a:t>The surface is displayed via </a:t>
            </a:r>
            <a:endParaRPr lang="en-US" dirty="0"/>
          </a:p>
          <a:p>
            <a:pPr lvl="1"/>
            <a:r>
              <a:rPr lang="en-US" dirty="0" err="1"/>
              <a:t>android.view.SurfaceView</a:t>
            </a:r>
            <a:r>
              <a:rPr lang="en-US" dirty="0"/>
              <a:t> (API 1+)</a:t>
            </a:r>
          </a:p>
          <a:p>
            <a:pPr lvl="1"/>
            <a:r>
              <a:rPr lang="en-US" dirty="0" err="1" smtClean="0"/>
              <a:t>android.view.TextureView</a:t>
            </a:r>
            <a:r>
              <a:rPr lang="en-US" dirty="0" smtClean="0"/>
              <a:t> (API 14+)</a:t>
            </a:r>
          </a:p>
        </p:txBody>
      </p:sp>
    </p:spTree>
    <p:extLst>
      <p:ext uri="{BB962C8B-B14F-4D97-AF65-F5344CB8AC3E}">
        <p14:creationId xmlns:p14="http://schemas.microsoft.com/office/powerpoint/2010/main" val="3324068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SurfaceView</a:t>
            </a:r>
            <a:r>
              <a:rPr lang="en-US" dirty="0" smtClean="0"/>
              <a:t> and </a:t>
            </a:r>
            <a:r>
              <a:rPr lang="en-US" dirty="0" err="1" smtClean="0"/>
              <a:t>TextureView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</a:t>
            </a:r>
            <a:r>
              <a:rPr lang="en-US" dirty="0" err="1" smtClean="0"/>
              <a:t>SurfaceView</a:t>
            </a:r>
            <a:r>
              <a:rPr lang="en-US" dirty="0" smtClean="0"/>
              <a:t> and </a:t>
            </a:r>
            <a:r>
              <a:rPr lang="en-US" dirty="0" err="1" smtClean="0"/>
              <a:t>TextureView</a:t>
            </a:r>
            <a:r>
              <a:rPr lang="en-US" dirty="0" smtClean="0"/>
              <a:t> </a:t>
            </a:r>
            <a:r>
              <a:rPr lang="en-US" dirty="0"/>
              <a:t>can be used to display a content stream. </a:t>
            </a:r>
            <a:endParaRPr lang="en-US" dirty="0" smtClean="0"/>
          </a:p>
          <a:p>
            <a:pPr lvl="1"/>
            <a:r>
              <a:rPr lang="en-US" dirty="0" smtClean="0"/>
              <a:t>Such </a:t>
            </a:r>
            <a:r>
              <a:rPr lang="en-US" dirty="0"/>
              <a:t>a content stream can for instance be a </a:t>
            </a:r>
            <a:r>
              <a:rPr lang="en-US" dirty="0" smtClean="0"/>
              <a:t>video, Camera, </a:t>
            </a:r>
            <a:r>
              <a:rPr lang="en-US" dirty="0"/>
              <a:t>or an OpenGL scene. The content stream can come from the application's process as well as a remote process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can get a canvas for it and draw on the canvas as well.</a:t>
            </a:r>
            <a:endParaRPr lang="en-US" dirty="0"/>
          </a:p>
          <a:p>
            <a:r>
              <a:rPr lang="en-US" dirty="0" err="1"/>
              <a:t>TextureView</a:t>
            </a:r>
            <a:r>
              <a:rPr lang="en-US" dirty="0"/>
              <a:t> can only be used in a hardware accelerated window. When rendered in software, </a:t>
            </a:r>
            <a:r>
              <a:rPr lang="en-US" dirty="0" err="1"/>
              <a:t>TextureView</a:t>
            </a:r>
            <a:r>
              <a:rPr lang="en-US" dirty="0"/>
              <a:t> will draw nothing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Unlike </a:t>
            </a:r>
            <a:r>
              <a:rPr lang="en-US" dirty="0" err="1"/>
              <a:t>SurfaceView</a:t>
            </a:r>
            <a:r>
              <a:rPr lang="en-US" dirty="0"/>
              <a:t>, </a:t>
            </a:r>
            <a:r>
              <a:rPr lang="en-US" dirty="0" err="1"/>
              <a:t>TextureView</a:t>
            </a:r>
            <a:r>
              <a:rPr lang="en-US" dirty="0"/>
              <a:t> does not create a separate window but behaves as a regular View. This key difference allows a </a:t>
            </a:r>
            <a:r>
              <a:rPr lang="en-US" dirty="0" err="1"/>
              <a:t>TextureView</a:t>
            </a:r>
            <a:r>
              <a:rPr lang="en-US" dirty="0"/>
              <a:t> to be moved, transformed, animated, etc.</a:t>
            </a:r>
          </a:p>
        </p:txBody>
      </p:sp>
    </p:spTree>
    <p:extLst>
      <p:ext uri="{BB962C8B-B14F-4D97-AF65-F5344CB8AC3E}">
        <p14:creationId xmlns:p14="http://schemas.microsoft.com/office/powerpoint/2010/main" val="434502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Declaring/using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For a </a:t>
            </a:r>
            <a:r>
              <a:rPr lang="en-US" dirty="0" err="1" smtClean="0"/>
              <a:t>Surfaceview</a:t>
            </a:r>
            <a:r>
              <a:rPr lang="en-US" dirty="0" smtClean="0"/>
              <a:t>  we need a "implements </a:t>
            </a:r>
            <a:r>
              <a:rPr lang="en-US" dirty="0" err="1" smtClean="0"/>
              <a:t>SurfaceHolder.Callback</a:t>
            </a:r>
            <a:r>
              <a:rPr lang="en-US" dirty="0" smtClean="0"/>
              <a:t>"</a:t>
            </a:r>
          </a:p>
          <a:p>
            <a:pPr marL="0" indent="0">
              <a:buNone/>
            </a:pPr>
            <a:r>
              <a:rPr lang="en-US" dirty="0" err="1" smtClean="0"/>
              <a:t>sv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R.id.surfaceview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 smtClean="0"/>
              <a:t>sv.</a:t>
            </a:r>
            <a:r>
              <a:rPr lang="en-US" b="1" dirty="0" err="1" smtClean="0">
                <a:solidFill>
                  <a:srgbClr val="FF0000"/>
                </a:solidFill>
              </a:rPr>
              <a:t>getHolder</a:t>
            </a:r>
            <a:r>
              <a:rPr lang="en-US" b="1" dirty="0" smtClean="0">
                <a:solidFill>
                  <a:srgbClr val="FF0000"/>
                </a:solidFill>
              </a:rPr>
              <a:t>().</a:t>
            </a:r>
            <a:r>
              <a:rPr lang="en-US" b="1" dirty="0" err="1" smtClean="0">
                <a:solidFill>
                  <a:srgbClr val="FF0000"/>
                </a:solidFill>
              </a:rPr>
              <a:t>addCallback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dirty="0" smtClean="0"/>
              <a:t>this)</a:t>
            </a:r>
          </a:p>
          <a:p>
            <a:r>
              <a:rPr lang="en-US" dirty="0" smtClean="0"/>
              <a:t>Where this is:  (</a:t>
            </a:r>
            <a:r>
              <a:rPr lang="en-US" dirty="0" err="1" smtClean="0"/>
              <a:t>SufaceHolder.Callback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//called when surface is created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surfaceCreated</a:t>
            </a:r>
            <a:r>
              <a:rPr lang="en-US" dirty="0"/>
              <a:t>(</a:t>
            </a:r>
            <a:r>
              <a:rPr lang="en-US" dirty="0" err="1"/>
              <a:t>SurfaceHolder</a:t>
            </a:r>
            <a:r>
              <a:rPr lang="en-US" dirty="0"/>
              <a:t> holder)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//start whatever will draw/user the surface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//called when the </a:t>
            </a:r>
            <a:r>
              <a:rPr lang="en-US" dirty="0" err="1" smtClean="0"/>
              <a:t>surfaceview</a:t>
            </a:r>
            <a:r>
              <a:rPr lang="en-US" dirty="0" smtClean="0"/>
              <a:t> has changed size.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/>
              <a:t>Override</a:t>
            </a:r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surfaceChanged</a:t>
            </a:r>
            <a:r>
              <a:rPr lang="en-US" dirty="0"/>
              <a:t>(</a:t>
            </a:r>
            <a:r>
              <a:rPr lang="en-US" dirty="0" err="1"/>
              <a:t>SurfaceHolder</a:t>
            </a:r>
            <a:r>
              <a:rPr lang="en-US" dirty="0"/>
              <a:t> holder, </a:t>
            </a:r>
            <a:r>
              <a:rPr lang="en-US" dirty="0" err="1"/>
              <a:t>int</a:t>
            </a:r>
            <a:r>
              <a:rPr lang="en-US" dirty="0"/>
              <a:t> format, </a:t>
            </a:r>
            <a:r>
              <a:rPr lang="en-US" dirty="0" err="1"/>
              <a:t>int</a:t>
            </a:r>
            <a:r>
              <a:rPr lang="en-US" dirty="0"/>
              <a:t> width, </a:t>
            </a:r>
            <a:r>
              <a:rPr lang="en-US" dirty="0" err="1"/>
              <a:t>int</a:t>
            </a:r>
            <a:r>
              <a:rPr lang="en-US" dirty="0"/>
              <a:t> height) {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//called when </a:t>
            </a:r>
            <a:r>
              <a:rPr lang="en-US" dirty="0" err="1" smtClean="0"/>
              <a:t>surfaceview</a:t>
            </a:r>
            <a:r>
              <a:rPr lang="en-US" dirty="0" smtClean="0"/>
              <a:t> is done.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surfaceDestroyed</a:t>
            </a:r>
            <a:r>
              <a:rPr lang="en-US" dirty="0"/>
              <a:t>(</a:t>
            </a:r>
            <a:r>
              <a:rPr lang="en-US" dirty="0" err="1"/>
              <a:t>SurfaceHolder</a:t>
            </a:r>
            <a:r>
              <a:rPr lang="en-US" dirty="0"/>
              <a:t> holder) {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For a </a:t>
            </a:r>
            <a:r>
              <a:rPr lang="en-US" dirty="0" err="1" smtClean="0"/>
              <a:t>TextureView</a:t>
            </a:r>
            <a:r>
              <a:rPr lang="en-US" dirty="0" smtClean="0"/>
              <a:t> we need a "</a:t>
            </a:r>
            <a:r>
              <a:rPr lang="en-US" dirty="0"/>
              <a:t>implements </a:t>
            </a:r>
            <a:r>
              <a:rPr lang="en-US" dirty="0" err="1" smtClean="0"/>
              <a:t>TextureView.SurfaceTextureListener</a:t>
            </a:r>
            <a:r>
              <a:rPr lang="en-US" dirty="0" smtClean="0"/>
              <a:t>"</a:t>
            </a:r>
          </a:p>
          <a:p>
            <a:pPr marL="0" indent="0">
              <a:buNone/>
            </a:pPr>
            <a:r>
              <a:rPr lang="en-US" dirty="0" err="1"/>
              <a:t>t</a:t>
            </a:r>
            <a:r>
              <a:rPr lang="en-US" dirty="0" err="1" smtClean="0"/>
              <a:t>v</a:t>
            </a:r>
            <a:r>
              <a:rPr lang="en-US" dirty="0" smtClean="0"/>
              <a:t> = </a:t>
            </a:r>
            <a:r>
              <a:rPr lang="en-US" dirty="0" err="1"/>
              <a:t>sv</a:t>
            </a:r>
            <a:r>
              <a:rPr lang="en-US" dirty="0"/>
              <a:t> = 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R.id.textureview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tv</a:t>
            </a:r>
            <a:r>
              <a:rPr lang="en-US" b="1" dirty="0" err="1" smtClean="0"/>
              <a:t>.</a:t>
            </a:r>
            <a:r>
              <a:rPr lang="en-US" b="1" dirty="0" err="1" smtClean="0">
                <a:solidFill>
                  <a:srgbClr val="FF0000"/>
                </a:solidFill>
              </a:rPr>
              <a:t>setSurfaceTextureListener</a:t>
            </a:r>
            <a:r>
              <a:rPr lang="en-US" dirty="0" smtClean="0"/>
              <a:t>(this)</a:t>
            </a:r>
          </a:p>
          <a:p>
            <a:r>
              <a:rPr lang="en-US" dirty="0" smtClean="0"/>
              <a:t>Where this is: (</a:t>
            </a:r>
            <a:r>
              <a:rPr lang="en-US" dirty="0" err="1" smtClean="0"/>
              <a:t>SurfaceTextureListener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//called when surface is ready to use</a:t>
            </a:r>
          </a:p>
          <a:p>
            <a:pPr marL="0" indent="0">
              <a:buNone/>
            </a:pPr>
            <a:r>
              <a:rPr lang="en-US" dirty="0"/>
              <a:t>public void </a:t>
            </a:r>
            <a:r>
              <a:rPr lang="en-US" dirty="0" err="1"/>
              <a:t>onSurfaceTextureAvailable</a:t>
            </a:r>
            <a:r>
              <a:rPr lang="en-US" dirty="0"/>
              <a:t>(</a:t>
            </a:r>
            <a:r>
              <a:rPr lang="en-US" dirty="0" err="1"/>
              <a:t>SurfaceTexture</a:t>
            </a:r>
            <a:r>
              <a:rPr lang="en-US" dirty="0"/>
              <a:t> surface, </a:t>
            </a:r>
            <a:r>
              <a:rPr lang="en-US" dirty="0" err="1"/>
              <a:t>int</a:t>
            </a:r>
            <a:r>
              <a:rPr lang="en-US" dirty="0"/>
              <a:t> width, </a:t>
            </a:r>
            <a:r>
              <a:rPr lang="en-US" dirty="0" err="1"/>
              <a:t>int</a:t>
            </a:r>
            <a:r>
              <a:rPr lang="en-US" dirty="0"/>
              <a:t> height)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//</a:t>
            </a:r>
            <a:r>
              <a:rPr lang="en-US" dirty="0"/>
              <a:t>start whatever will draw/user the surface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//called when </a:t>
            </a:r>
            <a:r>
              <a:rPr lang="en-US" dirty="0" err="1" smtClean="0"/>
              <a:t>textureview</a:t>
            </a:r>
            <a:r>
              <a:rPr lang="en-US" dirty="0" smtClean="0"/>
              <a:t> has changed sized.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public void </a:t>
            </a:r>
            <a:r>
              <a:rPr lang="en-US" dirty="0" err="1"/>
              <a:t>onSurfaceTextureSizeChanged</a:t>
            </a:r>
            <a:r>
              <a:rPr lang="en-US" dirty="0" smtClean="0"/>
              <a:t>( </a:t>
            </a:r>
            <a:r>
              <a:rPr lang="en-US" dirty="0" err="1" smtClean="0"/>
              <a:t>SurfaceTexture</a:t>
            </a:r>
            <a:r>
              <a:rPr lang="en-US" dirty="0" smtClean="0"/>
              <a:t> </a:t>
            </a:r>
            <a:r>
              <a:rPr lang="en-US" dirty="0"/>
              <a:t>surface, </a:t>
            </a:r>
            <a:r>
              <a:rPr lang="en-US" dirty="0" err="1"/>
              <a:t>int</a:t>
            </a:r>
            <a:r>
              <a:rPr lang="en-US" dirty="0"/>
              <a:t> width, </a:t>
            </a:r>
            <a:r>
              <a:rPr lang="en-US" dirty="0" err="1"/>
              <a:t>int</a:t>
            </a:r>
            <a:r>
              <a:rPr lang="en-US" dirty="0"/>
              <a:t> height) {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//called when </a:t>
            </a:r>
            <a:r>
              <a:rPr lang="en-US" dirty="0" err="1" smtClean="0"/>
              <a:t>textview</a:t>
            </a:r>
            <a:r>
              <a:rPr lang="en-US" dirty="0" smtClean="0"/>
              <a:t> is done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onSurfaceTextureDestroyed</a:t>
            </a:r>
            <a:r>
              <a:rPr lang="en-US" dirty="0" smtClean="0"/>
              <a:t>( </a:t>
            </a:r>
            <a:r>
              <a:rPr lang="en-US" dirty="0" err="1" smtClean="0"/>
              <a:t>SurfaceTexture</a:t>
            </a:r>
            <a:r>
              <a:rPr lang="en-US" dirty="0" smtClean="0"/>
              <a:t> </a:t>
            </a:r>
            <a:r>
              <a:rPr lang="en-US" dirty="0"/>
              <a:t>surface) {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//Invoked </a:t>
            </a:r>
            <a:r>
              <a:rPr lang="en-US" dirty="0"/>
              <a:t>when the specified </a:t>
            </a:r>
            <a:r>
              <a:rPr lang="en-US" dirty="0" err="1"/>
              <a:t>SurfaceTexture</a:t>
            </a:r>
            <a:r>
              <a:rPr lang="en-US" dirty="0"/>
              <a:t> is updated through </a:t>
            </a:r>
            <a:r>
              <a:rPr lang="en-US" dirty="0" err="1"/>
              <a:t>updateTexImage</a:t>
            </a:r>
            <a:r>
              <a:rPr lang="en-US" dirty="0"/>
              <a:t>().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onSurfaceTextureUpdated</a:t>
            </a:r>
            <a:r>
              <a:rPr lang="en-US" dirty="0" smtClean="0"/>
              <a:t>( </a:t>
            </a:r>
            <a:r>
              <a:rPr lang="en-US" dirty="0" err="1" smtClean="0"/>
              <a:t>SurfaceTexture</a:t>
            </a:r>
            <a:r>
              <a:rPr lang="en-US" dirty="0" smtClean="0"/>
              <a:t> </a:t>
            </a:r>
            <a:r>
              <a:rPr lang="en-US" dirty="0"/>
              <a:t>surface) {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62200" y="6324600"/>
            <a:ext cx="590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Note, if you forget the method in RED, </a:t>
            </a:r>
            <a:r>
              <a:rPr lang="en-US"/>
              <a:t>nothing will happen.</a:t>
            </a:r>
          </a:p>
        </p:txBody>
      </p:sp>
    </p:spTree>
    <p:extLst>
      <p:ext uri="{BB962C8B-B14F-4D97-AF65-F5344CB8AC3E}">
        <p14:creationId xmlns:p14="http://schemas.microsoft.com/office/powerpoint/2010/main" val="3878631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this class, I’m generally use a </a:t>
            </a:r>
            <a:r>
              <a:rPr lang="en-US" dirty="0" err="1" smtClean="0"/>
              <a:t>surfaceview</a:t>
            </a:r>
            <a:r>
              <a:rPr lang="en-US" dirty="0" smtClean="0"/>
              <a:t> in my examples (with </a:t>
            </a:r>
            <a:r>
              <a:rPr lang="en-US" dirty="0" err="1" smtClean="0"/>
              <a:t>TextureViews</a:t>
            </a:r>
            <a:r>
              <a:rPr lang="en-US" dirty="0" smtClean="0"/>
              <a:t> for the newer examples)</a:t>
            </a:r>
          </a:p>
          <a:p>
            <a:pPr lvl="1"/>
            <a:r>
              <a:rPr lang="en-US" dirty="0" smtClean="0"/>
              <a:t>Most of my examples are still compatible with API 10+</a:t>
            </a:r>
          </a:p>
          <a:p>
            <a:pPr lvl="3"/>
            <a:r>
              <a:rPr lang="en-US" dirty="0" smtClean="0"/>
              <a:t>Remember </a:t>
            </a:r>
            <a:r>
              <a:rPr lang="en-US" dirty="0" err="1" smtClean="0"/>
              <a:t>TextureView</a:t>
            </a:r>
            <a:r>
              <a:rPr lang="en-US" dirty="0" smtClean="0"/>
              <a:t> starts in API 14</a:t>
            </a:r>
          </a:p>
          <a:p>
            <a:r>
              <a:rPr lang="en-US" dirty="0" smtClean="0"/>
              <a:t>Many new examples on the web/android use the </a:t>
            </a:r>
            <a:r>
              <a:rPr lang="en-US" dirty="0" err="1" smtClean="0"/>
              <a:t>textureView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Since they are very similar in declaration, it with modifications they can be translated back and forth.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03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developer.android.com/reference/android/view/TextureView.html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developer.android.com/reference/android/view/SurfaceView.html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278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17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468</Words>
  <Application>Microsoft Office PowerPoint</Application>
  <PresentationFormat>Widescreen</PresentationFormat>
  <Paragraphs>62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Tahoma</vt:lpstr>
      <vt:lpstr>Office Theme</vt:lpstr>
      <vt:lpstr>Cosc 4735</vt:lpstr>
      <vt:lpstr>Surface</vt:lpstr>
      <vt:lpstr>SurfaceView and TextureView</vt:lpstr>
      <vt:lpstr>Declaring/using </vt:lpstr>
      <vt:lpstr>Why care?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4735</dc:title>
  <dc:creator>James S. Ward</dc:creator>
  <cp:lastModifiedBy>James S. Ward</cp:lastModifiedBy>
  <cp:revision>12</cp:revision>
  <dcterms:created xsi:type="dcterms:W3CDTF">2006-08-16T00:00:00Z</dcterms:created>
  <dcterms:modified xsi:type="dcterms:W3CDTF">2020-01-17T20:06:40Z</dcterms:modified>
</cp:coreProperties>
</file>