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71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4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2F63E-6C79-4727-8CAF-3B65B55F460B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08B97-2F18-43FC-9F10-CC20C7367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75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AF69FA-8F2D-41D5-BC73-0469DBD37D74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53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AF5A-D4DA-4D89-9B21-62440838D09F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CAA8-1362-4607-BE9F-2E23C4C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8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AF5A-D4DA-4D89-9B21-62440838D09F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CAA8-1362-4607-BE9F-2E23C4C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8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AF5A-D4DA-4D89-9B21-62440838D09F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CAA8-1362-4607-BE9F-2E23C4C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30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AF5A-D4DA-4D89-9B21-62440838D09F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CAA8-1362-4607-BE9F-2E23C4C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35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AF5A-D4DA-4D89-9B21-62440838D09F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CAA8-1362-4607-BE9F-2E23C4C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4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AF5A-D4DA-4D89-9B21-62440838D09F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CAA8-1362-4607-BE9F-2E23C4C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57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AF5A-D4DA-4D89-9B21-62440838D09F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CAA8-1362-4607-BE9F-2E23C4C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65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AF5A-D4DA-4D89-9B21-62440838D09F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CAA8-1362-4607-BE9F-2E23C4C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2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AF5A-D4DA-4D89-9B21-62440838D09F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CAA8-1362-4607-BE9F-2E23C4C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4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AF5A-D4DA-4D89-9B21-62440838D09F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CAA8-1362-4607-BE9F-2E23C4C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9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AF5A-D4DA-4D89-9B21-62440838D09F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CAA8-1362-4607-BE9F-2E23C4C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7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AF5A-D4DA-4D89-9B21-62440838D09F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CCAA8-1362-4607-BE9F-2E23C4C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0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inout.xyz/pinout/rainbow_hat" TargetMode="External"/><Relationship Id="rId3" Type="http://schemas.openxmlformats.org/officeDocument/2006/relationships/hyperlink" Target="https://www.adafruit.com/product/3354" TargetMode="External"/><Relationship Id="rId7" Type="http://schemas.openxmlformats.org/officeDocument/2006/relationships/hyperlink" Target="https://pinout.xyz/pinout/voice_hat" TargetMode="External"/><Relationship Id="rId2" Type="http://schemas.openxmlformats.org/officeDocument/2006/relationships/hyperlink" Target="https://www.adafruit.com/product/2348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inout.xyz/pinout/dc_stepper_motor_hat" TargetMode="External"/><Relationship Id="rId5" Type="http://schemas.openxmlformats.org/officeDocument/2006/relationships/hyperlink" Target="https://www.adafruit.com/product/2738" TargetMode="External"/><Relationship Id="rId4" Type="http://schemas.openxmlformats.org/officeDocument/2006/relationships/hyperlink" Target="https://aiyprojects.withgoogle.com/voice/" TargetMode="External"/><Relationship Id="rId9" Type="http://schemas.openxmlformats.org/officeDocument/2006/relationships/hyperlink" Target="https://pinout.xyz/pinout/sense_hat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ndroidthings/contrib-driver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hackster.io/46886/android-robocar-55399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odelabs.developers.google.com/codelabs/androidthings-classifier/#0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amazon.com/" TargetMode="External"/><Relationship Id="rId3" Type="http://schemas.openxmlformats.org/officeDocument/2006/relationships/hyperlink" Target="https://developer.android.com/things/index.html" TargetMode="External"/><Relationship Id="rId7" Type="http://schemas.openxmlformats.org/officeDocument/2006/relationships/hyperlink" Target="https://www.adafruit.com/" TargetMode="External"/><Relationship Id="rId2" Type="http://schemas.openxmlformats.org/officeDocument/2006/relationships/hyperlink" Target="https://partner.android.com/things/consol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spberrypi.org/documentation/installation/installing-images/windows.md" TargetMode="External"/><Relationship Id="rId5" Type="http://schemas.openxmlformats.org/officeDocument/2006/relationships/hyperlink" Target="https://www.raspberrypi.org/" TargetMode="External"/><Relationship Id="rId4" Type="http://schemas.openxmlformats.org/officeDocument/2006/relationships/hyperlink" Target="https://developer.android.com/things/reference/index.html" TargetMode="External"/><Relationship Id="rId9" Type="http://schemas.openxmlformats.org/officeDocument/2006/relationships/hyperlink" Target="https://www.servocity.com/junior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partner.android.com/things/console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android.com/things/hardware/raspberrypi.html" TargetMode="External"/><Relationship Id="rId2" Type="http://schemas.openxmlformats.org/officeDocument/2006/relationships/hyperlink" Target="https://partner.android.com/things/console/#/tool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eveloper.android.com/things/sdk/index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Cosc</a:t>
            </a:r>
            <a:r>
              <a:rPr lang="en-US" dirty="0" smtClean="0"/>
              <a:t> 5/4735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Android Things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515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Start a </a:t>
            </a:r>
            <a:r>
              <a:rPr lang="en-US" smtClean="0"/>
              <a:t>new project</a:t>
            </a:r>
          </a:p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200" y="2256549"/>
            <a:ext cx="4978635" cy="4351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652" y="1424124"/>
            <a:ext cx="5139148" cy="3008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9091" y="4708634"/>
            <a:ext cx="355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UI           no UI, peripheral input only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471339" y="4120055"/>
            <a:ext cx="0" cy="5780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0352690" y="4235669"/>
            <a:ext cx="0" cy="4624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11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point  HATs and peripherals.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Android Things has support  for</a:t>
            </a:r>
          </a:p>
          <a:p>
            <a:pPr lvl="1"/>
            <a:r>
              <a:rPr lang="en-US" dirty="0" smtClean="0">
                <a:hlinkClick r:id="rId2"/>
              </a:rPr>
              <a:t>Motorhat</a:t>
            </a:r>
            <a:r>
              <a:rPr lang="en-US" dirty="0" smtClean="0"/>
              <a:t> (complete)</a:t>
            </a:r>
          </a:p>
          <a:p>
            <a:pPr lvl="1"/>
            <a:r>
              <a:rPr lang="en-US" dirty="0" smtClean="0">
                <a:hlinkClick r:id="rId3"/>
              </a:rPr>
              <a:t>Rainbowhat</a:t>
            </a:r>
            <a:r>
              <a:rPr lang="en-US" dirty="0" smtClean="0"/>
              <a:t>  (complete)</a:t>
            </a:r>
          </a:p>
          <a:p>
            <a:pPr lvl="1"/>
            <a:r>
              <a:rPr lang="en-US" dirty="0" err="1" smtClean="0"/>
              <a:t>Voicehat</a:t>
            </a:r>
            <a:r>
              <a:rPr lang="en-US" dirty="0" smtClean="0"/>
              <a:t> (complete)</a:t>
            </a:r>
          </a:p>
          <a:p>
            <a:pPr lvl="2"/>
            <a:r>
              <a:rPr lang="en-US" dirty="0" smtClean="0"/>
              <a:t>This comes in the </a:t>
            </a:r>
            <a:r>
              <a:rPr lang="en-US" dirty="0" smtClean="0">
                <a:hlinkClick r:id="rId4"/>
              </a:rPr>
              <a:t>Voice Kit</a:t>
            </a: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Sensehat</a:t>
            </a:r>
            <a:r>
              <a:rPr lang="en-US" dirty="0" smtClean="0"/>
              <a:t> (partial) </a:t>
            </a:r>
          </a:p>
          <a:p>
            <a:pPr lvl="1"/>
            <a:r>
              <a:rPr lang="en-US" dirty="0" smtClean="0"/>
              <a:t>The camera Module v2 is also supported.</a:t>
            </a:r>
          </a:p>
          <a:p>
            <a:r>
              <a:rPr lang="en-US" dirty="0" smtClean="0"/>
              <a:t>You can also use a breadboard and wire up buttons, lights, etc.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Pinouts</a:t>
            </a:r>
          </a:p>
          <a:p>
            <a:pPr lvl="1"/>
            <a:r>
              <a:rPr lang="en-US" dirty="0" smtClean="0">
                <a:hlinkClick r:id="rId6"/>
              </a:rPr>
              <a:t>MotorHat</a:t>
            </a:r>
            <a:endParaRPr lang="en-US" dirty="0" smtClean="0">
              <a:hlinkClick r:id="rId7"/>
            </a:endParaRPr>
          </a:p>
          <a:p>
            <a:pPr lvl="1"/>
            <a:r>
              <a:rPr lang="en-US" dirty="0" err="1" smtClean="0">
                <a:hlinkClick r:id="rId7"/>
              </a:rPr>
              <a:t>voicehat</a:t>
            </a:r>
            <a:r>
              <a:rPr lang="en-US" dirty="0" smtClean="0">
                <a:hlinkClick r:id="rId7"/>
              </a:rPr>
              <a:t> </a:t>
            </a:r>
            <a:endParaRPr lang="en-US" dirty="0" smtClean="0"/>
          </a:p>
          <a:p>
            <a:pPr lvl="1"/>
            <a:r>
              <a:rPr lang="en-US" dirty="0" smtClean="0">
                <a:hlinkClick r:id="rId8"/>
              </a:rPr>
              <a:t>Rainbowhat</a:t>
            </a:r>
            <a:endParaRPr lang="en-US" dirty="0" smtClean="0"/>
          </a:p>
          <a:p>
            <a:pPr lvl="1"/>
            <a:r>
              <a:rPr lang="en-US" dirty="0" smtClean="0">
                <a:hlinkClick r:id="rId9"/>
              </a:rPr>
              <a:t>sensehat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252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Gradle</a:t>
            </a:r>
            <a:r>
              <a:rPr lang="en-US" dirty="0" smtClean="0"/>
              <a:t> implementations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implementation 'com.google.android.things.contrib:driver-button:0.6</a:t>
            </a:r>
            <a:r>
              <a:rPr lang="en-US" dirty="0" smtClean="0"/>
              <a:t>'  </a:t>
            </a:r>
          </a:p>
          <a:p>
            <a:pPr marL="0" indent="0">
              <a:buNone/>
            </a:pPr>
            <a:r>
              <a:rPr lang="en-US" dirty="0" smtClean="0"/>
              <a:t>implementation </a:t>
            </a:r>
            <a:r>
              <a:rPr lang="en-US" dirty="0"/>
              <a:t>'com.google.android.things.contrib:driver-rainbowhat:0.10'</a:t>
            </a:r>
          </a:p>
          <a:p>
            <a:pPr marL="0" indent="0">
              <a:buNone/>
            </a:pPr>
            <a:r>
              <a:rPr lang="en-US" dirty="0" smtClean="0"/>
              <a:t>implementation </a:t>
            </a:r>
            <a:r>
              <a:rPr lang="en-US" dirty="0"/>
              <a:t>'com.google.android.things.contrib:driver-bmx280:0.5</a:t>
            </a:r>
            <a:r>
              <a:rPr lang="en-US" dirty="0" smtClean="0"/>
              <a:t>'</a:t>
            </a:r>
          </a:p>
          <a:p>
            <a:pPr lvl="1"/>
            <a:r>
              <a:rPr lang="en-US" dirty="0" err="1" smtClean="0"/>
              <a:t>Tempature</a:t>
            </a:r>
            <a:r>
              <a:rPr lang="en-US" dirty="0" smtClean="0"/>
              <a:t>, pressure and humidity driver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implementation </a:t>
            </a:r>
            <a:r>
              <a:rPr lang="en-US" dirty="0"/>
              <a:t>'com.google.android.things.contrib:driver-ht16k33:0.5</a:t>
            </a:r>
            <a:r>
              <a:rPr lang="en-US" dirty="0" smtClean="0"/>
              <a:t>'</a:t>
            </a:r>
          </a:p>
          <a:p>
            <a:pPr lvl="1"/>
            <a:r>
              <a:rPr lang="en-US" dirty="0"/>
              <a:t>7-digit alphanumeric segment display</a:t>
            </a:r>
          </a:p>
          <a:p>
            <a:pPr marL="0" indent="0">
              <a:buNone/>
            </a:pPr>
            <a:r>
              <a:rPr lang="en-US" dirty="0" smtClean="0"/>
              <a:t>implementation </a:t>
            </a:r>
            <a:r>
              <a:rPr lang="en-US" dirty="0"/>
              <a:t>'com.google.android.things.contrib:driver-apa102:0.6</a:t>
            </a:r>
            <a:r>
              <a:rPr lang="en-US" dirty="0" smtClean="0"/>
              <a:t>'</a:t>
            </a:r>
          </a:p>
          <a:p>
            <a:pPr lvl="1"/>
            <a:r>
              <a:rPr lang="en-US" dirty="0" err="1" smtClean="0"/>
              <a:t>Rgb</a:t>
            </a:r>
            <a:r>
              <a:rPr lang="en-US" dirty="0" smtClean="0"/>
              <a:t> LED strip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implementation </a:t>
            </a:r>
            <a:r>
              <a:rPr lang="en-US" dirty="0"/>
              <a:t>'com.google.android.things.contrib:driver-pwmspeaker:0.4</a:t>
            </a:r>
            <a:r>
              <a:rPr lang="en-US" dirty="0" smtClean="0"/>
              <a:t>'</a:t>
            </a:r>
          </a:p>
          <a:p>
            <a:pPr lvl="1"/>
            <a:r>
              <a:rPr lang="en-US" dirty="0"/>
              <a:t>PWM </a:t>
            </a:r>
            <a:r>
              <a:rPr lang="en-US" dirty="0" smtClean="0"/>
              <a:t>speaker/buzzer</a:t>
            </a:r>
          </a:p>
          <a:p>
            <a:r>
              <a:rPr lang="en-US" dirty="0" smtClean="0"/>
              <a:t>See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github.com/androidthings/contrib-drivers</a:t>
            </a:r>
            <a:r>
              <a:rPr lang="en-US" dirty="0" smtClean="0"/>
              <a:t> for more.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876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simple.   LED light.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473967" cy="435133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 private </a:t>
            </a:r>
            <a:r>
              <a:rPr lang="en-US" dirty="0" err="1"/>
              <a:t>Gpio</a:t>
            </a:r>
            <a:r>
              <a:rPr lang="en-US" dirty="0"/>
              <a:t> </a:t>
            </a:r>
            <a:r>
              <a:rPr lang="en-US" dirty="0" err="1"/>
              <a:t>mLedGpio</a:t>
            </a:r>
            <a:r>
              <a:rPr lang="en-US" dirty="0" smtClean="0"/>
              <a:t>;</a:t>
            </a:r>
            <a:endParaRPr lang="en-US" dirty="0"/>
          </a:p>
          <a:p>
            <a:r>
              <a:rPr lang="en-US" dirty="0" smtClean="0"/>
              <a:t>In </a:t>
            </a:r>
            <a:r>
              <a:rPr lang="en-US" dirty="0" err="1" smtClean="0"/>
              <a:t>onCreate</a:t>
            </a:r>
            <a:endParaRPr lang="en-US" dirty="0" smtClean="0"/>
          </a:p>
          <a:p>
            <a:pPr lvl="1"/>
            <a:r>
              <a:rPr lang="en-US" dirty="0" err="1" smtClean="0"/>
              <a:t>mLedGpio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PeripheralManager.getInstance</a:t>
            </a:r>
            <a:r>
              <a:rPr lang="en-US" dirty="0"/>
              <a:t>().</a:t>
            </a:r>
            <a:r>
              <a:rPr lang="en-US" dirty="0" err="1" smtClean="0"/>
              <a:t>openGpio</a:t>
            </a:r>
            <a:r>
              <a:rPr lang="en-US" dirty="0" smtClean="0"/>
              <a:t>(</a:t>
            </a:r>
            <a:r>
              <a:rPr lang="en-US" dirty="0"/>
              <a:t>"BCM6</a:t>
            </a:r>
            <a:r>
              <a:rPr lang="en-US" dirty="0" smtClean="0"/>
              <a:t>");</a:t>
            </a:r>
          </a:p>
          <a:p>
            <a:pPr lvl="2"/>
            <a:r>
              <a:rPr lang="en-US" dirty="0" smtClean="0"/>
              <a:t>Assumes Raspberry PI here.</a:t>
            </a:r>
            <a:endParaRPr lang="en-US" dirty="0"/>
          </a:p>
          <a:p>
            <a:pPr lvl="1"/>
            <a:r>
              <a:rPr lang="en-US" dirty="0" err="1" smtClean="0"/>
              <a:t>LedGpio.setDirection</a:t>
            </a:r>
            <a:r>
              <a:rPr lang="en-US" dirty="0" smtClean="0"/>
              <a:t>( </a:t>
            </a:r>
            <a:r>
              <a:rPr lang="en-US" dirty="0" err="1" smtClean="0"/>
              <a:t>Gpio.DIRECTION_OUT_INITIALLY_LOW</a:t>
            </a:r>
            <a:r>
              <a:rPr lang="en-US" dirty="0" smtClean="0"/>
              <a:t>);</a:t>
            </a:r>
          </a:p>
          <a:p>
            <a:r>
              <a:rPr lang="en-US" dirty="0" smtClean="0"/>
              <a:t>Somewhere else</a:t>
            </a:r>
          </a:p>
          <a:p>
            <a:pPr lvl="1"/>
            <a:r>
              <a:rPr lang="en-US" dirty="0" err="1" smtClean="0"/>
              <a:t>mLedGpio.setValue</a:t>
            </a:r>
            <a:r>
              <a:rPr lang="en-US" dirty="0" smtClean="0"/>
              <a:t>(true); //on</a:t>
            </a:r>
          </a:p>
          <a:p>
            <a:pPr lvl="1"/>
            <a:r>
              <a:rPr lang="en-US" dirty="0" err="1" smtClean="0"/>
              <a:t>mLedGpio.setValue</a:t>
            </a:r>
            <a:r>
              <a:rPr lang="en-US" dirty="0" smtClean="0"/>
              <a:t>(false); </a:t>
            </a:r>
            <a:r>
              <a:rPr lang="en-US" dirty="0"/>
              <a:t>//</a:t>
            </a:r>
            <a:r>
              <a:rPr lang="en-US" dirty="0" smtClean="0"/>
              <a:t>off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demo1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02" y="3719184"/>
            <a:ext cx="476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4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button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862" y="1460938"/>
            <a:ext cx="8723585" cy="5207356"/>
          </a:xfrm>
        </p:spPr>
        <p:txBody>
          <a:bodyPr>
            <a:normAutofit fontScale="62500" lnSpcReduction="20000"/>
          </a:bodyPr>
          <a:lstStyle/>
          <a:p>
            <a:pPr lvl="1"/>
            <a:r>
              <a:rPr lang="en-US" dirty="0"/>
              <a:t>private </a:t>
            </a:r>
            <a:r>
              <a:rPr lang="en-US" dirty="0" err="1"/>
              <a:t>Gpio</a:t>
            </a:r>
            <a:r>
              <a:rPr lang="en-US" dirty="0"/>
              <a:t> </a:t>
            </a:r>
            <a:r>
              <a:rPr lang="en-US" dirty="0" err="1"/>
              <a:t>mButtonGpio</a:t>
            </a:r>
            <a:r>
              <a:rPr lang="en-US" dirty="0" smtClean="0"/>
              <a:t>;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onCreate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try {</a:t>
            </a:r>
          </a:p>
          <a:p>
            <a:pPr marL="0" indent="0">
              <a:buNone/>
            </a:pPr>
            <a:r>
              <a:rPr lang="en-US" dirty="0" smtClean="0"/>
              <a:t>            </a:t>
            </a:r>
            <a:r>
              <a:rPr lang="en-US" dirty="0" err="1" smtClean="0"/>
              <a:t>mButtonGpio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PeripheralManager.getInstance</a:t>
            </a:r>
            <a:r>
              <a:rPr lang="en-US" dirty="0"/>
              <a:t>().</a:t>
            </a:r>
            <a:r>
              <a:rPr lang="en-US" dirty="0" err="1"/>
              <a:t>openGpio</a:t>
            </a:r>
            <a:r>
              <a:rPr lang="en-US" dirty="0" smtClean="0"/>
              <a:t>(</a:t>
            </a:r>
            <a:r>
              <a:rPr lang="en-US" dirty="0"/>
              <a:t>"BCM21</a:t>
            </a:r>
            <a:r>
              <a:rPr lang="en-US" dirty="0" smtClean="0"/>
              <a:t>");  //assumes Pi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</a:t>
            </a:r>
            <a:r>
              <a:rPr lang="en-US" dirty="0" err="1"/>
              <a:t>mButtonGpio.setDirection</a:t>
            </a:r>
            <a:r>
              <a:rPr lang="en-US" dirty="0"/>
              <a:t>(</a:t>
            </a:r>
            <a:r>
              <a:rPr lang="en-US" dirty="0" err="1"/>
              <a:t>Gpio.DIRECTION_IN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           </a:t>
            </a:r>
            <a:r>
              <a:rPr lang="en-US" dirty="0" err="1"/>
              <a:t>mButtonGpio.setEdgeTriggerType</a:t>
            </a:r>
            <a:r>
              <a:rPr lang="en-US" dirty="0"/>
              <a:t>(</a:t>
            </a:r>
            <a:r>
              <a:rPr lang="en-US" dirty="0" err="1"/>
              <a:t>Gpio.EDGE_FALLING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           </a:t>
            </a:r>
            <a:r>
              <a:rPr lang="en-US" dirty="0" err="1"/>
              <a:t>mButtonGpio.registerGpioCallback</a:t>
            </a:r>
            <a:r>
              <a:rPr lang="en-US" dirty="0"/>
              <a:t>(new </a:t>
            </a:r>
            <a:r>
              <a:rPr lang="en-US" dirty="0" err="1"/>
              <a:t>GpioCallback</a:t>
            </a:r>
            <a:r>
              <a:rPr lang="en-US" dirty="0"/>
              <a:t>() {</a:t>
            </a:r>
          </a:p>
          <a:p>
            <a:pPr marL="0" indent="0">
              <a:buNone/>
            </a:pPr>
            <a:r>
              <a:rPr lang="en-US" dirty="0"/>
              <a:t>                @Override</a:t>
            </a:r>
          </a:p>
          <a:p>
            <a:pPr marL="0" indent="0">
              <a:buNone/>
            </a:pPr>
            <a:r>
              <a:rPr lang="en-US" dirty="0"/>
              <a:t>                public </a:t>
            </a:r>
            <a:r>
              <a:rPr lang="en-US" dirty="0" err="1"/>
              <a:t>boolean</a:t>
            </a:r>
            <a:r>
              <a:rPr lang="en-US" dirty="0"/>
              <a:t> </a:t>
            </a:r>
            <a:r>
              <a:rPr lang="en-US" dirty="0" err="1"/>
              <a:t>onGpioEdge</a:t>
            </a:r>
            <a:r>
              <a:rPr lang="en-US" dirty="0"/>
              <a:t>(</a:t>
            </a:r>
            <a:r>
              <a:rPr lang="en-US" dirty="0" err="1"/>
              <a:t>Gpio</a:t>
            </a:r>
            <a:r>
              <a:rPr lang="en-US" dirty="0"/>
              <a:t> </a:t>
            </a:r>
            <a:r>
              <a:rPr lang="en-US" dirty="0" err="1"/>
              <a:t>gpio</a:t>
            </a:r>
            <a:r>
              <a:rPr lang="en-US" dirty="0"/>
              <a:t>) {</a:t>
            </a:r>
          </a:p>
          <a:p>
            <a:pPr marL="0" indent="0">
              <a:buNone/>
            </a:pPr>
            <a:r>
              <a:rPr lang="en-US" dirty="0"/>
              <a:t>                    </a:t>
            </a:r>
            <a:r>
              <a:rPr lang="en-US" dirty="0" err="1"/>
              <a:t>Log.i</a:t>
            </a:r>
            <a:r>
              <a:rPr lang="en-US" dirty="0"/>
              <a:t>(TAG, "GPIO changed, button pressed");</a:t>
            </a:r>
          </a:p>
          <a:p>
            <a:pPr marL="0" indent="0">
              <a:buNone/>
            </a:pPr>
            <a:r>
              <a:rPr lang="en-US" dirty="0" smtClean="0"/>
              <a:t>                   return </a:t>
            </a:r>
            <a:r>
              <a:rPr lang="en-US" dirty="0"/>
              <a:t>true;</a:t>
            </a:r>
          </a:p>
          <a:p>
            <a:pPr marL="0" indent="0">
              <a:buNone/>
            </a:pPr>
            <a:r>
              <a:rPr lang="en-US" dirty="0"/>
              <a:t>                }</a:t>
            </a:r>
          </a:p>
          <a:p>
            <a:pPr marL="0" indent="0">
              <a:buNone/>
            </a:pPr>
            <a:r>
              <a:rPr lang="en-US" dirty="0"/>
              <a:t>            });</a:t>
            </a:r>
          </a:p>
          <a:p>
            <a:pPr marL="0" indent="0">
              <a:buNone/>
            </a:pPr>
            <a:r>
              <a:rPr lang="en-US" dirty="0"/>
              <a:t>        } catch (</a:t>
            </a:r>
            <a:r>
              <a:rPr lang="en-US" dirty="0" err="1"/>
              <a:t>IOException</a:t>
            </a:r>
            <a:r>
              <a:rPr lang="en-US" dirty="0"/>
              <a:t> e) </a:t>
            </a:r>
            <a:r>
              <a:rPr lang="en-US" dirty="0" smtClean="0"/>
              <a:t>{   </a:t>
            </a:r>
            <a:r>
              <a:rPr lang="en-US" dirty="0" err="1"/>
              <a:t>Log.e</a:t>
            </a:r>
            <a:r>
              <a:rPr lang="en-US" dirty="0"/>
              <a:t>(TAG, "Error on </a:t>
            </a:r>
            <a:r>
              <a:rPr lang="en-US" dirty="0" err="1"/>
              <a:t>PeripheralIO</a:t>
            </a:r>
            <a:r>
              <a:rPr lang="en-US" dirty="0"/>
              <a:t> API", e);</a:t>
            </a:r>
          </a:p>
          <a:p>
            <a:pPr marL="0" indent="0">
              <a:buNone/>
            </a:pPr>
            <a:r>
              <a:rPr lang="en-US" dirty="0"/>
              <a:t>        }</a:t>
            </a:r>
          </a:p>
        </p:txBody>
      </p:sp>
      <p:pic>
        <p:nvPicPr>
          <p:cNvPr id="2050" name="Picture 2" descr="demo2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513" y="3181487"/>
            <a:ext cx="476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91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Rainbow Hat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a button and led are same</a:t>
            </a:r>
          </a:p>
          <a:p>
            <a:pPr lvl="1"/>
            <a:r>
              <a:rPr lang="en-US" dirty="0" smtClean="0"/>
              <a:t>plus 2 more buttons and </a:t>
            </a:r>
            <a:r>
              <a:rPr lang="en-US" dirty="0" err="1" smtClean="0"/>
              <a:t>leds</a:t>
            </a:r>
            <a:endParaRPr lang="en-US" dirty="0" smtClean="0"/>
          </a:p>
          <a:p>
            <a:r>
              <a:rPr lang="en-US" dirty="0" smtClean="0"/>
              <a:t>Plus</a:t>
            </a:r>
          </a:p>
          <a:p>
            <a:pPr lvl="1"/>
            <a:r>
              <a:rPr lang="en-US" dirty="0" smtClean="0"/>
              <a:t>Alpha numeric display </a:t>
            </a:r>
          </a:p>
          <a:p>
            <a:pPr lvl="1"/>
            <a:r>
              <a:rPr lang="en-US" dirty="0" smtClean="0"/>
              <a:t>Sensors for pressure, temperature</a:t>
            </a:r>
          </a:p>
          <a:p>
            <a:pPr lvl="1"/>
            <a:r>
              <a:rPr lang="en-US" dirty="0" smtClean="0"/>
              <a:t>Led Strip as well. </a:t>
            </a:r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97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Rainbow Hat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Alpha numeric display </a:t>
            </a:r>
          </a:p>
          <a:p>
            <a:pPr marL="0" indent="0">
              <a:buNone/>
            </a:pPr>
            <a:r>
              <a:rPr lang="en-US" dirty="0"/>
              <a:t>private </a:t>
            </a:r>
            <a:r>
              <a:rPr lang="en-US" dirty="0" err="1"/>
              <a:t>AlphanumericDisplay</a:t>
            </a:r>
            <a:r>
              <a:rPr lang="en-US" dirty="0"/>
              <a:t> </a:t>
            </a:r>
            <a:r>
              <a:rPr lang="en-US" dirty="0" err="1"/>
              <a:t>mDisplay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/>
              <a:t> try {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 smtClean="0"/>
              <a:t>mDisplay</a:t>
            </a:r>
            <a:r>
              <a:rPr lang="en-US" dirty="0" smtClean="0"/>
              <a:t> </a:t>
            </a:r>
            <a:r>
              <a:rPr lang="en-US" dirty="0"/>
              <a:t>= new </a:t>
            </a:r>
            <a:r>
              <a:rPr lang="en-US" dirty="0" err="1"/>
              <a:t>AlphanumericDisplay</a:t>
            </a:r>
            <a:r>
              <a:rPr lang="en-US" dirty="0"/>
              <a:t>("I2C1");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 smtClean="0"/>
              <a:t>mDisplay.setEnabled</a:t>
            </a:r>
            <a:r>
              <a:rPr lang="en-US" dirty="0" smtClean="0"/>
              <a:t>(true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 smtClean="0"/>
              <a:t>mDisplay.clear</a:t>
            </a:r>
            <a:r>
              <a:rPr lang="en-US" dirty="0" smtClean="0"/>
              <a:t>();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err="1" smtClean="0"/>
              <a:t>mDisplay.display</a:t>
            </a:r>
            <a:r>
              <a:rPr lang="en-US" dirty="0" smtClean="0"/>
              <a:t>("AHOY")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} </a:t>
            </a:r>
            <a:r>
              <a:rPr lang="en-US" dirty="0"/>
              <a:t>catch (</a:t>
            </a:r>
            <a:r>
              <a:rPr lang="en-US" dirty="0" err="1"/>
              <a:t>IOException</a:t>
            </a:r>
            <a:r>
              <a:rPr lang="en-US" dirty="0"/>
              <a:t> e) </a:t>
            </a:r>
            <a:r>
              <a:rPr lang="en-US" dirty="0" smtClean="0"/>
              <a:t>{ … }</a:t>
            </a:r>
            <a:endParaRPr lang="en-US" dirty="0"/>
          </a:p>
        </p:txBody>
      </p:sp>
      <p:pic>
        <p:nvPicPr>
          <p:cNvPr id="3074" name="Picture 2" descr="Rainbow H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646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Rainbow Hat (3)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two examples in the </a:t>
            </a:r>
            <a:r>
              <a:rPr lang="en-US" dirty="0" err="1" smtClean="0"/>
              <a:t>AndroidThings</a:t>
            </a:r>
            <a:r>
              <a:rPr lang="en-US" dirty="0" smtClean="0"/>
              <a:t> repo</a:t>
            </a:r>
          </a:p>
          <a:p>
            <a:pPr lvl="1"/>
            <a:r>
              <a:rPr lang="en-US" dirty="0" err="1" smtClean="0"/>
              <a:t>ThingsWeatherStationsample</a:t>
            </a:r>
            <a:r>
              <a:rPr lang="en-US" dirty="0" smtClean="0"/>
              <a:t>  could be used for breadboard wired devices</a:t>
            </a:r>
          </a:p>
          <a:p>
            <a:pPr lvl="1"/>
            <a:r>
              <a:rPr lang="en-US" dirty="0" err="1" smtClean="0"/>
              <a:t>WeatherStationRainbowHatonly</a:t>
            </a:r>
            <a:r>
              <a:rPr lang="en-US" dirty="0" smtClean="0"/>
              <a:t>  requires the rainbow Hat to work.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Both have a UI if video is plugged in.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7360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Sense Hat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</a:t>
            </a:r>
            <a:r>
              <a:rPr lang="en-US" dirty="0" smtClean="0"/>
              <a:t>implemented</a:t>
            </a:r>
            <a:r>
              <a:rPr lang="en-US" dirty="0"/>
              <a:t>:</a:t>
            </a:r>
            <a:endParaRPr lang="en-US" dirty="0" smtClean="0"/>
          </a:p>
          <a:p>
            <a:pPr lvl="1"/>
            <a:r>
              <a:rPr lang="en-US" dirty="0" smtClean="0"/>
              <a:t>The orientation (yaw, pitch, and roll)</a:t>
            </a:r>
          </a:p>
          <a:p>
            <a:pPr lvl="2"/>
            <a:r>
              <a:rPr lang="en-US" dirty="0" smtClean="0"/>
              <a:t>Accelerometer and magnetometer</a:t>
            </a:r>
          </a:p>
          <a:p>
            <a:pPr lvl="1"/>
            <a:r>
              <a:rPr lang="en-US" dirty="0" smtClean="0"/>
              <a:t>Pressure, humidity, and temperature is also missing a driver currently.</a:t>
            </a:r>
          </a:p>
          <a:p>
            <a:pPr lvl="1"/>
            <a:r>
              <a:rPr lang="en-US" dirty="0" smtClean="0"/>
              <a:t>And  </a:t>
            </a:r>
            <a:r>
              <a:rPr lang="en-US" dirty="0"/>
              <a:t>joystick</a:t>
            </a:r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ut the 8x8 matrix is working.</a:t>
            </a:r>
          </a:p>
          <a:p>
            <a:pPr lvl="1"/>
            <a:r>
              <a:rPr lang="en-US" dirty="0" smtClean="0"/>
              <a:t>In the sense Demo</a:t>
            </a:r>
          </a:p>
          <a:p>
            <a:pPr lvl="1"/>
            <a:r>
              <a:rPr lang="en-US" dirty="0" smtClean="0"/>
              <a:t>Requires a UI, click on the picture (chose different colors too) and it will change the matrix on the device.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29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 &amp; Stepper Motor Hat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Allows for motors.   (note requires soldering)  </a:t>
            </a:r>
          </a:p>
          <a:p>
            <a:pPr lvl="1"/>
            <a:r>
              <a:rPr lang="en-US" dirty="0" smtClean="0"/>
              <a:t>Up to 4 bi-directional DC motors and UP to 2 stepper motors</a:t>
            </a:r>
          </a:p>
          <a:p>
            <a:pPr lvl="2"/>
            <a:r>
              <a:rPr lang="en-US" dirty="0" smtClean="0"/>
              <a:t>Requires a battery pack and motors are sold separately.  </a:t>
            </a:r>
          </a:p>
          <a:p>
            <a:pPr lvl="1"/>
            <a:r>
              <a:rPr lang="en-US" dirty="0" smtClean="0"/>
              <a:t>This is based on the following project:</a:t>
            </a:r>
          </a:p>
          <a:p>
            <a:pPr lvl="2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www.hackster.io/46886/android-robocar-553991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870" y="2795751"/>
            <a:ext cx="3558809" cy="2670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046" y="3927165"/>
            <a:ext cx="3275169" cy="277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96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It's Android OS designed for the Internet of Things (</a:t>
            </a:r>
            <a:r>
              <a:rPr lang="en-US" dirty="0" err="1" smtClean="0"/>
              <a:t>IoT</a:t>
            </a:r>
            <a:r>
              <a:rPr lang="en-US" dirty="0" smtClean="0"/>
              <a:t>) devices</a:t>
            </a:r>
          </a:p>
          <a:p>
            <a:pPr lvl="1"/>
            <a:r>
              <a:rPr lang="en-US" dirty="0" smtClean="0"/>
              <a:t>Currently </a:t>
            </a:r>
          </a:p>
          <a:p>
            <a:pPr lvl="2"/>
            <a:r>
              <a:rPr lang="en-US" dirty="0" smtClean="0"/>
              <a:t>Raspberry Pi 3 Model B  (~ $35)</a:t>
            </a:r>
          </a:p>
          <a:p>
            <a:pPr lvl="2"/>
            <a:r>
              <a:rPr lang="en-US" dirty="0" smtClean="0"/>
              <a:t>NXP Pico I.MX7D (~$64) , Pico I.MX6UL (~$42) </a:t>
            </a:r>
          </a:p>
          <a:p>
            <a:pPr lvl="2"/>
            <a:r>
              <a:rPr lang="en-US" dirty="0" smtClean="0"/>
              <a:t>Argon i.Mx6UL (Dev or SOM boards are ~$50)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r>
              <a:rPr lang="en-US" dirty="0" smtClean="0"/>
              <a:t>For the purpose of this course</a:t>
            </a:r>
          </a:p>
          <a:p>
            <a:pPr lvl="1"/>
            <a:r>
              <a:rPr lang="en-US" dirty="0" smtClean="0"/>
              <a:t>Raspberry Pi 3 will be used.</a:t>
            </a:r>
          </a:p>
          <a:p>
            <a:pPr lvl="1"/>
            <a:r>
              <a:rPr lang="en-US" dirty="0" smtClean="0"/>
              <a:t>It's more flexible and better supported.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 descr="https://developer.android.com/things/images/raspberry-pi-3-boa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18" y="3710617"/>
            <a:ext cx="3676540" cy="246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99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Motor hat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31069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 implementation 'com.google.android.things.contrib:driver-motorhat:0.2</a:t>
            </a:r>
            <a:r>
              <a:rPr lang="en-US" dirty="0" smtClean="0"/>
              <a:t>'</a:t>
            </a:r>
          </a:p>
          <a:p>
            <a:r>
              <a:rPr lang="en-US" dirty="0" smtClean="0"/>
              <a:t>Then we control the motors (4 on my project).</a:t>
            </a:r>
          </a:p>
          <a:p>
            <a:pPr lvl="1"/>
            <a:r>
              <a:rPr lang="en-US" dirty="0" smtClean="0"/>
              <a:t>Note the wheels do turn for left and right, so turning is skid turns.</a:t>
            </a:r>
          </a:p>
          <a:p>
            <a:pPr marL="0" indent="0">
              <a:buNone/>
            </a:pPr>
            <a:r>
              <a:rPr lang="en-US" dirty="0"/>
              <a:t>private </a:t>
            </a:r>
            <a:r>
              <a:rPr lang="en-US" dirty="0" err="1"/>
              <a:t>MotorHat</a:t>
            </a:r>
            <a:r>
              <a:rPr lang="en-US" dirty="0"/>
              <a:t> </a:t>
            </a:r>
            <a:r>
              <a:rPr lang="en-US" dirty="0" err="1"/>
              <a:t>mMotorHat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 smtClean="0"/>
              <a:t>mMotorHat</a:t>
            </a:r>
            <a:r>
              <a:rPr lang="en-US" dirty="0" smtClean="0"/>
              <a:t> </a:t>
            </a:r>
            <a:r>
              <a:rPr lang="en-US" dirty="0"/>
              <a:t>= new </a:t>
            </a:r>
            <a:r>
              <a:rPr lang="en-US" dirty="0" err="1"/>
              <a:t>MotorHat</a:t>
            </a:r>
            <a:r>
              <a:rPr lang="en-US" dirty="0"/>
              <a:t>("I2C1</a:t>
            </a:r>
            <a:r>
              <a:rPr lang="en-US" dirty="0" smtClean="0"/>
              <a:t>");  //Pi only.</a:t>
            </a:r>
          </a:p>
          <a:p>
            <a:r>
              <a:rPr lang="en-US" dirty="0" smtClean="0"/>
              <a:t>Go forward </a:t>
            </a:r>
          </a:p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 motor : ALL_MOTORS) {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/>
              <a:t>mMotorHat.setMotorSpeed</a:t>
            </a:r>
            <a:r>
              <a:rPr lang="en-US" dirty="0"/>
              <a:t>(motor, SPEED_NORMAL);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err="1"/>
              <a:t>mMotorHat.setMotorState</a:t>
            </a:r>
            <a:r>
              <a:rPr lang="en-US" dirty="0"/>
              <a:t>(motor, </a:t>
            </a:r>
            <a:r>
              <a:rPr lang="en-US" dirty="0" err="1"/>
              <a:t>MotorHat.MOTOR_STATE_CW</a:t>
            </a:r>
            <a:r>
              <a:rPr lang="en-US" dirty="0" smtClean="0"/>
              <a:t>);   } </a:t>
            </a:r>
          </a:p>
          <a:p>
            <a:r>
              <a:rPr lang="en-US" dirty="0" smtClean="0"/>
              <a:t>Stop </a:t>
            </a:r>
          </a:p>
          <a:p>
            <a:pPr marL="0" indent="0">
              <a:buNone/>
            </a:pPr>
            <a:r>
              <a:rPr lang="en-US" dirty="0"/>
              <a:t> for (</a:t>
            </a:r>
            <a:r>
              <a:rPr lang="en-US" dirty="0" err="1"/>
              <a:t>int</a:t>
            </a:r>
            <a:r>
              <a:rPr lang="en-US" dirty="0"/>
              <a:t> motor : ALL_MOTORS) {</a:t>
            </a:r>
          </a:p>
          <a:p>
            <a:pPr marL="0" indent="0">
              <a:buNone/>
            </a:pPr>
            <a:r>
              <a:rPr lang="en-US" dirty="0"/>
              <a:t>                </a:t>
            </a:r>
            <a:r>
              <a:rPr lang="en-US" dirty="0" err="1"/>
              <a:t>mMotorHat.setMotorState</a:t>
            </a:r>
            <a:r>
              <a:rPr lang="en-US" dirty="0"/>
              <a:t>(motor, </a:t>
            </a:r>
            <a:r>
              <a:rPr lang="en-US" dirty="0" err="1"/>
              <a:t>MotorHat.MOTOR_STATE_RELEASE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}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369267" y="1825625"/>
            <a:ext cx="5738650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To turn left for example:</a:t>
            </a:r>
          </a:p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 motor : LEFT_MOTORS) {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smtClean="0"/>
              <a:t>   </a:t>
            </a:r>
            <a:r>
              <a:rPr lang="en-US" dirty="0" err="1"/>
              <a:t>mMotorHat.setMotorSpeed</a:t>
            </a:r>
            <a:r>
              <a:rPr lang="en-US" dirty="0"/>
              <a:t>(motor, SPEED_TURNING_INSIDE);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smtClean="0"/>
              <a:t>   </a:t>
            </a:r>
            <a:r>
              <a:rPr lang="en-US" dirty="0" err="1"/>
              <a:t>mMotorHat.setMotorState</a:t>
            </a:r>
            <a:r>
              <a:rPr lang="en-US" dirty="0"/>
              <a:t>(motor, </a:t>
            </a:r>
            <a:r>
              <a:rPr lang="en-US" dirty="0" err="1"/>
              <a:t>MotorHat.MOTOR_STATE_CW</a:t>
            </a:r>
            <a:r>
              <a:rPr lang="en-US" dirty="0"/>
              <a:t>);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}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 motor : RIGHT_MOTORS) {</a:t>
            </a:r>
          </a:p>
          <a:p>
            <a:pPr marL="0" indent="0">
              <a:buNone/>
            </a:pPr>
            <a:r>
              <a:rPr lang="en-US" dirty="0" smtClean="0"/>
              <a:t>       </a:t>
            </a:r>
            <a:r>
              <a:rPr lang="en-US" dirty="0" err="1"/>
              <a:t>mMotorHat.setMotorSpeed</a:t>
            </a:r>
            <a:r>
              <a:rPr lang="en-US" dirty="0"/>
              <a:t>(motor, SPEED_TURNING_OUTSIDE);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dirty="0" err="1"/>
              <a:t>mMotorHat.setMotorState</a:t>
            </a:r>
            <a:r>
              <a:rPr lang="en-US" dirty="0"/>
              <a:t>(motor, </a:t>
            </a:r>
            <a:r>
              <a:rPr lang="en-US" dirty="0" err="1"/>
              <a:t>MotorHat.MOTOR_STATE_CW</a:t>
            </a:r>
            <a:r>
              <a:rPr lang="en-US" dirty="0"/>
              <a:t>); </a:t>
            </a:r>
          </a:p>
          <a:p>
            <a:pPr marL="0" indent="0">
              <a:buNone/>
            </a:pPr>
            <a:r>
              <a:rPr lang="en-US" dirty="0" smtClean="0"/>
              <a:t>}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58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</a:t>
            </a:r>
            <a:r>
              <a:rPr lang="en-US" dirty="0" err="1" smtClean="0"/>
              <a:t>robby</a:t>
            </a:r>
            <a:r>
              <a:rPr lang="en-US" dirty="0" smtClean="0"/>
              <a:t> (</a:t>
            </a:r>
            <a:r>
              <a:rPr lang="en-US" dirty="0" err="1" smtClean="0"/>
              <a:t>robocar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Bluetooth controller </a:t>
            </a:r>
          </a:p>
          <a:p>
            <a:pPr lvl="1"/>
            <a:r>
              <a:rPr lang="en-US" dirty="0" err="1" smtClean="0"/>
              <a:t>RobocarBtcontroller</a:t>
            </a:r>
            <a:r>
              <a:rPr lang="en-US" dirty="0" smtClean="0"/>
              <a:t> in android things repo</a:t>
            </a:r>
          </a:p>
          <a:p>
            <a:pPr lvl="2"/>
            <a:r>
              <a:rPr lang="en-US" dirty="0" smtClean="0"/>
              <a:t>Note this project needs to updated to new Bluetooth API manager code.</a:t>
            </a:r>
          </a:p>
          <a:p>
            <a:r>
              <a:rPr lang="en-US" dirty="0" smtClean="0"/>
              <a:t>Use the camera and some AI </a:t>
            </a:r>
          </a:p>
          <a:p>
            <a:pPr lvl="1"/>
            <a:r>
              <a:rPr lang="en-US" dirty="0" smtClean="0"/>
              <a:t>Use the </a:t>
            </a:r>
            <a:r>
              <a:rPr lang="en-US" dirty="0" err="1" smtClean="0"/>
              <a:t>TensorFlow</a:t>
            </a:r>
            <a:r>
              <a:rPr lang="en-US" dirty="0" smtClean="0"/>
              <a:t> that is included with </a:t>
            </a:r>
            <a:r>
              <a:rPr lang="en-US" dirty="0" err="1" smtClean="0"/>
              <a:t>AndroidThings</a:t>
            </a:r>
            <a:r>
              <a:rPr lang="en-US" dirty="0" smtClean="0"/>
              <a:t> (API 27)</a:t>
            </a:r>
          </a:p>
          <a:p>
            <a:pPr lvl="2"/>
            <a:r>
              <a:rPr lang="en-US" dirty="0">
                <a:hlinkClick r:id="rId2"/>
              </a:rPr>
              <a:t>https://codelabs.developers.google.com/codelabs/androidthings-classifier/#</a:t>
            </a:r>
            <a:r>
              <a:rPr lang="en-US" dirty="0" smtClean="0">
                <a:hlinkClick r:id="rId2"/>
              </a:rPr>
              <a:t>0</a:t>
            </a:r>
            <a:r>
              <a:rPr lang="en-US" dirty="0" smtClean="0"/>
              <a:t>  </a:t>
            </a:r>
            <a:r>
              <a:rPr lang="en-US" dirty="0" err="1" smtClean="0"/>
              <a:t>codelab</a:t>
            </a:r>
            <a:r>
              <a:rPr lang="en-US" dirty="0" smtClean="0"/>
              <a:t> for image classifier using </a:t>
            </a:r>
            <a:r>
              <a:rPr lang="en-US" dirty="0" err="1" smtClean="0"/>
              <a:t>tensorflow</a:t>
            </a:r>
            <a:r>
              <a:rPr lang="en-US" dirty="0" smtClean="0"/>
              <a:t> model.</a:t>
            </a:r>
          </a:p>
          <a:p>
            <a:r>
              <a:rPr lang="en-US" dirty="0" err="1" smtClean="0"/>
              <a:t>NearBy</a:t>
            </a:r>
            <a:r>
              <a:rPr lang="en-US" dirty="0" smtClean="0"/>
              <a:t> API</a:t>
            </a:r>
          </a:p>
          <a:p>
            <a:pPr lvl="1"/>
            <a:r>
              <a:rPr lang="en-US" dirty="0" smtClean="0"/>
              <a:t>A phone app that connects up and gives direction</a:t>
            </a:r>
          </a:p>
          <a:p>
            <a:pPr lvl="2"/>
            <a:r>
              <a:rPr lang="en-US" dirty="0" smtClean="0"/>
              <a:t>Camera feed is TBW </a:t>
            </a:r>
          </a:p>
          <a:p>
            <a:pPr lvl="1"/>
            <a:r>
              <a:rPr lang="en-US" dirty="0" err="1" smtClean="0"/>
              <a:t>Robocar</a:t>
            </a:r>
            <a:r>
              <a:rPr lang="en-US" dirty="0" smtClean="0"/>
              <a:t> in the </a:t>
            </a:r>
            <a:r>
              <a:rPr lang="en-US" dirty="0" err="1" smtClean="0"/>
              <a:t>androidthings</a:t>
            </a:r>
            <a:r>
              <a:rPr lang="en-US" dirty="0" smtClean="0"/>
              <a:t> repo.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44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the </a:t>
            </a:r>
            <a:r>
              <a:rPr lang="en-US" dirty="0" err="1" smtClean="0"/>
              <a:t>AndroidThings</a:t>
            </a:r>
            <a:r>
              <a:rPr lang="en-US" dirty="0" smtClean="0"/>
              <a:t> console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have multiple builds inside one project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 there a build for the Car and one for "not" a car.  Since I have two PI devices.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75" y="2543667"/>
            <a:ext cx="84963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3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https://partner.android.com/things/console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developer.android.com/things/index.html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4"/>
              </a:rPr>
              <a:t>https</a:t>
            </a:r>
            <a:r>
              <a:rPr lang="en-US" dirty="0" smtClean="0">
                <a:hlinkClick r:id="rId4"/>
              </a:rPr>
              <a:t>://developer.android.com/things/reference/index.html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5"/>
              </a:rPr>
              <a:t>https://www.raspberrypi.org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www.raspberrypi.org/documentation/installation/installing-images/windows.md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Hardware purchases</a:t>
            </a:r>
          </a:p>
          <a:p>
            <a:pPr lvl="1"/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www.adafruit.com/</a:t>
            </a:r>
            <a:r>
              <a:rPr lang="en-US" dirty="0" smtClean="0"/>
              <a:t>  </a:t>
            </a:r>
            <a:r>
              <a:rPr lang="en-US" dirty="0" smtClean="0">
                <a:hlinkClick r:id="rId8"/>
              </a:rPr>
              <a:t>https://amazon.com/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Junior Runt </a:t>
            </a:r>
            <a:r>
              <a:rPr lang="en-US" dirty="0"/>
              <a:t>Rover for the car </a:t>
            </a:r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www.servocity.com/junior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Note servocity.com is pretty good for many parts like battery case, etc.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155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4243389" y="1676401"/>
            <a:ext cx="173513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0" b="1">
                <a:latin typeface="Tahoma" pitchFamily="34" charset="0"/>
              </a:rPr>
              <a:t>Q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6054725" y="2044701"/>
            <a:ext cx="173513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0" b="1">
                <a:latin typeface="Tahoma" pitchFamily="34" charset="0"/>
              </a:rPr>
              <a:t>A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5334000" y="2679701"/>
            <a:ext cx="17351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0" b="1">
                <a:latin typeface="Tahoma" pitchFamily="34" charset="0"/>
              </a:rPr>
              <a:t>&amp;</a:t>
            </a:r>
            <a:endParaRPr lang="en-US" sz="15000" b="1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16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utoUpdateAnimBg="0"/>
      <p:bldP spid="75779" grpId="0" autoUpdateAnimBg="0"/>
      <p:bldP spid="7578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things console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Once you have hardware, you need the OS.</a:t>
            </a:r>
          </a:p>
          <a:p>
            <a:endParaRPr lang="en-US" dirty="0"/>
          </a:p>
          <a:p>
            <a:r>
              <a:rPr lang="en-US" dirty="0" smtClean="0">
                <a:hlinkClick r:id="rId2"/>
              </a:rPr>
              <a:t>https://partner.android.com/things/console/</a:t>
            </a:r>
            <a:r>
              <a:rPr lang="en-US" dirty="0" smtClean="0"/>
              <a:t>  and login with an account.</a:t>
            </a:r>
          </a:p>
          <a:p>
            <a:pPr lvl="1"/>
            <a:r>
              <a:rPr lang="en-US" dirty="0" smtClean="0"/>
              <a:t>Add a product</a:t>
            </a:r>
          </a:p>
          <a:p>
            <a:pPr lvl="1"/>
            <a:r>
              <a:rPr lang="en-US" dirty="0" smtClean="0"/>
              <a:t>And create the product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4786" y="1138498"/>
            <a:ext cx="3288019" cy="503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58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things console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Factory Images</a:t>
            </a:r>
          </a:p>
          <a:p>
            <a:pPr lvl="1"/>
            <a:r>
              <a:rPr lang="en-US" dirty="0" smtClean="0"/>
              <a:t>To start off, select an empty bundle, so you can get the OS for testing.  [next]</a:t>
            </a:r>
          </a:p>
          <a:p>
            <a:pPr lvl="1"/>
            <a:r>
              <a:rPr lang="en-US" dirty="0" smtClean="0"/>
              <a:t>Select the current OS version   [next]</a:t>
            </a:r>
          </a:p>
          <a:p>
            <a:pPr lvl="1"/>
            <a:r>
              <a:rPr lang="en-US" dirty="0" smtClean="0"/>
              <a:t>Finally name it, and create the build.</a:t>
            </a:r>
          </a:p>
          <a:p>
            <a:pPr lvl="2"/>
            <a:r>
              <a:rPr lang="en-US" dirty="0" smtClean="0"/>
              <a:t>It will take a minute or two for it to build and then you will be able to download the OS.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Now you can flash the </a:t>
            </a:r>
            <a:r>
              <a:rPr lang="en-US" dirty="0" err="1" smtClean="0"/>
              <a:t>sdcard</a:t>
            </a:r>
            <a:r>
              <a:rPr lang="en-US" dirty="0" smtClean="0"/>
              <a:t> with the image.</a:t>
            </a:r>
          </a:p>
          <a:p>
            <a:pPr lvl="2"/>
            <a:r>
              <a:rPr lang="en-US" dirty="0" smtClean="0"/>
              <a:t>You can use a </a:t>
            </a:r>
            <a:r>
              <a:rPr lang="en-US" dirty="0" err="1" smtClean="0"/>
              <a:t>sdcard</a:t>
            </a:r>
            <a:r>
              <a:rPr lang="en-US" dirty="0" smtClean="0"/>
              <a:t> writer like win32 disk imager, insert into Pi and boot. </a:t>
            </a:r>
          </a:p>
          <a:p>
            <a:pPr lvl="2"/>
            <a:r>
              <a:rPr lang="en-US" dirty="0" smtClean="0"/>
              <a:t>You can also use the </a:t>
            </a:r>
            <a:r>
              <a:rPr lang="en-US" dirty="0" smtClean="0">
                <a:hlinkClick r:id="rId2"/>
              </a:rPr>
              <a:t>Androidthings setup utility </a:t>
            </a:r>
            <a:r>
              <a:rPr lang="en-US" dirty="0" smtClean="0"/>
              <a:t>and follow the Raspberry Pi 3 directions to </a:t>
            </a:r>
            <a:r>
              <a:rPr lang="en-US" dirty="0" smtClean="0">
                <a:hlinkClick r:id="rId3"/>
              </a:rPr>
              <a:t>flash it</a:t>
            </a:r>
            <a:r>
              <a:rPr lang="en-US" dirty="0" smtClean="0"/>
              <a:t>, reboot.</a:t>
            </a:r>
          </a:p>
        </p:txBody>
      </p:sp>
    </p:spTree>
    <p:extLst>
      <p:ext uri="{BB962C8B-B14F-4D97-AF65-F5344CB8AC3E}">
        <p14:creationId xmlns:p14="http://schemas.microsoft.com/office/powerpoint/2010/main" val="1669497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Bundle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bundle is a zip file that contains the following:</a:t>
            </a:r>
          </a:p>
          <a:p>
            <a:pPr lvl="1"/>
            <a:r>
              <a:rPr lang="en-US" dirty="0" smtClean="0"/>
              <a:t>bootanimation.zip—Boot animation located in the root directory</a:t>
            </a:r>
          </a:p>
          <a:p>
            <a:pPr lvl="1"/>
            <a:r>
              <a:rPr lang="en-US" dirty="0" smtClean="0"/>
              <a:t>&lt;user-space driver&gt;.</a:t>
            </a:r>
            <a:r>
              <a:rPr lang="en-US" dirty="0" err="1" smtClean="0"/>
              <a:t>apk</a:t>
            </a:r>
            <a:r>
              <a:rPr lang="en-US" dirty="0" smtClean="0"/>
              <a:t>—User-space driver as a service (action=BOOT_COMPLETED)</a:t>
            </a:r>
          </a:p>
          <a:p>
            <a:pPr lvl="1"/>
            <a:r>
              <a:rPr lang="en-US" dirty="0" smtClean="0"/>
              <a:t>&lt;main&gt;.</a:t>
            </a:r>
            <a:r>
              <a:rPr lang="en-US" dirty="0" err="1" smtClean="0"/>
              <a:t>apk</a:t>
            </a:r>
            <a:r>
              <a:rPr lang="en-US" dirty="0" smtClean="0"/>
              <a:t>— </a:t>
            </a:r>
            <a:r>
              <a:rPr lang="en-US" dirty="0" smtClean="0">
                <a:solidFill>
                  <a:srgbClr val="FF0000"/>
                </a:solidFill>
              </a:rPr>
              <a:t>(Required) </a:t>
            </a:r>
            <a:r>
              <a:rPr lang="en-US" dirty="0" smtClean="0"/>
              <a:t>The </a:t>
            </a:r>
            <a:r>
              <a:rPr lang="en-US" dirty="0" err="1" smtClean="0"/>
              <a:t>apk</a:t>
            </a:r>
            <a:r>
              <a:rPr lang="en-US" dirty="0" smtClean="0"/>
              <a:t> for the main entry point (action=MAIN, category=IOT_LAUNCHER)</a:t>
            </a:r>
          </a:p>
          <a:p>
            <a:pPr lvl="1"/>
            <a:r>
              <a:rPr lang="en-US" dirty="0" smtClean="0"/>
              <a:t>&lt;sub&gt;.</a:t>
            </a:r>
            <a:r>
              <a:rPr lang="en-US" dirty="0" err="1" smtClean="0"/>
              <a:t>apk</a:t>
            </a:r>
            <a:r>
              <a:rPr lang="en-US" dirty="0" smtClean="0"/>
              <a:t>—One of any number of </a:t>
            </a:r>
            <a:r>
              <a:rPr lang="en-US" dirty="0" err="1" smtClean="0"/>
              <a:t>apks</a:t>
            </a:r>
            <a:r>
              <a:rPr lang="en-US" dirty="0" smtClean="0"/>
              <a:t> that is launched by the main </a:t>
            </a:r>
            <a:r>
              <a:rPr lang="en-US" dirty="0" err="1" smtClean="0"/>
              <a:t>apk</a:t>
            </a:r>
            <a:endParaRPr lang="en-US" dirty="0" smtClean="0"/>
          </a:p>
          <a:p>
            <a:r>
              <a:rPr lang="en-US" dirty="0" smtClean="0"/>
              <a:t>Upload the bundle instead of using an empty bundle</a:t>
            </a:r>
          </a:p>
          <a:p>
            <a:pPr lvl="1"/>
            <a:r>
              <a:rPr lang="en-US" dirty="0" smtClean="0"/>
              <a:t>The "main" app will launch on start up of the device.</a:t>
            </a:r>
          </a:p>
          <a:p>
            <a:r>
              <a:rPr lang="en-US" dirty="0" smtClean="0"/>
              <a:t>To roll OTA updates, it appears you must have bundle.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510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a monitor is connect, you will see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2835" y="1825625"/>
            <a:ext cx="5152330" cy="435133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With a mouse you can click on the varying devices.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As Note, android Things is API 25+ (0.6.1 is API 27)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96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Studio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simple way to connect, is to plug the device into the network</a:t>
            </a:r>
          </a:p>
          <a:p>
            <a:r>
              <a:rPr lang="en-US" dirty="0" smtClean="0"/>
              <a:t>You can lookup it </a:t>
            </a:r>
            <a:r>
              <a:rPr lang="en-US" dirty="0" err="1" smtClean="0"/>
              <a:t>ip</a:t>
            </a:r>
            <a:r>
              <a:rPr lang="en-US" dirty="0" smtClean="0"/>
              <a:t> address on the main screen</a:t>
            </a:r>
          </a:p>
          <a:p>
            <a:r>
              <a:rPr lang="en-US" dirty="0" smtClean="0"/>
              <a:t>At any dos prompt</a:t>
            </a:r>
            <a:endParaRPr lang="en-US" dirty="0"/>
          </a:p>
          <a:p>
            <a:pPr lvl="1"/>
            <a:r>
              <a:rPr lang="en-US" dirty="0" err="1"/>
              <a:t>a</a:t>
            </a:r>
            <a:r>
              <a:rPr lang="en-US" dirty="0" err="1" smtClean="0"/>
              <a:t>db</a:t>
            </a:r>
            <a:r>
              <a:rPr lang="en-US" dirty="0" smtClean="0"/>
              <a:t> connect &lt;IP number&gt;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You will now see the device in Android Studio and the logs will show as well.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88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Remember, the UI is optional and things platform is streamlined for a single application use.  Not everything is available.  </a:t>
            </a:r>
          </a:p>
          <a:p>
            <a:pPr lvl="1"/>
            <a:r>
              <a:rPr lang="en-US" dirty="0" smtClean="0"/>
              <a:t>No status bar or navigation buttons, the app takes the full real estate of the display.</a:t>
            </a:r>
          </a:p>
          <a:p>
            <a:pPr lvl="1"/>
            <a:r>
              <a:rPr lang="en-US" dirty="0" smtClean="0"/>
              <a:t>Don’t use </a:t>
            </a:r>
            <a:r>
              <a:rPr lang="en-US" dirty="0" err="1" smtClean="0"/>
              <a:t>CaldardContract</a:t>
            </a:r>
            <a:r>
              <a:rPr lang="en-US" dirty="0" smtClean="0"/>
              <a:t>, Contacts, documents, </a:t>
            </a:r>
            <a:r>
              <a:rPr lang="en-US" dirty="0" err="1" smtClean="0"/>
              <a:t>DownloadManager</a:t>
            </a:r>
            <a:r>
              <a:rPr lang="en-US" dirty="0" smtClean="0"/>
              <a:t>, </a:t>
            </a:r>
            <a:r>
              <a:rPr lang="en-US" dirty="0" err="1" smtClean="0"/>
              <a:t>mediaStore</a:t>
            </a:r>
            <a:r>
              <a:rPr lang="en-US" dirty="0" smtClean="0"/>
              <a:t>, telephony, </a:t>
            </a:r>
            <a:r>
              <a:rPr lang="en-US" dirty="0" err="1" smtClean="0"/>
              <a:t>userdictionary</a:t>
            </a:r>
            <a:r>
              <a:rPr lang="en-US" dirty="0" smtClean="0"/>
              <a:t>, etc.</a:t>
            </a:r>
          </a:p>
          <a:p>
            <a:r>
              <a:rPr lang="en-US" dirty="0" smtClean="0"/>
              <a:t>Google services supported</a:t>
            </a:r>
          </a:p>
          <a:p>
            <a:pPr lvl="1"/>
            <a:r>
              <a:rPr lang="en-US" dirty="0" smtClean="0"/>
              <a:t>Awareness, Cost, Firebase (analytics, authentication [no UI </a:t>
            </a:r>
            <a:r>
              <a:rPr lang="en-US" dirty="0" err="1" smtClean="0"/>
              <a:t>auth</a:t>
            </a:r>
            <a:r>
              <a:rPr lang="en-US" dirty="0" smtClean="0"/>
              <a:t>], cloud message, database, remote </a:t>
            </a:r>
            <a:r>
              <a:rPr lang="en-US" dirty="0" err="1" smtClean="0"/>
              <a:t>config</a:t>
            </a:r>
            <a:r>
              <a:rPr lang="en-US" dirty="0" smtClean="0"/>
              <a:t>, store), fire, location, maps, nearby (connection and message [no use dialog]), places, mobile vision, and </a:t>
            </a:r>
            <a:r>
              <a:rPr lang="en-US" dirty="0" err="1" smtClean="0"/>
              <a:t>safetynet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Reference: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developer.android.com/things/sdk/index.html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14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API additions  </a:t>
            </a:r>
          </a:p>
          <a:p>
            <a:pPr lvl="1"/>
            <a:r>
              <a:rPr lang="en-US" dirty="0" smtClean="0"/>
              <a:t>Bluetooth API </a:t>
            </a:r>
          </a:p>
          <a:p>
            <a:pPr lvl="2"/>
            <a:r>
              <a:rPr lang="en-US" dirty="0" smtClean="0"/>
              <a:t>enable access to he pairing and connections process for remote devices and configuration settings.</a:t>
            </a:r>
          </a:p>
          <a:p>
            <a:pPr lvl="1"/>
            <a:r>
              <a:rPr lang="en-US" dirty="0" smtClean="0"/>
              <a:t>Device Updates API  </a:t>
            </a:r>
          </a:p>
          <a:p>
            <a:pPr lvl="2"/>
            <a:r>
              <a:rPr lang="en-US" dirty="0" smtClean="0"/>
              <a:t>allows </a:t>
            </a:r>
            <a:r>
              <a:rPr lang="en-US" dirty="0"/>
              <a:t>an application to control and monitor applying over the air (OTA) software updates to the device.</a:t>
            </a:r>
          </a:p>
          <a:p>
            <a:pPr lvl="1"/>
            <a:r>
              <a:rPr lang="en-US" dirty="0" err="1"/>
              <a:t>LoWPAN</a:t>
            </a:r>
            <a:r>
              <a:rPr lang="en-US" dirty="0"/>
              <a:t> API </a:t>
            </a:r>
            <a:endParaRPr lang="en-US" dirty="0" smtClean="0"/>
          </a:p>
          <a:p>
            <a:pPr lvl="2"/>
            <a:r>
              <a:rPr lang="en-US" dirty="0" smtClean="0"/>
              <a:t>The </a:t>
            </a:r>
            <a:r>
              <a:rPr lang="en-US" dirty="0"/>
              <a:t>Low-Power Wireless Personal Area Networks (</a:t>
            </a:r>
            <a:r>
              <a:rPr lang="en-US" dirty="0" err="1"/>
              <a:t>LoWPAN</a:t>
            </a:r>
            <a:r>
              <a:rPr lang="en-US" dirty="0"/>
              <a:t>) APIs enable apps to interact with local devices connected over a wireless personal area </a:t>
            </a:r>
            <a:r>
              <a:rPr lang="en-US" dirty="0" smtClean="0"/>
              <a:t>network</a:t>
            </a:r>
          </a:p>
          <a:p>
            <a:pPr lvl="1"/>
            <a:r>
              <a:rPr lang="en-US" dirty="0"/>
              <a:t>User Driver API</a:t>
            </a:r>
          </a:p>
          <a:p>
            <a:pPr lvl="2"/>
            <a:r>
              <a:rPr lang="en-US" dirty="0"/>
              <a:t>User drivers extend existing Android framework services and allow apps to inject hardware events into the framework that other apps can access using the standard Android APIs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Settings API</a:t>
            </a:r>
          </a:p>
          <a:p>
            <a:pPr lvl="2"/>
            <a:r>
              <a:rPr lang="en-US" dirty="0"/>
              <a:t>Android Things uses three different settings APIs to control settings for the screen (display), system time, and available locales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37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1413</Words>
  <Application>Microsoft Office PowerPoint</Application>
  <PresentationFormat>Widescreen</PresentationFormat>
  <Paragraphs>218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Tahoma</vt:lpstr>
      <vt:lpstr>Office Theme</vt:lpstr>
      <vt:lpstr>Cosc 5/4735</vt:lpstr>
      <vt:lpstr>Android Things</vt:lpstr>
      <vt:lpstr>Android things console</vt:lpstr>
      <vt:lpstr>Android things console (2)</vt:lpstr>
      <vt:lpstr>Bundle</vt:lpstr>
      <vt:lpstr>If a monitor is connect, you will see</vt:lpstr>
      <vt:lpstr>Android Studio</vt:lpstr>
      <vt:lpstr>Overview</vt:lpstr>
      <vt:lpstr>Overview (2)</vt:lpstr>
      <vt:lpstr>Project</vt:lpstr>
      <vt:lpstr>Side point  HATs and peripherals.</vt:lpstr>
      <vt:lpstr>Gradle implementations</vt:lpstr>
      <vt:lpstr>Start simple.   LED light.</vt:lpstr>
      <vt:lpstr>A button</vt:lpstr>
      <vt:lpstr>Rainbow Hat</vt:lpstr>
      <vt:lpstr>Rainbow Hat (2)</vt:lpstr>
      <vt:lpstr>Rainbow Hat (3)</vt:lpstr>
      <vt:lpstr>Sense Hat</vt:lpstr>
      <vt:lpstr>DC &amp; Stepper Motor Hat</vt:lpstr>
      <vt:lpstr>Motor hat</vt:lpstr>
      <vt:lpstr>Controlling robby (robocar)</vt:lpstr>
      <vt:lpstr>Back to the AndroidThings console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Cosc 5/4735</dc:title>
  <dc:creator>James S. Ward</dc:creator>
  <cp:lastModifiedBy>James S. Ward</cp:lastModifiedBy>
  <cp:revision>31</cp:revision>
  <dcterms:created xsi:type="dcterms:W3CDTF">2018-02-20T18:49:59Z</dcterms:created>
  <dcterms:modified xsi:type="dcterms:W3CDTF">2018-04-13T13:44:54Z</dcterms:modified>
</cp:coreProperties>
</file>