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8" r:id="rId5"/>
    <p:sldId id="266" r:id="rId6"/>
    <p:sldId id="267" r:id="rId7"/>
    <p:sldId id="269" r:id="rId8"/>
    <p:sldId id="270" r:id="rId9"/>
    <p:sldId id="271" r:id="rId10"/>
    <p:sldId id="262" r:id="rId11"/>
    <p:sldId id="264" r:id="rId12"/>
    <p:sldId id="272" r:id="rId13"/>
    <p:sldId id="273" r:id="rId14"/>
    <p:sldId id="274" r:id="rId15"/>
    <p:sldId id="263" r:id="rId16"/>
    <p:sldId id="265" r:id="rId17"/>
    <p:sldId id="275" r:id="rId18"/>
    <p:sldId id="276" r:id="rId19"/>
    <p:sldId id="277" r:id="rId20"/>
    <p:sldId id="257" r:id="rId21"/>
    <p:sldId id="258" r:id="rId22"/>
    <p:sldId id="25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54AAD-1A66-48DC-9223-92A9700B07D9}"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206733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54AAD-1A66-48DC-9223-92A9700B07D9}"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368795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54AAD-1A66-48DC-9223-92A9700B07D9}"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93716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54AAD-1A66-48DC-9223-92A9700B07D9}"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276506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E54AAD-1A66-48DC-9223-92A9700B07D9}"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28082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54AAD-1A66-48DC-9223-92A9700B07D9}"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122935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54AAD-1A66-48DC-9223-92A9700B07D9}"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80913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54AAD-1A66-48DC-9223-92A9700B07D9}"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21261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54AAD-1A66-48DC-9223-92A9700B07D9}"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388159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E54AAD-1A66-48DC-9223-92A9700B07D9}"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112554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E54AAD-1A66-48DC-9223-92A9700B07D9}"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99B962-BC5F-4EBC-ABE7-DF5D4CBB5866}" type="slidenum">
              <a:rPr lang="en-US" smtClean="0"/>
              <a:t>‹#›</a:t>
            </a:fld>
            <a:endParaRPr lang="en-US"/>
          </a:p>
        </p:txBody>
      </p:sp>
    </p:spTree>
    <p:extLst>
      <p:ext uri="{BB962C8B-B14F-4D97-AF65-F5344CB8AC3E}">
        <p14:creationId xmlns:p14="http://schemas.microsoft.com/office/powerpoint/2010/main" val="405245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54AAD-1A66-48DC-9223-92A9700B07D9}" type="datetimeFigureOut">
              <a:rPr lang="en-US" smtClean="0"/>
              <a:t>3/31/2023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9B962-BC5F-4EBC-ABE7-DF5D4CBB5866}" type="slidenum">
              <a:rPr lang="en-US" smtClean="0"/>
              <a:t>‹#›</a:t>
            </a:fld>
            <a:endParaRPr lang="en-US"/>
          </a:p>
        </p:txBody>
      </p:sp>
    </p:spTree>
    <p:extLst>
      <p:ext uri="{BB962C8B-B14F-4D97-AF65-F5344CB8AC3E}">
        <p14:creationId xmlns:p14="http://schemas.microsoft.com/office/powerpoint/2010/main" val="2821318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7oIAs-0G4m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pub.dev/packages/flutter_tts" TargetMode="External"/><Relationship Id="rId3" Type="http://schemas.openxmlformats.org/officeDocument/2006/relationships/hyperlink" Target="https://medium.flutterdevs.com/using-firebase-ml-kit-in-flutter-9e72b8e45e96" TargetMode="External"/><Relationship Id="rId7" Type="http://schemas.openxmlformats.org/officeDocument/2006/relationships/hyperlink" Target="https://pub.dev/packages/speech_to_text" TargetMode="External"/><Relationship Id="rId2" Type="http://schemas.openxmlformats.org/officeDocument/2006/relationships/hyperlink" Target="https://flutter.dev/docs/codelabs" TargetMode="External"/><Relationship Id="rId1" Type="http://schemas.openxmlformats.org/officeDocument/2006/relationships/slideLayout" Target="../slideLayouts/slideLayout2.xml"/><Relationship Id="rId6" Type="http://schemas.openxmlformats.org/officeDocument/2006/relationships/hyperlink" Target="https://pub.dev/packages/google_ml_kit" TargetMode="External"/><Relationship Id="rId11" Type="http://schemas.openxmlformats.org/officeDocument/2006/relationships/hyperlink" Target="https://api.flutter.dev/flutter/widgets/Image-class.html" TargetMode="External"/><Relationship Id="rId5" Type="http://schemas.openxmlformats.org/officeDocument/2006/relationships/hyperlink" Target="https://medium.com/@ys.commerciale/process-and-show-an-image-in-flutter-aebb0054ce94" TargetMode="External"/><Relationship Id="rId10" Type="http://schemas.openxmlformats.org/officeDocument/2006/relationships/hyperlink" Target="https://pub.dev/packages/image_picker" TargetMode="External"/><Relationship Id="rId4" Type="http://schemas.openxmlformats.org/officeDocument/2006/relationships/hyperlink" Target="https://docs.flutter.dev/cookbook/images/network-image" TargetMode="External"/><Relationship Id="rId9" Type="http://schemas.openxmlformats.org/officeDocument/2006/relationships/hyperlink" Target="https://medium.flutterdevs.com/flutter-text-to-speech-3ed66ebec523"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Cosc</a:t>
            </a:r>
            <a:r>
              <a:rPr lang="en-US" dirty="0" smtClean="0"/>
              <a:t> 5/4735</a:t>
            </a:r>
            <a:endParaRPr lang="en-US" dirty="0"/>
          </a:p>
        </p:txBody>
      </p:sp>
      <p:sp>
        <p:nvSpPr>
          <p:cNvPr id="3" name="Subtitle 2"/>
          <p:cNvSpPr>
            <a:spLocks noGrp="1"/>
          </p:cNvSpPr>
          <p:nvPr>
            <p:ph type="subTitle" idx="1"/>
          </p:nvPr>
        </p:nvSpPr>
        <p:spPr/>
        <p:txBody>
          <a:bodyPr/>
          <a:lstStyle/>
          <a:p>
            <a:r>
              <a:rPr lang="en-US" dirty="0" smtClean="0"/>
              <a:t>AV:</a:t>
            </a:r>
          </a:p>
          <a:p>
            <a:r>
              <a:rPr lang="en-US" dirty="0" smtClean="0"/>
              <a:t>Camera, speech, and </a:t>
            </a:r>
            <a:r>
              <a:rPr lang="en-US" dirty="0" err="1" smtClean="0"/>
              <a:t>mlkit</a:t>
            </a:r>
            <a:endParaRPr lang="en-US" dirty="0"/>
          </a:p>
        </p:txBody>
      </p:sp>
    </p:spTree>
    <p:extLst>
      <p:ext uri="{BB962C8B-B14F-4D97-AF65-F5344CB8AC3E}">
        <p14:creationId xmlns:p14="http://schemas.microsoft.com/office/powerpoint/2010/main" val="3778832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Camera</a:t>
            </a:r>
            <a:endParaRPr lang="en-US" dirty="0"/>
          </a:p>
        </p:txBody>
      </p:sp>
      <p:sp>
        <p:nvSpPr>
          <p:cNvPr id="5" name="Text Placeholder 4"/>
          <p:cNvSpPr>
            <a:spLocks noGrp="1"/>
          </p:cNvSpPr>
          <p:nvPr>
            <p:ph type="body" idx="1"/>
          </p:nvPr>
        </p:nvSpPr>
        <p:spPr/>
        <p:txBody>
          <a:bodyPr/>
          <a:lstStyle/>
          <a:p>
            <a:r>
              <a:rPr lang="en-US" dirty="0" smtClean="0"/>
              <a:t>taking a picture.</a:t>
            </a:r>
            <a:endParaRPr lang="en-US" dirty="0"/>
          </a:p>
        </p:txBody>
      </p:sp>
    </p:spTree>
    <p:extLst>
      <p:ext uri="{BB962C8B-B14F-4D97-AF65-F5344CB8AC3E}">
        <p14:creationId xmlns:p14="http://schemas.microsoft.com/office/powerpoint/2010/main" val="237360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image_picker</a:t>
            </a:r>
            <a:r>
              <a:rPr lang="en-US" dirty="0" smtClean="0"/>
              <a:t> plugin.</a:t>
            </a:r>
            <a:endParaRPr lang="en-US" dirty="0"/>
          </a:p>
        </p:txBody>
      </p:sp>
      <p:sp>
        <p:nvSpPr>
          <p:cNvPr id="5" name="Content Placeholder 4"/>
          <p:cNvSpPr>
            <a:spLocks noGrp="1"/>
          </p:cNvSpPr>
          <p:nvPr>
            <p:ph idx="1"/>
          </p:nvPr>
        </p:nvSpPr>
        <p:spPr/>
        <p:txBody>
          <a:bodyPr>
            <a:normAutofit/>
          </a:bodyPr>
          <a:lstStyle/>
          <a:p>
            <a:r>
              <a:rPr lang="en-US" dirty="0" smtClean="0"/>
              <a:t>A Flutter plugin for iOS and Android for picking images from the image library, and taking new pictures with the camera.</a:t>
            </a:r>
          </a:p>
          <a:p>
            <a:pPr lvl="1"/>
            <a:r>
              <a:rPr lang="en-US" dirty="0" smtClean="0"/>
              <a:t>works for android and iOS,</a:t>
            </a:r>
          </a:p>
          <a:p>
            <a:pPr lvl="1"/>
            <a:r>
              <a:rPr lang="en-US" dirty="0" smtClean="0"/>
              <a:t>there is </a:t>
            </a:r>
            <a:r>
              <a:rPr lang="en-US" dirty="0" err="1" smtClean="0"/>
              <a:t>image_picker_for_web</a:t>
            </a:r>
            <a:r>
              <a:rPr lang="en-US" dirty="0" smtClean="0"/>
              <a:t> can be used for the web with limitations.</a:t>
            </a:r>
          </a:p>
          <a:p>
            <a:pPr lvl="1"/>
            <a:r>
              <a:rPr lang="en-US" dirty="0" smtClean="0"/>
              <a:t>it handles all the permissions </a:t>
            </a:r>
          </a:p>
          <a:p>
            <a:pPr lvl="1"/>
            <a:endParaRPr lang="en-US" dirty="0"/>
          </a:p>
          <a:p>
            <a:pPr lvl="1"/>
            <a:r>
              <a:rPr lang="en-US" dirty="0" smtClean="0"/>
              <a:t>flutter pub add </a:t>
            </a:r>
            <a:r>
              <a:rPr lang="en-US" dirty="0" err="1" smtClean="0"/>
              <a:t>image_picker</a:t>
            </a:r>
            <a:endParaRPr lang="en-US" dirty="0" smtClean="0"/>
          </a:p>
          <a:p>
            <a:r>
              <a:rPr lang="en-US" dirty="0" smtClean="0"/>
              <a:t>or add </a:t>
            </a:r>
            <a:r>
              <a:rPr lang="en-US" dirty="0" err="1" smtClean="0"/>
              <a:t>image_picker</a:t>
            </a:r>
            <a:r>
              <a:rPr lang="en-US" dirty="0" smtClean="0"/>
              <a:t>: ^0.8.7+1 </a:t>
            </a:r>
            <a:r>
              <a:rPr lang="en-US" dirty="0" err="1" smtClean="0"/>
              <a:t>pubspec.yaml</a:t>
            </a:r>
            <a:r>
              <a:rPr lang="en-US" dirty="0" smtClean="0"/>
              <a:t> dependences file.</a:t>
            </a:r>
          </a:p>
        </p:txBody>
      </p:sp>
      <p:sp>
        <p:nvSpPr>
          <p:cNvPr id="8" name="TextBox 7"/>
          <p:cNvSpPr txBox="1"/>
          <p:nvPr/>
        </p:nvSpPr>
        <p:spPr>
          <a:xfrm>
            <a:off x="493644" y="5576798"/>
            <a:ext cx="10860156" cy="1200329"/>
          </a:xfrm>
          <a:prstGeom prst="rect">
            <a:avLst/>
          </a:prstGeom>
          <a:noFill/>
        </p:spPr>
        <p:txBody>
          <a:bodyPr wrap="square" rtlCol="0">
            <a:spAutoFit/>
          </a:bodyPr>
          <a:lstStyle/>
          <a:p>
            <a:r>
              <a:rPr lang="en-US" b="1" dirty="0" smtClean="0"/>
              <a:t>Note from the author:</a:t>
            </a:r>
            <a:r>
              <a:rPr lang="en-US" dirty="0" smtClean="0"/>
              <a:t> Images and videos picked using the camera are saved to your application's local cache, and should therefore be expected to only be around temporarily. If you require your picked image to be stored permanently, it is your responsibility to move it to a more permanent location.</a:t>
            </a:r>
          </a:p>
          <a:p>
            <a:endParaRPr lang="en-US" dirty="0"/>
          </a:p>
        </p:txBody>
      </p:sp>
    </p:spTree>
    <p:extLst>
      <p:ext uri="{BB962C8B-B14F-4D97-AF65-F5344CB8AC3E}">
        <p14:creationId xmlns:p14="http://schemas.microsoft.com/office/powerpoint/2010/main" val="3864825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functions as a picker as well.</a:t>
            </a:r>
          </a:p>
          <a:p>
            <a:r>
              <a:rPr lang="en-US" dirty="0" smtClean="0"/>
              <a:t>setup.</a:t>
            </a:r>
          </a:p>
          <a:p>
            <a:pPr marL="457200" lvl="1" indent="0">
              <a:buNone/>
            </a:pPr>
            <a:r>
              <a:rPr lang="en-US" dirty="0" smtClean="0"/>
              <a:t>final </a:t>
            </a:r>
            <a:r>
              <a:rPr lang="en-US" dirty="0" err="1" smtClean="0"/>
              <a:t>ImagePicker</a:t>
            </a:r>
            <a:r>
              <a:rPr lang="en-US" dirty="0" smtClean="0"/>
              <a:t> picker = </a:t>
            </a:r>
            <a:r>
              <a:rPr lang="en-US" dirty="0" err="1" smtClean="0"/>
              <a:t>ImagePicker</a:t>
            </a:r>
            <a:r>
              <a:rPr lang="en-US" dirty="0" smtClean="0"/>
              <a:t>();</a:t>
            </a:r>
          </a:p>
          <a:p>
            <a:r>
              <a:rPr lang="en-US" dirty="0" smtClean="0"/>
              <a:t>Pick an image.</a:t>
            </a:r>
          </a:p>
          <a:p>
            <a:pPr marL="457200" lvl="1" indent="0">
              <a:buNone/>
            </a:pPr>
            <a:r>
              <a:rPr lang="en-US" dirty="0" smtClean="0"/>
              <a:t>final </a:t>
            </a:r>
            <a:r>
              <a:rPr lang="en-US" dirty="0" err="1" smtClean="0"/>
              <a:t>XFile</a:t>
            </a:r>
            <a:r>
              <a:rPr lang="en-US" dirty="0" smtClean="0"/>
              <a:t>? image = await </a:t>
            </a:r>
            <a:r>
              <a:rPr lang="en-US" dirty="0" err="1" smtClean="0"/>
              <a:t>picker.pickImage</a:t>
            </a:r>
            <a:r>
              <a:rPr lang="en-US" dirty="0" smtClean="0"/>
              <a:t>(source: </a:t>
            </a:r>
            <a:r>
              <a:rPr lang="en-US" dirty="0" err="1" smtClean="0"/>
              <a:t>ImageSource.gallery</a:t>
            </a:r>
            <a:r>
              <a:rPr lang="en-US" dirty="0" smtClean="0"/>
              <a:t>);</a:t>
            </a:r>
          </a:p>
          <a:p>
            <a:r>
              <a:rPr lang="en-US" dirty="0" smtClean="0"/>
              <a:t>Capture a photo.</a:t>
            </a:r>
          </a:p>
          <a:p>
            <a:pPr marL="457200" lvl="1" indent="0">
              <a:buNone/>
            </a:pPr>
            <a:r>
              <a:rPr lang="en-US" dirty="0" smtClean="0"/>
              <a:t>final </a:t>
            </a:r>
            <a:r>
              <a:rPr lang="en-US" dirty="0" err="1" smtClean="0"/>
              <a:t>XFile</a:t>
            </a:r>
            <a:r>
              <a:rPr lang="en-US" dirty="0" smtClean="0"/>
              <a:t>? photo = await </a:t>
            </a:r>
            <a:r>
              <a:rPr lang="en-US" dirty="0" err="1" smtClean="0"/>
              <a:t>picker.pickImage</a:t>
            </a:r>
            <a:r>
              <a:rPr lang="en-US" dirty="0" smtClean="0"/>
              <a:t>(source: </a:t>
            </a:r>
            <a:r>
              <a:rPr lang="en-US" dirty="0" err="1" smtClean="0"/>
              <a:t>ImageSource.camera</a:t>
            </a:r>
            <a:r>
              <a:rPr lang="en-US" dirty="0" smtClean="0"/>
              <a:t>);</a:t>
            </a:r>
          </a:p>
          <a:p>
            <a:r>
              <a:rPr lang="en-US" dirty="0" smtClean="0"/>
              <a:t>Pick a video.</a:t>
            </a:r>
          </a:p>
          <a:p>
            <a:pPr marL="457200" lvl="1" indent="0">
              <a:buNone/>
            </a:pPr>
            <a:r>
              <a:rPr lang="en-US" dirty="0" smtClean="0"/>
              <a:t>final </a:t>
            </a:r>
            <a:r>
              <a:rPr lang="en-US" dirty="0" err="1" smtClean="0"/>
              <a:t>XFile</a:t>
            </a:r>
            <a:r>
              <a:rPr lang="en-US" dirty="0" smtClean="0"/>
              <a:t>? </a:t>
            </a:r>
            <a:r>
              <a:rPr lang="en-US" dirty="0" err="1" smtClean="0"/>
              <a:t>galleryVideo</a:t>
            </a:r>
            <a:r>
              <a:rPr lang="en-US" dirty="0" smtClean="0"/>
              <a:t> = await </a:t>
            </a:r>
            <a:r>
              <a:rPr lang="en-US" dirty="0" err="1" smtClean="0"/>
              <a:t>picker.pickVideo</a:t>
            </a:r>
            <a:r>
              <a:rPr lang="en-US" dirty="0" smtClean="0"/>
              <a:t>(source: </a:t>
            </a:r>
            <a:r>
              <a:rPr lang="en-US" dirty="0" err="1" smtClean="0"/>
              <a:t>ImageSource.gallery</a:t>
            </a:r>
            <a:r>
              <a:rPr lang="en-US" dirty="0" smtClean="0"/>
              <a:t>);</a:t>
            </a:r>
          </a:p>
          <a:p>
            <a:r>
              <a:rPr lang="en-US" dirty="0" smtClean="0"/>
              <a:t>Capture a video.</a:t>
            </a:r>
          </a:p>
          <a:p>
            <a:pPr marL="457200" lvl="1" indent="0">
              <a:buNone/>
            </a:pPr>
            <a:r>
              <a:rPr lang="en-US" dirty="0" smtClean="0"/>
              <a:t>final </a:t>
            </a:r>
            <a:r>
              <a:rPr lang="en-US" dirty="0" err="1" smtClean="0"/>
              <a:t>XFile</a:t>
            </a:r>
            <a:r>
              <a:rPr lang="en-US" dirty="0" smtClean="0"/>
              <a:t>? </a:t>
            </a:r>
            <a:r>
              <a:rPr lang="en-US" dirty="0" err="1" smtClean="0"/>
              <a:t>cameraVideo</a:t>
            </a:r>
            <a:r>
              <a:rPr lang="en-US" dirty="0" smtClean="0"/>
              <a:t> = await </a:t>
            </a:r>
            <a:r>
              <a:rPr lang="en-US" dirty="0" err="1" smtClean="0"/>
              <a:t>picker.pickVideo</a:t>
            </a:r>
            <a:r>
              <a:rPr lang="en-US" dirty="0" smtClean="0"/>
              <a:t>(source: </a:t>
            </a:r>
            <a:r>
              <a:rPr lang="en-US" dirty="0" err="1" smtClean="0"/>
              <a:t>ImageSource.camera</a:t>
            </a:r>
            <a:r>
              <a:rPr lang="en-US" dirty="0" smtClean="0"/>
              <a:t>);</a:t>
            </a:r>
          </a:p>
        </p:txBody>
      </p:sp>
    </p:spTree>
    <p:extLst>
      <p:ext uri="{BB962C8B-B14F-4D97-AF65-F5344CB8AC3E}">
        <p14:creationId xmlns:p14="http://schemas.microsoft.com/office/powerpoint/2010/main" val="2396141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an image</a:t>
            </a:r>
            <a:endParaRPr lang="en-US" dirty="0"/>
          </a:p>
        </p:txBody>
      </p:sp>
      <p:sp>
        <p:nvSpPr>
          <p:cNvPr id="3" name="Content Placeholder 2"/>
          <p:cNvSpPr>
            <a:spLocks noGrp="1"/>
          </p:cNvSpPr>
          <p:nvPr>
            <p:ph idx="1"/>
          </p:nvPr>
        </p:nvSpPr>
        <p:spPr/>
        <p:txBody>
          <a:bodyPr/>
          <a:lstStyle/>
          <a:p>
            <a:r>
              <a:rPr lang="en-US" dirty="0" smtClean="0"/>
              <a:t>flutter has a widget called image</a:t>
            </a:r>
          </a:p>
          <a:p>
            <a:pPr lvl="1"/>
            <a:r>
              <a:rPr lang="en-US" dirty="0" smtClean="0">
                <a:hlinkClick r:id="rId2"/>
              </a:rPr>
              <a:t>https://youtu.be/7oIAs-0G4mw</a:t>
            </a:r>
            <a:r>
              <a:rPr lang="en-US" dirty="0" smtClean="0"/>
              <a:t>  image, Widget of the week.</a:t>
            </a:r>
          </a:p>
          <a:p>
            <a:pPr lvl="2"/>
            <a:r>
              <a:rPr lang="en-US" dirty="0" smtClean="0"/>
              <a:t>Lots of options, 3 minutes, a good one to watch.</a:t>
            </a:r>
          </a:p>
          <a:p>
            <a:pPr lvl="1"/>
            <a:r>
              <a:rPr lang="en-US" dirty="0" smtClean="0"/>
              <a:t>supports JPEG, PNG, GIF (animated too), </a:t>
            </a:r>
            <a:r>
              <a:rPr lang="en-US" dirty="0" err="1" smtClean="0"/>
              <a:t>WebP</a:t>
            </a:r>
            <a:r>
              <a:rPr lang="en-US" dirty="0" smtClean="0"/>
              <a:t>, BMP, WBMP</a:t>
            </a:r>
          </a:p>
          <a:p>
            <a:pPr lvl="1"/>
            <a:r>
              <a:rPr lang="en-US" dirty="0" smtClean="0"/>
              <a:t>constructors</a:t>
            </a:r>
          </a:p>
          <a:p>
            <a:pPr lvl="2"/>
            <a:r>
              <a:rPr lang="en-US" dirty="0" err="1" smtClean="0"/>
              <a:t>Image.new</a:t>
            </a:r>
            <a:r>
              <a:rPr lang="en-US" dirty="0" smtClean="0"/>
              <a:t>, for obtaining an image from an </a:t>
            </a:r>
            <a:r>
              <a:rPr lang="en-US" dirty="0" err="1" smtClean="0"/>
              <a:t>ImageProvider</a:t>
            </a:r>
            <a:r>
              <a:rPr lang="en-US" dirty="0" smtClean="0"/>
              <a:t>.</a:t>
            </a:r>
          </a:p>
          <a:p>
            <a:pPr lvl="2"/>
            <a:r>
              <a:rPr lang="en-US" dirty="0" err="1" smtClean="0"/>
              <a:t>Image.asset</a:t>
            </a:r>
            <a:r>
              <a:rPr lang="en-US" dirty="0" smtClean="0"/>
              <a:t>, for obtaining an image from an </a:t>
            </a:r>
            <a:r>
              <a:rPr lang="en-US" dirty="0" err="1" smtClean="0"/>
              <a:t>AssetBundle</a:t>
            </a:r>
            <a:r>
              <a:rPr lang="en-US" dirty="0" smtClean="0"/>
              <a:t> using a key.</a:t>
            </a:r>
          </a:p>
          <a:p>
            <a:pPr lvl="2"/>
            <a:r>
              <a:rPr lang="en-US" dirty="0" err="1" smtClean="0"/>
              <a:t>Image.network</a:t>
            </a:r>
            <a:r>
              <a:rPr lang="en-US" dirty="0" smtClean="0"/>
              <a:t>, for obtaining an image from a URL.</a:t>
            </a:r>
          </a:p>
          <a:p>
            <a:pPr lvl="2"/>
            <a:r>
              <a:rPr lang="en-US" dirty="0" err="1" smtClean="0"/>
              <a:t>Image.file</a:t>
            </a:r>
            <a:r>
              <a:rPr lang="en-US" dirty="0" smtClean="0"/>
              <a:t>, for obtaining an image from a File.</a:t>
            </a:r>
          </a:p>
          <a:p>
            <a:pPr lvl="2"/>
            <a:r>
              <a:rPr lang="en-US" dirty="0" err="1" smtClean="0"/>
              <a:t>Image.memory</a:t>
            </a:r>
            <a:r>
              <a:rPr lang="en-US" dirty="0" smtClean="0"/>
              <a:t>, for obtaining an image from a Uint8List.</a:t>
            </a:r>
          </a:p>
          <a:p>
            <a:pPr lvl="2"/>
            <a:endParaRPr lang="en-US" dirty="0"/>
          </a:p>
        </p:txBody>
      </p:sp>
    </p:spTree>
    <p:extLst>
      <p:ext uri="{BB962C8B-B14F-4D97-AF65-F5344CB8AC3E}">
        <p14:creationId xmlns:p14="http://schemas.microsoft.com/office/powerpoint/2010/main" val="3247917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4" name="Content Placeholder 3"/>
          <p:cNvSpPr>
            <a:spLocks noGrp="1"/>
          </p:cNvSpPr>
          <p:nvPr>
            <p:ph sz="half" idx="1"/>
          </p:nvPr>
        </p:nvSpPr>
        <p:spPr>
          <a:xfrm>
            <a:off x="838200" y="1825625"/>
            <a:ext cx="3938081" cy="4351338"/>
          </a:xfrm>
        </p:spPr>
        <p:txBody>
          <a:bodyPr/>
          <a:lstStyle/>
          <a:p>
            <a:r>
              <a:rPr lang="en-US" dirty="0" smtClean="0"/>
              <a:t>call the picker to get an image</a:t>
            </a:r>
          </a:p>
          <a:p>
            <a:r>
              <a:rPr lang="en-US" dirty="0" smtClean="0"/>
              <a:t>until the picker has one, it just displays there is no image.</a:t>
            </a:r>
            <a:endParaRPr lang="en-US" dirty="0"/>
          </a:p>
        </p:txBody>
      </p:sp>
      <p:sp>
        <p:nvSpPr>
          <p:cNvPr id="6" name="Rectangle 1"/>
          <p:cNvSpPr>
            <a:spLocks noGrp="1" noChangeArrowheads="1"/>
          </p:cNvSpPr>
          <p:nvPr>
            <p:ph sz="half" idx="2"/>
          </p:nvPr>
        </p:nvSpPr>
        <p:spPr bwMode="auto">
          <a:xfrm>
            <a:off x="5416826" y="2339300"/>
            <a:ext cx="6628738" cy="332398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null</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Image</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file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FFC66D"/>
                </a:solidFill>
                <a:effectLst/>
                <a:latin typeface="Courier New" panose="02070309020205020404" pitchFamily="49" charset="0"/>
                <a:cs typeface="Courier New" panose="02070309020205020404" pitchFamily="49" charset="0"/>
              </a:rPr>
              <a:t>File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photo</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path</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fit: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BoxFit.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fill</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14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const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FFC66D"/>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"No Image"</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style: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TextStyle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fontSize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6897BB"/>
                </a:solidFill>
                <a:effectLst/>
                <a:latin typeface="Courier New" panose="02070309020205020404" pitchFamily="49" charset="0"/>
                <a:cs typeface="Courier New" panose="02070309020205020404" pitchFamily="49" charset="0"/>
              </a:rPr>
              <a:t>20</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smtClean="0">
              <a:solidFill>
                <a:srgbClr val="A9B7C6"/>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smtClean="0">
                <a:solidFill>
                  <a:srgbClr val="A9B7C6"/>
                </a:solidFill>
                <a:latin typeface="Courier New" panose="02070309020205020404" pitchFamily="49" charset="0"/>
                <a:cs typeface="Courier New" panose="02070309020205020404" pitchFamily="49" charset="0"/>
              </a:rPr>
              <a:t>…</a:t>
            </a:r>
            <a:endParaRPr lang="en-US" altLang="en-US" sz="1400" dirty="0">
              <a:solidFill>
                <a:srgbClr val="A9B7C6"/>
              </a:solidFill>
              <a:latin typeface="Courier New" panose="02070309020205020404" pitchFamily="49" charset="0"/>
              <a:cs typeface="Courier New" panose="02070309020205020404" pitchFamily="49" charset="0"/>
            </a:endParaRPr>
          </a:p>
          <a:p>
            <a:pPr marL="0" indent="0" eaLnBrk="0" fontAlgn="base" hangingPunct="0">
              <a:lnSpc>
                <a:spcPct val="100000"/>
              </a:lnSpc>
              <a:spcBef>
                <a:spcPct val="0"/>
              </a:spcBef>
              <a:spcAft>
                <a:spcPct val="0"/>
              </a:spcAft>
              <a:buNone/>
            </a:pP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picker</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.pickImage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(source: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ImageSource.</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camera</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).then((value)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value</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0" y="43934"/>
            <a:ext cx="184731" cy="36933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46584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mlkit</a:t>
            </a:r>
            <a:endParaRPr lang="en-US" dirty="0"/>
          </a:p>
        </p:txBody>
      </p:sp>
      <p:sp>
        <p:nvSpPr>
          <p:cNvPr id="3" name="Text Placeholder 2"/>
          <p:cNvSpPr>
            <a:spLocks noGrp="1"/>
          </p:cNvSpPr>
          <p:nvPr>
            <p:ph type="body" idx="1"/>
          </p:nvPr>
        </p:nvSpPr>
        <p:spPr/>
        <p:txBody>
          <a:bodyPr/>
          <a:lstStyle/>
          <a:p>
            <a:r>
              <a:rPr lang="en-US" dirty="0" smtClean="0"/>
              <a:t>introduction to faces again.</a:t>
            </a:r>
            <a:endParaRPr lang="en-US" dirty="0"/>
          </a:p>
        </p:txBody>
      </p:sp>
    </p:spTree>
    <p:extLst>
      <p:ext uri="{BB962C8B-B14F-4D97-AF65-F5344CB8AC3E}">
        <p14:creationId xmlns:p14="http://schemas.microsoft.com/office/powerpoint/2010/main" val="3141325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google_ml_kit</a:t>
            </a:r>
            <a:r>
              <a:rPr lang="en-US" dirty="0" smtClean="0"/>
              <a:t> </a:t>
            </a:r>
            <a:endParaRPr lang="en-US" dirty="0"/>
          </a:p>
        </p:txBody>
      </p:sp>
      <p:sp>
        <p:nvSpPr>
          <p:cNvPr id="5" name="Content Placeholder 4"/>
          <p:cNvSpPr>
            <a:spLocks noGrp="1"/>
          </p:cNvSpPr>
          <p:nvPr>
            <p:ph idx="1"/>
          </p:nvPr>
        </p:nvSpPr>
        <p:spPr/>
        <p:txBody>
          <a:bodyPr/>
          <a:lstStyle/>
          <a:p>
            <a:r>
              <a:rPr lang="en-US" dirty="0" smtClean="0"/>
              <a:t>this plugin supports Google's standalone ML kit</a:t>
            </a:r>
          </a:p>
          <a:p>
            <a:pPr lvl="1"/>
            <a:r>
              <a:rPr lang="en-US" dirty="0" smtClean="0"/>
              <a:t>which only works on Android and iOS, so the plugin only works on those as well.</a:t>
            </a:r>
          </a:p>
          <a:p>
            <a:r>
              <a:rPr lang="en-US" dirty="0" smtClean="0"/>
              <a:t>it supposes the full set of vision </a:t>
            </a:r>
            <a:r>
              <a:rPr lang="en-US" dirty="0" err="1" smtClean="0"/>
              <a:t>apis</a:t>
            </a:r>
            <a:r>
              <a:rPr lang="en-US" dirty="0" smtClean="0"/>
              <a:t>, plus natural language </a:t>
            </a:r>
            <a:r>
              <a:rPr lang="en-US" dirty="0" err="1" smtClean="0"/>
              <a:t>apis</a:t>
            </a:r>
            <a:endParaRPr lang="en-US" dirty="0" smtClean="0"/>
          </a:p>
          <a:p>
            <a:pPr lvl="1"/>
            <a:r>
              <a:rPr lang="en-US" dirty="0" smtClean="0"/>
              <a:t>include   </a:t>
            </a:r>
            <a:r>
              <a:rPr lang="en-US" dirty="0" err="1" smtClean="0"/>
              <a:t>google_ml_kit</a:t>
            </a:r>
            <a:r>
              <a:rPr lang="en-US" dirty="0" smtClean="0"/>
              <a:t>: ^0.13.0 in </a:t>
            </a:r>
            <a:r>
              <a:rPr lang="en-US" dirty="0" err="1" smtClean="0"/>
              <a:t>pubspec.yaml</a:t>
            </a:r>
            <a:endParaRPr lang="en-US" dirty="0" smtClean="0"/>
          </a:p>
          <a:p>
            <a:pPr lvl="1"/>
            <a:r>
              <a:rPr lang="en-US" dirty="0" smtClean="0"/>
              <a:t>or you can include on the ones you need, so in our case</a:t>
            </a:r>
          </a:p>
          <a:p>
            <a:pPr lvl="2"/>
            <a:r>
              <a:rPr lang="en-US" dirty="0" smtClean="0"/>
              <a:t> </a:t>
            </a:r>
            <a:r>
              <a:rPr lang="en-US" dirty="0" err="1" smtClean="0"/>
              <a:t>google_mlkit_face_detection</a:t>
            </a:r>
            <a:r>
              <a:rPr lang="en-US" dirty="0" smtClean="0"/>
              <a:t>: ^0.5.0</a:t>
            </a:r>
          </a:p>
          <a:p>
            <a:r>
              <a:rPr lang="en-US" dirty="0" smtClean="0"/>
              <a:t>note, need change the android </a:t>
            </a:r>
            <a:r>
              <a:rPr lang="en-US" dirty="0" err="1" smtClean="0"/>
              <a:t>build.gradle</a:t>
            </a:r>
            <a:r>
              <a:rPr lang="en-US" dirty="0" smtClean="0"/>
              <a:t> to </a:t>
            </a:r>
            <a:r>
              <a:rPr lang="en-US" dirty="0" err="1" smtClean="0"/>
              <a:t>minsdkverision</a:t>
            </a:r>
            <a:r>
              <a:rPr lang="en-US" dirty="0" smtClean="0"/>
              <a:t> of 21 or better, default for flutter is 16 currently.</a:t>
            </a:r>
          </a:p>
          <a:p>
            <a:pPr lvl="1"/>
            <a:r>
              <a:rPr lang="en-US" dirty="0" smtClean="0"/>
              <a:t>I choose 24.</a:t>
            </a:r>
            <a:endParaRPr lang="en-US" dirty="0"/>
          </a:p>
        </p:txBody>
      </p:sp>
    </p:spTree>
    <p:extLst>
      <p:ext uri="{BB962C8B-B14F-4D97-AF65-F5344CB8AC3E}">
        <p14:creationId xmlns:p14="http://schemas.microsoft.com/office/powerpoint/2010/main" val="2085146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detector.</a:t>
            </a:r>
            <a:endParaRPr lang="en-US" dirty="0"/>
          </a:p>
        </p:txBody>
      </p:sp>
      <p:sp>
        <p:nvSpPr>
          <p:cNvPr id="4" name="Content Placeholder 3"/>
          <p:cNvSpPr>
            <a:spLocks noGrp="1"/>
          </p:cNvSpPr>
          <p:nvPr>
            <p:ph sz="half" idx="1"/>
          </p:nvPr>
        </p:nvSpPr>
        <p:spPr>
          <a:xfrm>
            <a:off x="838200" y="1825625"/>
            <a:ext cx="4045085" cy="4351338"/>
          </a:xfrm>
        </p:spPr>
        <p:txBody>
          <a:bodyPr/>
          <a:lstStyle/>
          <a:p>
            <a:r>
              <a:rPr lang="en-US" dirty="0" smtClean="0"/>
              <a:t>using it is pretty easy</a:t>
            </a:r>
          </a:p>
          <a:p>
            <a:r>
              <a:rPr lang="en-US" dirty="0" smtClean="0"/>
              <a:t>setup the detector </a:t>
            </a:r>
          </a:p>
          <a:p>
            <a:r>
              <a:rPr lang="en-US" dirty="0" smtClean="0"/>
              <a:t>send an </a:t>
            </a:r>
            <a:r>
              <a:rPr lang="en-US" dirty="0" err="1" smtClean="0"/>
              <a:t>inputImage</a:t>
            </a:r>
            <a:r>
              <a:rPr lang="en-US" dirty="0" smtClean="0"/>
              <a:t> to the detector and it returns a list of face objects.</a:t>
            </a:r>
          </a:p>
          <a:p>
            <a:r>
              <a:rPr lang="en-US" dirty="0" smtClean="0"/>
              <a:t>The rest of just drawing and displaying information.</a:t>
            </a:r>
            <a:endParaRPr lang="en-US" dirty="0"/>
          </a:p>
        </p:txBody>
      </p:sp>
      <p:sp>
        <p:nvSpPr>
          <p:cNvPr id="7" name="Rectangle 2"/>
          <p:cNvSpPr>
            <a:spLocks noGrp="1" noChangeArrowheads="1"/>
          </p:cNvSpPr>
          <p:nvPr>
            <p:ph sz="half" idx="2"/>
          </p:nvPr>
        </p:nvSpPr>
        <p:spPr bwMode="auto">
          <a:xfrm>
            <a:off x="4883285" y="2123857"/>
            <a:ext cx="6736139" cy="3754874"/>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final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options: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FaceDetectorOptions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enableContours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enableClassification</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BBB529"/>
                </a:solidFill>
                <a:effectLst/>
                <a:latin typeface="Courier New" panose="02070309020205020404" pitchFamily="49" charset="0"/>
                <a:cs typeface="Courier New" panose="02070309020205020404" pitchFamily="49" charset="0"/>
              </a:rPr>
              <a:t>@override</a:t>
            </a:r>
            <a:br>
              <a:rPr kumimoji="0" lang="en-US" altLang="en-US" sz="1400" b="0" i="0" u="none" strike="noStrike" cap="none" normalizeH="0" baseline="0" dirty="0" smtClean="0">
                <a:ln>
                  <a:noFill/>
                </a:ln>
                <a:solidFill>
                  <a:srgbClr val="BBB529"/>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400" b="0" i="0" u="none" strike="noStrike" cap="none" normalizeH="0" baseline="0" dirty="0" smtClean="0">
                <a:ln>
                  <a:noFill/>
                </a:ln>
                <a:solidFill>
                  <a:srgbClr val="FFC66D"/>
                </a:solidFill>
                <a:effectLst/>
                <a:latin typeface="Courier New" panose="02070309020205020404" pitchFamily="49" charset="0"/>
                <a:cs typeface="Courier New" panose="02070309020205020404" pitchFamily="49" charset="0"/>
              </a:rPr>
              <a:t>dispose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.close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super</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.dispose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A9B7C6"/>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p>
          <a:p>
            <a:pPr marL="0" indent="0" eaLnBrk="0" fontAlgn="base" hangingPunct="0">
              <a:lnSpc>
                <a:spcPct val="100000"/>
              </a:lnSpc>
              <a:spcBef>
                <a:spcPct val="0"/>
              </a:spcBef>
              <a:spcAft>
                <a:spcPct val="0"/>
              </a:spcAft>
              <a:buNone/>
            </a:pP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fromFilePath</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photo</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path</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final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faces =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_</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faceDetector</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.processImage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inputImage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4589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object</a:t>
            </a:r>
            <a:endParaRPr lang="en-US" dirty="0"/>
          </a:p>
        </p:txBody>
      </p:sp>
      <p:sp>
        <p:nvSpPr>
          <p:cNvPr id="3" name="Content Placeholder 2"/>
          <p:cNvSpPr>
            <a:spLocks noGrp="1"/>
          </p:cNvSpPr>
          <p:nvPr>
            <p:ph idx="1"/>
          </p:nvPr>
        </p:nvSpPr>
        <p:spPr/>
        <p:txBody>
          <a:bodyPr/>
          <a:lstStyle/>
          <a:p>
            <a:r>
              <a:rPr lang="en-US" dirty="0" smtClean="0"/>
              <a:t>if contours and landmarks are true</a:t>
            </a:r>
          </a:p>
          <a:p>
            <a:r>
              <a:rPr lang="en-US" dirty="0" err="1" smtClean="0"/>
              <a:t>faces.contures</a:t>
            </a:r>
            <a:r>
              <a:rPr lang="en-US" dirty="0" smtClean="0"/>
              <a:t>[] is list of </a:t>
            </a:r>
            <a:r>
              <a:rPr lang="en-US" dirty="0" err="1" smtClean="0"/>
              <a:t>contures</a:t>
            </a:r>
            <a:r>
              <a:rPr lang="en-US" dirty="0" smtClean="0"/>
              <a:t> accessed by the type</a:t>
            </a:r>
          </a:p>
          <a:p>
            <a:pPr lvl="1"/>
            <a:r>
              <a:rPr lang="en-US" dirty="0" err="1" smtClean="0"/>
              <a:t>FaceContourType.lowerLipTop</a:t>
            </a:r>
            <a:r>
              <a:rPr lang="en-US" dirty="0"/>
              <a:t> </a:t>
            </a:r>
            <a:r>
              <a:rPr lang="en-US" dirty="0" smtClean="0"/>
              <a:t>for example.</a:t>
            </a:r>
          </a:p>
          <a:p>
            <a:r>
              <a:rPr lang="en-US" dirty="0" err="1" smtClean="0"/>
              <a:t>face.landmark</a:t>
            </a:r>
            <a:r>
              <a:rPr lang="en-US" dirty="0" smtClean="0"/>
              <a:t>[] has the landmarks</a:t>
            </a:r>
          </a:p>
          <a:p>
            <a:pPr lvl="1"/>
            <a:r>
              <a:rPr lang="en-US" dirty="0" err="1" smtClean="0"/>
              <a:t>FaceLandmarkType.leftCheek</a:t>
            </a:r>
            <a:r>
              <a:rPr lang="en-US" dirty="0" smtClean="0"/>
              <a:t> for example</a:t>
            </a:r>
          </a:p>
          <a:p>
            <a:r>
              <a:rPr lang="en-US" dirty="0" err="1" smtClean="0"/>
              <a:t>face.boundingBox</a:t>
            </a:r>
            <a:r>
              <a:rPr lang="en-US" dirty="0" smtClean="0"/>
              <a:t> is the </a:t>
            </a:r>
            <a:r>
              <a:rPr lang="en-US" dirty="0" err="1" smtClean="0"/>
              <a:t>Rect</a:t>
            </a:r>
            <a:r>
              <a:rPr lang="en-US" dirty="0" smtClean="0"/>
              <a:t> that is bounding box of the face.</a:t>
            </a:r>
            <a:endParaRPr lang="en-US" dirty="0"/>
          </a:p>
        </p:txBody>
      </p:sp>
    </p:spTree>
    <p:extLst>
      <p:ext uri="{BB962C8B-B14F-4D97-AF65-F5344CB8AC3E}">
        <p14:creationId xmlns:p14="http://schemas.microsoft.com/office/powerpoint/2010/main" val="2308641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a:t>
            </a:r>
            <a:endParaRPr lang="en-US" dirty="0"/>
          </a:p>
        </p:txBody>
      </p:sp>
      <p:sp>
        <p:nvSpPr>
          <p:cNvPr id="3" name="Content Placeholder 2"/>
          <p:cNvSpPr>
            <a:spLocks noGrp="1"/>
          </p:cNvSpPr>
          <p:nvPr>
            <p:ph sz="half" idx="1"/>
          </p:nvPr>
        </p:nvSpPr>
        <p:spPr/>
        <p:txBody>
          <a:bodyPr/>
          <a:lstStyle/>
          <a:p>
            <a:r>
              <a:rPr lang="en-US" dirty="0" smtClean="0"/>
              <a:t>so like in drawing, we need a </a:t>
            </a:r>
            <a:r>
              <a:rPr lang="en-US" dirty="0" err="1" smtClean="0"/>
              <a:t>customPaint</a:t>
            </a:r>
            <a:endParaRPr lang="en-US" dirty="0"/>
          </a:p>
          <a:p>
            <a:pPr lvl="1"/>
            <a:r>
              <a:rPr lang="en-US" dirty="0" smtClean="0"/>
              <a:t>where painter, can draw the image and then draw on the face as we want</a:t>
            </a:r>
          </a:p>
          <a:p>
            <a:pPr lvl="1"/>
            <a:endParaRPr lang="en-US" dirty="0"/>
          </a:p>
        </p:txBody>
      </p:sp>
      <p:sp>
        <p:nvSpPr>
          <p:cNvPr id="6" name="Rectangle 2"/>
          <p:cNvSpPr>
            <a:spLocks noGrp="1" noChangeArrowheads="1"/>
          </p:cNvSpPr>
          <p:nvPr>
            <p:ph sz="half" idx="2"/>
          </p:nvPr>
        </p:nvSpPr>
        <p:spPr bwMode="auto">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photo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null</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FittedBox</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child: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SizedBox</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width: </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width</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.toDouble()</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height: </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height</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.toDouble()</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child: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CustomPaint</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painter: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FacePainter</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(image: </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image</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faces: </a:t>
            </a:r>
            <a:r>
              <a:rPr kumimoji="0" lang="en-US" altLang="en-US" sz="900" b="0" i="0" u="none" strike="noStrike" cap="none" normalizeH="0" baseline="0" smtClean="0">
                <a:ln>
                  <a:noFill/>
                </a:ln>
                <a:solidFill>
                  <a:srgbClr val="9876AA"/>
                </a:solidFill>
                <a:effectLst/>
                <a:latin typeface="Courier New" panose="02070309020205020404" pitchFamily="49" charset="0"/>
                <a:cs typeface="Courier New" panose="02070309020205020404" pitchFamily="49" charset="0"/>
              </a:rPr>
              <a:t>faces</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 </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const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Text</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6A8759"/>
                </a:solidFill>
                <a:effectLst/>
                <a:latin typeface="Courier New" panose="02070309020205020404" pitchFamily="49" charset="0"/>
                <a:cs typeface="Courier New" panose="02070309020205020404" pitchFamily="49" charset="0"/>
              </a:rPr>
              <a:t>"No Image"</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style: </a:t>
            </a:r>
            <a:r>
              <a:rPr kumimoji="0" lang="en-US" altLang="en-US" sz="900" b="0" i="0" u="none" strike="noStrike" cap="none" normalizeH="0" baseline="0" smtClean="0">
                <a:ln>
                  <a:noFill/>
                </a:ln>
                <a:solidFill>
                  <a:srgbClr val="FFC66D"/>
                </a:solidFill>
                <a:effectLst/>
                <a:latin typeface="Courier New" panose="02070309020205020404" pitchFamily="49" charset="0"/>
                <a:cs typeface="Courier New" panose="02070309020205020404" pitchFamily="49" charset="0"/>
              </a:rPr>
              <a:t>TextStyle</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(fontSize: </a:t>
            </a:r>
            <a:r>
              <a:rPr kumimoji="0" lang="en-US" altLang="en-US" sz="900" b="0" i="0" u="none" strike="noStrike" cap="none" normalizeH="0" baseline="0" smtClean="0">
                <a:ln>
                  <a:noFill/>
                </a:ln>
                <a:solidFill>
                  <a:srgbClr val="6897BB"/>
                </a:solidFill>
                <a:effectLst/>
                <a:latin typeface="Courier New" panose="02070309020205020404" pitchFamily="49" charset="0"/>
                <a:cs typeface="Courier New" panose="02070309020205020404" pitchFamily="49" charset="0"/>
              </a:rPr>
              <a:t>20</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900" b="0" i="0" u="none" strike="noStrike" cap="none" normalizeH="0" baseline="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900" b="0" i="0" u="none" strike="noStrike" cap="none" normalizeH="0" baseline="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0101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to speech.</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175930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code</a:t>
            </a:r>
            <a:endParaRPr lang="en-US" dirty="0"/>
          </a:p>
        </p:txBody>
      </p:sp>
      <p:sp>
        <p:nvSpPr>
          <p:cNvPr id="3" name="Content Placeholder 2"/>
          <p:cNvSpPr>
            <a:spLocks noGrp="1"/>
          </p:cNvSpPr>
          <p:nvPr>
            <p:ph idx="1"/>
          </p:nvPr>
        </p:nvSpPr>
        <p:spPr/>
        <p:txBody>
          <a:bodyPr/>
          <a:lstStyle/>
          <a:p>
            <a:r>
              <a:rPr lang="en-US" dirty="0" err="1" smtClean="0"/>
              <a:t>speech_demo</a:t>
            </a:r>
            <a:r>
              <a:rPr lang="en-US" dirty="0" smtClean="0"/>
              <a:t> has speech to text and text to speech</a:t>
            </a:r>
            <a:endParaRPr lang="en-US" dirty="0" smtClean="0"/>
          </a:p>
          <a:p>
            <a:endParaRPr lang="en-US" dirty="0"/>
          </a:p>
          <a:p>
            <a:r>
              <a:rPr lang="en-US" dirty="0" err="1" smtClean="0"/>
              <a:t>take_pic_demo</a:t>
            </a:r>
            <a:r>
              <a:rPr lang="en-US" dirty="0" smtClean="0"/>
              <a:t> show how to take picture</a:t>
            </a:r>
          </a:p>
          <a:p>
            <a:endParaRPr lang="en-US" dirty="0"/>
          </a:p>
          <a:p>
            <a:r>
              <a:rPr lang="en-US" dirty="0" smtClean="0"/>
              <a:t>the </a:t>
            </a:r>
            <a:r>
              <a:rPr lang="en-US" dirty="0" err="1" smtClean="0"/>
              <a:t>mlkit_demo</a:t>
            </a:r>
            <a:r>
              <a:rPr lang="en-US" dirty="0" smtClean="0"/>
              <a:t> takes a picture and then uses the </a:t>
            </a:r>
            <a:r>
              <a:rPr lang="en-US" dirty="0" err="1" smtClean="0"/>
              <a:t>mlkit</a:t>
            </a:r>
            <a:r>
              <a:rPr lang="en-US" dirty="0" smtClean="0"/>
              <a:t> to draw features.</a:t>
            </a:r>
            <a:endParaRPr lang="en-US" dirty="0"/>
          </a:p>
        </p:txBody>
      </p:sp>
    </p:spTree>
    <p:extLst>
      <p:ext uri="{BB962C8B-B14F-4D97-AF65-F5344CB8AC3E}">
        <p14:creationId xmlns:p14="http://schemas.microsoft.com/office/powerpoint/2010/main" val="76424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https://</a:t>
            </a:r>
            <a:r>
              <a:rPr lang="en-US" dirty="0" smtClean="0">
                <a:hlinkClick r:id="rId2"/>
              </a:rPr>
              <a:t>flutter.dev/docs/codelabs</a:t>
            </a:r>
            <a:r>
              <a:rPr lang="en-US" dirty="0" smtClean="0"/>
              <a:t> </a:t>
            </a:r>
          </a:p>
          <a:p>
            <a:r>
              <a:rPr lang="en-US" dirty="0" smtClean="0">
                <a:hlinkClick r:id="rId3"/>
              </a:rPr>
              <a:t>https://medium.flutterdevs.com/using-firebase-ml-kit-in-flutter-9e72b8e45e96</a:t>
            </a:r>
            <a:r>
              <a:rPr lang="en-US" dirty="0" smtClean="0"/>
              <a:t> </a:t>
            </a:r>
          </a:p>
          <a:p>
            <a:r>
              <a:rPr lang="en-US" dirty="0" smtClean="0">
                <a:hlinkClick r:id="rId4"/>
              </a:rPr>
              <a:t>https://docs.flutter.dev/cookbook/images/network-image</a:t>
            </a:r>
            <a:r>
              <a:rPr lang="en-US" dirty="0" smtClean="0"/>
              <a:t> </a:t>
            </a:r>
          </a:p>
          <a:p>
            <a:r>
              <a:rPr lang="en-US" dirty="0" smtClean="0">
                <a:hlinkClick r:id="rId5"/>
              </a:rPr>
              <a:t>https://medium.com/@ys.commerciale/process-and-show-an-image-in-flutter-aebb0054ce94</a:t>
            </a:r>
            <a:r>
              <a:rPr lang="en-US" dirty="0" smtClean="0"/>
              <a:t> </a:t>
            </a:r>
          </a:p>
          <a:p>
            <a:r>
              <a:rPr lang="en-US" dirty="0" smtClean="0">
                <a:hlinkClick r:id="rId6"/>
              </a:rPr>
              <a:t>https://pub.dev/packages/google_ml_kit</a:t>
            </a:r>
            <a:r>
              <a:rPr lang="en-US" dirty="0" smtClean="0"/>
              <a:t> </a:t>
            </a:r>
          </a:p>
          <a:p>
            <a:r>
              <a:rPr lang="en-US" dirty="0" smtClean="0">
                <a:hlinkClick r:id="rId7"/>
              </a:rPr>
              <a:t>https://pub.dev/packages/speech_to_text</a:t>
            </a:r>
            <a:r>
              <a:rPr lang="en-US" dirty="0" smtClean="0"/>
              <a:t> </a:t>
            </a:r>
            <a:endParaRPr lang="en-US" dirty="0"/>
          </a:p>
          <a:p>
            <a:r>
              <a:rPr lang="en-US" dirty="0" smtClean="0">
                <a:hlinkClick r:id="rId8"/>
              </a:rPr>
              <a:t>https://pub.dev/packages/flutter_tts</a:t>
            </a:r>
            <a:r>
              <a:rPr lang="en-US" dirty="0" smtClean="0"/>
              <a:t> </a:t>
            </a:r>
          </a:p>
          <a:p>
            <a:r>
              <a:rPr lang="en-US" dirty="0" smtClean="0">
                <a:hlinkClick r:id="rId9"/>
              </a:rPr>
              <a:t>https://medium.flutterdevs.com/flutter-text-to-speech-3ed66ebec523</a:t>
            </a:r>
            <a:r>
              <a:rPr lang="en-US" dirty="0" smtClean="0"/>
              <a:t> </a:t>
            </a:r>
          </a:p>
          <a:p>
            <a:r>
              <a:rPr lang="en-US" dirty="0" smtClean="0">
                <a:hlinkClick r:id="rId10"/>
              </a:rPr>
              <a:t>https://pub.dev/packages/image_picker</a:t>
            </a:r>
            <a:r>
              <a:rPr lang="en-US" dirty="0" smtClean="0"/>
              <a:t> </a:t>
            </a:r>
          </a:p>
          <a:p>
            <a:r>
              <a:rPr lang="en-US" dirty="0" smtClean="0">
                <a:hlinkClick r:id="rId11"/>
              </a:rPr>
              <a:t>https://api.flutter.dev/flutter/widgets/Image-class.html</a:t>
            </a:r>
            <a:r>
              <a:rPr lang="en-US" dirty="0" smtClean="0"/>
              <a:t> </a:t>
            </a:r>
          </a:p>
        </p:txBody>
      </p:sp>
    </p:spTree>
    <p:extLst>
      <p:ext uri="{BB962C8B-B14F-4D97-AF65-F5344CB8AC3E}">
        <p14:creationId xmlns:p14="http://schemas.microsoft.com/office/powerpoint/2010/main" val="784819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2352922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flutter_tts</a:t>
            </a:r>
            <a:r>
              <a:rPr lang="en-US" dirty="0" smtClean="0"/>
              <a:t> plugin.</a:t>
            </a:r>
            <a:endParaRPr lang="en-US" dirty="0"/>
          </a:p>
        </p:txBody>
      </p:sp>
      <p:sp>
        <p:nvSpPr>
          <p:cNvPr id="5" name="Content Placeholder 4"/>
          <p:cNvSpPr>
            <a:spLocks noGrp="1"/>
          </p:cNvSpPr>
          <p:nvPr>
            <p:ph idx="1"/>
          </p:nvPr>
        </p:nvSpPr>
        <p:spPr/>
        <p:txBody>
          <a:bodyPr/>
          <a:lstStyle/>
          <a:p>
            <a:r>
              <a:rPr lang="en-US" dirty="0" smtClean="0"/>
              <a:t>works on </a:t>
            </a:r>
            <a:r>
              <a:rPr lang="en-US" dirty="0" err="1" smtClean="0"/>
              <a:t>anroid</a:t>
            </a:r>
            <a:r>
              <a:rPr lang="en-US" dirty="0" smtClean="0"/>
              <a:t>, iOS, web, windows and </a:t>
            </a:r>
            <a:r>
              <a:rPr lang="en-US" dirty="0" err="1" smtClean="0"/>
              <a:t>MacOS</a:t>
            </a:r>
            <a:endParaRPr lang="en-US" dirty="0" smtClean="0"/>
          </a:p>
          <a:p>
            <a:r>
              <a:rPr lang="en-US" dirty="0" smtClean="0"/>
              <a:t>note android must set a </a:t>
            </a:r>
            <a:r>
              <a:rPr lang="en-US" dirty="0" err="1" smtClean="0"/>
              <a:t>minSdkVersion</a:t>
            </a:r>
            <a:r>
              <a:rPr lang="en-US" dirty="0" smtClean="0"/>
              <a:t> 21</a:t>
            </a:r>
          </a:p>
          <a:p>
            <a:pPr lvl="1"/>
            <a:r>
              <a:rPr lang="en-US" dirty="0" smtClean="0"/>
              <a:t>flutter default is currently 16.  </a:t>
            </a:r>
          </a:p>
          <a:p>
            <a:pPr lvl="1"/>
            <a:endParaRPr lang="en-US" dirty="0"/>
          </a:p>
          <a:p>
            <a:r>
              <a:rPr lang="en-US" dirty="0" err="1" smtClean="0"/>
              <a:t>pubspec.yaml</a:t>
            </a:r>
            <a:r>
              <a:rPr lang="en-US" dirty="0" smtClean="0"/>
              <a:t> add</a:t>
            </a:r>
          </a:p>
          <a:p>
            <a:r>
              <a:rPr lang="en-US" dirty="0" err="1" smtClean="0"/>
              <a:t>flutter_tts</a:t>
            </a:r>
            <a:r>
              <a:rPr lang="en-US" dirty="0" smtClean="0"/>
              <a:t>: ^3.6.3  in the dependencies section</a:t>
            </a:r>
          </a:p>
          <a:p>
            <a:pPr lvl="1"/>
            <a:r>
              <a:rPr lang="en-US" dirty="0" smtClean="0"/>
              <a:t>or command line, flutter pug add </a:t>
            </a:r>
            <a:r>
              <a:rPr lang="en-US" dirty="0" err="1" smtClean="0"/>
              <a:t>flutter_tts</a:t>
            </a:r>
            <a:r>
              <a:rPr lang="en-US" dirty="0" smtClean="0"/>
              <a:t> in the project directory.</a:t>
            </a:r>
            <a:endParaRPr lang="en-US" dirty="0"/>
          </a:p>
        </p:txBody>
      </p:sp>
    </p:spTree>
    <p:extLst>
      <p:ext uri="{BB962C8B-B14F-4D97-AF65-F5344CB8AC3E}">
        <p14:creationId xmlns:p14="http://schemas.microsoft.com/office/powerpoint/2010/main" val="245389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3" name="Content Placeholder 2"/>
          <p:cNvSpPr>
            <a:spLocks noGrp="1"/>
          </p:cNvSpPr>
          <p:nvPr>
            <p:ph sz="half" idx="1"/>
          </p:nvPr>
        </p:nvSpPr>
        <p:spPr/>
        <p:txBody>
          <a:bodyPr/>
          <a:lstStyle/>
          <a:p>
            <a:r>
              <a:rPr lang="en-US" dirty="0" smtClean="0"/>
              <a:t>It's pretty similar to android.</a:t>
            </a:r>
          </a:p>
          <a:p>
            <a:r>
              <a:rPr lang="en-US" dirty="0" smtClean="0"/>
              <a:t>you need to initialize it.</a:t>
            </a:r>
          </a:p>
          <a:p>
            <a:r>
              <a:rPr lang="en-US" dirty="0" smtClean="0"/>
              <a:t>you can set up listeners to deal issues.</a:t>
            </a:r>
          </a:p>
          <a:p>
            <a:r>
              <a:rPr lang="en-US" dirty="0" smtClean="0"/>
              <a:t>use a "speak" function to say the words.</a:t>
            </a:r>
          </a:p>
          <a:p>
            <a:endParaRPr lang="en-US" dirty="0"/>
          </a:p>
          <a:p>
            <a:r>
              <a:rPr lang="en-US" dirty="0" smtClean="0"/>
              <a:t>there is a stop and pause function as well.</a:t>
            </a:r>
            <a:endParaRPr lang="en-US" dirty="0"/>
          </a:p>
        </p:txBody>
      </p:sp>
      <p:sp>
        <p:nvSpPr>
          <p:cNvPr id="5" name="Rectangle 1"/>
          <p:cNvSpPr>
            <a:spLocks noGrp="1" noChangeArrowheads="1"/>
          </p:cNvSpPr>
          <p:nvPr>
            <p:ph sz="half" idx="2"/>
          </p:nvPr>
        </p:nvSpPr>
        <p:spPr bwMode="auto">
          <a:xfrm>
            <a:off x="6262992" y="485608"/>
            <a:ext cx="4953000" cy="5693866"/>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import </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6A8759"/>
                </a:solidFill>
                <a:effectLst/>
                <a:latin typeface="Courier New" panose="02070309020205020404" pitchFamily="49" charset="0"/>
                <a:cs typeface="Courier New" panose="02070309020205020404" pitchFamily="49" charset="0"/>
              </a:rPr>
              <a:t>package:flutter_tts</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6A8759"/>
                </a:solidFill>
                <a:effectLst/>
                <a:latin typeface="Courier New" panose="02070309020205020404" pitchFamily="49" charset="0"/>
                <a:cs typeface="Courier New" panose="02070309020205020404" pitchFamily="49" charset="0"/>
              </a:rPr>
              <a:t>flutter_tts.dart</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BBB529"/>
                </a:solidFill>
                <a:effectLst/>
                <a:latin typeface="Courier New" panose="02070309020205020404" pitchFamily="49" charset="0"/>
                <a:cs typeface="Courier New" panose="02070309020205020404" pitchFamily="49" charset="0"/>
              </a:rPr>
              <a:t>@override</a:t>
            </a:r>
            <a:br>
              <a:rPr kumimoji="0" lang="en-US" altLang="en-US" sz="1400" b="0" i="0" u="none" strike="noStrike" cap="none" normalizeH="0" baseline="0" dirty="0" smtClean="0">
                <a:ln>
                  <a:noFill/>
                </a:ln>
                <a:solidFill>
                  <a:srgbClr val="BBB529"/>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initState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super</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.initState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initTts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initTts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CC7832"/>
                </a:solidFill>
                <a:latin typeface="Courier New" panose="02070309020205020404" pitchFamily="49" charset="0"/>
                <a:cs typeface="Courier New" panose="02070309020205020404" pitchFamily="49" charset="0"/>
              </a:rPr>
              <a:t> </a:t>
            </a:r>
            <a:r>
              <a:rPr lang="en-US" altLang="en-US" sz="1400" dirty="0" smtClean="0">
                <a:solidFill>
                  <a:srgbClr val="CC7832"/>
                </a:solidFill>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smtClean="0">
              <a:solidFill>
                <a:srgbClr val="CC7832"/>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smtClean="0">
                <a:solidFill>
                  <a:srgbClr val="CC7832"/>
                </a:solidFill>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CC7832"/>
              </a:solidFill>
              <a:latin typeface="Courier New" panose="02070309020205020404" pitchFamily="49" charset="0"/>
              <a:cs typeface="Courier New" panose="02070309020205020404" pitchFamily="49" charset="0"/>
            </a:endParaRPr>
          </a:p>
          <a:p>
            <a:pPr marL="0" indent="0" eaLnBrk="0" fontAlgn="base" hangingPunct="0">
              <a:lnSpc>
                <a:spcPct val="100000"/>
              </a:lnSpc>
              <a:spcBef>
                <a:spcPct val="0"/>
              </a:spcBef>
              <a:spcAft>
                <a:spcPct val="0"/>
              </a:spcAft>
              <a:buNone/>
            </a:pP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400" b="0" i="0" u="none" strike="noStrike" cap="none" normalizeH="0" baseline="0" dirty="0" smtClean="0">
                <a:ln>
                  <a:noFill/>
                </a:ln>
                <a:solidFill>
                  <a:srgbClr val="FFC66D"/>
                </a:solidFill>
                <a:effectLst/>
                <a:latin typeface="Courier New" panose="02070309020205020404" pitchFamily="49" charset="0"/>
                <a:cs typeface="Courier New" panose="02070309020205020404" pitchFamily="49" charset="0"/>
              </a:rPr>
              <a:t>speak</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if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msg</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isEmpty</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return;</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//start speaking.</a:t>
            </a:r>
            <a:b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flutterTts</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.speak</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msg</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text</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63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Speech to text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34193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speech_to_text</a:t>
            </a:r>
            <a:r>
              <a:rPr lang="en-US" dirty="0" smtClean="0"/>
              <a:t> public.</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works on android, iOS, </a:t>
            </a:r>
            <a:r>
              <a:rPr lang="en-US" dirty="0" err="1" smtClean="0"/>
              <a:t>macos</a:t>
            </a:r>
            <a:r>
              <a:rPr lang="en-US" dirty="0" smtClean="0"/>
              <a:t> and web.</a:t>
            </a:r>
          </a:p>
          <a:p>
            <a:pPr lvl="1"/>
            <a:r>
              <a:rPr lang="en-US" dirty="0" smtClean="0"/>
              <a:t>flutter pub add </a:t>
            </a:r>
            <a:r>
              <a:rPr lang="en-US" dirty="0" err="1" smtClean="0"/>
              <a:t>speech_to_text</a:t>
            </a:r>
            <a:endParaRPr lang="en-US" dirty="0" smtClean="0"/>
          </a:p>
          <a:p>
            <a:r>
              <a:rPr lang="en-US" dirty="0" smtClean="0"/>
              <a:t>or add </a:t>
            </a:r>
            <a:r>
              <a:rPr lang="en-US" dirty="0" err="1" smtClean="0"/>
              <a:t>speech_to_text</a:t>
            </a:r>
            <a:r>
              <a:rPr lang="en-US" dirty="0" smtClean="0"/>
              <a:t>: ^6.1.1 </a:t>
            </a:r>
            <a:r>
              <a:rPr lang="en-US" dirty="0" err="1" smtClean="0"/>
              <a:t>pubspec.yaml</a:t>
            </a:r>
            <a:r>
              <a:rPr lang="en-US" dirty="0" smtClean="0"/>
              <a:t> dependences file.</a:t>
            </a:r>
          </a:p>
          <a:p>
            <a:r>
              <a:rPr lang="en-US" dirty="0" smtClean="0"/>
              <a:t>this has permission that need to be set for iOS</a:t>
            </a:r>
          </a:p>
          <a:p>
            <a:r>
              <a:rPr lang="en-US" dirty="0" smtClean="0"/>
              <a:t>Android, added the following to the AndroidManifest.xml in the project</a:t>
            </a:r>
          </a:p>
          <a:p>
            <a:pPr marL="914400" lvl="2" indent="0">
              <a:buNone/>
            </a:pPr>
            <a:r>
              <a:rPr lang="en-US" dirty="0" smtClean="0"/>
              <a:t>&lt;uses-permission </a:t>
            </a:r>
            <a:r>
              <a:rPr lang="en-US" dirty="0" err="1" smtClean="0"/>
              <a:t>android:name</a:t>
            </a:r>
            <a:r>
              <a:rPr lang="en-US" dirty="0" smtClean="0"/>
              <a:t>="</a:t>
            </a:r>
            <a:r>
              <a:rPr lang="en-US" dirty="0" err="1" smtClean="0"/>
              <a:t>android.permission.RECORD_AUDIO</a:t>
            </a:r>
            <a:r>
              <a:rPr lang="en-US" dirty="0" smtClean="0"/>
              <a:t>"/&gt;</a:t>
            </a:r>
          </a:p>
          <a:p>
            <a:pPr marL="914400" lvl="2" indent="0">
              <a:buNone/>
            </a:pPr>
            <a:r>
              <a:rPr lang="en-US" dirty="0" smtClean="0"/>
              <a:t>    &lt;uses-permission </a:t>
            </a:r>
            <a:r>
              <a:rPr lang="en-US" dirty="0" err="1" smtClean="0"/>
              <a:t>android:name</a:t>
            </a:r>
            <a:r>
              <a:rPr lang="en-US" dirty="0" smtClean="0"/>
              <a:t>="</a:t>
            </a:r>
            <a:r>
              <a:rPr lang="en-US" dirty="0" err="1" smtClean="0"/>
              <a:t>android.permission.INTERNET</a:t>
            </a:r>
            <a:r>
              <a:rPr lang="en-US" dirty="0" smtClean="0"/>
              <a:t>"/&gt;</a:t>
            </a:r>
          </a:p>
          <a:p>
            <a:pPr marL="914400" lvl="2" indent="0">
              <a:buNone/>
            </a:pPr>
            <a:r>
              <a:rPr lang="en-US" dirty="0" smtClean="0"/>
              <a:t>    &lt;uses-permission </a:t>
            </a:r>
            <a:r>
              <a:rPr lang="en-US" dirty="0" err="1" smtClean="0"/>
              <a:t>android:name</a:t>
            </a:r>
            <a:r>
              <a:rPr lang="en-US" dirty="0" smtClean="0"/>
              <a:t>="</a:t>
            </a:r>
            <a:r>
              <a:rPr lang="en-US" dirty="0" err="1" smtClean="0"/>
              <a:t>android.permission.BLUETOOTH</a:t>
            </a:r>
            <a:r>
              <a:rPr lang="en-US" dirty="0" smtClean="0"/>
              <a:t>"/&gt;</a:t>
            </a:r>
          </a:p>
          <a:p>
            <a:pPr marL="914400" lvl="2" indent="0">
              <a:buNone/>
            </a:pPr>
            <a:r>
              <a:rPr lang="en-US" dirty="0" smtClean="0"/>
              <a:t>    &lt;uses-permission </a:t>
            </a:r>
            <a:r>
              <a:rPr lang="en-US" dirty="0" err="1" smtClean="0"/>
              <a:t>android:name</a:t>
            </a:r>
            <a:r>
              <a:rPr lang="en-US" dirty="0" smtClean="0"/>
              <a:t>="</a:t>
            </a:r>
            <a:r>
              <a:rPr lang="en-US" dirty="0" err="1" smtClean="0"/>
              <a:t>android.permission.BLUETOOTH_ADMIN</a:t>
            </a:r>
            <a:r>
              <a:rPr lang="en-US" dirty="0" smtClean="0"/>
              <a:t>"/&gt;</a:t>
            </a:r>
          </a:p>
          <a:p>
            <a:pPr marL="914400" lvl="2" indent="0">
              <a:buNone/>
            </a:pPr>
            <a:r>
              <a:rPr lang="en-US" dirty="0" smtClean="0"/>
              <a:t>    &lt;uses-permission </a:t>
            </a:r>
            <a:r>
              <a:rPr lang="en-US" dirty="0" err="1" smtClean="0"/>
              <a:t>android:name</a:t>
            </a:r>
            <a:r>
              <a:rPr lang="en-US" dirty="0" smtClean="0"/>
              <a:t>="</a:t>
            </a:r>
            <a:r>
              <a:rPr lang="en-US" dirty="0" err="1" smtClean="0"/>
              <a:t>android.permission.BLUETOOTH_CONNECT</a:t>
            </a:r>
            <a:r>
              <a:rPr lang="en-US" dirty="0" smtClean="0"/>
              <a:t>"/&gt;</a:t>
            </a:r>
          </a:p>
          <a:p>
            <a:pPr marL="914400" lvl="2" indent="0">
              <a:buNone/>
            </a:pPr>
            <a:r>
              <a:rPr lang="fr-FR" dirty="0" smtClean="0"/>
              <a:t>&lt;</a:t>
            </a:r>
            <a:r>
              <a:rPr lang="fr-FR" dirty="0" err="1" smtClean="0"/>
              <a:t>queries</a:t>
            </a:r>
            <a:r>
              <a:rPr lang="fr-FR" dirty="0" smtClean="0"/>
              <a:t>&gt;</a:t>
            </a:r>
          </a:p>
          <a:p>
            <a:pPr marL="914400" lvl="2" indent="0">
              <a:buNone/>
            </a:pPr>
            <a:r>
              <a:rPr lang="fr-FR" dirty="0" smtClean="0"/>
              <a:t>    &lt;</a:t>
            </a:r>
            <a:r>
              <a:rPr lang="fr-FR" dirty="0" err="1" smtClean="0"/>
              <a:t>intent</a:t>
            </a:r>
            <a:r>
              <a:rPr lang="fr-FR" dirty="0" smtClean="0"/>
              <a:t>&gt;</a:t>
            </a:r>
          </a:p>
          <a:p>
            <a:pPr marL="914400" lvl="2" indent="0">
              <a:buNone/>
            </a:pPr>
            <a:r>
              <a:rPr lang="fr-FR" dirty="0" smtClean="0"/>
              <a:t>        &lt;action </a:t>
            </a:r>
            <a:r>
              <a:rPr lang="fr-FR" dirty="0" err="1" smtClean="0"/>
              <a:t>android:name</a:t>
            </a:r>
            <a:r>
              <a:rPr lang="fr-FR" dirty="0" smtClean="0"/>
              <a:t>="</a:t>
            </a:r>
            <a:r>
              <a:rPr lang="fr-FR" dirty="0" err="1" smtClean="0"/>
              <a:t>android.speech.RecognitionService</a:t>
            </a:r>
            <a:r>
              <a:rPr lang="fr-FR" dirty="0" smtClean="0"/>
              <a:t>" /&gt;</a:t>
            </a:r>
          </a:p>
          <a:p>
            <a:pPr marL="914400" lvl="2" indent="0">
              <a:buNone/>
            </a:pPr>
            <a:r>
              <a:rPr lang="fr-FR" dirty="0" smtClean="0"/>
              <a:t>    &lt;/</a:t>
            </a:r>
            <a:r>
              <a:rPr lang="fr-FR" dirty="0" err="1" smtClean="0"/>
              <a:t>intent</a:t>
            </a:r>
            <a:r>
              <a:rPr lang="fr-FR" dirty="0" smtClean="0"/>
              <a:t>&gt;</a:t>
            </a:r>
          </a:p>
          <a:p>
            <a:pPr marL="914400" lvl="2" indent="0">
              <a:buNone/>
            </a:pPr>
            <a:r>
              <a:rPr lang="fr-FR" dirty="0" smtClean="0"/>
              <a:t>&lt;/</a:t>
            </a:r>
            <a:r>
              <a:rPr lang="fr-FR" dirty="0" err="1" smtClean="0"/>
              <a:t>queries</a:t>
            </a:r>
            <a:r>
              <a:rPr lang="fr-FR" dirty="0" smtClean="0"/>
              <a:t>&gt;</a:t>
            </a:r>
            <a:endParaRPr lang="en-US" dirty="0"/>
          </a:p>
        </p:txBody>
      </p:sp>
    </p:spTree>
    <p:extLst>
      <p:ext uri="{BB962C8B-B14F-4D97-AF65-F5344CB8AC3E}">
        <p14:creationId xmlns:p14="http://schemas.microsoft.com/office/powerpoint/2010/main" val="383539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6" name="Content Placeholder 5"/>
          <p:cNvSpPr>
            <a:spLocks noGrp="1"/>
          </p:cNvSpPr>
          <p:nvPr>
            <p:ph sz="half" idx="1"/>
          </p:nvPr>
        </p:nvSpPr>
        <p:spPr/>
        <p:txBody>
          <a:bodyPr/>
          <a:lstStyle/>
          <a:p>
            <a:r>
              <a:rPr lang="en-US" dirty="0" smtClean="0"/>
              <a:t>initialize it in the </a:t>
            </a:r>
            <a:r>
              <a:rPr lang="en-US" dirty="0" err="1" smtClean="0"/>
              <a:t>initstate</a:t>
            </a:r>
            <a:r>
              <a:rPr lang="en-US" dirty="0" smtClean="0"/>
              <a:t>()</a:t>
            </a:r>
          </a:p>
          <a:p>
            <a:endParaRPr lang="en-US" dirty="0"/>
          </a:p>
          <a:p>
            <a:r>
              <a:rPr lang="en-US" dirty="0" smtClean="0"/>
              <a:t>set a listener for results on start</a:t>
            </a:r>
          </a:p>
          <a:p>
            <a:r>
              <a:rPr lang="en-US" dirty="0" smtClean="0"/>
              <a:t>and stop when done.</a:t>
            </a:r>
          </a:p>
          <a:p>
            <a:pPr lvl="1"/>
            <a:r>
              <a:rPr lang="en-US" dirty="0" smtClean="0"/>
              <a:t>it will also stop atomically when to much time has passed.</a:t>
            </a:r>
            <a:endParaRPr lang="en-US" dirty="0"/>
          </a:p>
        </p:txBody>
      </p:sp>
      <p:sp>
        <p:nvSpPr>
          <p:cNvPr id="8" name="Rectangle 1"/>
          <p:cNvSpPr>
            <a:spLocks noGrp="1" noChangeArrowheads="1"/>
          </p:cNvSpPr>
          <p:nvPr>
            <p:ph sz="half" idx="2"/>
          </p:nvPr>
        </p:nvSpPr>
        <p:spPr bwMode="auto">
          <a:xfrm>
            <a:off x="6443481" y="1825625"/>
            <a:ext cx="4910319" cy="332398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This has to happen only once per app</a:t>
            </a:r>
            <a:br>
              <a:rPr kumimoji="0" lang="en-US" altLang="en-US" sz="14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4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initSpeech</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
            </a:r>
            <a:b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.initialize(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A9B7C6"/>
                </a:solidFill>
                <a:latin typeface="Courier New" panose="02070309020205020404" pitchFamily="49" charset="0"/>
                <a:cs typeface="Courier New" panose="02070309020205020404" pitchFamily="49" charset="0"/>
              </a:rPr>
              <a:t> </a:t>
            </a:r>
            <a:r>
              <a:rPr lang="en-US" altLang="en-US" sz="1400" dirty="0" smtClean="0">
                <a:solidFill>
                  <a:srgbClr val="A9B7C6"/>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onError</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errorListener</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CC7832"/>
                </a:solidFill>
                <a:latin typeface="Courier New" panose="02070309020205020404" pitchFamily="49" charset="0"/>
                <a:cs typeface="Courier New" panose="02070309020205020404" pitchFamily="49" charset="0"/>
              </a:rPr>
              <a:t> </a:t>
            </a:r>
            <a:r>
              <a:rPr lang="en-US" altLang="en-US" sz="1400" dirty="0" smtClean="0">
                <a:solidFill>
                  <a:srgbClr val="CC7832"/>
                </a:solidFill>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onStatus</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statusListener</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.then((value)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"initialized is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$value</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4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4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value</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return ;</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445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(2)</a:t>
            </a:r>
            <a:endParaRPr lang="en-US" dirty="0"/>
          </a:p>
        </p:txBody>
      </p:sp>
      <p:sp>
        <p:nvSpPr>
          <p:cNvPr id="3" name="Content Placeholder 2"/>
          <p:cNvSpPr>
            <a:spLocks noGrp="1"/>
          </p:cNvSpPr>
          <p:nvPr>
            <p:ph sz="half" idx="1"/>
          </p:nvPr>
        </p:nvSpPr>
        <p:spPr>
          <a:xfrm>
            <a:off x="838200" y="1825625"/>
            <a:ext cx="2887494" cy="4351338"/>
          </a:xfrm>
        </p:spPr>
        <p:txBody>
          <a:bodyPr/>
          <a:lstStyle/>
          <a:p>
            <a:r>
              <a:rPr lang="en-US" dirty="0" smtClean="0"/>
              <a:t>when starting, you set a listener to receive the results.</a:t>
            </a:r>
          </a:p>
          <a:p>
            <a:endParaRPr lang="en-US" dirty="0"/>
          </a:p>
          <a:p>
            <a:r>
              <a:rPr lang="en-US" dirty="0" smtClean="0"/>
              <a:t>by default it will give you partial results, or set to false for the final result.</a:t>
            </a:r>
            <a:endParaRPr lang="en-US" dirty="0"/>
          </a:p>
        </p:txBody>
      </p:sp>
      <p:sp>
        <p:nvSpPr>
          <p:cNvPr id="5" name="Rectangle 1"/>
          <p:cNvSpPr>
            <a:spLocks noGrp="1" noChangeArrowheads="1"/>
          </p:cNvSpPr>
          <p:nvPr>
            <p:ph sz="half" idx="2"/>
          </p:nvPr>
        </p:nvSpPr>
        <p:spPr bwMode="auto">
          <a:xfrm>
            <a:off x="4095750" y="1277471"/>
            <a:ext cx="7715574" cy="5447645"/>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Each time to start a speech recognition session</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startListening</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if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smtClean="0">
                <a:ln>
                  <a:noFill/>
                </a:ln>
                <a:solidFill>
                  <a:srgbClr val="808080"/>
                </a:solidFill>
                <a:effectLst/>
                <a:latin typeface="Courier New" panose="02070309020205020404" pitchFamily="49" charset="0"/>
                <a:cs typeface="Courier New" panose="02070309020205020404" pitchFamily="49" charset="0"/>
              </a:rPr>
              <a:t>speechToText.listen</a:t>
            </a: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808080"/>
                </a:solidFill>
                <a:effectLst/>
                <a:latin typeface="Courier New" panose="02070309020205020404" pitchFamily="49" charset="0"/>
                <a:cs typeface="Courier New" panose="02070309020205020404" pitchFamily="49" charset="0"/>
              </a:rPr>
              <a:t>onResult</a:t>
            </a: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808080"/>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808080"/>
                </a:solidFill>
                <a:effectLst/>
                <a:latin typeface="Courier New" panose="02070309020205020404" pitchFamily="49" charset="0"/>
                <a:cs typeface="Courier New" panose="02070309020205020404" pitchFamily="49" charset="0"/>
              </a:rPr>
              <a:t>partialResults</a:t>
            </a: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false);</a:t>
            </a:r>
            <a:b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.listen</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onResult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"Speech to text started.</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true;</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"Speech not started, not initialized?.</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This is the callback that the </a:t>
            </a:r>
            <a:r>
              <a:rPr kumimoji="0" lang="en-US" altLang="en-US" sz="1200" b="0" i="1" u="none" strike="noStrike" cap="none" normalizeH="0" baseline="0" dirty="0" err="1" smtClean="0">
                <a:ln>
                  <a:noFill/>
                </a:ln>
                <a:solidFill>
                  <a:srgbClr val="629755"/>
                </a:solidFill>
                <a:effectLst/>
                <a:latin typeface="Courier New" panose="02070309020205020404" pitchFamily="49" charset="0"/>
                <a:cs typeface="Courier New" panose="02070309020205020404" pitchFamily="49" charset="0"/>
              </a:rPr>
              <a:t>SpeechToText</a:t>
            </a: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plugin calls when</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the platform returns recognized words.</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onSpeechResult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SpeechRecognitionResult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result)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String words =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result.</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recognizedWords</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if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words.</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isNotEmpty</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$words</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else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"no words recognized.</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5519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(3)</a:t>
            </a:r>
            <a:endParaRPr lang="en-US" dirty="0"/>
          </a:p>
        </p:txBody>
      </p:sp>
      <p:sp>
        <p:nvSpPr>
          <p:cNvPr id="3" name="Content Placeholder 2"/>
          <p:cNvSpPr>
            <a:spLocks noGrp="1"/>
          </p:cNvSpPr>
          <p:nvPr>
            <p:ph sz="half" idx="1"/>
          </p:nvPr>
        </p:nvSpPr>
        <p:spPr>
          <a:xfrm>
            <a:off x="838200" y="1825625"/>
            <a:ext cx="3305783" cy="4351338"/>
          </a:xfrm>
        </p:spPr>
        <p:txBody>
          <a:bodyPr/>
          <a:lstStyle/>
          <a:p>
            <a:r>
              <a:rPr lang="en-US" dirty="0" smtClean="0"/>
              <a:t>stop listening.</a:t>
            </a:r>
          </a:p>
          <a:p>
            <a:pPr lvl="1"/>
            <a:r>
              <a:rPr lang="en-US" dirty="0" smtClean="0"/>
              <a:t>note it may have already stopped to so initialize has two listeners to help you know if it stopped already.</a:t>
            </a:r>
            <a:endParaRPr lang="en-US" dirty="0"/>
          </a:p>
        </p:txBody>
      </p:sp>
      <p:sp>
        <p:nvSpPr>
          <p:cNvPr id="5" name="Rectangle 1"/>
          <p:cNvSpPr>
            <a:spLocks noGrp="1" noChangeArrowheads="1"/>
          </p:cNvSpPr>
          <p:nvPr>
            <p:ph sz="half" idx="2"/>
          </p:nvPr>
        </p:nvSpPr>
        <p:spPr bwMode="auto">
          <a:xfrm>
            <a:off x="4509822" y="1554470"/>
            <a:ext cx="7497447" cy="4893647"/>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Manually stop the active speech recognition session</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Note that there are also timeouts that each platform enforces</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and the </a:t>
            </a:r>
            <a:r>
              <a:rPr kumimoji="0" lang="en-US" altLang="en-US" sz="1200" b="0" i="1" u="none" strike="noStrike" cap="none" normalizeH="0" baseline="0" dirty="0" err="1" smtClean="0">
                <a:ln>
                  <a:noFill/>
                </a:ln>
                <a:solidFill>
                  <a:srgbClr val="629755"/>
                </a:solidFill>
                <a:effectLst/>
                <a:latin typeface="Courier New" panose="02070309020205020404" pitchFamily="49" charset="0"/>
                <a:cs typeface="Courier New" panose="02070309020205020404" pitchFamily="49" charset="0"/>
              </a:rPr>
              <a:t>SpeechToText</a:t>
            </a: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plugin supports setting timeouts on the</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t>/// listen method.</a:t>
            </a:r>
            <a:br>
              <a:rPr kumimoji="0" lang="en-US" altLang="en-US" sz="1200" b="0" i="1" u="none" strike="noStrike" cap="none" normalizeH="0" baseline="0" dirty="0" smtClean="0">
                <a:ln>
                  <a:noFill/>
                </a:ln>
                <a:solidFill>
                  <a:srgbClr val="629755"/>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stopListening</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CC7832"/>
                </a:solidFill>
                <a:effectLst/>
                <a:latin typeface="Courier New" panose="02070309020205020404" pitchFamily="49" charset="0"/>
                <a:cs typeface="Courier New" panose="02070309020205020404" pitchFamily="49" charset="0"/>
              </a:rPr>
              <a:t>async</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if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speechEnabled</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await </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.stop</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"Speech to text stopped.</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false;</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A9B7C6"/>
              </a:solidFill>
              <a:latin typeface="Courier New" panose="02070309020205020404" pitchFamily="49" charset="0"/>
              <a:cs typeface="Courier New" panose="02070309020205020404" pitchFamily="49" charset="0"/>
            </a:endParaRPr>
          </a:p>
          <a:p>
            <a:pPr marL="0" indent="0" eaLnBrk="0" fontAlgn="base" hangingPunct="0">
              <a:lnSpc>
                <a:spcPct val="100000"/>
              </a:lnSpc>
              <a:spcBef>
                <a:spcPct val="0"/>
              </a:spcBef>
              <a:spcAft>
                <a:spcPct val="0"/>
              </a:spcAft>
              <a:buNone/>
            </a:pP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errorListener</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SpeechRecognitionError</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error)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isListening</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error.</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errorMsg</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 -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error.</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permanent</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void </a:t>
            </a:r>
            <a:r>
              <a:rPr kumimoji="0" lang="en-US" altLang="en-US" sz="1200" b="0" i="0" u="none" strike="noStrike" cap="none" normalizeH="0" baseline="0" dirty="0" err="1" smtClean="0">
                <a:ln>
                  <a:noFill/>
                </a:ln>
                <a:solidFill>
                  <a:srgbClr val="FFC66D"/>
                </a:solidFill>
                <a:effectLst/>
                <a:latin typeface="Courier New" panose="02070309020205020404" pitchFamily="49" charset="0"/>
                <a:cs typeface="Courier New" panose="02070309020205020404" pitchFamily="49" charset="0"/>
              </a:rPr>
              <a:t>statusListener</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(String status)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setState</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listening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speechToText</a:t>
            </a:r>
            <a:r>
              <a:rPr kumimoji="0" lang="en-US" altLang="en-US" sz="1200" b="0" i="0" u="none" strike="noStrike" cap="none" normalizeH="0" baseline="0" dirty="0" err="1"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smtClean="0">
                <a:ln>
                  <a:noFill/>
                </a:ln>
                <a:solidFill>
                  <a:srgbClr val="9876AA"/>
                </a:solidFill>
                <a:effectLst/>
                <a:latin typeface="Courier New" panose="02070309020205020404" pitchFamily="49" charset="0"/>
                <a:cs typeface="Courier New" panose="02070309020205020404" pitchFamily="49" charset="0"/>
              </a:rPr>
              <a:t>isListening</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9876AA"/>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'Received listener status: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$status </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\n</a:t>
            </a:r>
            <a:r>
              <a:rPr kumimoji="0" lang="en-US" altLang="en-US" sz="1200" b="0" i="0" u="none" strike="noStrike" cap="none" normalizeH="0" baseline="0" dirty="0" smtClean="0">
                <a:ln>
                  <a:noFill/>
                </a:ln>
                <a:solidFill>
                  <a:srgbClr val="6A8759"/>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smtClean="0">
                <a:ln>
                  <a:noFill/>
                </a:ln>
                <a:solidFill>
                  <a:srgbClr val="CC7832"/>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smtClean="0">
                <a:ln>
                  <a:noFill/>
                </a:ln>
                <a:solidFill>
                  <a:srgbClr val="A9B7C6"/>
                </a:solidFill>
                <a:effectLst/>
                <a:latin typeface="Courier New" panose="02070309020205020404" pitchFamily="49" charset="0"/>
                <a:cs typeface="Courier New" panose="02070309020205020404" pitchFamily="49" charset="0"/>
              </a:rPr>
              <a:t>}</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0" y="43934"/>
            <a:ext cx="184731" cy="369332"/>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7483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7266</TotalTime>
  <Words>1568</Words>
  <Application>Microsoft Office PowerPoint</Application>
  <PresentationFormat>Widescreen</PresentationFormat>
  <Paragraphs>158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Tahoma</vt:lpstr>
      <vt:lpstr>Office Theme</vt:lpstr>
      <vt:lpstr>Cosc 5/4735</vt:lpstr>
      <vt:lpstr>text to speech.</vt:lpstr>
      <vt:lpstr>flutter_tts plugin.</vt:lpstr>
      <vt:lpstr>code.</vt:lpstr>
      <vt:lpstr>Speech to text</vt:lpstr>
      <vt:lpstr>speech_to_text public.</vt:lpstr>
      <vt:lpstr>code</vt:lpstr>
      <vt:lpstr>code (2)</vt:lpstr>
      <vt:lpstr>code (3)</vt:lpstr>
      <vt:lpstr>Camera</vt:lpstr>
      <vt:lpstr>image_picker plugin.</vt:lpstr>
      <vt:lpstr>use</vt:lpstr>
      <vt:lpstr>display an image</vt:lpstr>
      <vt:lpstr>code</vt:lpstr>
      <vt:lpstr>mlkit</vt:lpstr>
      <vt:lpstr>google_ml_kit </vt:lpstr>
      <vt:lpstr>using the detector.</vt:lpstr>
      <vt:lpstr>face object</vt:lpstr>
      <vt:lpstr>drawing</vt:lpstr>
      <vt:lpstr>Demo code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Jim Ward</dc:creator>
  <cp:lastModifiedBy>Jim Ward</cp:lastModifiedBy>
  <cp:revision>15</cp:revision>
  <dcterms:created xsi:type="dcterms:W3CDTF">2023-03-31T15:15:34Z</dcterms:created>
  <dcterms:modified xsi:type="dcterms:W3CDTF">2023-04-05T16:22:24Z</dcterms:modified>
</cp:coreProperties>
</file>