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1" r:id="rId4"/>
    <p:sldId id="264" r:id="rId5"/>
    <p:sldId id="275" r:id="rId6"/>
    <p:sldId id="276" r:id="rId7"/>
    <p:sldId id="277" r:id="rId8"/>
    <p:sldId id="278" r:id="rId9"/>
    <p:sldId id="279" r:id="rId10"/>
    <p:sldId id="280" r:id="rId11"/>
    <p:sldId id="282" r:id="rId12"/>
    <p:sldId id="265" r:id="rId13"/>
    <p:sldId id="283" r:id="rId14"/>
    <p:sldId id="266" r:id="rId15"/>
    <p:sldId id="267" r:id="rId16"/>
    <p:sldId id="268" r:id="rId17"/>
    <p:sldId id="269" r:id="rId18"/>
    <p:sldId id="270" r:id="rId19"/>
    <p:sldId id="271" r:id="rId20"/>
    <p:sldId id="272" r:id="rId21"/>
    <p:sldId id="273" r:id="rId22"/>
    <p:sldId id="284" r:id="rId23"/>
    <p:sldId id="263" r:id="rId24"/>
    <p:sldId id="2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31D4D-25ED-4B1E-853B-9148F862192D}"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127311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31D4D-25ED-4B1E-853B-9148F862192D}"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83448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31D4D-25ED-4B1E-853B-9148F862192D}"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95076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31D4D-25ED-4B1E-853B-9148F862192D}"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59799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E31D4D-25ED-4B1E-853B-9148F862192D}"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43983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31D4D-25ED-4B1E-853B-9148F862192D}"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82953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31D4D-25ED-4B1E-853B-9148F862192D}" type="datetimeFigureOut">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79907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31D4D-25ED-4B1E-853B-9148F862192D}"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208625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31D4D-25ED-4B1E-853B-9148F862192D}" type="datetimeFigureOut">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20146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31D4D-25ED-4B1E-853B-9148F862192D}"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91713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31D4D-25ED-4B1E-853B-9148F862192D}"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103250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31D4D-25ED-4B1E-853B-9148F862192D}" type="datetimeFigureOut">
              <a:rPr lang="en-US" smtClean="0"/>
              <a:t>3/20/2023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770FF-DAD8-4B42-AC36-206ED30FE02A}" type="slidenum">
              <a:rPr lang="en-US" smtClean="0"/>
              <a:t>‹#›</a:t>
            </a:fld>
            <a:endParaRPr lang="en-US"/>
          </a:p>
        </p:txBody>
      </p:sp>
    </p:spTree>
    <p:extLst>
      <p:ext uri="{BB962C8B-B14F-4D97-AF65-F5344CB8AC3E}">
        <p14:creationId xmlns:p14="http://schemas.microsoft.com/office/powerpoint/2010/main" val="1688152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flutter.io/flutter/painting/BoxFit-class.html"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flutter.dev/docs/get-started/flutter-for/android-dev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pub.dartlang.org/flutter" TargetMode="External"/><Relationship Id="rId3" Type="http://schemas.openxmlformats.org/officeDocument/2006/relationships/hyperlink" Target="https://flutter.dev/docs/get-started/install" TargetMode="External"/><Relationship Id="rId7" Type="http://schemas.openxmlformats.org/officeDocument/2006/relationships/hyperlink" Target="https://flutter.dev/docs/resources/bootstrap-into-dart" TargetMode="External"/><Relationship Id="rId2" Type="http://schemas.openxmlformats.org/officeDocument/2006/relationships/hyperlink" Target="https://developers.googleblog.com/2018/12/flutter-10-googles-portable-ui-toolkit.html" TargetMode="External"/><Relationship Id="rId1" Type="http://schemas.openxmlformats.org/officeDocument/2006/relationships/slideLayout" Target="../slideLayouts/slideLayout2.xml"/><Relationship Id="rId6" Type="http://schemas.openxmlformats.org/officeDocument/2006/relationships/hyperlink" Target="https://flutter.dev/docs/reference/tutorials" TargetMode="External"/><Relationship Id="rId5" Type="http://schemas.openxmlformats.org/officeDocument/2006/relationships/hyperlink" Target="https://hackr.io/blog/how-to-learn-flutter" TargetMode="External"/><Relationship Id="rId4" Type="http://schemas.openxmlformats.org/officeDocument/2006/relationships/hyperlink" Target="https://codelabs.developers.google.com/codelabs/first-flutter-app-pt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4735</a:t>
            </a:r>
            <a:endParaRPr lang="en-US" dirty="0"/>
          </a:p>
        </p:txBody>
      </p:sp>
      <p:sp>
        <p:nvSpPr>
          <p:cNvPr id="3" name="Subtitle 2"/>
          <p:cNvSpPr>
            <a:spLocks noGrp="1"/>
          </p:cNvSpPr>
          <p:nvPr>
            <p:ph type="subTitle" idx="1"/>
          </p:nvPr>
        </p:nvSpPr>
        <p:spPr/>
        <p:txBody>
          <a:bodyPr/>
          <a:lstStyle/>
          <a:p>
            <a:r>
              <a:rPr lang="en-US" dirty="0" smtClean="0"/>
              <a:t>Flutter</a:t>
            </a:r>
          </a:p>
          <a:p>
            <a:r>
              <a:rPr lang="en-US" dirty="0" smtClean="0"/>
              <a:t>Basic UI</a:t>
            </a:r>
            <a:endParaRPr lang="en-US" dirty="0"/>
          </a:p>
        </p:txBody>
      </p:sp>
    </p:spTree>
    <p:extLst>
      <p:ext uri="{BB962C8B-B14F-4D97-AF65-F5344CB8AC3E}">
        <p14:creationId xmlns:p14="http://schemas.microsoft.com/office/powerpoint/2010/main" val="49860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then is how everything is draw.</a:t>
            </a:r>
          </a:p>
          <a:p>
            <a:pPr marL="0" indent="0">
              <a:buNone/>
            </a:pPr>
            <a:r>
              <a:rPr lang="en-US" dirty="0" err="1" smtClean="0"/>
              <a:t>appBar</a:t>
            </a:r>
            <a:r>
              <a:rPr lang="en-US" dirty="0" smtClean="0"/>
              <a:t>:  </a:t>
            </a:r>
          </a:p>
          <a:p>
            <a:pPr lvl="1"/>
            <a:r>
              <a:rPr lang="en-US" dirty="0" smtClean="0"/>
              <a:t>is the application bar/title bar.  </a:t>
            </a:r>
          </a:p>
          <a:p>
            <a:pPr marL="0" indent="0">
              <a:buNone/>
            </a:pPr>
            <a:r>
              <a:rPr lang="en-US" dirty="0" smtClean="0"/>
              <a:t>body:   </a:t>
            </a:r>
          </a:p>
          <a:p>
            <a:pPr lvl="1"/>
            <a:r>
              <a:rPr lang="en-US" dirty="0" smtClean="0"/>
              <a:t>this is the bulk of the app and content view, think about this as the first layout in android that it builds from there.</a:t>
            </a:r>
          </a:p>
          <a:p>
            <a:r>
              <a:rPr lang="en-US" dirty="0" smtClean="0"/>
              <a:t>There are more options after the body statement,</a:t>
            </a:r>
          </a:p>
          <a:p>
            <a:pPr marL="457200" lvl="1" indent="0">
              <a:buNone/>
            </a:pPr>
            <a:r>
              <a:rPr lang="en-US" dirty="0" err="1" smtClean="0"/>
              <a:t>floatingActionButton</a:t>
            </a:r>
            <a:r>
              <a:rPr lang="en-US" dirty="0" smtClean="0"/>
              <a:t>:  the floating action button, bottom right or nested with other widgets like </a:t>
            </a:r>
            <a:r>
              <a:rPr lang="en-US" dirty="0" err="1" smtClean="0"/>
              <a:t>BottomSheet</a:t>
            </a:r>
            <a:endParaRPr lang="en-US" dirty="0" smtClean="0"/>
          </a:p>
          <a:p>
            <a:pPr marL="457200" lvl="1" indent="0">
              <a:buNone/>
            </a:pPr>
            <a:r>
              <a:rPr lang="en-US" dirty="0"/>
              <a:t>D</a:t>
            </a:r>
            <a:r>
              <a:rPr lang="en-US" dirty="0" smtClean="0"/>
              <a:t>rawer:  the layout drawer, this also several more objects that work with it.</a:t>
            </a:r>
          </a:p>
          <a:p>
            <a:pPr marL="457200" lvl="1" indent="0">
              <a:buNone/>
            </a:pPr>
            <a:r>
              <a:rPr lang="en-US" dirty="0" err="1"/>
              <a:t>B</a:t>
            </a:r>
            <a:r>
              <a:rPr lang="en-US" dirty="0" err="1" smtClean="0"/>
              <a:t>ottomNavigationBar</a:t>
            </a:r>
            <a:r>
              <a:rPr lang="en-US" dirty="0" smtClean="0"/>
              <a:t>:  the bottom navigation Bar that google now recommends</a:t>
            </a:r>
          </a:p>
          <a:p>
            <a:pPr marL="457200" lvl="1" indent="0">
              <a:buNone/>
            </a:pPr>
            <a:r>
              <a:rPr lang="en-US" dirty="0" err="1" smtClean="0"/>
              <a:t>BottomSheet</a:t>
            </a:r>
            <a:r>
              <a:rPr lang="en-US" dirty="0" smtClean="0"/>
              <a:t>: it's similar to drawer, but opens from the bottom.</a:t>
            </a:r>
          </a:p>
          <a:p>
            <a:pPr marL="457200" lvl="1" indent="0">
              <a:buNone/>
            </a:pPr>
            <a:r>
              <a:rPr lang="en-US" dirty="0" err="1" smtClean="0"/>
              <a:t>SnackBar</a:t>
            </a:r>
            <a:r>
              <a:rPr lang="en-US" dirty="0" smtClean="0"/>
              <a:t>: lightweight message with optional action and display briefly.</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89857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Buttons</a:t>
            </a:r>
            <a:endParaRPr lang="en-US" dirty="0"/>
          </a:p>
        </p:txBody>
      </p:sp>
      <p:sp>
        <p:nvSpPr>
          <p:cNvPr id="3" name="Content Placeholder 2"/>
          <p:cNvSpPr>
            <a:spLocks noGrp="1"/>
          </p:cNvSpPr>
          <p:nvPr>
            <p:ph sz="half" idx="1"/>
          </p:nvPr>
        </p:nvSpPr>
        <p:spPr>
          <a:xfrm>
            <a:off x="760378" y="1494885"/>
            <a:ext cx="6438089" cy="4925370"/>
          </a:xfrm>
        </p:spPr>
        <p:txBody>
          <a:bodyPr>
            <a:normAutofit fontScale="92500" lnSpcReduction="20000"/>
          </a:bodyPr>
          <a:lstStyle/>
          <a:p>
            <a:r>
              <a:rPr lang="en-US" dirty="0" smtClean="0"/>
              <a:t>There are a couple of variants in buttons in Material Design</a:t>
            </a:r>
          </a:p>
          <a:p>
            <a:r>
              <a:rPr lang="en-US" dirty="0" err="1" smtClean="0"/>
              <a:t>ElevatedButton</a:t>
            </a:r>
            <a:endParaRPr lang="en-US" dirty="0" smtClean="0"/>
          </a:p>
          <a:p>
            <a:pPr lvl="1"/>
            <a:r>
              <a:rPr lang="en-US" dirty="0"/>
              <a:t>A Material Design elevated button. A filled button whose material elevates when pressed</a:t>
            </a:r>
            <a:r>
              <a:rPr lang="en-US" dirty="0" smtClean="0"/>
              <a:t>.</a:t>
            </a:r>
          </a:p>
          <a:p>
            <a:r>
              <a:rPr lang="en-US" dirty="0" err="1" smtClean="0"/>
              <a:t>OutlineButton</a:t>
            </a:r>
            <a:endParaRPr lang="en-US" dirty="0" smtClean="0"/>
          </a:p>
          <a:p>
            <a:pPr lvl="1"/>
            <a:r>
              <a:rPr lang="en-US" dirty="0"/>
              <a:t>A Material Design outlined button, essentially a </a:t>
            </a:r>
            <a:r>
              <a:rPr lang="en-US" dirty="0" err="1"/>
              <a:t>TextButton</a:t>
            </a:r>
            <a:r>
              <a:rPr lang="en-US" dirty="0"/>
              <a:t> with an outlined border.</a:t>
            </a:r>
          </a:p>
          <a:p>
            <a:r>
              <a:rPr lang="en-US" dirty="0" err="1" smtClean="0"/>
              <a:t>TextButton</a:t>
            </a:r>
            <a:endParaRPr lang="en-US" dirty="0" smtClean="0"/>
          </a:p>
          <a:p>
            <a:pPr lvl="1"/>
            <a:r>
              <a:rPr lang="en-US" dirty="0"/>
              <a:t>A Material Design text button. A simple flat button without a border outline</a:t>
            </a:r>
            <a:r>
              <a:rPr lang="en-US" dirty="0" smtClean="0"/>
              <a:t>.</a:t>
            </a:r>
          </a:p>
          <a:p>
            <a:r>
              <a:rPr lang="en-US" dirty="0" err="1" smtClean="0"/>
              <a:t>FloatingActionButton</a:t>
            </a:r>
            <a:endParaRPr lang="en-US" dirty="0" smtClean="0"/>
          </a:p>
          <a:p>
            <a:pPr lvl="1"/>
            <a:r>
              <a:rPr lang="en-US" dirty="0"/>
              <a:t>A floating action button is a circular icon button that hovers over content to promote a primary action in the application.</a:t>
            </a:r>
          </a:p>
          <a:p>
            <a:pPr lvl="1"/>
            <a:endParaRPr lang="en-US" dirty="0"/>
          </a:p>
        </p:txBody>
      </p:sp>
      <p:pic>
        <p:nvPicPr>
          <p:cNvPr id="7" name="Content Placeholder 6"/>
          <p:cNvPicPr>
            <a:picLocks noGrp="1" noChangeAspect="1"/>
          </p:cNvPicPr>
          <p:nvPr>
            <p:ph sz="half" idx="2"/>
          </p:nvPr>
        </p:nvPicPr>
        <p:blipFill>
          <a:blip r:embed="rId2"/>
          <a:stretch>
            <a:fillRect/>
          </a:stretch>
        </p:blipFill>
        <p:spPr>
          <a:xfrm>
            <a:off x="7687527" y="672270"/>
            <a:ext cx="2721069" cy="5504693"/>
          </a:xfrm>
          <a:prstGeom prst="rect">
            <a:avLst/>
          </a:prstGeom>
        </p:spPr>
      </p:pic>
      <p:sp>
        <p:nvSpPr>
          <p:cNvPr id="4" name="TextBox 3"/>
          <p:cNvSpPr txBox="1"/>
          <p:nvPr/>
        </p:nvSpPr>
        <p:spPr>
          <a:xfrm>
            <a:off x="229586" y="6488668"/>
            <a:ext cx="11732827" cy="369332"/>
          </a:xfrm>
          <a:prstGeom prst="rect">
            <a:avLst/>
          </a:prstGeom>
          <a:noFill/>
        </p:spPr>
        <p:txBody>
          <a:bodyPr wrap="none" rtlCol="0">
            <a:spAutoFit/>
          </a:bodyPr>
          <a:lstStyle/>
          <a:p>
            <a:r>
              <a:rPr lang="en-US" dirty="0" smtClean="0"/>
              <a:t>Note, </a:t>
            </a:r>
            <a:r>
              <a:rPr lang="en-US" dirty="0" err="1" smtClean="0"/>
              <a:t>TextButton</a:t>
            </a:r>
            <a:r>
              <a:rPr lang="en-US" dirty="0" smtClean="0"/>
              <a:t> replaced </a:t>
            </a:r>
            <a:r>
              <a:rPr lang="en-US" dirty="0" err="1" smtClean="0"/>
              <a:t>FlatButton</a:t>
            </a:r>
            <a:r>
              <a:rPr lang="en-US" dirty="0" smtClean="0"/>
              <a:t>, </a:t>
            </a:r>
            <a:r>
              <a:rPr lang="en-US" dirty="0" err="1" smtClean="0"/>
              <a:t>ElevatedButton</a:t>
            </a:r>
            <a:r>
              <a:rPr lang="en-US" dirty="0" smtClean="0"/>
              <a:t> replaced </a:t>
            </a:r>
            <a:r>
              <a:rPr lang="en-US" dirty="0" err="1" smtClean="0"/>
              <a:t>Reaisedbutton</a:t>
            </a:r>
            <a:r>
              <a:rPr lang="en-US" dirty="0" smtClean="0"/>
              <a:t>, and </a:t>
            </a:r>
            <a:r>
              <a:rPr lang="en-US" dirty="0" err="1" smtClean="0"/>
              <a:t>OutlinedButton</a:t>
            </a:r>
            <a:r>
              <a:rPr lang="en-US" dirty="0" smtClean="0"/>
              <a:t> replaced </a:t>
            </a:r>
            <a:r>
              <a:rPr lang="en-US" dirty="0" err="1" smtClean="0"/>
              <a:t>OutlineButton</a:t>
            </a:r>
            <a:endParaRPr lang="en-US" dirty="0"/>
          </a:p>
        </p:txBody>
      </p:sp>
    </p:spTree>
    <p:extLst>
      <p:ext uri="{BB962C8B-B14F-4D97-AF65-F5344CB8AC3E}">
        <p14:creationId xmlns:p14="http://schemas.microsoft.com/office/powerpoint/2010/main" val="315694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Buttons</a:t>
            </a:r>
            <a:endParaRPr lang="en-US" dirty="0"/>
          </a:p>
        </p:txBody>
      </p:sp>
      <p:sp>
        <p:nvSpPr>
          <p:cNvPr id="4" name="Content Placeholder 3"/>
          <p:cNvSpPr>
            <a:spLocks noGrp="1"/>
          </p:cNvSpPr>
          <p:nvPr>
            <p:ph idx="1"/>
          </p:nvPr>
        </p:nvSpPr>
        <p:spPr/>
        <p:txBody>
          <a:bodyPr>
            <a:normAutofit/>
          </a:bodyPr>
          <a:lstStyle/>
          <a:p>
            <a:r>
              <a:rPr lang="en-US" dirty="0" err="1" smtClean="0"/>
              <a:t>Elevatedbutton</a:t>
            </a:r>
            <a:r>
              <a:rPr lang="en-US" dirty="0" smtClean="0"/>
              <a:t>, </a:t>
            </a:r>
            <a:r>
              <a:rPr lang="en-US" dirty="0" err="1" smtClean="0"/>
              <a:t>TextButton</a:t>
            </a:r>
            <a:r>
              <a:rPr lang="en-US" dirty="0" smtClean="0"/>
              <a:t>, </a:t>
            </a:r>
            <a:r>
              <a:rPr lang="en-US" dirty="0" err="1" smtClean="0"/>
              <a:t>OutlineButton</a:t>
            </a:r>
            <a:r>
              <a:rPr lang="en-US" dirty="0" smtClean="0"/>
              <a:t> display different, but use basically the same code, except the name.</a:t>
            </a:r>
          </a:p>
          <a:p>
            <a:pPr marL="0" indent="0">
              <a:buNone/>
            </a:pPr>
            <a:r>
              <a:rPr lang="en-US" dirty="0"/>
              <a:t> </a:t>
            </a:r>
            <a:r>
              <a:rPr lang="en-US" dirty="0" err="1" smtClean="0"/>
              <a:t>ElevatedButton</a:t>
            </a:r>
            <a:r>
              <a:rPr lang="en-US" dirty="0" smtClean="0"/>
              <a:t>(</a:t>
            </a:r>
          </a:p>
          <a:p>
            <a:pPr marL="0" indent="0">
              <a:buNone/>
            </a:pPr>
            <a:r>
              <a:rPr lang="en-US" dirty="0" smtClean="0"/>
              <a:t>     </a:t>
            </a:r>
            <a:r>
              <a:rPr lang="en-US" dirty="0" err="1" smtClean="0"/>
              <a:t>onPressed</a:t>
            </a:r>
            <a:r>
              <a:rPr lang="en-US" dirty="0"/>
              <a:t>: () </a:t>
            </a:r>
            <a:r>
              <a:rPr lang="en-US" dirty="0" smtClean="0"/>
              <a:t>{  //anonymous method, think </a:t>
            </a:r>
            <a:r>
              <a:rPr lang="en-US" dirty="0" err="1" smtClean="0"/>
              <a:t>onclick</a:t>
            </a:r>
            <a:r>
              <a:rPr lang="en-US" dirty="0"/>
              <a:t> </a:t>
            </a:r>
            <a:r>
              <a:rPr lang="en-US" dirty="0" smtClean="0"/>
              <a:t>for android</a:t>
            </a:r>
          </a:p>
          <a:p>
            <a:pPr marL="0" indent="0">
              <a:buNone/>
            </a:pPr>
            <a:r>
              <a:rPr lang="en-US" dirty="0"/>
              <a:t> </a:t>
            </a:r>
            <a:r>
              <a:rPr lang="en-US" dirty="0" smtClean="0"/>
              <a:t>               // do </a:t>
            </a:r>
            <a:r>
              <a:rPr lang="en-US" smtClean="0"/>
              <a:t>something.</a:t>
            </a:r>
            <a:endParaRPr lang="en-US" dirty="0"/>
          </a:p>
          <a:p>
            <a:pPr marL="0" indent="0">
              <a:buNone/>
            </a:pPr>
            <a:r>
              <a:rPr lang="en-US" dirty="0" smtClean="0"/>
              <a:t>       },</a:t>
            </a:r>
            <a:endParaRPr lang="en-US" dirty="0"/>
          </a:p>
          <a:p>
            <a:pPr marL="0" indent="0">
              <a:buNone/>
            </a:pPr>
            <a:r>
              <a:rPr lang="en-US" dirty="0"/>
              <a:t>       </a:t>
            </a:r>
            <a:r>
              <a:rPr lang="en-US" dirty="0" smtClean="0"/>
              <a:t>child</a:t>
            </a:r>
            <a:r>
              <a:rPr lang="en-US" dirty="0"/>
              <a:t>: </a:t>
            </a:r>
            <a:r>
              <a:rPr lang="en-US" dirty="0" err="1"/>
              <a:t>const</a:t>
            </a:r>
            <a:r>
              <a:rPr lang="en-US" dirty="0"/>
              <a:t> Text</a:t>
            </a:r>
            <a:r>
              <a:rPr lang="en-US" dirty="0" smtClean="0"/>
              <a:t>('Text Shown for the Button'),</a:t>
            </a:r>
            <a:endParaRPr lang="en-US" dirty="0"/>
          </a:p>
          <a:p>
            <a:pPr marL="0" indent="0">
              <a:buNone/>
            </a:pPr>
            <a:r>
              <a:rPr lang="en-US" dirty="0" smtClean="0"/>
              <a:t>)</a:t>
            </a:r>
            <a:endParaRPr lang="en-US" dirty="0"/>
          </a:p>
        </p:txBody>
      </p:sp>
    </p:spTree>
    <p:extLst>
      <p:ext uri="{BB962C8B-B14F-4D97-AF65-F5344CB8AC3E}">
        <p14:creationId xmlns:p14="http://schemas.microsoft.com/office/powerpoint/2010/main" val="177814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FloatingAcitionButton</a:t>
            </a:r>
            <a:endParaRPr lang="en-US" dirty="0"/>
          </a:p>
        </p:txBody>
      </p:sp>
      <p:sp>
        <p:nvSpPr>
          <p:cNvPr id="4" name="Content Placeholder 3"/>
          <p:cNvSpPr>
            <a:spLocks noGrp="1"/>
          </p:cNvSpPr>
          <p:nvPr>
            <p:ph idx="1"/>
          </p:nvPr>
        </p:nvSpPr>
        <p:spPr/>
        <p:txBody>
          <a:bodyPr>
            <a:normAutofit/>
          </a:bodyPr>
          <a:lstStyle/>
          <a:p>
            <a:r>
              <a:rPr lang="en-US" dirty="0"/>
              <a:t>A floating action button is it's own </a:t>
            </a:r>
            <a:r>
              <a:rPr lang="en-US" dirty="0" smtClean="0"/>
              <a:t>spot </a:t>
            </a:r>
            <a:r>
              <a:rPr lang="en-US" dirty="0"/>
              <a:t>in the </a:t>
            </a:r>
            <a:r>
              <a:rPr lang="en-US" dirty="0" smtClean="0"/>
              <a:t>Scaffold after the body statement. </a:t>
            </a:r>
            <a:endParaRPr lang="en-US" dirty="0"/>
          </a:p>
          <a:p>
            <a:pPr marL="0" indent="0">
              <a:buNone/>
            </a:pPr>
            <a:r>
              <a:rPr lang="en-US" dirty="0" err="1"/>
              <a:t>floatingActionButton</a:t>
            </a:r>
            <a:r>
              <a:rPr lang="en-US" dirty="0"/>
              <a:t>: </a:t>
            </a:r>
            <a:r>
              <a:rPr lang="en-US" dirty="0" err="1"/>
              <a:t>FloatingActionButton</a:t>
            </a:r>
            <a:r>
              <a:rPr lang="en-US" dirty="0"/>
              <a:t>(</a:t>
            </a:r>
          </a:p>
          <a:p>
            <a:pPr marL="0" indent="0">
              <a:buNone/>
            </a:pPr>
            <a:r>
              <a:rPr lang="en-US" dirty="0"/>
              <a:t>        </a:t>
            </a:r>
            <a:r>
              <a:rPr lang="en-US" dirty="0" err="1"/>
              <a:t>onPressed</a:t>
            </a:r>
            <a:r>
              <a:rPr lang="en-US" dirty="0"/>
              <a:t>: </a:t>
            </a:r>
            <a:r>
              <a:rPr lang="en-US" dirty="0" smtClean="0"/>
              <a:t>_</a:t>
            </a:r>
            <a:r>
              <a:rPr lang="en-US" dirty="0" err="1" smtClean="0"/>
              <a:t>updateText</a:t>
            </a:r>
            <a:r>
              <a:rPr lang="en-US" dirty="0" smtClean="0"/>
              <a:t>,  //call a method or use () {…} </a:t>
            </a:r>
          </a:p>
          <a:p>
            <a:pPr marL="0" indent="0">
              <a:buNone/>
            </a:pPr>
            <a:r>
              <a:rPr lang="en-US" dirty="0" smtClean="0"/>
              <a:t>        tooltip: 'Update Text',</a:t>
            </a:r>
          </a:p>
          <a:p>
            <a:pPr marL="0" indent="0">
              <a:buNone/>
            </a:pPr>
            <a:r>
              <a:rPr lang="en-US" dirty="0" smtClean="0"/>
              <a:t>        </a:t>
            </a:r>
            <a:r>
              <a:rPr lang="en-US" dirty="0"/>
              <a:t>child: Icon(</a:t>
            </a:r>
            <a:r>
              <a:rPr lang="en-US" dirty="0" err="1"/>
              <a:t>Icons.update</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2562057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state.</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Let's say when you click a button, it changes the text.  </a:t>
            </a:r>
          </a:p>
          <a:p>
            <a:pPr lvl="1"/>
            <a:endParaRPr lang="en-US" dirty="0" smtClean="0"/>
          </a:p>
          <a:p>
            <a:r>
              <a:rPr lang="en-US" dirty="0" smtClean="0"/>
              <a:t>First we need variable to hold the text for the text field.</a:t>
            </a:r>
          </a:p>
          <a:p>
            <a:r>
              <a:rPr lang="en-US" dirty="0" smtClean="0"/>
              <a:t>Then the update text method will set the state and it will redraw.</a:t>
            </a:r>
          </a:p>
          <a:p>
            <a:endParaRPr lang="en-US" dirty="0"/>
          </a:p>
          <a:p>
            <a:endParaRPr lang="en-US" dirty="0" smtClean="0"/>
          </a:p>
          <a:p>
            <a:endParaRPr lang="en-US" dirty="0"/>
          </a:p>
          <a:p>
            <a:endParaRPr lang="en-US" dirty="0" smtClean="0"/>
          </a:p>
          <a:p>
            <a:r>
              <a:rPr lang="en-US" dirty="0" smtClean="0"/>
              <a:t>Note, an _ as the first letter of a variable or method, means it's private.</a:t>
            </a:r>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 String </a:t>
            </a:r>
            <a:r>
              <a:rPr lang="en-US" dirty="0" err="1"/>
              <a:t>textToShow</a:t>
            </a:r>
            <a:r>
              <a:rPr lang="en-US" dirty="0"/>
              <a:t> = "Flutter is interesting.";</a:t>
            </a:r>
          </a:p>
          <a:p>
            <a:endParaRPr lang="en-US" dirty="0"/>
          </a:p>
          <a:p>
            <a:pPr marL="0" indent="0">
              <a:buNone/>
            </a:pPr>
            <a:r>
              <a:rPr lang="en-US" dirty="0"/>
              <a:t>  void _</a:t>
            </a:r>
            <a:r>
              <a:rPr lang="en-US" dirty="0" err="1"/>
              <a:t>updateText</a:t>
            </a:r>
            <a:r>
              <a:rPr lang="en-US" dirty="0"/>
              <a:t>() {</a:t>
            </a:r>
          </a:p>
          <a:p>
            <a:pPr marL="0" indent="0">
              <a:buNone/>
            </a:pPr>
            <a:r>
              <a:rPr lang="en-US" dirty="0"/>
              <a:t>    </a:t>
            </a:r>
            <a:r>
              <a:rPr lang="en-US" dirty="0" err="1">
                <a:solidFill>
                  <a:schemeClr val="accent2"/>
                </a:solidFill>
              </a:rPr>
              <a:t>setState</a:t>
            </a:r>
            <a:r>
              <a:rPr lang="en-US" dirty="0" smtClean="0"/>
              <a:t>(  () </a:t>
            </a:r>
            <a:r>
              <a:rPr lang="en-US" dirty="0"/>
              <a:t>{</a:t>
            </a:r>
          </a:p>
          <a:p>
            <a:pPr marL="0" indent="0">
              <a:buNone/>
            </a:pPr>
            <a:r>
              <a:rPr lang="en-US" dirty="0"/>
              <a:t>      // update the </a:t>
            </a:r>
            <a:r>
              <a:rPr lang="en-US" dirty="0" smtClean="0"/>
              <a:t>text variable.</a:t>
            </a:r>
            <a:endParaRPr lang="en-US" dirty="0"/>
          </a:p>
          <a:p>
            <a:pPr marL="0" indent="0">
              <a:buNone/>
            </a:pPr>
            <a:r>
              <a:rPr lang="en-US" dirty="0"/>
              <a:t>      </a:t>
            </a:r>
            <a:r>
              <a:rPr lang="en-US" dirty="0" err="1"/>
              <a:t>textToShow</a:t>
            </a:r>
            <a:r>
              <a:rPr lang="en-US" dirty="0"/>
              <a:t> = "Flutter has a weird state!";</a:t>
            </a:r>
          </a:p>
          <a:p>
            <a:pPr marL="0" indent="0">
              <a:buNone/>
            </a:pPr>
            <a:r>
              <a:rPr lang="en-US" dirty="0"/>
              <a:t>    });</a:t>
            </a:r>
          </a:p>
          <a:p>
            <a:pPr marL="0" indent="0">
              <a:buNone/>
            </a:pPr>
            <a:r>
              <a:rPr lang="en-US" dirty="0"/>
              <a:t>  </a:t>
            </a:r>
            <a:r>
              <a:rPr lang="en-US" dirty="0" smtClean="0"/>
              <a:t>}</a:t>
            </a:r>
          </a:p>
          <a:p>
            <a:pPr marL="0" indent="0">
              <a:buNone/>
            </a:pPr>
            <a:r>
              <a:rPr lang="en-US" dirty="0" smtClean="0"/>
              <a:t>…  in the build method</a:t>
            </a:r>
          </a:p>
          <a:p>
            <a:pPr marL="0" indent="0">
              <a:buNone/>
            </a:pPr>
            <a:r>
              <a:rPr lang="en-US" dirty="0"/>
              <a:t> Text(</a:t>
            </a:r>
            <a:r>
              <a:rPr lang="en-US" dirty="0" err="1"/>
              <a:t>textToShow</a:t>
            </a:r>
            <a:r>
              <a:rPr lang="en-US" dirty="0"/>
              <a:t>)</a:t>
            </a:r>
          </a:p>
          <a:p>
            <a:pPr marL="0" indent="0">
              <a:buNone/>
            </a:pPr>
            <a:endParaRPr lang="en-US" dirty="0"/>
          </a:p>
        </p:txBody>
      </p:sp>
    </p:spTree>
    <p:extLst>
      <p:ext uri="{BB962C8B-B14F-4D97-AF65-F5344CB8AC3E}">
        <p14:creationId xmlns:p14="http://schemas.microsoft.com/office/powerpoint/2010/main" val="305204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 rows and columns (liner layout)</a:t>
            </a:r>
            <a:endParaRPr lang="en-US" dirty="0"/>
          </a:p>
        </p:txBody>
      </p:sp>
      <p:sp>
        <p:nvSpPr>
          <p:cNvPr id="3" name="Content Placeholder 2"/>
          <p:cNvSpPr>
            <a:spLocks noGrp="1"/>
          </p:cNvSpPr>
          <p:nvPr>
            <p:ph sz="half" idx="1"/>
          </p:nvPr>
        </p:nvSpPr>
        <p:spPr/>
        <p:txBody>
          <a:bodyPr/>
          <a:lstStyle/>
          <a:p>
            <a:r>
              <a:rPr lang="en-US" dirty="0" smtClean="0"/>
              <a:t>There is a Column that takes a set of "widgets", so we </a:t>
            </a:r>
          </a:p>
          <a:p>
            <a:pPr marL="0" indent="0">
              <a:buNone/>
            </a:pPr>
            <a:r>
              <a:rPr lang="en-US" dirty="0"/>
              <a:t> </a:t>
            </a:r>
            <a:r>
              <a:rPr lang="en-US" dirty="0" smtClean="0"/>
              <a:t>body</a:t>
            </a:r>
            <a:r>
              <a:rPr lang="en-US" dirty="0"/>
              <a:t>: Column(</a:t>
            </a:r>
          </a:p>
          <a:p>
            <a:pPr marL="0" indent="0">
              <a:buNone/>
            </a:pPr>
            <a:r>
              <a:rPr lang="en-US" dirty="0"/>
              <a:t>          children: [</a:t>
            </a:r>
          </a:p>
          <a:p>
            <a:pPr marL="0" indent="0">
              <a:buNone/>
            </a:pPr>
            <a:r>
              <a:rPr lang="en-US" dirty="0"/>
              <a:t>            </a:t>
            </a:r>
            <a:r>
              <a:rPr lang="en-US" dirty="0" err="1"/>
              <a:t>RowOne</a:t>
            </a:r>
            <a:r>
              <a:rPr lang="en-US" dirty="0"/>
              <a:t>,</a:t>
            </a:r>
          </a:p>
          <a:p>
            <a:pPr marL="0" indent="0">
              <a:buNone/>
            </a:pPr>
            <a:r>
              <a:rPr lang="en-US" dirty="0"/>
              <a:t>            </a:t>
            </a:r>
            <a:r>
              <a:rPr lang="en-US" dirty="0" err="1"/>
              <a:t>RowTwo</a:t>
            </a:r>
            <a:r>
              <a:rPr lang="en-US" dirty="0" smtClean="0"/>
              <a:t>,</a:t>
            </a:r>
          </a:p>
          <a:p>
            <a:pPr marL="0" indent="0">
              <a:buNone/>
            </a:pPr>
            <a:r>
              <a:rPr lang="en-US" dirty="0" smtClean="0"/>
              <a:t>]</a:t>
            </a:r>
          </a:p>
          <a:p>
            <a:r>
              <a:rPr lang="en-US" dirty="0" smtClean="0"/>
              <a:t>Where </a:t>
            </a:r>
            <a:r>
              <a:rPr lang="en-US" dirty="0" err="1" smtClean="0"/>
              <a:t>RowOne</a:t>
            </a:r>
            <a:r>
              <a:rPr lang="en-US" dirty="0" smtClean="0"/>
              <a:t> is a Container that is holding a row of widgets.</a:t>
            </a:r>
            <a:endParaRPr lang="en-US" dirty="0"/>
          </a:p>
        </p:txBody>
      </p:sp>
      <p:pic>
        <p:nvPicPr>
          <p:cNvPr id="8" name="Content Placeholder 7"/>
          <p:cNvPicPr>
            <a:picLocks noGrp="1" noChangeAspect="1"/>
          </p:cNvPicPr>
          <p:nvPr>
            <p:ph sz="half" idx="2"/>
          </p:nvPr>
        </p:nvPicPr>
        <p:blipFill>
          <a:blip r:embed="rId2"/>
          <a:stretch>
            <a:fillRect/>
          </a:stretch>
        </p:blipFill>
        <p:spPr>
          <a:xfrm>
            <a:off x="7539186" y="1825625"/>
            <a:ext cx="2447627" cy="4351338"/>
          </a:xfrm>
          <a:prstGeom prst="rect">
            <a:avLst/>
          </a:prstGeom>
        </p:spPr>
      </p:pic>
    </p:spTree>
    <p:extLst>
      <p:ext uri="{BB962C8B-B14F-4D97-AF65-F5344CB8AC3E}">
        <p14:creationId xmlns:p14="http://schemas.microsoft.com/office/powerpoint/2010/main" val="96873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Layout, rows and columns (liner layout)</a:t>
            </a:r>
          </a:p>
        </p:txBody>
      </p:sp>
      <p:sp>
        <p:nvSpPr>
          <p:cNvPr id="3" name="Content Placeholder 2"/>
          <p:cNvSpPr>
            <a:spLocks noGrp="1"/>
          </p:cNvSpPr>
          <p:nvPr>
            <p:ph sz="half" idx="1"/>
          </p:nvPr>
        </p:nvSpPr>
        <p:spPr/>
        <p:txBody>
          <a:bodyPr/>
          <a:lstStyle/>
          <a:p>
            <a:r>
              <a:rPr lang="en-US" dirty="0" smtClean="0"/>
              <a:t>Row examples</a:t>
            </a:r>
          </a:p>
          <a:p>
            <a:pPr marL="0" indent="0">
              <a:buNone/>
            </a:pPr>
            <a:r>
              <a:rPr lang="en-US" dirty="0"/>
              <a:t> Widget </a:t>
            </a:r>
            <a:r>
              <a:rPr lang="en-US" dirty="0" err="1"/>
              <a:t>RowOne</a:t>
            </a:r>
            <a:r>
              <a:rPr lang="en-US" dirty="0"/>
              <a:t> = Container(</a:t>
            </a:r>
          </a:p>
          <a:p>
            <a:pPr marL="0" indent="0">
              <a:buNone/>
            </a:pPr>
            <a:r>
              <a:rPr lang="en-US" dirty="0"/>
              <a:t>        padding: </a:t>
            </a:r>
            <a:r>
              <a:rPr lang="en-US" dirty="0" err="1"/>
              <a:t>const</a:t>
            </a:r>
            <a:r>
              <a:rPr lang="en-US" dirty="0"/>
              <a:t> </a:t>
            </a:r>
            <a:r>
              <a:rPr lang="en-US" dirty="0" err="1"/>
              <a:t>EdgeInsets.all</a:t>
            </a:r>
            <a:r>
              <a:rPr lang="en-US" dirty="0"/>
              <a:t>(8),</a:t>
            </a:r>
          </a:p>
          <a:p>
            <a:pPr marL="0" indent="0">
              <a:buNone/>
            </a:pPr>
            <a:r>
              <a:rPr lang="en-US" dirty="0"/>
              <a:t>        child: Row(children: [</a:t>
            </a:r>
          </a:p>
          <a:p>
            <a:pPr marL="0" indent="0">
              <a:buNone/>
            </a:pPr>
            <a:r>
              <a:rPr lang="en-US" dirty="0"/>
              <a:t>          Text('Hi there'),</a:t>
            </a:r>
          </a:p>
          <a:p>
            <a:pPr marL="0" indent="0">
              <a:buNone/>
            </a:pPr>
            <a:r>
              <a:rPr lang="en-US" dirty="0"/>
              <a:t>          Text('Hello Form'),</a:t>
            </a:r>
          </a:p>
          <a:p>
            <a:pPr marL="0" indent="0">
              <a:buNone/>
            </a:pPr>
            <a:r>
              <a:rPr lang="en-US" dirty="0"/>
              <a:t>        ]));</a:t>
            </a:r>
          </a:p>
        </p:txBody>
      </p:sp>
      <p:sp>
        <p:nvSpPr>
          <p:cNvPr id="4" name="Content Placeholder 3"/>
          <p:cNvSpPr>
            <a:spLocks noGrp="1"/>
          </p:cNvSpPr>
          <p:nvPr>
            <p:ph sz="half" idx="2"/>
          </p:nvPr>
        </p:nvSpPr>
        <p:spPr>
          <a:xfrm>
            <a:off x="5642043" y="1825625"/>
            <a:ext cx="5711757" cy="4351338"/>
          </a:xfrm>
        </p:spPr>
        <p:txBody>
          <a:bodyPr/>
          <a:lstStyle/>
          <a:p>
            <a:pPr marL="0" indent="0">
              <a:buNone/>
            </a:pPr>
            <a:r>
              <a:rPr lang="en-US" dirty="0"/>
              <a:t> Widget </a:t>
            </a:r>
            <a:r>
              <a:rPr lang="en-US" dirty="0" err="1"/>
              <a:t>RowFive</a:t>
            </a:r>
            <a:r>
              <a:rPr lang="en-US" dirty="0"/>
              <a:t> = Container(</a:t>
            </a:r>
          </a:p>
          <a:p>
            <a:pPr marL="0" indent="0">
              <a:buNone/>
            </a:pPr>
            <a:r>
              <a:rPr lang="en-US" dirty="0"/>
              <a:t>        padding: </a:t>
            </a:r>
            <a:r>
              <a:rPr lang="en-US" dirty="0" err="1"/>
              <a:t>const</a:t>
            </a:r>
            <a:r>
              <a:rPr lang="en-US" dirty="0"/>
              <a:t> </a:t>
            </a:r>
            <a:r>
              <a:rPr lang="en-US" dirty="0" err="1"/>
              <a:t>EdgeInsets.all</a:t>
            </a:r>
            <a:r>
              <a:rPr lang="en-US" dirty="0"/>
              <a:t>(8),</a:t>
            </a:r>
          </a:p>
          <a:p>
            <a:pPr marL="0" indent="0">
              <a:buNone/>
            </a:pPr>
            <a:r>
              <a:rPr lang="en-US" dirty="0"/>
              <a:t>        child: Row(children: [</a:t>
            </a:r>
          </a:p>
          <a:p>
            <a:pPr marL="0" indent="0">
              <a:buNone/>
            </a:pPr>
            <a:r>
              <a:rPr lang="en-US" dirty="0"/>
              <a:t>          Text('Picture: '),</a:t>
            </a:r>
          </a:p>
          <a:p>
            <a:pPr marL="0" indent="0">
              <a:buNone/>
            </a:pPr>
            <a:r>
              <a:rPr lang="en-US" dirty="0"/>
              <a:t>         </a:t>
            </a:r>
            <a:r>
              <a:rPr lang="en-US" dirty="0" smtClean="0"/>
              <a:t>  </a:t>
            </a:r>
            <a:r>
              <a:rPr lang="en-US" dirty="0" err="1" smtClean="0"/>
              <a:t>Image.asset</a:t>
            </a:r>
            <a:r>
              <a:rPr lang="en-US" dirty="0" smtClean="0"/>
              <a:t>( 'images/phone.png</a:t>
            </a:r>
            <a:r>
              <a:rPr lang="en-US" dirty="0"/>
              <a:t>', fit: </a:t>
            </a:r>
            <a:r>
              <a:rPr lang="en-US" dirty="0" err="1"/>
              <a:t>BoxFit.cover</a:t>
            </a:r>
            <a:r>
              <a:rPr lang="en-US" dirty="0"/>
              <a:t>)</a:t>
            </a:r>
          </a:p>
          <a:p>
            <a:pPr marL="0" indent="0">
              <a:buNone/>
            </a:pPr>
            <a:r>
              <a:rPr lang="en-US" dirty="0"/>
              <a:t>        ]));</a:t>
            </a:r>
          </a:p>
        </p:txBody>
      </p:sp>
    </p:spTree>
    <p:extLst>
      <p:ext uri="{BB962C8B-B14F-4D97-AF65-F5344CB8AC3E}">
        <p14:creationId xmlns:p14="http://schemas.microsoft.com/office/powerpoint/2010/main" val="944536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sz="half" idx="1"/>
          </p:nvPr>
        </p:nvSpPr>
        <p:spPr/>
        <p:txBody>
          <a:bodyPr/>
          <a:lstStyle/>
          <a:p>
            <a:r>
              <a:rPr lang="en-US" dirty="0" smtClean="0"/>
              <a:t>First assets need to be declared in the </a:t>
            </a:r>
            <a:r>
              <a:rPr lang="en-US" dirty="0" err="1" smtClean="0"/>
              <a:t>pubspec.yaml</a:t>
            </a:r>
            <a:r>
              <a:rPr lang="en-US" dirty="0" smtClean="0"/>
              <a:t> file.</a:t>
            </a:r>
          </a:p>
          <a:p>
            <a:pPr marL="0" indent="0">
              <a:buNone/>
            </a:pPr>
            <a:r>
              <a:rPr lang="en-US" dirty="0"/>
              <a:t> assets:</a:t>
            </a:r>
          </a:p>
          <a:p>
            <a:pPr marL="0" indent="0">
              <a:buNone/>
            </a:pPr>
            <a:r>
              <a:rPr lang="en-US" dirty="0"/>
              <a:t>    - </a:t>
            </a:r>
            <a:r>
              <a:rPr lang="en-US" dirty="0" smtClean="0"/>
              <a:t>images/phone.png</a:t>
            </a:r>
          </a:p>
          <a:p>
            <a:pPr marL="0" indent="0">
              <a:buNone/>
            </a:pPr>
            <a:endParaRPr lang="en-US" dirty="0"/>
          </a:p>
          <a:p>
            <a:pPr marL="0" indent="0">
              <a:buNone/>
            </a:pPr>
            <a:r>
              <a:rPr lang="en-US" dirty="0" smtClean="0"/>
              <a:t>Then the widget is </a:t>
            </a:r>
          </a:p>
          <a:p>
            <a:pPr marL="0" indent="0">
              <a:buNone/>
            </a:pPr>
            <a:r>
              <a:rPr lang="en-US" dirty="0" err="1"/>
              <a:t>Image.asset</a:t>
            </a:r>
            <a:r>
              <a:rPr lang="en-US" dirty="0"/>
              <a:t>('images/phone.png', fit: </a:t>
            </a:r>
            <a:r>
              <a:rPr lang="en-US" dirty="0" err="1"/>
              <a:t>BoxFit.cover</a:t>
            </a:r>
            <a:r>
              <a:rPr lang="en-US" dirty="0"/>
              <a:t>)</a:t>
            </a:r>
          </a:p>
        </p:txBody>
      </p:sp>
      <p:sp>
        <p:nvSpPr>
          <p:cNvPr id="4" name="Content Placeholder 3"/>
          <p:cNvSpPr>
            <a:spLocks noGrp="1"/>
          </p:cNvSpPr>
          <p:nvPr>
            <p:ph sz="half" idx="2"/>
          </p:nvPr>
        </p:nvSpPr>
        <p:spPr/>
        <p:txBody>
          <a:bodyPr/>
          <a:lstStyle/>
          <a:p>
            <a:r>
              <a:rPr lang="en-US" dirty="0">
                <a:hlinkClick r:id="rId2"/>
              </a:rPr>
              <a:t>https://</a:t>
            </a:r>
            <a:r>
              <a:rPr lang="en-US" dirty="0" smtClean="0">
                <a:hlinkClick r:id="rId2"/>
              </a:rPr>
              <a:t>docs.flutter.io/flutter/painting/BoxFit-class.html</a:t>
            </a:r>
            <a:r>
              <a:rPr lang="en-US" dirty="0" smtClean="0"/>
              <a:t>  partial list here</a:t>
            </a:r>
          </a:p>
          <a:p>
            <a:endParaRPr lang="en-US" dirty="0" smtClean="0"/>
          </a:p>
          <a:p>
            <a:endParaRPr lang="en-US" dirty="0"/>
          </a:p>
        </p:txBody>
      </p:sp>
      <p:pic>
        <p:nvPicPr>
          <p:cNvPr id="7" name="Picture 6"/>
          <p:cNvPicPr>
            <a:picLocks noChangeAspect="1"/>
          </p:cNvPicPr>
          <p:nvPr/>
        </p:nvPicPr>
        <p:blipFill>
          <a:blip r:embed="rId3"/>
          <a:stretch>
            <a:fillRect/>
          </a:stretch>
        </p:blipFill>
        <p:spPr>
          <a:xfrm>
            <a:off x="7918178" y="2722179"/>
            <a:ext cx="3991849" cy="3909684"/>
          </a:xfrm>
          <a:prstGeom prst="rect">
            <a:avLst/>
          </a:prstGeom>
        </p:spPr>
      </p:pic>
    </p:spTree>
    <p:extLst>
      <p:ext uri="{BB962C8B-B14F-4D97-AF65-F5344CB8AC3E}">
        <p14:creationId xmlns:p14="http://schemas.microsoft.com/office/powerpoint/2010/main" val="2456803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t>
            </a:r>
            <a:r>
              <a:rPr lang="en-US" dirty="0" err="1" smtClean="0"/>
              <a:t>TextEditingController</a:t>
            </a:r>
            <a:r>
              <a:rPr lang="en-US" dirty="0" smtClean="0"/>
              <a:t> and </a:t>
            </a:r>
            <a:r>
              <a:rPr lang="en-US" dirty="0" err="1" smtClean="0"/>
              <a:t>TextField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err="1" smtClean="0"/>
              <a:t>TextField</a:t>
            </a:r>
            <a:r>
              <a:rPr lang="en-US" dirty="0" smtClean="0"/>
              <a:t> is the widget</a:t>
            </a:r>
          </a:p>
          <a:p>
            <a:r>
              <a:rPr lang="en-US" dirty="0" err="1" smtClean="0"/>
              <a:t>TextEditingController</a:t>
            </a:r>
            <a:r>
              <a:rPr lang="en-US" dirty="0" smtClean="0"/>
              <a:t> holds the data.</a:t>
            </a:r>
          </a:p>
          <a:p>
            <a:r>
              <a:rPr lang="en-US" dirty="0" smtClean="0"/>
              <a:t>You declare a controller and set in the </a:t>
            </a:r>
            <a:r>
              <a:rPr lang="en-US" dirty="0" err="1" smtClean="0"/>
              <a:t>textfield</a:t>
            </a:r>
            <a:r>
              <a:rPr lang="en-US" dirty="0" smtClean="0"/>
              <a:t>.</a:t>
            </a:r>
          </a:p>
          <a:p>
            <a:r>
              <a:rPr lang="en-US" dirty="0" smtClean="0"/>
              <a:t>So </a:t>
            </a:r>
          </a:p>
          <a:p>
            <a:pPr marL="0" indent="0">
              <a:buNone/>
            </a:pPr>
            <a:r>
              <a:rPr lang="en-US" dirty="0" err="1"/>
              <a:t>TextEditingController</a:t>
            </a:r>
            <a:r>
              <a:rPr lang="en-US" dirty="0"/>
              <a:t> </a:t>
            </a:r>
            <a:r>
              <a:rPr lang="en-US" dirty="0" err="1"/>
              <a:t>nameController</a:t>
            </a:r>
            <a:r>
              <a:rPr lang="en-US" dirty="0"/>
              <a:t> = </a:t>
            </a:r>
            <a:r>
              <a:rPr lang="en-US" dirty="0" err="1"/>
              <a:t>TextEditingController</a:t>
            </a:r>
            <a:r>
              <a:rPr lang="en-US" dirty="0"/>
              <a:t>();</a:t>
            </a:r>
          </a:p>
        </p:txBody>
      </p:sp>
      <p:sp>
        <p:nvSpPr>
          <p:cNvPr id="4" name="Content Placeholder 3"/>
          <p:cNvSpPr>
            <a:spLocks noGrp="1"/>
          </p:cNvSpPr>
          <p:nvPr>
            <p:ph sz="half" idx="2"/>
          </p:nvPr>
        </p:nvSpPr>
        <p:spPr>
          <a:xfrm>
            <a:off x="5710136" y="1825625"/>
            <a:ext cx="5643664" cy="4351338"/>
          </a:xfrm>
        </p:spPr>
        <p:txBody>
          <a:bodyPr>
            <a:normAutofit fontScale="92500" lnSpcReduction="10000"/>
          </a:bodyPr>
          <a:lstStyle/>
          <a:p>
            <a:r>
              <a:rPr lang="en-US" dirty="0" smtClean="0"/>
              <a:t>Then the widget is </a:t>
            </a:r>
          </a:p>
          <a:p>
            <a:pPr marL="0" indent="0">
              <a:buNone/>
            </a:pPr>
            <a:r>
              <a:rPr lang="en-US" dirty="0" smtClean="0"/>
              <a:t>new </a:t>
            </a:r>
            <a:r>
              <a:rPr lang="en-US" dirty="0" err="1"/>
              <a:t>TextField</a:t>
            </a:r>
            <a:r>
              <a:rPr lang="en-US" dirty="0"/>
              <a:t>(</a:t>
            </a:r>
          </a:p>
          <a:p>
            <a:pPr marL="0" indent="0">
              <a:buNone/>
            </a:pPr>
            <a:r>
              <a:rPr lang="en-US" dirty="0"/>
              <a:t>            controller: </a:t>
            </a:r>
            <a:r>
              <a:rPr lang="en-US" dirty="0" err="1"/>
              <a:t>nameController</a:t>
            </a:r>
            <a:r>
              <a:rPr lang="en-US" dirty="0" smtClean="0"/>
              <a:t>,</a:t>
            </a:r>
          </a:p>
          <a:p>
            <a:pPr marL="0" indent="0">
              <a:buNone/>
            </a:pPr>
            <a:r>
              <a:rPr lang="en-US" dirty="0" smtClean="0"/>
              <a:t>                //</a:t>
            </a:r>
            <a:r>
              <a:rPr lang="en-US" dirty="0"/>
              <a:t>captures the </a:t>
            </a:r>
            <a:r>
              <a:rPr lang="en-US" dirty="0" smtClean="0"/>
              <a:t>text</a:t>
            </a:r>
          </a:p>
          <a:p>
            <a:pPr marL="0" indent="0">
              <a:buNone/>
            </a:pPr>
            <a:r>
              <a:rPr lang="en-US" dirty="0" smtClean="0"/>
              <a:t>              decoration</a:t>
            </a:r>
            <a:r>
              <a:rPr lang="en-US" dirty="0"/>
              <a:t>: </a:t>
            </a:r>
            <a:r>
              <a:rPr lang="en-US" dirty="0" err="1"/>
              <a:t>const</a:t>
            </a:r>
            <a:r>
              <a:rPr lang="en-US" dirty="0"/>
              <a:t> </a:t>
            </a:r>
            <a:r>
              <a:rPr lang="en-US" dirty="0" err="1"/>
              <a:t>InputDecoration</a:t>
            </a:r>
            <a:r>
              <a:rPr lang="en-US" dirty="0"/>
              <a:t>(</a:t>
            </a:r>
            <a:r>
              <a:rPr lang="en-US" dirty="0" err="1"/>
              <a:t>helperText</a:t>
            </a:r>
            <a:r>
              <a:rPr lang="en-US" dirty="0"/>
              <a:t>: "Enter Name"),</a:t>
            </a:r>
          </a:p>
          <a:p>
            <a:pPr marL="0" indent="0">
              <a:buNone/>
            </a:pPr>
            <a:r>
              <a:rPr lang="en-US" dirty="0"/>
              <a:t>          </a:t>
            </a:r>
            <a:r>
              <a:rPr lang="en-US" dirty="0" smtClean="0"/>
              <a:t>)</a:t>
            </a:r>
          </a:p>
          <a:p>
            <a:r>
              <a:rPr lang="en-US" dirty="0" smtClean="0"/>
              <a:t>Note, in the example is wrapped in a flexible, since row can't figure out the width correctly and errors out.</a:t>
            </a:r>
            <a:endParaRPr lang="en-US" dirty="0"/>
          </a:p>
        </p:txBody>
      </p:sp>
    </p:spTree>
    <p:extLst>
      <p:ext uri="{BB962C8B-B14F-4D97-AF65-F5344CB8AC3E}">
        <p14:creationId xmlns:p14="http://schemas.microsoft.com/office/powerpoint/2010/main" val="957885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buttons</a:t>
            </a:r>
            <a:endParaRPr lang="en-US" dirty="0"/>
          </a:p>
        </p:txBody>
      </p:sp>
      <p:sp>
        <p:nvSpPr>
          <p:cNvPr id="3" name="Content Placeholder 2"/>
          <p:cNvSpPr>
            <a:spLocks noGrp="1"/>
          </p:cNvSpPr>
          <p:nvPr>
            <p:ph sz="half" idx="1"/>
          </p:nvPr>
        </p:nvSpPr>
        <p:spPr>
          <a:xfrm>
            <a:off x="838199" y="1825625"/>
            <a:ext cx="5475052" cy="4351338"/>
          </a:xfrm>
        </p:spPr>
        <p:txBody>
          <a:bodyPr>
            <a:noAutofit/>
          </a:bodyPr>
          <a:lstStyle/>
          <a:p>
            <a:r>
              <a:rPr lang="en-US" dirty="0" smtClean="0"/>
              <a:t>Note, must be in a </a:t>
            </a:r>
            <a:r>
              <a:rPr lang="en-US" dirty="0" err="1" smtClean="0"/>
              <a:t>statefullWidget</a:t>
            </a:r>
            <a:r>
              <a:rPr lang="en-US" dirty="0" smtClean="0"/>
              <a:t> in order to redraw correctly.  We need a state.</a:t>
            </a:r>
          </a:p>
          <a:p>
            <a:pPr marL="0" indent="0">
              <a:buNone/>
            </a:pPr>
            <a:r>
              <a:rPr lang="en-US" dirty="0" err="1"/>
              <a:t>int</a:t>
            </a:r>
            <a:r>
              <a:rPr lang="en-US" dirty="0"/>
              <a:t> _</a:t>
            </a:r>
            <a:r>
              <a:rPr lang="en-US" dirty="0" err="1"/>
              <a:t>radioValue</a:t>
            </a:r>
            <a:r>
              <a:rPr lang="en-US" dirty="0"/>
              <a:t> = 0</a:t>
            </a:r>
            <a:r>
              <a:rPr lang="en-US" dirty="0" smtClean="0"/>
              <a:t>;  //default zero</a:t>
            </a:r>
          </a:p>
          <a:p>
            <a:r>
              <a:rPr lang="en-US" dirty="0" smtClean="0"/>
              <a:t>Then declare the radio buttons with a value, a </a:t>
            </a:r>
            <a:r>
              <a:rPr lang="en-US" dirty="0" err="1" smtClean="0"/>
              <a:t>groupValue</a:t>
            </a:r>
            <a:r>
              <a:rPr lang="en-US" dirty="0" smtClean="0"/>
              <a:t>, and </a:t>
            </a:r>
            <a:r>
              <a:rPr lang="en-US" dirty="0" err="1" smtClean="0"/>
              <a:t>onChanged</a:t>
            </a:r>
            <a:r>
              <a:rPr lang="en-US" dirty="0" smtClean="0"/>
              <a:t>, plus a text for each.</a:t>
            </a:r>
            <a:endParaRPr lang="en-US" dirty="0"/>
          </a:p>
        </p:txBody>
      </p:sp>
      <p:sp>
        <p:nvSpPr>
          <p:cNvPr id="4" name="Content Placeholder 3"/>
          <p:cNvSpPr>
            <a:spLocks noGrp="1"/>
          </p:cNvSpPr>
          <p:nvPr>
            <p:ph sz="half" idx="2"/>
          </p:nvPr>
        </p:nvSpPr>
        <p:spPr>
          <a:xfrm>
            <a:off x="6227379" y="1825625"/>
            <a:ext cx="5126421" cy="4351338"/>
          </a:xfrm>
        </p:spPr>
        <p:txBody>
          <a:bodyPr>
            <a:normAutofit fontScale="70000" lnSpcReduction="20000"/>
          </a:bodyPr>
          <a:lstStyle/>
          <a:p>
            <a:pPr marL="0" indent="0">
              <a:buNone/>
            </a:pPr>
            <a:r>
              <a:rPr lang="en-US" dirty="0"/>
              <a:t> </a:t>
            </a:r>
            <a:r>
              <a:rPr lang="en-US" dirty="0" smtClean="0"/>
              <a:t>         new </a:t>
            </a:r>
            <a:r>
              <a:rPr lang="en-US" dirty="0"/>
              <a:t>Radio(</a:t>
            </a:r>
          </a:p>
          <a:p>
            <a:pPr marL="0" indent="0">
              <a:buNone/>
            </a:pPr>
            <a:r>
              <a:rPr lang="en-US" dirty="0"/>
              <a:t>            value: 0,</a:t>
            </a:r>
          </a:p>
          <a:p>
            <a:pPr marL="0" indent="0">
              <a:buNone/>
            </a:pPr>
            <a:r>
              <a:rPr lang="en-US" dirty="0"/>
              <a:t>            </a:t>
            </a:r>
            <a:r>
              <a:rPr lang="en-US" dirty="0" err="1"/>
              <a:t>groupValue</a:t>
            </a:r>
            <a:r>
              <a:rPr lang="en-US" dirty="0"/>
              <a:t>: _</a:t>
            </a:r>
            <a:r>
              <a:rPr lang="en-US" dirty="0" err="1"/>
              <a:t>radioValue</a:t>
            </a:r>
            <a:r>
              <a:rPr lang="en-US" dirty="0"/>
              <a:t>,</a:t>
            </a:r>
          </a:p>
          <a:p>
            <a:pPr marL="0" indent="0">
              <a:buNone/>
            </a:pPr>
            <a:r>
              <a:rPr lang="en-US" dirty="0"/>
              <a:t>            </a:t>
            </a:r>
            <a:r>
              <a:rPr lang="en-US" dirty="0" err="1"/>
              <a:t>onChanged</a:t>
            </a:r>
            <a:r>
              <a:rPr lang="en-US" dirty="0"/>
              <a:t>: _</a:t>
            </a:r>
            <a:r>
              <a:rPr lang="en-US" dirty="0" err="1"/>
              <a:t>handleRadioValueChange</a:t>
            </a:r>
            <a:r>
              <a:rPr lang="en-US" dirty="0"/>
              <a:t>,</a:t>
            </a:r>
          </a:p>
          <a:p>
            <a:pPr marL="0" indent="0">
              <a:buNone/>
            </a:pPr>
            <a:r>
              <a:rPr lang="en-US" dirty="0"/>
              <a:t>          ),</a:t>
            </a:r>
          </a:p>
          <a:p>
            <a:pPr marL="0" indent="0">
              <a:buNone/>
            </a:pPr>
            <a:r>
              <a:rPr lang="en-US" dirty="0"/>
              <a:t>          new Text('Euro'),</a:t>
            </a:r>
          </a:p>
          <a:p>
            <a:pPr marL="0" indent="0">
              <a:buNone/>
            </a:pPr>
            <a:r>
              <a:rPr lang="en-US" dirty="0"/>
              <a:t>          new Radio(</a:t>
            </a:r>
          </a:p>
          <a:p>
            <a:pPr marL="0" indent="0">
              <a:buNone/>
            </a:pPr>
            <a:r>
              <a:rPr lang="en-US" dirty="0"/>
              <a:t>            value: 1,</a:t>
            </a:r>
          </a:p>
          <a:p>
            <a:pPr marL="0" indent="0">
              <a:buNone/>
            </a:pPr>
            <a:r>
              <a:rPr lang="en-US" dirty="0"/>
              <a:t>            </a:t>
            </a:r>
            <a:r>
              <a:rPr lang="en-US" dirty="0" err="1"/>
              <a:t>groupValue</a:t>
            </a:r>
            <a:r>
              <a:rPr lang="en-US" dirty="0"/>
              <a:t>: _</a:t>
            </a:r>
            <a:r>
              <a:rPr lang="en-US" dirty="0" err="1"/>
              <a:t>radioValue</a:t>
            </a:r>
            <a:r>
              <a:rPr lang="en-US" dirty="0"/>
              <a:t>,</a:t>
            </a:r>
          </a:p>
          <a:p>
            <a:pPr marL="0" indent="0">
              <a:buNone/>
            </a:pPr>
            <a:r>
              <a:rPr lang="en-US" dirty="0"/>
              <a:t>            </a:t>
            </a:r>
            <a:r>
              <a:rPr lang="en-US" dirty="0" err="1"/>
              <a:t>onChanged</a:t>
            </a:r>
            <a:r>
              <a:rPr lang="en-US" dirty="0"/>
              <a:t>: _</a:t>
            </a:r>
            <a:r>
              <a:rPr lang="en-US" dirty="0" err="1"/>
              <a:t>handleRadioValueChange</a:t>
            </a:r>
            <a:r>
              <a:rPr lang="en-US" dirty="0"/>
              <a:t>,</a:t>
            </a:r>
          </a:p>
          <a:p>
            <a:pPr marL="0" indent="0">
              <a:buNone/>
            </a:pPr>
            <a:r>
              <a:rPr lang="en-US" dirty="0"/>
              <a:t>          </a:t>
            </a:r>
            <a:r>
              <a:rPr lang="en-US" dirty="0" smtClean="0"/>
              <a:t>),</a:t>
            </a:r>
          </a:p>
          <a:p>
            <a:pPr marL="0" indent="0">
              <a:buNone/>
            </a:pPr>
            <a:r>
              <a:rPr lang="en-US" dirty="0" smtClean="0"/>
              <a:t>…</a:t>
            </a:r>
            <a:endParaRPr lang="en-US" dirty="0"/>
          </a:p>
        </p:txBody>
      </p:sp>
    </p:spTree>
    <p:extLst>
      <p:ext uri="{BB962C8B-B14F-4D97-AF65-F5344CB8AC3E}">
        <p14:creationId xmlns:p14="http://schemas.microsoft.com/office/powerpoint/2010/main" val="347791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r>
              <a:rPr lang="en-US" dirty="0" smtClean="0"/>
              <a:t>unlike android</a:t>
            </a:r>
          </a:p>
          <a:p>
            <a:pPr lvl="1"/>
            <a:r>
              <a:rPr lang="en-US" dirty="0" smtClean="0"/>
              <a:t>there is no xml or layout.  </a:t>
            </a:r>
          </a:p>
          <a:p>
            <a:pPr lvl="2"/>
            <a:r>
              <a:rPr lang="en-US" dirty="0" smtClean="0"/>
              <a:t>it's built on the fly in your code.</a:t>
            </a:r>
          </a:p>
          <a:p>
            <a:pPr lvl="1"/>
            <a:r>
              <a:rPr lang="en-US" dirty="0" smtClean="0"/>
              <a:t>Widgets are not object or classes.</a:t>
            </a:r>
          </a:p>
          <a:p>
            <a:pPr lvl="2"/>
            <a:r>
              <a:rPr lang="en-US" dirty="0" smtClean="0"/>
              <a:t>you will need variables to store all the data and state of the widgets.</a:t>
            </a:r>
          </a:p>
          <a:p>
            <a:pPr lvl="1"/>
            <a:r>
              <a:rPr lang="en-US" dirty="0" smtClean="0"/>
              <a:t>widgets all have "state", either they are </a:t>
            </a:r>
            <a:r>
              <a:rPr lang="en-US" dirty="0" err="1" smtClean="0"/>
              <a:t>stateful</a:t>
            </a:r>
            <a:r>
              <a:rPr lang="en-US" dirty="0" smtClean="0"/>
              <a:t> or stateless</a:t>
            </a:r>
          </a:p>
          <a:p>
            <a:pPr lvl="2"/>
            <a:r>
              <a:rPr lang="en-US" dirty="0" smtClean="0"/>
              <a:t>either that are static and don't change stateless</a:t>
            </a:r>
          </a:p>
          <a:p>
            <a:pPr lvl="2"/>
            <a:r>
              <a:rPr lang="en-US" dirty="0" smtClean="0"/>
              <a:t>or </a:t>
            </a:r>
            <a:r>
              <a:rPr lang="en-US" dirty="0" err="1" smtClean="0"/>
              <a:t>stateful</a:t>
            </a:r>
            <a:r>
              <a:rPr lang="en-US" dirty="0" smtClean="0"/>
              <a:t>, where they have data that changes and when it does or there is user interaction.  the widget will need to be redrawn (actually more then just the widget) based on the data or interaction.</a:t>
            </a:r>
            <a:endParaRPr lang="en-US" dirty="0"/>
          </a:p>
        </p:txBody>
      </p:sp>
    </p:spTree>
    <p:extLst>
      <p:ext uri="{BB962C8B-B14F-4D97-AF65-F5344CB8AC3E}">
        <p14:creationId xmlns:p14="http://schemas.microsoft.com/office/powerpoint/2010/main" val="166973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 </a:t>
            </a:r>
            <a:r>
              <a:rPr lang="en-US" dirty="0" smtClean="0"/>
              <a:t>buttons (2)</a:t>
            </a:r>
            <a:endParaRPr lang="en-US" dirty="0"/>
          </a:p>
        </p:txBody>
      </p:sp>
      <p:sp>
        <p:nvSpPr>
          <p:cNvPr id="3" name="Content Placeholder 2"/>
          <p:cNvSpPr>
            <a:spLocks noGrp="1"/>
          </p:cNvSpPr>
          <p:nvPr>
            <p:ph sz="half" idx="1"/>
          </p:nvPr>
        </p:nvSpPr>
        <p:spPr>
          <a:xfrm>
            <a:off x="838199" y="1825625"/>
            <a:ext cx="8558719" cy="4351338"/>
          </a:xfrm>
        </p:spPr>
        <p:txBody>
          <a:bodyPr>
            <a:normAutofit/>
          </a:bodyPr>
          <a:lstStyle/>
          <a:p>
            <a:pPr marL="0" indent="0">
              <a:buNone/>
            </a:pPr>
            <a:r>
              <a:rPr lang="en-US" dirty="0"/>
              <a:t> void _</a:t>
            </a:r>
            <a:r>
              <a:rPr lang="en-US" dirty="0" err="1" smtClean="0"/>
              <a:t>handleRadioValueChange</a:t>
            </a:r>
            <a:r>
              <a:rPr lang="en-US" dirty="0" smtClean="0"/>
              <a:t>(</a:t>
            </a:r>
            <a:r>
              <a:rPr lang="en-US" dirty="0" err="1" smtClean="0"/>
              <a:t>int</a:t>
            </a:r>
            <a:r>
              <a:rPr lang="en-US" dirty="0" smtClean="0"/>
              <a:t> ? </a:t>
            </a:r>
            <a:r>
              <a:rPr lang="en-US" dirty="0"/>
              <a:t>value) {</a:t>
            </a:r>
          </a:p>
          <a:p>
            <a:pPr marL="0" indent="0">
              <a:buNone/>
            </a:pPr>
            <a:r>
              <a:rPr lang="en-US" dirty="0"/>
              <a:t>     </a:t>
            </a:r>
            <a:r>
              <a:rPr lang="en-US" dirty="0" err="1"/>
              <a:t>setState</a:t>
            </a:r>
            <a:r>
              <a:rPr lang="en-US" dirty="0"/>
              <a:t>(() {</a:t>
            </a:r>
          </a:p>
          <a:p>
            <a:pPr marL="0" indent="0">
              <a:buNone/>
            </a:pPr>
            <a:r>
              <a:rPr lang="en-US" dirty="0"/>
              <a:t>       _</a:t>
            </a:r>
            <a:r>
              <a:rPr lang="en-US" dirty="0" err="1"/>
              <a:t>radioValue</a:t>
            </a:r>
            <a:r>
              <a:rPr lang="en-US" dirty="0"/>
              <a:t> = </a:t>
            </a:r>
            <a:r>
              <a:rPr lang="en-US" dirty="0" smtClean="0"/>
              <a:t>value!;</a:t>
            </a:r>
            <a:endParaRPr lang="en-US" dirty="0"/>
          </a:p>
          <a:p>
            <a:pPr marL="0" indent="0">
              <a:buNone/>
            </a:pPr>
            <a:r>
              <a:rPr lang="en-US" dirty="0" smtClean="0"/>
              <a:t>     } );</a:t>
            </a:r>
            <a:endParaRPr lang="en-US" dirty="0"/>
          </a:p>
          <a:p>
            <a:pPr marL="0" indent="0">
              <a:buNone/>
            </a:pPr>
            <a:r>
              <a:rPr lang="en-US" dirty="0"/>
              <a:t>  }</a:t>
            </a:r>
          </a:p>
        </p:txBody>
      </p:sp>
      <p:sp>
        <p:nvSpPr>
          <p:cNvPr id="4" name="Content Placeholder 3"/>
          <p:cNvSpPr>
            <a:spLocks noGrp="1"/>
          </p:cNvSpPr>
          <p:nvPr>
            <p:ph sz="half" idx="2"/>
          </p:nvPr>
        </p:nvSpPr>
        <p:spPr>
          <a:xfrm>
            <a:off x="5117557" y="2529190"/>
            <a:ext cx="6458357" cy="3782710"/>
          </a:xfrm>
        </p:spPr>
        <p:txBody>
          <a:bodyPr>
            <a:normAutofit/>
          </a:bodyPr>
          <a:lstStyle/>
          <a:p>
            <a:r>
              <a:rPr lang="en-US" dirty="0" err="1" smtClean="0"/>
              <a:t>SetState</a:t>
            </a:r>
            <a:r>
              <a:rPr lang="en-US" dirty="0" smtClean="0"/>
              <a:t> causes the redraw and now with the new radio value.</a:t>
            </a:r>
          </a:p>
          <a:p>
            <a:endParaRPr lang="en-US" dirty="0"/>
          </a:p>
          <a:p>
            <a:r>
              <a:rPr lang="en-US" dirty="0" smtClean="0"/>
              <a:t>Note the variable value can be null, so we have to asset that is won't be later.</a:t>
            </a:r>
            <a:endParaRPr lang="en-US" dirty="0"/>
          </a:p>
        </p:txBody>
      </p:sp>
    </p:spTree>
    <p:extLst>
      <p:ext uri="{BB962C8B-B14F-4D97-AF65-F5344CB8AC3E}">
        <p14:creationId xmlns:p14="http://schemas.microsoft.com/office/powerpoint/2010/main" val="437275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Toast</a:t>
            </a:r>
            <a:endParaRPr lang="en-US" dirty="0"/>
          </a:p>
        </p:txBody>
      </p:sp>
      <p:sp>
        <p:nvSpPr>
          <p:cNvPr id="3" name="Content Placeholder 2"/>
          <p:cNvSpPr>
            <a:spLocks noGrp="1"/>
          </p:cNvSpPr>
          <p:nvPr>
            <p:ph sz="half" idx="1"/>
          </p:nvPr>
        </p:nvSpPr>
        <p:spPr/>
        <p:txBody>
          <a:bodyPr/>
          <a:lstStyle/>
          <a:p>
            <a:r>
              <a:rPr lang="en-US" dirty="0" smtClean="0"/>
              <a:t>In the </a:t>
            </a:r>
            <a:r>
              <a:rPr lang="en-US" dirty="0" err="1" smtClean="0"/>
              <a:t>pubspec.yaml</a:t>
            </a:r>
            <a:r>
              <a:rPr lang="en-US" dirty="0" smtClean="0"/>
              <a:t> we need to include the "package"</a:t>
            </a:r>
          </a:p>
          <a:p>
            <a:pPr marL="0" indent="0">
              <a:buNone/>
            </a:pPr>
            <a:r>
              <a:rPr lang="en-US" dirty="0" err="1"/>
              <a:t>dev_dependencies</a:t>
            </a:r>
            <a:r>
              <a:rPr lang="en-US" dirty="0"/>
              <a:t>:</a:t>
            </a:r>
          </a:p>
          <a:p>
            <a:pPr marL="0" indent="0">
              <a:buNone/>
            </a:pPr>
            <a:r>
              <a:rPr lang="en-US" dirty="0"/>
              <a:t>  </a:t>
            </a:r>
            <a:r>
              <a:rPr lang="en-US" dirty="0" err="1"/>
              <a:t>flutter_test</a:t>
            </a:r>
            <a:r>
              <a:rPr lang="en-US" dirty="0"/>
              <a:t>:</a:t>
            </a:r>
          </a:p>
          <a:p>
            <a:pPr marL="0" indent="0">
              <a:buNone/>
            </a:pPr>
            <a:r>
              <a:rPr lang="en-US" dirty="0"/>
              <a:t>    </a:t>
            </a:r>
            <a:r>
              <a:rPr lang="en-US" dirty="0" err="1"/>
              <a:t>sdk</a:t>
            </a:r>
            <a:r>
              <a:rPr lang="en-US" dirty="0"/>
              <a:t>: flutter</a:t>
            </a:r>
          </a:p>
          <a:p>
            <a:pPr marL="0" indent="0">
              <a:buNone/>
            </a:pPr>
            <a:r>
              <a:rPr lang="en-US" dirty="0"/>
              <a:t>  </a:t>
            </a:r>
            <a:r>
              <a:rPr lang="en-US" dirty="0" err="1"/>
              <a:t>fluttertoast</a:t>
            </a:r>
            <a:r>
              <a:rPr lang="en-US" dirty="0"/>
              <a:t>: </a:t>
            </a:r>
            <a:r>
              <a:rPr lang="en-US" dirty="0" smtClean="0"/>
              <a:t>^8.2.1</a:t>
            </a:r>
          </a:p>
          <a:p>
            <a:pPr marL="0" indent="0">
              <a:buNone/>
            </a:pPr>
            <a:endParaRPr lang="en-US" dirty="0"/>
          </a:p>
          <a:p>
            <a:r>
              <a:rPr lang="en-US" dirty="0" smtClean="0"/>
              <a:t>won't work in windows, does work for web.</a:t>
            </a:r>
            <a:endParaRPr lang="en-US" dirty="0"/>
          </a:p>
        </p:txBody>
      </p:sp>
      <p:sp>
        <p:nvSpPr>
          <p:cNvPr id="4" name="Content Placeholder 3"/>
          <p:cNvSpPr>
            <a:spLocks noGrp="1"/>
          </p:cNvSpPr>
          <p:nvPr>
            <p:ph sz="half" idx="2"/>
          </p:nvPr>
        </p:nvSpPr>
        <p:spPr/>
        <p:txBody>
          <a:bodyPr/>
          <a:lstStyle/>
          <a:p>
            <a:r>
              <a:rPr lang="en-US" dirty="0" smtClean="0"/>
              <a:t>In the dart file import it.</a:t>
            </a:r>
          </a:p>
          <a:p>
            <a:pPr lvl="1"/>
            <a:r>
              <a:rPr lang="en-US" dirty="0"/>
              <a:t>import '</a:t>
            </a:r>
            <a:r>
              <a:rPr lang="en-US" dirty="0" err="1"/>
              <a:t>package:fluttertoast</a:t>
            </a:r>
            <a:r>
              <a:rPr lang="en-US" dirty="0"/>
              <a:t>/</a:t>
            </a:r>
            <a:r>
              <a:rPr lang="en-US" dirty="0" err="1"/>
              <a:t>fluttertoast.dart</a:t>
            </a:r>
            <a:r>
              <a:rPr lang="en-US" dirty="0" smtClean="0"/>
              <a:t>';</a:t>
            </a:r>
          </a:p>
          <a:p>
            <a:r>
              <a:rPr lang="en-US" dirty="0" smtClean="0"/>
              <a:t>Use it like in android</a:t>
            </a:r>
          </a:p>
          <a:p>
            <a:pPr marL="0" indent="0">
              <a:buNone/>
            </a:pPr>
            <a:r>
              <a:rPr lang="en-US" dirty="0"/>
              <a:t> </a:t>
            </a:r>
            <a:r>
              <a:rPr lang="en-US" dirty="0" err="1"/>
              <a:t>Fluttertoast.showToast</a:t>
            </a:r>
            <a:r>
              <a:rPr lang="en-US" dirty="0" smtClean="0"/>
              <a:t>( </a:t>
            </a:r>
          </a:p>
          <a:p>
            <a:pPr marL="0" indent="0">
              <a:buNone/>
            </a:pPr>
            <a:r>
              <a:rPr lang="en-US" dirty="0"/>
              <a:t> </a:t>
            </a:r>
            <a:r>
              <a:rPr lang="en-US" dirty="0" smtClean="0"/>
              <a:t>        </a:t>
            </a:r>
            <a:r>
              <a:rPr lang="en-US" dirty="0" err="1" smtClean="0"/>
              <a:t>msg</a:t>
            </a:r>
            <a:r>
              <a:rPr lang="en-US" dirty="0"/>
              <a:t>: </a:t>
            </a:r>
            <a:r>
              <a:rPr lang="en-US" dirty="0" smtClean="0"/>
              <a:t>'Hi There',</a:t>
            </a:r>
          </a:p>
          <a:p>
            <a:pPr marL="0" indent="0">
              <a:buNone/>
            </a:pPr>
            <a:r>
              <a:rPr lang="en-US" dirty="0"/>
              <a:t> </a:t>
            </a:r>
            <a:r>
              <a:rPr lang="en-US" dirty="0" smtClean="0"/>
              <a:t>        </a:t>
            </a:r>
            <a:r>
              <a:rPr lang="en-US" dirty="0" err="1" smtClean="0"/>
              <a:t>toastLength</a:t>
            </a:r>
            <a:r>
              <a:rPr lang="en-US" dirty="0"/>
              <a:t>: </a:t>
            </a:r>
            <a:r>
              <a:rPr lang="en-US" dirty="0" err="1"/>
              <a:t>Toast.LENGTH_SHORT</a:t>
            </a:r>
            <a:r>
              <a:rPr lang="en-US" dirty="0"/>
              <a:t>);</a:t>
            </a:r>
          </a:p>
        </p:txBody>
      </p:sp>
    </p:spTree>
    <p:extLst>
      <p:ext uri="{BB962C8B-B14F-4D97-AF65-F5344CB8AC3E}">
        <p14:creationId xmlns:p14="http://schemas.microsoft.com/office/powerpoint/2010/main" val="712677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to flutter</a:t>
            </a:r>
            <a:endParaRPr lang="en-US" dirty="0"/>
          </a:p>
        </p:txBody>
      </p:sp>
      <p:sp>
        <p:nvSpPr>
          <p:cNvPr id="3" name="Content Placeholder 2"/>
          <p:cNvSpPr>
            <a:spLocks noGrp="1"/>
          </p:cNvSpPr>
          <p:nvPr>
            <p:ph idx="1"/>
          </p:nvPr>
        </p:nvSpPr>
        <p:spPr/>
        <p:txBody>
          <a:bodyPr/>
          <a:lstStyle/>
          <a:p>
            <a:r>
              <a:rPr lang="en-US" dirty="0" smtClean="0"/>
              <a:t>There is a pretty good page of "how do I do (android) X in flutter</a:t>
            </a:r>
          </a:p>
          <a:p>
            <a:pPr lvl="1"/>
            <a:r>
              <a:rPr lang="en-US" b="1" dirty="0"/>
              <a:t>Flutter for Android developers </a:t>
            </a:r>
            <a:r>
              <a:rPr lang="en-US" b="1" dirty="0">
                <a:hlinkClick r:id="rId2"/>
              </a:rPr>
              <a:t>https://</a:t>
            </a:r>
            <a:r>
              <a:rPr lang="en-US" b="1" dirty="0" smtClean="0">
                <a:hlinkClick r:id="rId2"/>
              </a:rPr>
              <a:t>flutter.dev/docs/get-started/flutter-for/android-devs</a:t>
            </a:r>
            <a:r>
              <a:rPr lang="en-US" b="1" dirty="0" smtClean="0"/>
              <a:t> </a:t>
            </a:r>
          </a:p>
          <a:p>
            <a:pPr lvl="1"/>
            <a:r>
              <a:rPr lang="en-US" dirty="0" smtClean="0"/>
              <a:t>also has IOS, React, Web, and </a:t>
            </a:r>
            <a:r>
              <a:rPr lang="en-US" dirty="0" err="1" smtClean="0"/>
              <a:t>Xamarin</a:t>
            </a:r>
            <a:r>
              <a:rPr lang="en-US" dirty="0" smtClean="0"/>
              <a:t> to flutter pages.</a:t>
            </a:r>
            <a:endParaRPr lang="en-US" dirty="0"/>
          </a:p>
        </p:txBody>
      </p:sp>
    </p:spTree>
    <p:extLst>
      <p:ext uri="{BB962C8B-B14F-4D97-AF65-F5344CB8AC3E}">
        <p14:creationId xmlns:p14="http://schemas.microsoft.com/office/powerpoint/2010/main" val="3687727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dirty="0">
                <a:hlinkClick r:id="rId2"/>
              </a:rPr>
              <a:t>https://flutter.dev/</a:t>
            </a:r>
          </a:p>
          <a:p>
            <a:r>
              <a:rPr lang="en-US" dirty="0" smtClean="0">
                <a:hlinkClick r:id="rId3"/>
              </a:rPr>
              <a:t>https://flutter.dev/docs/get-started/install</a:t>
            </a:r>
            <a:endParaRPr lang="en-US" dirty="0" smtClean="0"/>
          </a:p>
          <a:p>
            <a:r>
              <a:rPr lang="en-US" dirty="0" smtClean="0">
                <a:hlinkClick r:id="rId4"/>
              </a:rPr>
              <a:t>https://codelabs.developers.google.com/codelabs/first-flutter-app-pt1/</a:t>
            </a:r>
            <a:r>
              <a:rPr lang="en-US" dirty="0" smtClean="0"/>
              <a:t> </a:t>
            </a:r>
          </a:p>
          <a:p>
            <a:r>
              <a:rPr lang="en-US" dirty="0">
                <a:hlinkClick r:id="rId5"/>
              </a:rPr>
              <a:t>https://</a:t>
            </a:r>
            <a:r>
              <a:rPr lang="en-US" dirty="0" smtClean="0">
                <a:hlinkClick r:id="rId5"/>
              </a:rPr>
              <a:t>hackr.io/blog/how-to-learn-flutter</a:t>
            </a:r>
            <a:r>
              <a:rPr lang="en-US" dirty="0" smtClean="0"/>
              <a:t> </a:t>
            </a:r>
          </a:p>
          <a:p>
            <a:r>
              <a:rPr lang="en-US">
                <a:hlinkClick r:id="rId6"/>
              </a:rPr>
              <a:t>https://</a:t>
            </a:r>
            <a:r>
              <a:rPr lang="en-US" smtClean="0">
                <a:hlinkClick r:id="rId6"/>
              </a:rPr>
              <a:t>flutter.dev/docs/reference/tutorials</a:t>
            </a:r>
            <a:r>
              <a:rPr lang="en-US" smtClean="0"/>
              <a:t> </a:t>
            </a:r>
            <a:endParaRPr lang="en-US" dirty="0" smtClean="0"/>
          </a:p>
          <a:p>
            <a:r>
              <a:rPr lang="en-US" dirty="0" smtClean="0">
                <a:hlinkClick r:id="rId7"/>
              </a:rPr>
              <a:t>https://flutter.dev/docs/resources/bootstrap-into-dart</a:t>
            </a:r>
            <a:r>
              <a:rPr lang="en-US" dirty="0" smtClean="0"/>
              <a:t> </a:t>
            </a:r>
          </a:p>
          <a:p>
            <a:r>
              <a:rPr lang="en-US" dirty="0" smtClean="0">
                <a:hlinkClick r:id="rId8"/>
              </a:rPr>
              <a:t>https://pub.dartlang.org/flutter</a:t>
            </a:r>
            <a:r>
              <a:rPr lang="en-US" dirty="0" smtClean="0"/>
              <a:t> </a:t>
            </a:r>
          </a:p>
          <a:p>
            <a:r>
              <a:rPr lang="en-US" dirty="0">
                <a:hlinkClick r:id="rId2"/>
              </a:rPr>
              <a:t>https://developers.googleblog.com/2018/12/flutter-10-googles-portable-ui-toolkit.html</a:t>
            </a:r>
            <a:r>
              <a:rPr lang="en-US" dirty="0"/>
              <a:t> </a:t>
            </a:r>
          </a:p>
          <a:p>
            <a:endParaRPr lang="en-US" dirty="0"/>
          </a:p>
        </p:txBody>
      </p:sp>
    </p:spTree>
    <p:extLst>
      <p:ext uri="{BB962C8B-B14F-4D97-AF65-F5344CB8AC3E}">
        <p14:creationId xmlns:p14="http://schemas.microsoft.com/office/powerpoint/2010/main" val="298627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578414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word app.</a:t>
            </a:r>
            <a:endParaRPr lang="en-US" dirty="0"/>
          </a:p>
        </p:txBody>
      </p:sp>
      <p:sp>
        <p:nvSpPr>
          <p:cNvPr id="3" name="Content Placeholder 2"/>
          <p:cNvSpPr>
            <a:spLocks noGrp="1"/>
          </p:cNvSpPr>
          <p:nvPr>
            <p:ph sz="half" idx="1"/>
          </p:nvPr>
        </p:nvSpPr>
        <p:spPr>
          <a:xfrm>
            <a:off x="682558" y="1544774"/>
            <a:ext cx="5181600" cy="4486275"/>
          </a:xfrm>
        </p:spPr>
        <p:txBody>
          <a:bodyPr>
            <a:normAutofit fontScale="62500" lnSpcReduction="20000"/>
          </a:bodyPr>
          <a:lstStyle/>
          <a:p>
            <a:r>
              <a:rPr lang="en-US" dirty="0" smtClean="0"/>
              <a:t>This is an example of a simple hello world app (complete)</a:t>
            </a:r>
          </a:p>
        </p:txBody>
      </p:sp>
      <p:sp>
        <p:nvSpPr>
          <p:cNvPr id="4" name="Content Placeholder 3"/>
          <p:cNvSpPr>
            <a:spLocks noGrp="1"/>
          </p:cNvSpPr>
          <p:nvPr>
            <p:ph sz="half" idx="2"/>
          </p:nvPr>
        </p:nvSpPr>
        <p:spPr>
          <a:xfrm>
            <a:off x="5642043" y="1825624"/>
            <a:ext cx="5982509" cy="4760001"/>
          </a:xfrm>
        </p:spPr>
        <p:txBody>
          <a:bodyPr>
            <a:normAutofit fontScale="62500" lnSpcReduction="20000"/>
          </a:bodyPr>
          <a:lstStyle/>
          <a:p>
            <a:pPr marL="0" indent="0">
              <a:buNone/>
            </a:pPr>
            <a:r>
              <a:rPr lang="en-US" dirty="0" smtClean="0"/>
              <a:t>import '</a:t>
            </a:r>
            <a:r>
              <a:rPr lang="en-US" dirty="0" err="1" smtClean="0"/>
              <a:t>package:flutter</a:t>
            </a:r>
            <a:r>
              <a:rPr lang="en-US" dirty="0" smtClean="0"/>
              <a:t>/</a:t>
            </a:r>
            <a:r>
              <a:rPr lang="en-US" dirty="0" err="1" smtClean="0"/>
              <a:t>material.dart</a:t>
            </a:r>
            <a:r>
              <a:rPr lang="en-US" dirty="0" smtClean="0"/>
              <a:t>';</a:t>
            </a:r>
          </a:p>
          <a:p>
            <a:pPr marL="0" indent="0">
              <a:buNone/>
            </a:pPr>
            <a:r>
              <a:rPr lang="en-US" dirty="0" smtClean="0"/>
              <a:t>void main() =&gt; </a:t>
            </a:r>
            <a:r>
              <a:rPr lang="en-US" dirty="0" err="1" smtClean="0"/>
              <a:t>runApp</a:t>
            </a:r>
            <a:r>
              <a:rPr lang="en-US" dirty="0" smtClean="0"/>
              <a:t>(</a:t>
            </a:r>
            <a:r>
              <a:rPr lang="en-US" dirty="0" err="1" smtClean="0"/>
              <a:t>MyApp</a:t>
            </a:r>
            <a:r>
              <a:rPr lang="en-US" dirty="0" smtClean="0"/>
              <a:t>());</a:t>
            </a:r>
          </a:p>
          <a:p>
            <a:pPr marL="0" indent="0">
              <a:buNone/>
            </a:pPr>
            <a:r>
              <a:rPr lang="en-US" dirty="0" smtClean="0"/>
              <a:t>class </a:t>
            </a:r>
            <a:r>
              <a:rPr lang="en-US" dirty="0" err="1" smtClean="0"/>
              <a:t>MyApp</a:t>
            </a:r>
            <a:r>
              <a:rPr lang="en-US" dirty="0" smtClean="0"/>
              <a:t> extends </a:t>
            </a:r>
            <a:r>
              <a:rPr lang="en-US" dirty="0" err="1" smtClean="0">
                <a:solidFill>
                  <a:srgbClr val="FF0000"/>
                </a:solidFill>
              </a:rPr>
              <a:t>StatelessWidget</a:t>
            </a:r>
            <a:r>
              <a:rPr lang="en-US" dirty="0" smtClean="0"/>
              <a:t> {</a:t>
            </a:r>
          </a:p>
          <a:p>
            <a:pPr marL="0" indent="0">
              <a:buNone/>
            </a:pPr>
            <a:r>
              <a:rPr lang="en-US" dirty="0" smtClean="0"/>
              <a:t>  @override</a:t>
            </a:r>
          </a:p>
          <a:p>
            <a:pPr marL="0" indent="0">
              <a:buNone/>
            </a:pPr>
            <a:r>
              <a:rPr lang="en-US" dirty="0" smtClean="0"/>
              <a:t>  Widget </a:t>
            </a:r>
            <a:r>
              <a:rPr lang="en-US" dirty="0" smtClean="0">
                <a:solidFill>
                  <a:schemeClr val="accent1"/>
                </a:solidFill>
              </a:rPr>
              <a:t>build</a:t>
            </a:r>
            <a:r>
              <a:rPr lang="en-US" dirty="0" smtClean="0"/>
              <a:t>( </a:t>
            </a:r>
            <a:r>
              <a:rPr lang="en-US" dirty="0" err="1" smtClean="0"/>
              <a:t>BuildContext</a:t>
            </a:r>
            <a:r>
              <a:rPr lang="en-US" dirty="0" smtClean="0"/>
              <a:t> context) {</a:t>
            </a:r>
          </a:p>
          <a:p>
            <a:pPr marL="0" indent="0">
              <a:buNone/>
            </a:pPr>
            <a:r>
              <a:rPr lang="en-US" dirty="0" smtClean="0">
                <a:solidFill>
                  <a:schemeClr val="accent2"/>
                </a:solidFill>
              </a:rPr>
              <a:t>      return </a:t>
            </a:r>
            <a:r>
              <a:rPr lang="en-US" dirty="0" err="1" smtClean="0">
                <a:solidFill>
                  <a:schemeClr val="accent2"/>
                </a:solidFill>
              </a:rPr>
              <a:t>MaterialApp</a:t>
            </a:r>
            <a:r>
              <a:rPr lang="en-US" dirty="0" smtClean="0"/>
              <a:t>(</a:t>
            </a:r>
          </a:p>
          <a:p>
            <a:pPr marL="0" indent="0">
              <a:buNone/>
            </a:pPr>
            <a:r>
              <a:rPr lang="en-US" dirty="0" smtClean="0"/>
              <a:t>        title: '</a:t>
            </a:r>
            <a:r>
              <a:rPr lang="en-US" dirty="0" err="1" smtClean="0"/>
              <a:t>Wecome</a:t>
            </a:r>
            <a:r>
              <a:rPr lang="en-US" dirty="0" smtClean="0"/>
              <a:t> to Flutter',</a:t>
            </a:r>
          </a:p>
          <a:p>
            <a:pPr marL="0" indent="0">
              <a:buNone/>
            </a:pPr>
            <a:r>
              <a:rPr lang="en-US" dirty="0" smtClean="0"/>
              <a:t>            home: Scaffold(</a:t>
            </a:r>
          </a:p>
          <a:p>
            <a:pPr marL="0" indent="0">
              <a:buNone/>
            </a:pPr>
            <a:r>
              <a:rPr lang="en-US" dirty="0" smtClean="0"/>
              <a:t>                 </a:t>
            </a:r>
            <a:r>
              <a:rPr lang="en-US" dirty="0" err="1" smtClean="0"/>
              <a:t>appBar</a:t>
            </a:r>
            <a:r>
              <a:rPr lang="en-US" dirty="0" smtClean="0"/>
              <a:t>: </a:t>
            </a:r>
            <a:r>
              <a:rPr lang="en-US" dirty="0" err="1" smtClean="0"/>
              <a:t>AppBar</a:t>
            </a:r>
            <a:r>
              <a:rPr lang="en-US" dirty="0" smtClean="0"/>
              <a:t>( </a:t>
            </a:r>
          </a:p>
          <a:p>
            <a:pPr marL="0" indent="0">
              <a:buNone/>
            </a:pPr>
            <a:r>
              <a:rPr lang="en-US" dirty="0"/>
              <a:t> </a:t>
            </a:r>
            <a:r>
              <a:rPr lang="en-US" dirty="0" smtClean="0"/>
              <a:t>                        title: Text('Welcome to Flutter' ),</a:t>
            </a:r>
          </a:p>
          <a:p>
            <a:pPr marL="0" indent="0">
              <a:buNone/>
            </a:pPr>
            <a:r>
              <a:rPr lang="en-US" dirty="0" smtClean="0"/>
              <a:t>                  ),</a:t>
            </a:r>
          </a:p>
          <a:p>
            <a:pPr marL="0" indent="0">
              <a:buNone/>
            </a:pPr>
            <a:r>
              <a:rPr lang="en-US" dirty="0" smtClean="0"/>
              <a:t>                  body: Center(</a:t>
            </a:r>
          </a:p>
          <a:p>
            <a:pPr marL="0" indent="0">
              <a:buNone/>
            </a:pPr>
            <a:r>
              <a:rPr lang="en-US" dirty="0" smtClean="0"/>
              <a:t>                         child: Text('Hello World'),</a:t>
            </a:r>
          </a:p>
          <a:p>
            <a:pPr marL="0" indent="0">
              <a:buNone/>
            </a:pPr>
            <a:r>
              <a:rPr lang="en-US" dirty="0" smtClean="0"/>
              <a:t>                  ),</a:t>
            </a:r>
          </a:p>
          <a:p>
            <a:pPr marL="0" indent="0">
              <a:buNone/>
            </a:pPr>
            <a:r>
              <a:rPr lang="en-US" dirty="0" smtClean="0"/>
              <a:t>      ),    );  }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933" y="2097530"/>
            <a:ext cx="2179333" cy="4692376"/>
          </a:xfrm>
          <a:prstGeom prst="rect">
            <a:avLst/>
          </a:prstGeom>
        </p:spPr>
      </p:pic>
      <p:cxnSp>
        <p:nvCxnSpPr>
          <p:cNvPr id="7" name="Straight Arrow Connector 6"/>
          <p:cNvCxnSpPr/>
          <p:nvPr/>
        </p:nvCxnSpPr>
        <p:spPr>
          <a:xfrm flipH="1" flipV="1">
            <a:off x="2898843" y="2937754"/>
            <a:ext cx="3725693" cy="18579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694563" y="4511812"/>
            <a:ext cx="3929973" cy="1120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148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a:t>
            </a:r>
            <a:endParaRPr lang="en-US" dirty="0"/>
          </a:p>
        </p:txBody>
      </p:sp>
      <p:sp>
        <p:nvSpPr>
          <p:cNvPr id="3" name="Content Placeholder 2"/>
          <p:cNvSpPr>
            <a:spLocks noGrp="1"/>
          </p:cNvSpPr>
          <p:nvPr>
            <p:ph idx="1"/>
          </p:nvPr>
        </p:nvSpPr>
        <p:spPr/>
        <p:txBody>
          <a:bodyPr/>
          <a:lstStyle/>
          <a:p>
            <a:r>
              <a:rPr lang="en-US" dirty="0" smtClean="0"/>
              <a:t>This </a:t>
            </a:r>
            <a:r>
              <a:rPr lang="en-US" dirty="0"/>
              <a:t>is where the concept of </a:t>
            </a:r>
            <a:r>
              <a:rPr lang="en-US" dirty="0" err="1"/>
              <a:t>Stateful</a:t>
            </a:r>
            <a:r>
              <a:rPr lang="en-US" dirty="0"/>
              <a:t> and Stateless widgets comes from. </a:t>
            </a:r>
            <a:endParaRPr lang="en-US" dirty="0" smtClean="0"/>
          </a:p>
          <a:p>
            <a:pPr lvl="1"/>
            <a:r>
              <a:rPr lang="en-US" dirty="0" smtClean="0"/>
              <a:t>A </a:t>
            </a:r>
            <a:r>
              <a:rPr lang="en-US" dirty="0" err="1"/>
              <a:t>StatelessWidget</a:t>
            </a:r>
            <a:r>
              <a:rPr lang="en-US" dirty="0"/>
              <a:t> is just what it sounds like—a widget with no state information.</a:t>
            </a:r>
          </a:p>
          <a:p>
            <a:pPr lvl="2"/>
            <a:r>
              <a:rPr lang="en-US" dirty="0" err="1"/>
              <a:t>S</a:t>
            </a:r>
            <a:r>
              <a:rPr lang="en-US" dirty="0" err="1" smtClean="0"/>
              <a:t>tatelessWidgets</a:t>
            </a:r>
            <a:r>
              <a:rPr lang="en-US" dirty="0" smtClean="0"/>
              <a:t> </a:t>
            </a:r>
            <a:r>
              <a:rPr lang="en-US" dirty="0"/>
              <a:t>are useful when the part of the user interface you are describing does not depend on anything other than the configuration information in the object</a:t>
            </a:r>
            <a:r>
              <a:rPr lang="en-US" dirty="0" smtClean="0"/>
              <a:t>.</a:t>
            </a:r>
          </a:p>
          <a:p>
            <a:pPr lvl="1"/>
            <a:r>
              <a:rPr lang="en-US" dirty="0" smtClean="0"/>
              <a:t>A </a:t>
            </a:r>
            <a:r>
              <a:rPr lang="en-US" dirty="0" err="1" smtClean="0"/>
              <a:t>StateFulWidget</a:t>
            </a:r>
            <a:r>
              <a:rPr lang="en-US" dirty="0" smtClean="0"/>
              <a:t> changes and has a "state".  If you updated the data or dynamically change the UI with new information then you use a </a:t>
            </a:r>
            <a:r>
              <a:rPr lang="en-US" dirty="0" err="1" smtClean="0"/>
              <a:t>statefulWidget</a:t>
            </a:r>
            <a:endParaRPr lang="en-US" dirty="0" smtClean="0"/>
          </a:p>
          <a:p>
            <a:pPr lvl="2"/>
            <a:r>
              <a:rPr lang="en-US" dirty="0" smtClean="0"/>
              <a:t>Example A </a:t>
            </a:r>
            <a:r>
              <a:rPr lang="en-US" dirty="0" err="1" smtClean="0"/>
              <a:t>radiobutton</a:t>
            </a:r>
            <a:r>
              <a:rPr lang="en-US" dirty="0" smtClean="0"/>
              <a:t> group is </a:t>
            </a:r>
            <a:r>
              <a:rPr lang="en-US" dirty="0" err="1" smtClean="0"/>
              <a:t>stateful</a:t>
            </a:r>
            <a:r>
              <a:rPr lang="en-US" dirty="0" smtClean="0"/>
              <a:t>, since we need to know which on is checked</a:t>
            </a:r>
          </a:p>
          <a:p>
            <a:pPr lvl="2"/>
            <a:r>
              <a:rPr lang="en-US" dirty="0" smtClean="0"/>
              <a:t>If you want to update a </a:t>
            </a:r>
            <a:r>
              <a:rPr lang="en-US" dirty="0" err="1" smtClean="0"/>
              <a:t>Textfield</a:t>
            </a:r>
            <a:r>
              <a:rPr lang="en-US" dirty="0" smtClean="0"/>
              <a:t> with new information, you need a </a:t>
            </a:r>
            <a:r>
              <a:rPr lang="en-US" dirty="0" err="1" smtClean="0"/>
              <a:t>statefulwidget</a:t>
            </a:r>
            <a:r>
              <a:rPr lang="en-US" dirty="0" smtClean="0"/>
              <a:t>.</a:t>
            </a:r>
          </a:p>
          <a:p>
            <a:pPr lvl="3"/>
            <a:r>
              <a:rPr lang="en-US" dirty="0" smtClean="0"/>
              <a:t>Also a </a:t>
            </a:r>
            <a:r>
              <a:rPr lang="en-US" dirty="0" err="1" smtClean="0"/>
              <a:t>textfield</a:t>
            </a:r>
            <a:r>
              <a:rPr lang="en-US" dirty="0" smtClean="0"/>
              <a:t> doesn't have state.  IE, it doesn't know what is stored in it.</a:t>
            </a:r>
            <a:endParaRPr lang="en-US" dirty="0"/>
          </a:p>
        </p:txBody>
      </p:sp>
    </p:spTree>
    <p:extLst>
      <p:ext uri="{BB962C8B-B14F-4D97-AF65-F5344CB8AC3E}">
        <p14:creationId xmlns:p14="http://schemas.microsoft.com/office/powerpoint/2010/main" val="391152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Stateless widget</a:t>
            </a:r>
            <a:endParaRPr lang="en-US" dirty="0"/>
          </a:p>
        </p:txBody>
      </p:sp>
      <p:sp>
        <p:nvSpPr>
          <p:cNvPr id="5" name="Content Placeholder 4"/>
          <p:cNvSpPr>
            <a:spLocks noGrp="1"/>
          </p:cNvSpPr>
          <p:nvPr>
            <p:ph sz="half" idx="1"/>
          </p:nvPr>
        </p:nvSpPr>
        <p:spPr>
          <a:xfrm>
            <a:off x="838200" y="1825625"/>
            <a:ext cx="7041204" cy="4351338"/>
          </a:xfrm>
        </p:spPr>
        <p:txBody>
          <a:bodyPr>
            <a:normAutofit fontScale="85000" lnSpcReduction="20000"/>
          </a:bodyPr>
          <a:lstStyle/>
          <a:p>
            <a:r>
              <a:rPr lang="en-US" sz="4400" dirty="0" smtClean="0"/>
              <a:t>The hello world app before was stateless.</a:t>
            </a:r>
          </a:p>
          <a:p>
            <a:pPr lvl="1"/>
            <a:r>
              <a:rPr lang="en-US" sz="4000" dirty="0" smtClean="0"/>
              <a:t>It didn't change, no data was updated and no widgets were interacted with.</a:t>
            </a:r>
          </a:p>
          <a:p>
            <a:r>
              <a:rPr lang="en-US" sz="4400" dirty="0" smtClean="0"/>
              <a:t>So likely you primary/root widget will also be stateless, which calls a </a:t>
            </a:r>
            <a:r>
              <a:rPr lang="en-US" sz="4400" dirty="0" err="1" smtClean="0"/>
              <a:t>stateful</a:t>
            </a:r>
            <a:r>
              <a:rPr lang="en-US" sz="4400" dirty="0" smtClean="0"/>
              <a:t> widget.</a:t>
            </a:r>
          </a:p>
          <a:p>
            <a:r>
              <a:rPr lang="en-US" sz="4400" dirty="0" smtClean="0"/>
              <a:t>The title of your app, theme, </a:t>
            </a:r>
            <a:r>
              <a:rPr lang="en-US" sz="4400" dirty="0" err="1" smtClean="0"/>
              <a:t>etc</a:t>
            </a:r>
            <a:r>
              <a:rPr lang="en-US" sz="4400" dirty="0" smtClean="0"/>
              <a:t> doesn't change.</a:t>
            </a:r>
            <a:endParaRPr lang="en-US" sz="4400" dirty="0"/>
          </a:p>
        </p:txBody>
      </p:sp>
      <p:sp>
        <p:nvSpPr>
          <p:cNvPr id="6" name="Content Placeholder 5"/>
          <p:cNvSpPr>
            <a:spLocks noGrp="1"/>
          </p:cNvSpPr>
          <p:nvPr>
            <p:ph sz="half" idx="2"/>
          </p:nvPr>
        </p:nvSpPr>
        <p:spPr>
          <a:xfrm>
            <a:off x="8117732" y="1825625"/>
            <a:ext cx="3594370" cy="4351338"/>
          </a:xfrm>
        </p:spPr>
        <p:txBody>
          <a:bodyPr>
            <a:normAutofit fontScale="47500" lnSpcReduction="20000"/>
          </a:bodyPr>
          <a:lstStyle/>
          <a:p>
            <a:r>
              <a:rPr lang="en-US" dirty="0" smtClean="0"/>
              <a:t>entry point of your app</a:t>
            </a:r>
          </a:p>
          <a:p>
            <a:pPr marL="0" indent="0">
              <a:buNone/>
            </a:pPr>
            <a:r>
              <a:rPr lang="en-US" dirty="0" smtClean="0"/>
              <a:t>void </a:t>
            </a:r>
            <a:r>
              <a:rPr lang="en-US" dirty="0"/>
              <a:t>main() </a:t>
            </a:r>
            <a:r>
              <a:rPr lang="en-US" dirty="0" smtClean="0"/>
              <a:t>{  </a:t>
            </a:r>
            <a:r>
              <a:rPr lang="en-US" dirty="0" err="1"/>
              <a:t>runApp</a:t>
            </a:r>
            <a:r>
              <a:rPr lang="en-US" dirty="0"/>
              <a:t>(</a:t>
            </a:r>
            <a:r>
              <a:rPr lang="en-US" dirty="0" err="1"/>
              <a:t>MyApp</a:t>
            </a:r>
            <a:r>
              <a:rPr lang="en-US" dirty="0" smtClean="0"/>
              <a:t>()); }</a:t>
            </a:r>
            <a:endParaRPr lang="en-US" dirty="0"/>
          </a:p>
          <a:p>
            <a:endParaRPr lang="en-US" dirty="0"/>
          </a:p>
          <a:p>
            <a:pPr marL="0" indent="0">
              <a:buNone/>
            </a:pPr>
            <a:r>
              <a:rPr lang="en-US" dirty="0"/>
              <a:t>class </a:t>
            </a:r>
            <a:r>
              <a:rPr lang="en-US" dirty="0" err="1"/>
              <a:t>MyApp</a:t>
            </a:r>
            <a:r>
              <a:rPr lang="en-US" dirty="0"/>
              <a:t> extends </a:t>
            </a:r>
            <a:r>
              <a:rPr lang="en-US" dirty="0" err="1">
                <a:solidFill>
                  <a:srgbClr val="FF0000"/>
                </a:solidFill>
              </a:rPr>
              <a:t>StatelessWidget</a:t>
            </a:r>
            <a:r>
              <a:rPr lang="en-US" dirty="0"/>
              <a:t> </a:t>
            </a:r>
            <a:r>
              <a:rPr lang="en-US" dirty="0" smtClean="0"/>
              <a:t>{  // root widget</a:t>
            </a:r>
            <a:endParaRPr lang="en-US" dirty="0"/>
          </a:p>
          <a:p>
            <a:pPr marL="0" indent="0">
              <a:buNone/>
            </a:pPr>
            <a:r>
              <a:rPr lang="en-US" dirty="0"/>
              <a:t>  // This widget is the root of your application.</a:t>
            </a:r>
          </a:p>
          <a:p>
            <a:pPr marL="0" indent="0">
              <a:buNone/>
            </a:pPr>
            <a:r>
              <a:rPr lang="en-US" dirty="0"/>
              <a:t>  @override</a:t>
            </a:r>
          </a:p>
          <a:p>
            <a:pPr marL="0" indent="0">
              <a:buNone/>
            </a:pPr>
            <a:r>
              <a:rPr lang="en-US" dirty="0"/>
              <a:t>  Widget build(</a:t>
            </a:r>
            <a:r>
              <a:rPr lang="en-US" dirty="0" err="1"/>
              <a:t>BuildContext</a:t>
            </a:r>
            <a:r>
              <a:rPr lang="en-US" dirty="0"/>
              <a:t> context) {</a:t>
            </a:r>
          </a:p>
          <a:p>
            <a:pPr marL="0" indent="0">
              <a:buNone/>
            </a:pPr>
            <a:r>
              <a:rPr lang="en-US" dirty="0"/>
              <a:t>    return </a:t>
            </a:r>
            <a:r>
              <a:rPr lang="en-US" dirty="0" err="1"/>
              <a:t>MaterialApp</a:t>
            </a:r>
            <a:r>
              <a:rPr lang="en-US" dirty="0"/>
              <a:t>(</a:t>
            </a:r>
          </a:p>
          <a:p>
            <a:pPr marL="0" indent="0">
              <a:buNone/>
            </a:pPr>
            <a:r>
              <a:rPr lang="en-US" dirty="0"/>
              <a:t>      title: 'Flutter Demo',</a:t>
            </a:r>
          </a:p>
          <a:p>
            <a:pPr marL="0" indent="0">
              <a:buNone/>
            </a:pPr>
            <a:r>
              <a:rPr lang="en-US" dirty="0"/>
              <a:t>      theme: </a:t>
            </a:r>
            <a:r>
              <a:rPr lang="en-US" dirty="0" err="1"/>
              <a:t>ThemeData</a:t>
            </a:r>
            <a:r>
              <a:rPr lang="en-US" dirty="0"/>
              <a:t>(</a:t>
            </a:r>
          </a:p>
          <a:p>
            <a:pPr marL="0" indent="0">
              <a:buNone/>
            </a:pPr>
            <a:r>
              <a:rPr lang="en-US" dirty="0"/>
              <a:t>        </a:t>
            </a:r>
            <a:r>
              <a:rPr lang="en-US" dirty="0" err="1"/>
              <a:t>primarySwatch</a:t>
            </a:r>
            <a:r>
              <a:rPr lang="en-US" dirty="0"/>
              <a:t>: </a:t>
            </a:r>
            <a:r>
              <a:rPr lang="en-US" dirty="0" err="1"/>
              <a:t>Colors.blue</a:t>
            </a:r>
            <a:r>
              <a:rPr lang="en-US" dirty="0"/>
              <a:t>,</a:t>
            </a:r>
          </a:p>
          <a:p>
            <a:pPr marL="0" indent="0">
              <a:buNone/>
            </a:pPr>
            <a:r>
              <a:rPr lang="en-US" dirty="0"/>
              <a:t>      ),</a:t>
            </a:r>
          </a:p>
          <a:p>
            <a:pPr marL="0" indent="0">
              <a:buNone/>
            </a:pPr>
            <a:r>
              <a:rPr lang="en-US" dirty="0"/>
              <a:t>      </a:t>
            </a:r>
            <a:r>
              <a:rPr lang="en-US" dirty="0" err="1"/>
              <a:t>darkTheme</a:t>
            </a:r>
            <a:r>
              <a:rPr lang="en-US" dirty="0"/>
              <a:t>: </a:t>
            </a:r>
            <a:r>
              <a:rPr lang="en-US" dirty="0" err="1"/>
              <a:t>ThemeData.dark</a:t>
            </a:r>
            <a:r>
              <a:rPr lang="en-US" dirty="0"/>
              <a:t>(),</a:t>
            </a:r>
          </a:p>
          <a:p>
            <a:pPr marL="0" indent="0">
              <a:buNone/>
            </a:pPr>
            <a:r>
              <a:rPr lang="en-US" dirty="0"/>
              <a:t>      home: </a:t>
            </a:r>
            <a:r>
              <a:rPr lang="en-US" dirty="0" err="1">
                <a:solidFill>
                  <a:srgbClr val="0070C0"/>
                </a:solidFill>
              </a:rPr>
              <a:t>MyHomePage</a:t>
            </a:r>
            <a:r>
              <a:rPr lang="en-US" dirty="0">
                <a:solidFill>
                  <a:srgbClr val="0070C0"/>
                </a:solidFill>
              </a:rPr>
              <a:t>(title: 'Flutter Demo Home Page')</a:t>
            </a:r>
            <a:r>
              <a:rPr lang="en-US" dirty="0"/>
              <a:t>,</a:t>
            </a:r>
          </a:p>
          <a:p>
            <a:pPr marL="0" indent="0">
              <a:buNone/>
            </a:pPr>
            <a:r>
              <a:rPr lang="en-US" dirty="0"/>
              <a:t>    </a:t>
            </a:r>
            <a:r>
              <a:rPr lang="en-US" dirty="0" smtClean="0"/>
              <a:t>);    }  }</a:t>
            </a:r>
            <a:endParaRPr lang="en-US" dirty="0"/>
          </a:p>
        </p:txBody>
      </p:sp>
    </p:spTree>
    <p:extLst>
      <p:ext uri="{BB962C8B-B14F-4D97-AF65-F5344CB8AC3E}">
        <p14:creationId xmlns:p14="http://schemas.microsoft.com/office/powerpoint/2010/main" val="348988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Widget?  android vs flutter.</a:t>
            </a:r>
            <a:endParaRPr lang="en-US" dirty="0"/>
          </a:p>
        </p:txBody>
      </p:sp>
      <p:sp>
        <p:nvSpPr>
          <p:cNvPr id="5" name="Content Placeholder 4"/>
          <p:cNvSpPr>
            <a:spLocks noGrp="1"/>
          </p:cNvSpPr>
          <p:nvPr>
            <p:ph idx="1"/>
          </p:nvPr>
        </p:nvSpPr>
        <p:spPr/>
        <p:txBody>
          <a:bodyPr/>
          <a:lstStyle/>
          <a:p>
            <a:r>
              <a:rPr lang="en-US" dirty="0" smtClean="0"/>
              <a:t>An android widget even the simple ones like a </a:t>
            </a:r>
            <a:r>
              <a:rPr lang="en-US" dirty="0" err="1" smtClean="0"/>
              <a:t>textview</a:t>
            </a:r>
            <a:r>
              <a:rPr lang="en-US" dirty="0" smtClean="0"/>
              <a:t> are heavy weight objects, with many methods and hold data.</a:t>
            </a:r>
          </a:p>
          <a:p>
            <a:r>
              <a:rPr lang="en-US" dirty="0" smtClean="0"/>
              <a:t>flutter widgets are all lightweight, have no real methods and hold no data.</a:t>
            </a:r>
          </a:p>
          <a:p>
            <a:pPr lvl="1"/>
            <a:r>
              <a:rPr lang="en-US" dirty="0" smtClean="0"/>
              <a:t>That is the important part to keep in mind.  the flutter view of a text, doesn't know what text it "displaying".  </a:t>
            </a:r>
          </a:p>
          <a:p>
            <a:pPr lvl="1"/>
            <a:r>
              <a:rPr lang="en-US" dirty="0" smtClean="0"/>
              <a:t>We, the programmer, have to keep of all this information.</a:t>
            </a:r>
          </a:p>
          <a:p>
            <a:pPr lvl="1"/>
            <a:endParaRPr lang="en-US" dirty="0"/>
          </a:p>
          <a:p>
            <a:pPr lvl="1"/>
            <a:r>
              <a:rPr lang="en-US" dirty="0" smtClean="0"/>
              <a:t>keep this in mind as we start looking at </a:t>
            </a:r>
            <a:r>
              <a:rPr lang="en-US" dirty="0" err="1" smtClean="0"/>
              <a:t>stateful</a:t>
            </a:r>
            <a:r>
              <a:rPr lang="en-US" dirty="0" smtClean="0"/>
              <a:t> widgets.</a:t>
            </a:r>
            <a:endParaRPr lang="en-US" dirty="0"/>
          </a:p>
        </p:txBody>
      </p:sp>
    </p:spTree>
    <p:extLst>
      <p:ext uri="{BB962C8B-B14F-4D97-AF65-F5344CB8AC3E}">
        <p14:creationId xmlns:p14="http://schemas.microsoft.com/office/powerpoint/2010/main" val="80802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 </a:t>
            </a:r>
            <a:endParaRPr lang="en-US" dirty="0"/>
          </a:p>
        </p:txBody>
      </p:sp>
      <p:sp>
        <p:nvSpPr>
          <p:cNvPr id="3" name="Content Placeholder 2"/>
          <p:cNvSpPr>
            <a:spLocks noGrp="1"/>
          </p:cNvSpPr>
          <p:nvPr>
            <p:ph idx="1"/>
          </p:nvPr>
        </p:nvSpPr>
        <p:spPr/>
        <p:txBody>
          <a:bodyPr/>
          <a:lstStyle/>
          <a:p>
            <a:r>
              <a:rPr lang="en-US" dirty="0" smtClean="0"/>
              <a:t>There is no xml layout.  It's built by the Widget (stateless or </a:t>
            </a:r>
            <a:r>
              <a:rPr lang="en-US" dirty="0" err="1" smtClean="0"/>
              <a:t>stateful</a:t>
            </a:r>
            <a:r>
              <a:rPr lang="en-US" dirty="0" smtClean="0"/>
              <a:t>)</a:t>
            </a:r>
          </a:p>
          <a:p>
            <a:pPr lvl="1"/>
            <a:r>
              <a:rPr lang="en-US" dirty="0" smtClean="0"/>
              <a:t>via override the Widget build method.  </a:t>
            </a:r>
          </a:p>
          <a:p>
            <a:pPr lvl="1"/>
            <a:r>
              <a:rPr lang="en-US" dirty="0" smtClean="0"/>
              <a:t>It uses "Scaffold"  that is how to display the app.</a:t>
            </a:r>
          </a:p>
          <a:p>
            <a:pPr lvl="1"/>
            <a:endParaRPr lang="en-US" dirty="0"/>
          </a:p>
          <a:p>
            <a:pPr lvl="1"/>
            <a:r>
              <a:rPr lang="en-US" dirty="0" smtClean="0"/>
              <a:t>the home:  needs a Scaffold object that is used to draw</a:t>
            </a:r>
          </a:p>
          <a:p>
            <a:pPr lvl="2"/>
            <a:r>
              <a:rPr lang="en-US" dirty="0" smtClean="0"/>
              <a:t>Back in the </a:t>
            </a:r>
            <a:r>
              <a:rPr lang="en-US" dirty="0" err="1" smtClean="0"/>
              <a:t>helloworld</a:t>
            </a:r>
            <a:r>
              <a:rPr lang="en-US" dirty="0" smtClean="0"/>
              <a:t> app, it was all one piece.</a:t>
            </a:r>
          </a:p>
          <a:p>
            <a:pPr lvl="2"/>
            <a:r>
              <a:rPr lang="en-US" dirty="0" smtClean="0"/>
              <a:t>In the stateless widget 2 slides back,</a:t>
            </a:r>
          </a:p>
          <a:p>
            <a:pPr lvl="3"/>
            <a:r>
              <a:rPr lang="en-US" dirty="0" smtClean="0"/>
              <a:t>home</a:t>
            </a:r>
            <a:r>
              <a:rPr lang="en-US" dirty="0"/>
              <a:t>: </a:t>
            </a:r>
            <a:r>
              <a:rPr lang="en-US" dirty="0" err="1"/>
              <a:t>MyHomePage</a:t>
            </a:r>
            <a:r>
              <a:rPr lang="en-US" dirty="0"/>
              <a:t>(title: 'Flutter Demo Home Page</a:t>
            </a:r>
            <a:r>
              <a:rPr lang="en-US" dirty="0" smtClean="0"/>
              <a:t>')   which must return a Scaffold</a:t>
            </a:r>
          </a:p>
          <a:p>
            <a:pPr lvl="3"/>
            <a:r>
              <a:rPr lang="en-US" dirty="0" smtClean="0"/>
              <a:t>which is done in the </a:t>
            </a:r>
            <a:r>
              <a:rPr lang="en-US" dirty="0" err="1" smtClean="0"/>
              <a:t>statefulWidget</a:t>
            </a:r>
            <a:r>
              <a:rPr lang="en-US" dirty="0" smtClean="0"/>
              <a:t> code by overriding the build method.</a:t>
            </a:r>
            <a:endParaRPr lang="en-US" dirty="0"/>
          </a:p>
        </p:txBody>
      </p:sp>
    </p:spTree>
    <p:extLst>
      <p:ext uri="{BB962C8B-B14F-4D97-AF65-F5344CB8AC3E}">
        <p14:creationId xmlns:p14="http://schemas.microsoft.com/office/powerpoint/2010/main" val="2870383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view of the </a:t>
            </a:r>
            <a:r>
              <a:rPr lang="en-US" dirty="0" err="1" smtClean="0"/>
              <a:t>stateful</a:t>
            </a:r>
            <a:r>
              <a:rPr lang="en-US" dirty="0" smtClean="0"/>
              <a:t> widget</a:t>
            </a:r>
            <a:endParaRPr lang="en-US" dirty="0"/>
          </a:p>
        </p:txBody>
      </p:sp>
      <p:sp>
        <p:nvSpPr>
          <p:cNvPr id="3" name="Content Placeholder 2"/>
          <p:cNvSpPr>
            <a:spLocks noGrp="1"/>
          </p:cNvSpPr>
          <p:nvPr>
            <p:ph idx="1"/>
          </p:nvPr>
        </p:nvSpPr>
        <p:spPr/>
        <p:txBody>
          <a:bodyPr>
            <a:normAutofit/>
          </a:bodyPr>
          <a:lstStyle/>
          <a:p>
            <a:r>
              <a:rPr lang="en-US" dirty="0" smtClean="0"/>
              <a:t>two parts, first the object</a:t>
            </a:r>
          </a:p>
          <a:p>
            <a:pPr marL="0" indent="0">
              <a:buNone/>
            </a:pPr>
            <a:r>
              <a:rPr lang="en-US" dirty="0"/>
              <a:t>class </a:t>
            </a:r>
            <a:r>
              <a:rPr lang="en-US" dirty="0" err="1"/>
              <a:t>MyHomePage</a:t>
            </a:r>
            <a:r>
              <a:rPr lang="en-US" dirty="0"/>
              <a:t> extends </a:t>
            </a:r>
            <a:r>
              <a:rPr lang="en-US" dirty="0" err="1"/>
              <a:t>StatefulWidget</a:t>
            </a:r>
            <a:r>
              <a:rPr lang="en-US" dirty="0"/>
              <a:t> {</a:t>
            </a:r>
          </a:p>
          <a:p>
            <a:pPr marL="0" indent="0">
              <a:buNone/>
            </a:pPr>
            <a:r>
              <a:rPr lang="en-US" dirty="0"/>
              <a:t>  </a:t>
            </a:r>
            <a:r>
              <a:rPr lang="en-US" dirty="0" err="1"/>
              <a:t>MyHomePage</a:t>
            </a:r>
            <a:r>
              <a:rPr lang="en-US" dirty="0"/>
              <a:t>({Key </a:t>
            </a:r>
            <a:r>
              <a:rPr lang="en-US" dirty="0" err="1"/>
              <a:t>key</a:t>
            </a:r>
            <a:r>
              <a:rPr lang="en-US" dirty="0"/>
              <a:t>, </a:t>
            </a:r>
            <a:r>
              <a:rPr lang="en-US" dirty="0" smtClean="0"/>
              <a:t>required </a:t>
            </a:r>
            <a:r>
              <a:rPr lang="en-US" dirty="0" err="1" smtClean="0"/>
              <a:t>this.title</a:t>
            </a:r>
            <a:r>
              <a:rPr lang="en-US" dirty="0"/>
              <a:t>}) : super(key: key);</a:t>
            </a:r>
          </a:p>
          <a:p>
            <a:pPr marL="0" indent="0">
              <a:buNone/>
            </a:pPr>
            <a:r>
              <a:rPr lang="en-US" dirty="0" smtClean="0"/>
              <a:t>  </a:t>
            </a:r>
            <a:r>
              <a:rPr lang="en-US" dirty="0"/>
              <a:t>final String title</a:t>
            </a:r>
            <a:r>
              <a:rPr lang="en-US" dirty="0" smtClean="0"/>
              <a:t>;</a:t>
            </a:r>
          </a:p>
          <a:p>
            <a:pPr lvl="1"/>
            <a:r>
              <a:rPr lang="en-US" dirty="0" smtClean="0"/>
              <a:t>the object overrides </a:t>
            </a:r>
            <a:r>
              <a:rPr lang="en-US" dirty="0" err="1" smtClean="0"/>
              <a:t>createState</a:t>
            </a:r>
            <a:r>
              <a:rPr lang="en-US" dirty="0" smtClean="0"/>
              <a:t>() which actually does the bulk of the  work</a:t>
            </a:r>
            <a:endParaRPr lang="en-US" dirty="0"/>
          </a:p>
          <a:p>
            <a:pPr marL="0" indent="0">
              <a:buNone/>
            </a:pPr>
            <a:r>
              <a:rPr lang="en-US" dirty="0"/>
              <a:t>  @override</a:t>
            </a:r>
          </a:p>
          <a:p>
            <a:pPr marL="0" indent="0">
              <a:buNone/>
            </a:pPr>
            <a:r>
              <a:rPr lang="en-US" dirty="0"/>
              <a:t>  </a:t>
            </a:r>
            <a:r>
              <a:rPr lang="en-US" dirty="0" smtClean="0"/>
              <a:t>State&lt;</a:t>
            </a:r>
            <a:r>
              <a:rPr lang="en-US" dirty="0" err="1" smtClean="0"/>
              <a:t>MyHomePage</a:t>
            </a:r>
            <a:r>
              <a:rPr lang="en-US" dirty="0" smtClean="0"/>
              <a:t>&gt; </a:t>
            </a:r>
            <a:r>
              <a:rPr lang="en-US" dirty="0" err="1" smtClean="0"/>
              <a:t>createState</a:t>
            </a:r>
            <a:r>
              <a:rPr lang="en-US" dirty="0"/>
              <a:t>() =&gt; _</a:t>
            </a:r>
            <a:r>
              <a:rPr lang="en-US" dirty="0" err="1"/>
              <a:t>MyHomePageState</a:t>
            </a:r>
            <a:r>
              <a:rPr lang="en-US" dirty="0"/>
              <a:t>();</a:t>
            </a:r>
          </a:p>
          <a:p>
            <a:pPr marL="0" indent="0">
              <a:buNone/>
            </a:pPr>
            <a:r>
              <a:rPr lang="en-US" dirty="0"/>
              <a:t>}</a:t>
            </a:r>
          </a:p>
        </p:txBody>
      </p:sp>
    </p:spTree>
    <p:extLst>
      <p:ext uri="{BB962C8B-B14F-4D97-AF65-F5344CB8AC3E}">
        <p14:creationId xmlns:p14="http://schemas.microsoft.com/office/powerpoint/2010/main" val="90201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view of the </a:t>
            </a:r>
            <a:r>
              <a:rPr lang="en-US" dirty="0" err="1"/>
              <a:t>stateful</a:t>
            </a:r>
            <a:r>
              <a:rPr lang="en-US" dirty="0"/>
              <a:t> </a:t>
            </a:r>
            <a:r>
              <a:rPr lang="en-US" dirty="0" smtClean="0"/>
              <a:t>widget (2)</a:t>
            </a:r>
            <a:endParaRPr lang="en-US" dirty="0"/>
          </a:p>
        </p:txBody>
      </p:sp>
      <p:sp>
        <p:nvSpPr>
          <p:cNvPr id="3" name="Content Placeholder 2"/>
          <p:cNvSpPr>
            <a:spLocks noGrp="1"/>
          </p:cNvSpPr>
          <p:nvPr>
            <p:ph idx="1"/>
          </p:nvPr>
        </p:nvSpPr>
        <p:spPr/>
        <p:txBody>
          <a:bodyPr>
            <a:normAutofit lnSpcReduction="10000"/>
          </a:bodyPr>
          <a:lstStyle/>
          <a:p>
            <a:r>
              <a:rPr lang="en-US" dirty="0" smtClean="0"/>
              <a:t>part 2, the "state" method</a:t>
            </a:r>
          </a:p>
          <a:p>
            <a:pPr marL="0" indent="0">
              <a:buNone/>
            </a:pPr>
            <a:r>
              <a:rPr lang="en-US" dirty="0"/>
              <a:t>class _</a:t>
            </a:r>
            <a:r>
              <a:rPr lang="en-US" dirty="0" err="1"/>
              <a:t>MyHomePageState</a:t>
            </a:r>
            <a:r>
              <a:rPr lang="en-US" dirty="0"/>
              <a:t> extends State&lt;</a:t>
            </a:r>
            <a:r>
              <a:rPr lang="en-US" dirty="0" err="1"/>
              <a:t>MyHomePage</a:t>
            </a:r>
            <a:r>
              <a:rPr lang="en-US" dirty="0"/>
              <a:t>&gt; </a:t>
            </a:r>
            <a:r>
              <a:rPr lang="en-US" dirty="0" smtClean="0"/>
              <a:t>{</a:t>
            </a:r>
          </a:p>
          <a:p>
            <a:pPr marL="0" indent="0">
              <a:buNone/>
            </a:pPr>
            <a:r>
              <a:rPr lang="en-US" dirty="0" smtClean="0"/>
              <a:t>  //local variables and methods declarations</a:t>
            </a:r>
          </a:p>
          <a:p>
            <a:pPr marL="0" indent="0">
              <a:buNone/>
            </a:pPr>
            <a:endParaRPr lang="en-US" dirty="0"/>
          </a:p>
          <a:p>
            <a:pPr marL="0" indent="0">
              <a:buNone/>
            </a:pPr>
            <a:r>
              <a:rPr lang="en-US" dirty="0"/>
              <a:t> @override</a:t>
            </a:r>
          </a:p>
          <a:p>
            <a:pPr marL="0" indent="0">
              <a:buNone/>
            </a:pPr>
            <a:r>
              <a:rPr lang="en-US" dirty="0"/>
              <a:t>  Widget build(</a:t>
            </a:r>
            <a:r>
              <a:rPr lang="en-US" dirty="0" err="1"/>
              <a:t>BuildContext</a:t>
            </a:r>
            <a:r>
              <a:rPr lang="en-US" dirty="0"/>
              <a:t> context) {</a:t>
            </a:r>
          </a:p>
          <a:p>
            <a:pPr marL="0" indent="0">
              <a:buNone/>
            </a:pPr>
            <a:r>
              <a:rPr lang="en-US" dirty="0" smtClean="0"/>
              <a:t>     return </a:t>
            </a:r>
            <a:r>
              <a:rPr lang="en-US" dirty="0"/>
              <a:t>Scaffold</a:t>
            </a:r>
            <a:r>
              <a:rPr lang="en-US" dirty="0" smtClean="0"/>
              <a:t>(  … );  //this is the layout and how the app will look.</a:t>
            </a:r>
          </a:p>
          <a:p>
            <a:pPr marL="0" indent="0">
              <a:buNone/>
            </a:pPr>
            <a:r>
              <a:rPr lang="en-US" dirty="0"/>
              <a:t> </a:t>
            </a:r>
            <a:r>
              <a:rPr lang="en-US" dirty="0" smtClean="0"/>
              <a:t>  }</a:t>
            </a:r>
            <a:endParaRPr lang="en-US" dirty="0"/>
          </a:p>
          <a:p>
            <a:pPr marL="0" indent="0">
              <a:buNone/>
            </a:pPr>
            <a:r>
              <a:rPr lang="en-US" dirty="0" smtClean="0"/>
              <a:t>}</a:t>
            </a:r>
            <a:endParaRPr lang="en-US" dirty="0"/>
          </a:p>
        </p:txBody>
      </p:sp>
    </p:spTree>
    <p:extLst>
      <p:ext uri="{BB962C8B-B14F-4D97-AF65-F5344CB8AC3E}">
        <p14:creationId xmlns:p14="http://schemas.microsoft.com/office/powerpoint/2010/main" val="2218622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2039</TotalTime>
  <Words>1763</Words>
  <Application>Microsoft Office PowerPoint</Application>
  <PresentationFormat>Widescreen</PresentationFormat>
  <Paragraphs>250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Cosc 4735</vt:lpstr>
      <vt:lpstr>getting started.</vt:lpstr>
      <vt:lpstr>Hello word app.</vt:lpstr>
      <vt:lpstr>State?</vt:lpstr>
      <vt:lpstr>Stateless widget</vt:lpstr>
      <vt:lpstr>Widget?  android vs flutter.</vt:lpstr>
      <vt:lpstr>Scaffold. </vt:lpstr>
      <vt:lpstr>Basic view of the stateful widget</vt:lpstr>
      <vt:lpstr>Basic view of the stateful widget (2)</vt:lpstr>
      <vt:lpstr>Scaffold</vt:lpstr>
      <vt:lpstr>Buttons</vt:lpstr>
      <vt:lpstr>Buttons</vt:lpstr>
      <vt:lpstr>FloatingAcitionButton</vt:lpstr>
      <vt:lpstr>Back to state.</vt:lpstr>
      <vt:lpstr>Layout, rows and columns (liner layout)</vt:lpstr>
      <vt:lpstr>Layout, rows and columns (liner layout)</vt:lpstr>
      <vt:lpstr>Images</vt:lpstr>
      <vt:lpstr>Input TextEditingController and TextField</vt:lpstr>
      <vt:lpstr>Radio buttons</vt:lpstr>
      <vt:lpstr>Radio buttons (2)</vt:lpstr>
      <vt:lpstr>A Toast</vt:lpstr>
      <vt:lpstr>Android to flutter</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4735</dc:title>
  <dc:creator>James S. Ward</dc:creator>
  <cp:lastModifiedBy>Jim Ward</cp:lastModifiedBy>
  <cp:revision>41</cp:revision>
  <dcterms:created xsi:type="dcterms:W3CDTF">2019-04-19T19:40:00Z</dcterms:created>
  <dcterms:modified xsi:type="dcterms:W3CDTF">2023-03-20T16:20:19Z</dcterms:modified>
</cp:coreProperties>
</file>