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90" r:id="rId3"/>
    <p:sldId id="274" r:id="rId4"/>
    <p:sldId id="293" r:id="rId5"/>
    <p:sldId id="275" r:id="rId6"/>
    <p:sldId id="291" r:id="rId7"/>
    <p:sldId id="294" r:id="rId8"/>
    <p:sldId id="295" r:id="rId9"/>
    <p:sldId id="297" r:id="rId10"/>
    <p:sldId id="280" r:id="rId11"/>
    <p:sldId id="296" r:id="rId12"/>
    <p:sldId id="282" r:id="rId13"/>
    <p:sldId id="292" r:id="rId14"/>
    <p:sldId id="298" r:id="rId15"/>
    <p:sldId id="299" r:id="rId16"/>
    <p:sldId id="300" r:id="rId17"/>
    <p:sldId id="301" r:id="rId18"/>
    <p:sldId id="302" r:id="rId19"/>
    <p:sldId id="289" r:id="rId20"/>
    <p:sldId id="25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4660"/>
  </p:normalViewPr>
  <p:slideViewPr>
    <p:cSldViewPr snapToGrid="0">
      <p:cViewPr varScale="1">
        <p:scale>
          <a:sx n="72" d="100"/>
          <a:sy n="72" d="100"/>
        </p:scale>
        <p:origin x="80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E7EE0A-79AF-479D-B31D-A3D6FDEE6AEB}" type="datetimeFigureOut">
              <a:rPr lang="en-US" smtClean="0"/>
              <a:t>4/10/2023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A0A5E5-C227-4A71-B692-4B2DA8390485}" type="slidenum">
              <a:rPr lang="en-US" smtClean="0"/>
              <a:t>‹#›</a:t>
            </a:fld>
            <a:endParaRPr lang="en-US"/>
          </a:p>
        </p:txBody>
      </p:sp>
    </p:spTree>
    <p:extLst>
      <p:ext uri="{BB962C8B-B14F-4D97-AF65-F5344CB8AC3E}">
        <p14:creationId xmlns:p14="http://schemas.microsoft.com/office/powerpoint/2010/main" val="1481162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A0A5E5-C227-4A71-B692-4B2DA8390485}" type="slidenum">
              <a:rPr lang="en-US" smtClean="0"/>
              <a:t>10</a:t>
            </a:fld>
            <a:endParaRPr lang="en-US"/>
          </a:p>
        </p:txBody>
      </p:sp>
    </p:spTree>
    <p:extLst>
      <p:ext uri="{BB962C8B-B14F-4D97-AF65-F5344CB8AC3E}">
        <p14:creationId xmlns:p14="http://schemas.microsoft.com/office/powerpoint/2010/main" val="166341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9EA10AA-F949-4D89-ACD0-37F27EE22C08}" type="datetimeFigureOut">
              <a:rPr lang="en-US" smtClean="0"/>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6DB37-85EB-4133-AEB7-EA0FFBF499FE}" type="slidenum">
              <a:rPr lang="en-US" smtClean="0"/>
              <a:t>‹#›</a:t>
            </a:fld>
            <a:endParaRPr lang="en-US"/>
          </a:p>
        </p:txBody>
      </p:sp>
    </p:spTree>
    <p:extLst>
      <p:ext uri="{BB962C8B-B14F-4D97-AF65-F5344CB8AC3E}">
        <p14:creationId xmlns:p14="http://schemas.microsoft.com/office/powerpoint/2010/main" val="3575814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EA10AA-F949-4D89-ACD0-37F27EE22C08}" type="datetimeFigureOut">
              <a:rPr lang="en-US" smtClean="0"/>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6DB37-85EB-4133-AEB7-EA0FFBF499FE}" type="slidenum">
              <a:rPr lang="en-US" smtClean="0"/>
              <a:t>‹#›</a:t>
            </a:fld>
            <a:endParaRPr lang="en-US"/>
          </a:p>
        </p:txBody>
      </p:sp>
    </p:spTree>
    <p:extLst>
      <p:ext uri="{BB962C8B-B14F-4D97-AF65-F5344CB8AC3E}">
        <p14:creationId xmlns:p14="http://schemas.microsoft.com/office/powerpoint/2010/main" val="1213356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EA10AA-F949-4D89-ACD0-37F27EE22C08}" type="datetimeFigureOut">
              <a:rPr lang="en-US" smtClean="0"/>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6DB37-85EB-4133-AEB7-EA0FFBF499FE}" type="slidenum">
              <a:rPr lang="en-US" smtClean="0"/>
              <a:t>‹#›</a:t>
            </a:fld>
            <a:endParaRPr lang="en-US"/>
          </a:p>
        </p:txBody>
      </p:sp>
    </p:spTree>
    <p:extLst>
      <p:ext uri="{BB962C8B-B14F-4D97-AF65-F5344CB8AC3E}">
        <p14:creationId xmlns:p14="http://schemas.microsoft.com/office/powerpoint/2010/main" val="2259783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EA10AA-F949-4D89-ACD0-37F27EE22C08}" type="datetimeFigureOut">
              <a:rPr lang="en-US" smtClean="0"/>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6DB37-85EB-4133-AEB7-EA0FFBF499FE}" type="slidenum">
              <a:rPr lang="en-US" smtClean="0"/>
              <a:t>‹#›</a:t>
            </a:fld>
            <a:endParaRPr lang="en-US"/>
          </a:p>
        </p:txBody>
      </p:sp>
    </p:spTree>
    <p:extLst>
      <p:ext uri="{BB962C8B-B14F-4D97-AF65-F5344CB8AC3E}">
        <p14:creationId xmlns:p14="http://schemas.microsoft.com/office/powerpoint/2010/main" val="1527805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9EA10AA-F949-4D89-ACD0-37F27EE22C08}" type="datetimeFigureOut">
              <a:rPr lang="en-US" smtClean="0"/>
              <a:t>4/10/2023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6DB37-85EB-4133-AEB7-EA0FFBF499FE}" type="slidenum">
              <a:rPr lang="en-US" smtClean="0"/>
              <a:t>‹#›</a:t>
            </a:fld>
            <a:endParaRPr lang="en-US"/>
          </a:p>
        </p:txBody>
      </p:sp>
    </p:spTree>
    <p:extLst>
      <p:ext uri="{BB962C8B-B14F-4D97-AF65-F5344CB8AC3E}">
        <p14:creationId xmlns:p14="http://schemas.microsoft.com/office/powerpoint/2010/main" val="1571220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EA10AA-F949-4D89-ACD0-37F27EE22C08}" type="datetimeFigureOut">
              <a:rPr lang="en-US" smtClean="0"/>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36DB37-85EB-4133-AEB7-EA0FFBF499FE}" type="slidenum">
              <a:rPr lang="en-US" smtClean="0"/>
              <a:t>‹#›</a:t>
            </a:fld>
            <a:endParaRPr lang="en-US"/>
          </a:p>
        </p:txBody>
      </p:sp>
    </p:spTree>
    <p:extLst>
      <p:ext uri="{BB962C8B-B14F-4D97-AF65-F5344CB8AC3E}">
        <p14:creationId xmlns:p14="http://schemas.microsoft.com/office/powerpoint/2010/main" val="2776632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EA10AA-F949-4D89-ACD0-37F27EE22C08}" type="datetimeFigureOut">
              <a:rPr lang="en-US" smtClean="0"/>
              <a:t>4/10/2023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36DB37-85EB-4133-AEB7-EA0FFBF499FE}" type="slidenum">
              <a:rPr lang="en-US" smtClean="0"/>
              <a:t>‹#›</a:t>
            </a:fld>
            <a:endParaRPr lang="en-US"/>
          </a:p>
        </p:txBody>
      </p:sp>
    </p:spTree>
    <p:extLst>
      <p:ext uri="{BB962C8B-B14F-4D97-AF65-F5344CB8AC3E}">
        <p14:creationId xmlns:p14="http://schemas.microsoft.com/office/powerpoint/2010/main" val="2159224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EA10AA-F949-4D89-ACD0-37F27EE22C08}" type="datetimeFigureOut">
              <a:rPr lang="en-US" smtClean="0"/>
              <a:t>4/10/2023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36DB37-85EB-4133-AEB7-EA0FFBF499FE}" type="slidenum">
              <a:rPr lang="en-US" smtClean="0"/>
              <a:t>‹#›</a:t>
            </a:fld>
            <a:endParaRPr lang="en-US"/>
          </a:p>
        </p:txBody>
      </p:sp>
    </p:spTree>
    <p:extLst>
      <p:ext uri="{BB962C8B-B14F-4D97-AF65-F5344CB8AC3E}">
        <p14:creationId xmlns:p14="http://schemas.microsoft.com/office/powerpoint/2010/main" val="2630108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EA10AA-F949-4D89-ACD0-37F27EE22C08}" type="datetimeFigureOut">
              <a:rPr lang="en-US" smtClean="0"/>
              <a:t>4/10/2023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36DB37-85EB-4133-AEB7-EA0FFBF499FE}" type="slidenum">
              <a:rPr lang="en-US" smtClean="0"/>
              <a:t>‹#›</a:t>
            </a:fld>
            <a:endParaRPr lang="en-US"/>
          </a:p>
        </p:txBody>
      </p:sp>
    </p:spTree>
    <p:extLst>
      <p:ext uri="{BB962C8B-B14F-4D97-AF65-F5344CB8AC3E}">
        <p14:creationId xmlns:p14="http://schemas.microsoft.com/office/powerpoint/2010/main" val="2226299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9EA10AA-F949-4D89-ACD0-37F27EE22C08}" type="datetimeFigureOut">
              <a:rPr lang="en-US" smtClean="0"/>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36DB37-85EB-4133-AEB7-EA0FFBF499FE}" type="slidenum">
              <a:rPr lang="en-US" smtClean="0"/>
              <a:t>‹#›</a:t>
            </a:fld>
            <a:endParaRPr lang="en-US"/>
          </a:p>
        </p:txBody>
      </p:sp>
    </p:spTree>
    <p:extLst>
      <p:ext uri="{BB962C8B-B14F-4D97-AF65-F5344CB8AC3E}">
        <p14:creationId xmlns:p14="http://schemas.microsoft.com/office/powerpoint/2010/main" val="898172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9EA10AA-F949-4D89-ACD0-37F27EE22C08}" type="datetimeFigureOut">
              <a:rPr lang="en-US" smtClean="0"/>
              <a:t>4/10/2023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36DB37-85EB-4133-AEB7-EA0FFBF499FE}" type="slidenum">
              <a:rPr lang="en-US" smtClean="0"/>
              <a:t>‹#›</a:t>
            </a:fld>
            <a:endParaRPr lang="en-US"/>
          </a:p>
        </p:txBody>
      </p:sp>
    </p:spTree>
    <p:extLst>
      <p:ext uri="{BB962C8B-B14F-4D97-AF65-F5344CB8AC3E}">
        <p14:creationId xmlns:p14="http://schemas.microsoft.com/office/powerpoint/2010/main" val="3551612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EA10AA-F949-4D89-ACD0-37F27EE22C08}" type="datetimeFigureOut">
              <a:rPr lang="en-US" smtClean="0"/>
              <a:t>4/10/2023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36DB37-85EB-4133-AEB7-EA0FFBF499FE}" type="slidenum">
              <a:rPr lang="en-US" smtClean="0"/>
              <a:t>‹#›</a:t>
            </a:fld>
            <a:endParaRPr lang="en-US"/>
          </a:p>
        </p:txBody>
      </p:sp>
    </p:spTree>
    <p:extLst>
      <p:ext uri="{BB962C8B-B14F-4D97-AF65-F5344CB8AC3E}">
        <p14:creationId xmlns:p14="http://schemas.microsoft.com/office/powerpoint/2010/main" val="3048079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Fq5zNPJufD0"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api.flutter.dev/flutter/dart-async/Stream/listen.html" TargetMode="External"/><Relationship Id="rId2" Type="http://schemas.openxmlformats.org/officeDocument/2006/relationships/hyperlink" Target="https://api.flutter.dev/flutter/dart-async/Stream-class.html" TargetMode="External"/><Relationship Id="rId1" Type="http://schemas.openxmlformats.org/officeDocument/2006/relationships/slideLayout" Target="../slideLayouts/slideLayout2.xml"/><Relationship Id="rId4" Type="http://schemas.openxmlformats.org/officeDocument/2006/relationships/hyperlink" Target="https://api.flutter.dev/flutter/dart-async/StreamSubscription-class.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pub.dev/packages/sensors_plus" TargetMode="External"/><Relationship Id="rId3" Type="http://schemas.openxmlformats.org/officeDocument/2006/relationships/hyperlink" Target="https://docs.flutter.dev/cookbook/design/drawer" TargetMode="External"/><Relationship Id="rId7" Type="http://schemas.openxmlformats.org/officeDocument/2006/relationships/hyperlink" Target="https://medium.com/@gadepalliaditya1998/item-selection-in-list-view-on-tap-in-flutter-using-listview-builder-612f6608505a" TargetMode="External"/><Relationship Id="rId2" Type="http://schemas.openxmlformats.org/officeDocument/2006/relationships/hyperlink" Target="https://flutter.dev/docs/codelabs" TargetMode="External"/><Relationship Id="rId1" Type="http://schemas.openxmlformats.org/officeDocument/2006/relationships/slideLayout" Target="../slideLayouts/slideLayout2.xml"/><Relationship Id="rId6" Type="http://schemas.openxmlformats.org/officeDocument/2006/relationships/hyperlink" Target="https://referbruv.com/blog/posts/flutter-for-beginners-customizing-list-tiles-and-on-tap-navigation" TargetMode="External"/><Relationship Id="rId5" Type="http://schemas.openxmlformats.org/officeDocument/2006/relationships/hyperlink" Target="https://github.com/kirshiyin89/flutter_navigation" TargetMode="External"/><Relationship Id="rId4" Type="http://schemas.openxmlformats.org/officeDocument/2006/relationships/hyperlink" Target="https://betterprogramming.pub/how-to-implement-a-navigation-drawer-in-flutter-8d97d3b599d4" TargetMode="External"/><Relationship Id="rId9" Type="http://schemas.openxmlformats.org/officeDocument/2006/relationships/hyperlink" Target="https://pub.dev/documentation/battery_plu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Cosc</a:t>
            </a:r>
            <a:r>
              <a:rPr lang="en-US" dirty="0"/>
              <a:t> 4735</a:t>
            </a:r>
          </a:p>
        </p:txBody>
      </p:sp>
      <p:sp>
        <p:nvSpPr>
          <p:cNvPr id="3" name="Subtitle 2"/>
          <p:cNvSpPr>
            <a:spLocks noGrp="1"/>
          </p:cNvSpPr>
          <p:nvPr>
            <p:ph type="subTitle" idx="1"/>
          </p:nvPr>
        </p:nvSpPr>
        <p:spPr/>
        <p:txBody>
          <a:bodyPr/>
          <a:lstStyle/>
          <a:p>
            <a:r>
              <a:rPr lang="en-US" dirty="0"/>
              <a:t>Flutter</a:t>
            </a:r>
          </a:p>
          <a:p>
            <a:r>
              <a:rPr lang="en-US" dirty="0"/>
              <a:t>More </a:t>
            </a:r>
          </a:p>
          <a:p>
            <a:r>
              <a:rPr lang="en-US" dirty="0"/>
              <a:t>multiple screen, drawer, and sensors</a:t>
            </a:r>
          </a:p>
        </p:txBody>
      </p:sp>
    </p:spTree>
    <p:extLst>
      <p:ext uri="{BB962C8B-B14F-4D97-AF65-F5344CB8AC3E}">
        <p14:creationId xmlns:p14="http://schemas.microsoft.com/office/powerpoint/2010/main" val="3222980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DrawerWidget</a:t>
            </a:r>
            <a:r>
              <a:rPr lang="en-US" dirty="0"/>
              <a:t>()</a:t>
            </a:r>
          </a:p>
        </p:txBody>
      </p:sp>
      <p:sp>
        <p:nvSpPr>
          <p:cNvPr id="4" name="Content Placeholder 3"/>
          <p:cNvSpPr>
            <a:spLocks noGrp="1"/>
          </p:cNvSpPr>
          <p:nvPr>
            <p:ph sz="half" idx="1"/>
          </p:nvPr>
        </p:nvSpPr>
        <p:spPr/>
        <p:txBody>
          <a:bodyPr>
            <a:normAutofit/>
          </a:bodyPr>
          <a:lstStyle/>
          <a:p>
            <a:r>
              <a:rPr lang="en-US" dirty="0"/>
              <a:t>it will look like the earlier widget</a:t>
            </a:r>
          </a:p>
          <a:p>
            <a:pPr lvl="1"/>
            <a:r>
              <a:rPr lang="en-US" dirty="0"/>
              <a:t>declare the </a:t>
            </a:r>
            <a:r>
              <a:rPr lang="en-US" dirty="0" err="1"/>
              <a:t>listivew</a:t>
            </a:r>
            <a:r>
              <a:rPr lang="en-US" dirty="0"/>
              <a:t> and </a:t>
            </a:r>
            <a:r>
              <a:rPr lang="en-US" dirty="0" err="1"/>
              <a:t>DrawerHeader</a:t>
            </a:r>
            <a:endParaRPr lang="en-US" dirty="0"/>
          </a:p>
          <a:p>
            <a:r>
              <a:rPr lang="en-US" dirty="0"/>
              <a:t>and </a:t>
            </a:r>
            <a:r>
              <a:rPr lang="en-US" dirty="0" err="1"/>
              <a:t>listTile</a:t>
            </a:r>
            <a:r>
              <a:rPr lang="en-US" dirty="0"/>
              <a:t> for each route they can select.</a:t>
            </a:r>
          </a:p>
          <a:p>
            <a:endParaRPr lang="en-US" dirty="0"/>
          </a:p>
          <a:p>
            <a:pPr lvl="1"/>
            <a:r>
              <a:rPr lang="en-US" dirty="0" err="1"/>
              <a:t>pushReplacementNamed</a:t>
            </a:r>
            <a:r>
              <a:rPr lang="en-US" dirty="0"/>
              <a:t> is the important part here.</a:t>
            </a:r>
          </a:p>
        </p:txBody>
      </p:sp>
      <p:sp>
        <p:nvSpPr>
          <p:cNvPr id="7" name="Rectangle 1"/>
          <p:cNvSpPr>
            <a:spLocks noChangeArrowheads="1"/>
          </p:cNvSpPr>
          <p:nvPr/>
        </p:nvSpPr>
        <p:spPr bwMode="auto">
          <a:xfrm>
            <a:off x="5904689" y="1145075"/>
            <a:ext cx="5749047" cy="4801314"/>
          </a:xfrm>
          <a:prstGeom prst="rect">
            <a:avLst/>
          </a:prstGeom>
          <a:solidFill>
            <a:srgbClr val="2B2B2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return </a:t>
            </a:r>
            <a:r>
              <a:rPr kumimoji="0" lang="en-US" altLang="en-US" sz="900" b="0" i="0" u="none" strike="noStrike" cap="none" normalizeH="0" baseline="0" dirty="0">
                <a:ln>
                  <a:noFill/>
                </a:ln>
                <a:solidFill>
                  <a:srgbClr val="FFC66D"/>
                </a:solidFill>
                <a:effectLst/>
                <a:latin typeface="Courier New" panose="02070309020205020404" pitchFamily="49" charset="0"/>
                <a:cs typeface="Courier New" panose="02070309020205020404" pitchFamily="49" charset="0"/>
              </a:rPr>
              <a:t>Drawer</a:t>
            </a:r>
            <a:r>
              <a:rPr kumimoji="0" lang="en-US" altLang="en-US" sz="9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en-US" altLang="en-US" sz="9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9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child: </a:t>
            </a:r>
            <a:r>
              <a:rPr kumimoji="0" lang="en-US" altLang="en-US" sz="900" b="0" i="0" u="none" strike="noStrike" cap="none" normalizeH="0" baseline="0" dirty="0" err="1">
                <a:ln>
                  <a:noFill/>
                </a:ln>
                <a:solidFill>
                  <a:srgbClr val="FFC66D"/>
                </a:solidFill>
                <a:effectLst/>
                <a:latin typeface="Courier New" panose="02070309020205020404" pitchFamily="49" charset="0"/>
                <a:cs typeface="Courier New" panose="02070309020205020404" pitchFamily="49" charset="0"/>
              </a:rPr>
              <a:t>ListView</a:t>
            </a:r>
            <a:r>
              <a:rPr kumimoji="0" lang="en-US" altLang="en-US" sz="9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en-US" altLang="en-US" sz="9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9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children: &lt;Widget&gt;[</a:t>
            </a:r>
            <a:br>
              <a:rPr kumimoji="0" lang="en-US" altLang="en-US" sz="9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9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900" b="0" i="0" u="none" strike="noStrike" cap="none" normalizeH="0" baseline="0" dirty="0" err="1">
                <a:ln>
                  <a:noFill/>
                </a:ln>
                <a:solidFill>
                  <a:srgbClr val="FFC66D"/>
                </a:solidFill>
                <a:effectLst/>
                <a:latin typeface="Courier New" panose="02070309020205020404" pitchFamily="49" charset="0"/>
                <a:cs typeface="Courier New" panose="02070309020205020404" pitchFamily="49" charset="0"/>
              </a:rPr>
              <a:t>DrawerHeader</a:t>
            </a:r>
            <a:r>
              <a:rPr kumimoji="0" lang="en-US" altLang="en-US" sz="9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en-US" altLang="en-US" sz="9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9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decoration: </a:t>
            </a:r>
            <a:r>
              <a:rPr kumimoji="0" lang="en-US" altLang="en-US" sz="900" b="0" i="0" u="none" strike="noStrike" cap="none" normalizeH="0" baseline="0" dirty="0" err="1">
                <a:ln>
                  <a:noFill/>
                </a:ln>
                <a:solidFill>
                  <a:srgbClr val="FFC66D"/>
                </a:solidFill>
                <a:effectLst/>
                <a:latin typeface="Courier New" panose="02070309020205020404" pitchFamily="49" charset="0"/>
                <a:cs typeface="Courier New" panose="02070309020205020404" pitchFamily="49" charset="0"/>
              </a:rPr>
              <a:t>BoxDecoration</a:t>
            </a:r>
            <a:r>
              <a:rPr kumimoji="0" lang="en-US" altLang="en-US" sz="9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en-US" altLang="en-US" sz="9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9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gradient: </a:t>
            </a:r>
            <a:r>
              <a:rPr kumimoji="0" lang="en-US" altLang="en-US" sz="900" b="0" i="0" u="none" strike="noStrike" cap="none" normalizeH="0" baseline="0" dirty="0" err="1">
                <a:ln>
                  <a:noFill/>
                </a:ln>
                <a:solidFill>
                  <a:srgbClr val="FFC66D"/>
                </a:solidFill>
                <a:effectLst/>
                <a:latin typeface="Courier New" panose="02070309020205020404" pitchFamily="49" charset="0"/>
                <a:cs typeface="Courier New" panose="02070309020205020404" pitchFamily="49" charset="0"/>
              </a:rPr>
              <a:t>RadialGradient</a:t>
            </a:r>
            <a:r>
              <a:rPr kumimoji="0" lang="en-US" altLang="en-US" sz="9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en-US" altLang="en-US" sz="9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9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colors: [ </a:t>
            </a:r>
            <a:r>
              <a:rPr kumimoji="0" lang="en-US" altLang="en-US" sz="9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Colors.</a:t>
            </a:r>
            <a:r>
              <a:rPr kumimoji="0" lang="en-US" altLang="en-US" sz="900" b="0" i="1" u="none" strike="noStrike" cap="none" normalizeH="0" baseline="0" dirty="0" err="1">
                <a:ln>
                  <a:noFill/>
                </a:ln>
                <a:solidFill>
                  <a:srgbClr val="9876AA"/>
                </a:solidFill>
                <a:effectLst/>
                <a:latin typeface="Courier New" panose="02070309020205020404" pitchFamily="49" charset="0"/>
                <a:cs typeface="Courier New" panose="02070309020205020404" pitchFamily="49" charset="0"/>
              </a:rPr>
              <a:t>white</a:t>
            </a:r>
            <a:r>
              <a:rPr kumimoji="0" lang="en-US" altLang="en-US" sz="900" b="0" i="0" u="none" strike="noStrike" cap="none" normalizeH="0" baseline="0" dirty="0" err="1">
                <a:ln>
                  <a:noFill/>
                </a:ln>
                <a:solidFill>
                  <a:srgbClr val="CC7832"/>
                </a:solidFill>
                <a:effectLst/>
                <a:latin typeface="Courier New" panose="02070309020205020404" pitchFamily="49" charset="0"/>
                <a:cs typeface="Courier New" panose="02070309020205020404" pitchFamily="49" charset="0"/>
              </a:rPr>
              <a:t>,</a:t>
            </a:r>
            <a:r>
              <a:rPr kumimoji="0" lang="en-US" altLang="en-US" sz="9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Colors.</a:t>
            </a:r>
            <a:r>
              <a:rPr kumimoji="0" lang="en-US" altLang="en-US" sz="900" b="0" i="1" u="none" strike="noStrike" cap="none" normalizeH="0" baseline="0" dirty="0" err="1">
                <a:ln>
                  <a:noFill/>
                </a:ln>
                <a:solidFill>
                  <a:srgbClr val="9876AA"/>
                </a:solidFill>
                <a:effectLst/>
                <a:latin typeface="Courier New" panose="02070309020205020404" pitchFamily="49" charset="0"/>
                <a:cs typeface="Courier New" panose="02070309020205020404" pitchFamily="49" charset="0"/>
              </a:rPr>
              <a:t>blueAccent</a:t>
            </a:r>
            <a:r>
              <a:rPr kumimoji="0" lang="en-US" altLang="en-US" sz="9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9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9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9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9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stops: [</a:t>
            </a:r>
            <a:r>
              <a:rPr kumimoji="0" lang="en-US" altLang="en-US" sz="900" b="0" i="0" u="none" strike="noStrike" cap="none" normalizeH="0" baseline="0" dirty="0">
                <a:ln>
                  <a:noFill/>
                </a:ln>
                <a:solidFill>
                  <a:srgbClr val="6897BB"/>
                </a:solidFill>
                <a:effectLst/>
                <a:latin typeface="Courier New" panose="02070309020205020404" pitchFamily="49" charset="0"/>
                <a:cs typeface="Courier New" panose="02070309020205020404" pitchFamily="49" charset="0"/>
              </a:rPr>
              <a:t>0.3</a:t>
            </a:r>
            <a:r>
              <a:rPr kumimoji="0" lang="en-US" altLang="en-US" sz="9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900" b="0" i="0" u="none" strike="noStrike" cap="none" normalizeH="0" baseline="0" dirty="0">
                <a:ln>
                  <a:noFill/>
                </a:ln>
                <a:solidFill>
                  <a:srgbClr val="6897BB"/>
                </a:solidFill>
                <a:effectLst/>
                <a:latin typeface="Courier New" panose="02070309020205020404" pitchFamily="49" charset="0"/>
                <a:cs typeface="Courier New" panose="02070309020205020404" pitchFamily="49" charset="0"/>
              </a:rPr>
              <a:t>1</a:t>
            </a:r>
            <a:r>
              <a:rPr kumimoji="0" lang="en-US" altLang="en-US" sz="9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9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9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9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9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9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9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9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9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9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9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9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9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child: …</a:t>
            </a:r>
            <a:r>
              <a:rPr kumimoji="0" lang="en-US" altLang="en-US" sz="9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9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9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9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9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9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br>
              <a:rPr kumimoji="0" lang="en-US" altLang="en-US" sz="9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9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900" b="0" i="0" u="none" strike="noStrike" cap="none" normalizeH="0" baseline="0" dirty="0" err="1">
                <a:ln>
                  <a:noFill/>
                </a:ln>
                <a:solidFill>
                  <a:srgbClr val="FFC66D"/>
                </a:solidFill>
                <a:effectLst/>
                <a:latin typeface="Courier New" panose="02070309020205020404" pitchFamily="49" charset="0"/>
                <a:cs typeface="Courier New" panose="02070309020205020404" pitchFamily="49" charset="0"/>
              </a:rPr>
              <a:t>ListTile</a:t>
            </a:r>
            <a:r>
              <a:rPr kumimoji="0" lang="en-US" altLang="en-US" sz="9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en-US" altLang="en-US" sz="9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9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leading: </a:t>
            </a:r>
            <a:r>
              <a:rPr kumimoji="0" lang="en-US" altLang="en-US" sz="900" b="0" i="0" u="none" strike="noStrike" cap="none" normalizeH="0" baseline="0" dirty="0">
                <a:ln>
                  <a:noFill/>
                </a:ln>
                <a:solidFill>
                  <a:srgbClr val="FFC66D"/>
                </a:solidFill>
                <a:effectLst/>
                <a:latin typeface="Courier New" panose="02070309020205020404" pitchFamily="49" charset="0"/>
                <a:cs typeface="Courier New" panose="02070309020205020404" pitchFamily="49" charset="0"/>
              </a:rPr>
              <a:t>Icon</a:t>
            </a:r>
            <a:r>
              <a:rPr kumimoji="0" lang="en-US" altLang="en-US" sz="9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9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Icons.</a:t>
            </a:r>
            <a:r>
              <a:rPr kumimoji="0" lang="en-US" altLang="en-US" sz="900" b="0" i="1" u="none" strike="noStrike" cap="none" normalizeH="0" baseline="0" dirty="0" err="1">
                <a:ln>
                  <a:noFill/>
                </a:ln>
                <a:solidFill>
                  <a:srgbClr val="9876AA"/>
                </a:solidFill>
                <a:effectLst/>
                <a:latin typeface="Courier New" panose="02070309020205020404" pitchFamily="49" charset="0"/>
                <a:cs typeface="Courier New" panose="02070309020205020404" pitchFamily="49" charset="0"/>
              </a:rPr>
              <a:t>add</a:t>
            </a:r>
            <a:r>
              <a:rPr kumimoji="0" lang="en-US" altLang="en-US" sz="9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9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9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9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9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title: </a:t>
            </a:r>
            <a:r>
              <a:rPr kumimoji="0" lang="en-US" altLang="en-US" sz="900" b="0" i="0" u="none" strike="noStrike" cap="none" normalizeH="0" baseline="0" dirty="0">
                <a:ln>
                  <a:noFill/>
                </a:ln>
                <a:solidFill>
                  <a:srgbClr val="FFC66D"/>
                </a:solidFill>
                <a:effectLst/>
                <a:latin typeface="Courier New" panose="02070309020205020404" pitchFamily="49" charset="0"/>
                <a:cs typeface="Courier New" panose="02070309020205020404" pitchFamily="49" charset="0"/>
              </a:rPr>
              <a:t>Text</a:t>
            </a:r>
            <a:r>
              <a:rPr kumimoji="0" lang="en-US" altLang="en-US" sz="9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900" b="0"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'First </a:t>
            </a:r>
            <a:r>
              <a:rPr kumimoji="0" lang="en-US" altLang="en-US" sz="900" b="0" i="0" u="none" strike="noStrike" cap="none" normalizeH="0" baseline="0" dirty="0" err="1">
                <a:ln>
                  <a:noFill/>
                </a:ln>
                <a:solidFill>
                  <a:srgbClr val="6A8759"/>
                </a:solidFill>
                <a:effectLst/>
                <a:latin typeface="Courier New" panose="02070309020205020404" pitchFamily="49" charset="0"/>
                <a:cs typeface="Courier New" panose="02070309020205020404" pitchFamily="49" charset="0"/>
              </a:rPr>
              <a:t>Screen'</a:t>
            </a:r>
            <a:r>
              <a:rPr kumimoji="0" lang="en-US" altLang="en-US" sz="900" b="0" i="0" u="none" strike="noStrike" cap="none" normalizeH="0" baseline="0" dirty="0" err="1">
                <a:ln>
                  <a:noFill/>
                </a:ln>
                <a:solidFill>
                  <a:srgbClr val="CC7832"/>
                </a:solidFill>
                <a:effectLst/>
                <a:latin typeface="Courier New" panose="02070309020205020404" pitchFamily="49" charset="0"/>
                <a:cs typeface="Courier New" panose="02070309020205020404" pitchFamily="49" charset="0"/>
              </a:rPr>
              <a:t>,</a:t>
            </a:r>
            <a:r>
              <a:rPr kumimoji="0" lang="en-US" altLang="en-US" sz="9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style</a:t>
            </a:r>
            <a:r>
              <a:rPr kumimoji="0" lang="en-US" altLang="en-US" sz="9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900" b="0" i="0" u="none" strike="noStrike" cap="none" normalizeH="0" baseline="0" dirty="0" err="1">
                <a:ln>
                  <a:noFill/>
                </a:ln>
                <a:solidFill>
                  <a:srgbClr val="FFC66D"/>
                </a:solidFill>
                <a:effectLst/>
                <a:latin typeface="Courier New" panose="02070309020205020404" pitchFamily="49" charset="0"/>
                <a:cs typeface="Courier New" panose="02070309020205020404" pitchFamily="49" charset="0"/>
              </a:rPr>
              <a:t>TextStyle</a:t>
            </a:r>
            <a:r>
              <a:rPr kumimoji="0" lang="en-US" altLang="en-US" sz="9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9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fontWeight</a:t>
            </a:r>
            <a:r>
              <a:rPr kumimoji="0" lang="en-US" altLang="en-US" sz="9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9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FontWeight.</a:t>
            </a:r>
            <a:r>
              <a:rPr kumimoji="0" lang="en-US" altLang="en-US" sz="900" b="0" i="1" u="none" strike="noStrike" cap="none" normalizeH="0" baseline="0" dirty="0" err="1">
                <a:ln>
                  <a:noFill/>
                </a:ln>
                <a:solidFill>
                  <a:srgbClr val="9876AA"/>
                </a:solidFill>
                <a:effectLst/>
                <a:latin typeface="Courier New" panose="02070309020205020404" pitchFamily="49" charset="0"/>
                <a:cs typeface="Courier New" panose="02070309020205020404" pitchFamily="49" charset="0"/>
              </a:rPr>
              <a:t>bold</a:t>
            </a:r>
            <a:r>
              <a:rPr kumimoji="0" lang="en-US" altLang="en-US" sz="9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9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r>
              <a:rPr kumimoji="0" lang="en-US" altLang="en-US" sz="9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9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9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9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9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onTap</a:t>
            </a:r>
            <a:r>
              <a:rPr kumimoji="0" lang="en-US" altLang="en-US" sz="9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p>
          <a:p>
            <a:pPr eaLnBrk="0" fontAlgn="base" hangingPunct="0">
              <a:spcBef>
                <a:spcPct val="0"/>
              </a:spcBef>
              <a:spcAft>
                <a:spcPct val="0"/>
              </a:spcAft>
            </a:pPr>
            <a:r>
              <a:rPr lang="en-US" altLang="en-US" sz="900" dirty="0">
                <a:solidFill>
                  <a:srgbClr val="A9B7C6"/>
                </a:solidFill>
                <a:latin typeface="Courier New" panose="02070309020205020404" pitchFamily="49" charset="0"/>
                <a:cs typeface="Courier New" panose="02070309020205020404" pitchFamily="49" charset="0"/>
              </a:rPr>
              <a:t>          </a:t>
            </a:r>
            <a:r>
              <a:rPr lang="en-US" altLang="en-US" sz="900" dirty="0" err="1">
                <a:solidFill>
                  <a:srgbClr val="A9B7C6"/>
                </a:solidFill>
                <a:latin typeface="Courier New" panose="02070309020205020404" pitchFamily="49" charset="0"/>
                <a:cs typeface="Courier New" panose="02070309020205020404" pitchFamily="49" charset="0"/>
              </a:rPr>
              <a:t>Navigator.pop</a:t>
            </a:r>
            <a:r>
              <a:rPr lang="en-US" altLang="en-US" sz="900" dirty="0">
                <a:solidFill>
                  <a:srgbClr val="A9B7C6"/>
                </a:solidFill>
                <a:latin typeface="Courier New" panose="02070309020205020404" pitchFamily="49" charset="0"/>
                <a:cs typeface="Courier New" panose="02070309020205020404" pitchFamily="49" charset="0"/>
              </a:rPr>
              <a:t>(content) //close the drawer</a:t>
            </a:r>
            <a:br>
              <a:rPr kumimoji="0" lang="en-US" altLang="en-US" sz="9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9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lang="en-US" altLang="en-US" sz="900" dirty="0" err="1">
                <a:solidFill>
                  <a:srgbClr val="A9B7C6"/>
                </a:solidFill>
                <a:latin typeface="Courier New" panose="02070309020205020404" pitchFamily="49" charset="0"/>
                <a:cs typeface="Courier New" panose="02070309020205020404" pitchFamily="49" charset="0"/>
              </a:rPr>
              <a:t>Navigator.</a:t>
            </a:r>
            <a:r>
              <a:rPr lang="en-US" altLang="en-US" sz="900" i="1" dirty="0" err="1">
                <a:solidFill>
                  <a:srgbClr val="FFC66D"/>
                </a:solidFill>
                <a:latin typeface="Courier New" panose="02070309020205020404" pitchFamily="49" charset="0"/>
                <a:cs typeface="Courier New" panose="02070309020205020404" pitchFamily="49" charset="0"/>
              </a:rPr>
              <a:t>pushReplacementNamed</a:t>
            </a:r>
            <a:r>
              <a:rPr lang="en-US" altLang="en-US" sz="900" dirty="0">
                <a:solidFill>
                  <a:srgbClr val="A9B7C6"/>
                </a:solidFill>
                <a:latin typeface="Courier New" panose="02070309020205020404" pitchFamily="49" charset="0"/>
                <a:cs typeface="Courier New" panose="02070309020205020404" pitchFamily="49" charset="0"/>
              </a:rPr>
              <a:t>(context</a:t>
            </a:r>
            <a:r>
              <a:rPr lang="en-US" altLang="en-US" sz="900" dirty="0">
                <a:solidFill>
                  <a:srgbClr val="CC7832"/>
                </a:solidFill>
                <a:latin typeface="Courier New" panose="02070309020205020404" pitchFamily="49" charset="0"/>
                <a:cs typeface="Courier New" panose="02070309020205020404" pitchFamily="49" charset="0"/>
              </a:rPr>
              <a:t>, </a:t>
            </a:r>
            <a:r>
              <a:rPr lang="en-US" altLang="en-US" sz="900" dirty="0" err="1">
                <a:solidFill>
                  <a:srgbClr val="A9B7C6"/>
                </a:solidFill>
                <a:latin typeface="Courier New" panose="02070309020205020404" pitchFamily="49" charset="0"/>
                <a:cs typeface="Courier New" panose="02070309020205020404" pitchFamily="49" charset="0"/>
              </a:rPr>
              <a:t>routes.</a:t>
            </a:r>
            <a:r>
              <a:rPr lang="en-US" altLang="en-US" sz="900" i="1" dirty="0" err="1">
                <a:solidFill>
                  <a:srgbClr val="9876AA"/>
                </a:solidFill>
                <a:latin typeface="Courier New" panose="02070309020205020404" pitchFamily="49" charset="0"/>
                <a:cs typeface="Courier New" panose="02070309020205020404" pitchFamily="49" charset="0"/>
              </a:rPr>
              <a:t>first</a:t>
            </a:r>
            <a:r>
              <a:rPr lang="en-US" altLang="en-US" sz="900" dirty="0">
                <a:solidFill>
                  <a:srgbClr val="A9B7C6"/>
                </a:solidFill>
                <a:latin typeface="Courier New" panose="02070309020205020404" pitchFamily="49" charset="0"/>
                <a:cs typeface="Courier New" panose="02070309020205020404" pitchFamily="49" charset="0"/>
              </a:rPr>
              <a:t>)</a:t>
            </a:r>
            <a:r>
              <a:rPr lang="en-US" altLang="en-US" sz="900" dirty="0">
                <a:solidFill>
                  <a:srgbClr val="CC7832"/>
                </a:solidFill>
                <a:latin typeface="Courier New" panose="02070309020205020404" pitchFamily="49" charset="0"/>
                <a:cs typeface="Courier New" panose="02070309020205020404" pitchFamily="49" charset="0"/>
              </a:rPr>
              <a:t>;</a:t>
            </a:r>
            <a:br>
              <a:rPr kumimoji="0" lang="en-US" altLang="en-US" sz="9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9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9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9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9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9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9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9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p>
          <a:p>
            <a:pPr eaLnBrk="0" fontAlgn="base" hangingPunct="0">
              <a:spcBef>
                <a:spcPct val="0"/>
              </a:spcBef>
              <a:spcAft>
                <a:spcPct val="0"/>
              </a:spcAft>
            </a:pPr>
            <a:r>
              <a:rPr lang="en-US" altLang="en-US" sz="900" dirty="0">
                <a:solidFill>
                  <a:srgbClr val="FFC66D"/>
                </a:solidFill>
                <a:latin typeface="Courier New" panose="02070309020205020404" pitchFamily="49" charset="0"/>
                <a:cs typeface="Courier New" panose="02070309020205020404" pitchFamily="49" charset="0"/>
              </a:rPr>
              <a:t>      </a:t>
            </a:r>
            <a:r>
              <a:rPr lang="en-US" altLang="en-US" sz="900" dirty="0" err="1">
                <a:solidFill>
                  <a:srgbClr val="FFC66D"/>
                </a:solidFill>
                <a:latin typeface="Courier New" panose="02070309020205020404" pitchFamily="49" charset="0"/>
                <a:cs typeface="Courier New" panose="02070309020205020404" pitchFamily="49" charset="0"/>
              </a:rPr>
              <a:t>ListTile</a:t>
            </a:r>
            <a:r>
              <a:rPr lang="en-US" altLang="en-US" sz="900" dirty="0">
                <a:solidFill>
                  <a:srgbClr val="A9B7C6"/>
                </a:solidFill>
                <a:latin typeface="Courier New" panose="02070309020205020404" pitchFamily="49" charset="0"/>
                <a:cs typeface="Courier New" panose="02070309020205020404" pitchFamily="49" charset="0"/>
              </a:rPr>
              <a:t>(</a:t>
            </a:r>
            <a:br>
              <a:rPr lang="en-US" altLang="en-US" sz="900" dirty="0">
                <a:solidFill>
                  <a:srgbClr val="A9B7C6"/>
                </a:solidFill>
                <a:latin typeface="Courier New" panose="02070309020205020404" pitchFamily="49" charset="0"/>
                <a:cs typeface="Courier New" panose="02070309020205020404" pitchFamily="49" charset="0"/>
              </a:rPr>
            </a:br>
            <a:r>
              <a:rPr lang="en-US" altLang="en-US" sz="900" dirty="0">
                <a:solidFill>
                  <a:srgbClr val="A9B7C6"/>
                </a:solidFill>
                <a:latin typeface="Courier New" panose="02070309020205020404" pitchFamily="49" charset="0"/>
                <a:cs typeface="Courier New" panose="02070309020205020404" pitchFamily="49" charset="0"/>
              </a:rPr>
              <a:t>          leading: </a:t>
            </a:r>
            <a:r>
              <a:rPr lang="en-US" altLang="en-US" sz="900" dirty="0" err="1">
                <a:solidFill>
                  <a:srgbClr val="CC7832"/>
                </a:solidFill>
                <a:latin typeface="Courier New" panose="02070309020205020404" pitchFamily="49" charset="0"/>
                <a:cs typeface="Courier New" panose="02070309020205020404" pitchFamily="49" charset="0"/>
              </a:rPr>
              <a:t>const</a:t>
            </a:r>
            <a:r>
              <a:rPr lang="en-US" altLang="en-US" sz="900" dirty="0">
                <a:solidFill>
                  <a:srgbClr val="CC7832"/>
                </a:solidFill>
                <a:latin typeface="Courier New" panose="02070309020205020404" pitchFamily="49" charset="0"/>
                <a:cs typeface="Courier New" panose="02070309020205020404" pitchFamily="49" charset="0"/>
              </a:rPr>
              <a:t> </a:t>
            </a:r>
            <a:r>
              <a:rPr lang="en-US" altLang="en-US" sz="900" dirty="0">
                <a:solidFill>
                  <a:srgbClr val="FFC66D"/>
                </a:solidFill>
                <a:latin typeface="Courier New" panose="02070309020205020404" pitchFamily="49" charset="0"/>
                <a:cs typeface="Courier New" panose="02070309020205020404" pitchFamily="49" charset="0"/>
              </a:rPr>
              <a:t>Icon</a:t>
            </a:r>
            <a:r>
              <a:rPr lang="en-US" altLang="en-US" sz="900" dirty="0">
                <a:solidFill>
                  <a:srgbClr val="A9B7C6"/>
                </a:solidFill>
                <a:latin typeface="Courier New" panose="02070309020205020404" pitchFamily="49" charset="0"/>
                <a:cs typeface="Courier New" panose="02070309020205020404" pitchFamily="49" charset="0"/>
              </a:rPr>
              <a:t>(</a:t>
            </a:r>
            <a:r>
              <a:rPr lang="en-US" altLang="en-US" sz="900" dirty="0" err="1">
                <a:solidFill>
                  <a:srgbClr val="A9B7C6"/>
                </a:solidFill>
                <a:latin typeface="Courier New" panose="02070309020205020404" pitchFamily="49" charset="0"/>
                <a:cs typeface="Courier New" panose="02070309020205020404" pitchFamily="49" charset="0"/>
              </a:rPr>
              <a:t>Icons.</a:t>
            </a:r>
            <a:r>
              <a:rPr lang="en-US" altLang="en-US" sz="900" i="1" dirty="0" err="1">
                <a:solidFill>
                  <a:srgbClr val="9876AA"/>
                </a:solidFill>
                <a:latin typeface="Courier New" panose="02070309020205020404" pitchFamily="49" charset="0"/>
                <a:cs typeface="Courier New" panose="02070309020205020404" pitchFamily="49" charset="0"/>
              </a:rPr>
              <a:t>check</a:t>
            </a:r>
            <a:r>
              <a:rPr lang="en-US" altLang="en-US" sz="900" dirty="0">
                <a:solidFill>
                  <a:srgbClr val="A9B7C6"/>
                </a:solidFill>
                <a:latin typeface="Courier New" panose="02070309020205020404" pitchFamily="49" charset="0"/>
                <a:cs typeface="Courier New" panose="02070309020205020404" pitchFamily="49" charset="0"/>
              </a:rPr>
              <a:t>)</a:t>
            </a:r>
            <a:r>
              <a:rPr lang="en-US" altLang="en-US" sz="900" dirty="0">
                <a:solidFill>
                  <a:srgbClr val="CC7832"/>
                </a:solidFill>
                <a:latin typeface="Courier New" panose="02070309020205020404" pitchFamily="49" charset="0"/>
                <a:cs typeface="Courier New" panose="02070309020205020404" pitchFamily="49" charset="0"/>
              </a:rPr>
              <a:t>,</a:t>
            </a:r>
            <a:br>
              <a:rPr lang="en-US" altLang="en-US" sz="900" dirty="0">
                <a:solidFill>
                  <a:srgbClr val="CC7832"/>
                </a:solidFill>
                <a:latin typeface="Courier New" panose="02070309020205020404" pitchFamily="49" charset="0"/>
                <a:cs typeface="Courier New" panose="02070309020205020404" pitchFamily="49" charset="0"/>
              </a:rPr>
            </a:br>
            <a:r>
              <a:rPr lang="en-US" altLang="en-US" sz="900" dirty="0">
                <a:solidFill>
                  <a:srgbClr val="CC7832"/>
                </a:solidFill>
                <a:latin typeface="Courier New" panose="02070309020205020404" pitchFamily="49" charset="0"/>
                <a:cs typeface="Courier New" panose="02070309020205020404" pitchFamily="49" charset="0"/>
              </a:rPr>
              <a:t>          </a:t>
            </a:r>
            <a:r>
              <a:rPr lang="en-US" altLang="en-US" sz="900" dirty="0">
                <a:solidFill>
                  <a:srgbClr val="A9B7C6"/>
                </a:solidFill>
                <a:latin typeface="Courier New" panose="02070309020205020404" pitchFamily="49" charset="0"/>
                <a:cs typeface="Courier New" panose="02070309020205020404" pitchFamily="49" charset="0"/>
              </a:rPr>
              <a:t>title: </a:t>
            </a:r>
            <a:r>
              <a:rPr lang="en-US" altLang="en-US" sz="900" dirty="0" err="1">
                <a:solidFill>
                  <a:srgbClr val="CC7832"/>
                </a:solidFill>
                <a:latin typeface="Courier New" panose="02070309020205020404" pitchFamily="49" charset="0"/>
                <a:cs typeface="Courier New" panose="02070309020205020404" pitchFamily="49" charset="0"/>
              </a:rPr>
              <a:t>const</a:t>
            </a:r>
            <a:r>
              <a:rPr lang="en-US" altLang="en-US" sz="900" dirty="0">
                <a:solidFill>
                  <a:srgbClr val="CC7832"/>
                </a:solidFill>
                <a:latin typeface="Courier New" panose="02070309020205020404" pitchFamily="49" charset="0"/>
                <a:cs typeface="Courier New" panose="02070309020205020404" pitchFamily="49" charset="0"/>
              </a:rPr>
              <a:t> </a:t>
            </a:r>
            <a:r>
              <a:rPr lang="en-US" altLang="en-US" sz="900" dirty="0">
                <a:solidFill>
                  <a:srgbClr val="FFC66D"/>
                </a:solidFill>
                <a:latin typeface="Courier New" panose="02070309020205020404" pitchFamily="49" charset="0"/>
                <a:cs typeface="Courier New" panose="02070309020205020404" pitchFamily="49" charset="0"/>
              </a:rPr>
              <a:t>Text</a:t>
            </a:r>
            <a:r>
              <a:rPr lang="en-US" altLang="en-US" sz="900" dirty="0">
                <a:solidFill>
                  <a:srgbClr val="A9B7C6"/>
                </a:solidFill>
                <a:latin typeface="Courier New" panose="02070309020205020404" pitchFamily="49" charset="0"/>
                <a:cs typeface="Courier New" panose="02070309020205020404" pitchFamily="49" charset="0"/>
              </a:rPr>
              <a:t>(</a:t>
            </a:r>
            <a:r>
              <a:rPr lang="en-US" altLang="en-US" sz="900" dirty="0">
                <a:solidFill>
                  <a:srgbClr val="6A8759"/>
                </a:solidFill>
                <a:latin typeface="Courier New" panose="02070309020205020404" pitchFamily="49" charset="0"/>
                <a:cs typeface="Courier New" panose="02070309020205020404" pitchFamily="49" charset="0"/>
              </a:rPr>
              <a:t>'Second </a:t>
            </a:r>
            <a:r>
              <a:rPr lang="en-US" altLang="en-US" sz="900" dirty="0" err="1">
                <a:solidFill>
                  <a:srgbClr val="6A8759"/>
                </a:solidFill>
                <a:latin typeface="Courier New" panose="02070309020205020404" pitchFamily="49" charset="0"/>
                <a:cs typeface="Courier New" panose="02070309020205020404" pitchFamily="49" charset="0"/>
              </a:rPr>
              <a:t>Screen'</a:t>
            </a:r>
            <a:r>
              <a:rPr lang="en-US" altLang="en-US" sz="900" dirty="0" err="1">
                <a:solidFill>
                  <a:srgbClr val="CC7832"/>
                </a:solidFill>
                <a:latin typeface="Courier New" panose="02070309020205020404" pitchFamily="49" charset="0"/>
                <a:cs typeface="Courier New" panose="02070309020205020404" pitchFamily="49" charset="0"/>
              </a:rPr>
              <a:t>,</a:t>
            </a:r>
            <a:r>
              <a:rPr lang="en-US" altLang="en-US" sz="900" dirty="0" err="1">
                <a:solidFill>
                  <a:srgbClr val="A9B7C6"/>
                </a:solidFill>
                <a:latin typeface="Courier New" panose="02070309020205020404" pitchFamily="49" charset="0"/>
                <a:cs typeface="Courier New" panose="02070309020205020404" pitchFamily="49" charset="0"/>
              </a:rPr>
              <a:t>style</a:t>
            </a:r>
            <a:r>
              <a:rPr lang="en-US" altLang="en-US" sz="900" dirty="0">
                <a:solidFill>
                  <a:srgbClr val="A9B7C6"/>
                </a:solidFill>
                <a:latin typeface="Courier New" panose="02070309020205020404" pitchFamily="49" charset="0"/>
                <a:cs typeface="Courier New" panose="02070309020205020404" pitchFamily="49" charset="0"/>
              </a:rPr>
              <a:t>: </a:t>
            </a:r>
            <a:r>
              <a:rPr lang="en-US" altLang="en-US" sz="900" dirty="0" err="1">
                <a:solidFill>
                  <a:srgbClr val="FFC66D"/>
                </a:solidFill>
                <a:latin typeface="Courier New" panose="02070309020205020404" pitchFamily="49" charset="0"/>
                <a:cs typeface="Courier New" panose="02070309020205020404" pitchFamily="49" charset="0"/>
              </a:rPr>
              <a:t>TextStyle</a:t>
            </a:r>
            <a:r>
              <a:rPr lang="en-US" altLang="en-US" sz="900" dirty="0">
                <a:solidFill>
                  <a:srgbClr val="A9B7C6"/>
                </a:solidFill>
                <a:latin typeface="Courier New" panose="02070309020205020404" pitchFamily="49" charset="0"/>
                <a:cs typeface="Courier New" panose="02070309020205020404" pitchFamily="49" charset="0"/>
              </a:rPr>
              <a:t>(</a:t>
            </a:r>
            <a:r>
              <a:rPr lang="en-US" altLang="en-US" sz="900" dirty="0" err="1">
                <a:solidFill>
                  <a:srgbClr val="A9B7C6"/>
                </a:solidFill>
                <a:latin typeface="Courier New" panose="02070309020205020404" pitchFamily="49" charset="0"/>
                <a:cs typeface="Courier New" panose="02070309020205020404" pitchFamily="49" charset="0"/>
              </a:rPr>
              <a:t>fontWeight</a:t>
            </a:r>
            <a:r>
              <a:rPr lang="en-US" altLang="en-US" sz="900" dirty="0">
                <a:solidFill>
                  <a:srgbClr val="A9B7C6"/>
                </a:solidFill>
                <a:latin typeface="Courier New" panose="02070309020205020404" pitchFamily="49" charset="0"/>
                <a:cs typeface="Courier New" panose="02070309020205020404" pitchFamily="49" charset="0"/>
              </a:rPr>
              <a:t>: </a:t>
            </a:r>
            <a:r>
              <a:rPr lang="en-US" altLang="en-US" sz="900" dirty="0" err="1">
                <a:solidFill>
                  <a:srgbClr val="A9B7C6"/>
                </a:solidFill>
                <a:latin typeface="Courier New" panose="02070309020205020404" pitchFamily="49" charset="0"/>
                <a:cs typeface="Courier New" panose="02070309020205020404" pitchFamily="49" charset="0"/>
              </a:rPr>
              <a:t>FontWeight.</a:t>
            </a:r>
            <a:r>
              <a:rPr lang="en-US" altLang="en-US" sz="900" i="1" dirty="0" err="1">
                <a:solidFill>
                  <a:srgbClr val="9876AA"/>
                </a:solidFill>
                <a:latin typeface="Courier New" panose="02070309020205020404" pitchFamily="49" charset="0"/>
                <a:cs typeface="Courier New" panose="02070309020205020404" pitchFamily="49" charset="0"/>
              </a:rPr>
              <a:t>bold</a:t>
            </a:r>
            <a:r>
              <a:rPr lang="en-US" altLang="en-US" sz="900" dirty="0">
                <a:solidFill>
                  <a:srgbClr val="A9B7C6"/>
                </a:solidFill>
                <a:latin typeface="Courier New" panose="02070309020205020404" pitchFamily="49" charset="0"/>
                <a:cs typeface="Courier New" panose="02070309020205020404" pitchFamily="49" charset="0"/>
              </a:rPr>
              <a:t>)</a:t>
            </a:r>
            <a:r>
              <a:rPr lang="en-US" altLang="en-US" sz="900" dirty="0">
                <a:solidFill>
                  <a:srgbClr val="CC7832"/>
                </a:solidFill>
                <a:latin typeface="Courier New" panose="02070309020205020404" pitchFamily="49" charset="0"/>
                <a:cs typeface="Courier New" panose="02070309020205020404" pitchFamily="49" charset="0"/>
              </a:rPr>
              <a:t>,</a:t>
            </a:r>
            <a:r>
              <a:rPr lang="en-US" altLang="en-US" sz="900" dirty="0">
                <a:solidFill>
                  <a:srgbClr val="A9B7C6"/>
                </a:solidFill>
                <a:latin typeface="Courier New" panose="02070309020205020404" pitchFamily="49" charset="0"/>
                <a:cs typeface="Courier New" panose="02070309020205020404" pitchFamily="49" charset="0"/>
              </a:rPr>
              <a:t>)</a:t>
            </a:r>
            <a:r>
              <a:rPr lang="en-US" altLang="en-US" sz="900" dirty="0">
                <a:solidFill>
                  <a:srgbClr val="CC7832"/>
                </a:solidFill>
                <a:latin typeface="Courier New" panose="02070309020205020404" pitchFamily="49" charset="0"/>
                <a:cs typeface="Courier New" panose="02070309020205020404" pitchFamily="49" charset="0"/>
              </a:rPr>
              <a:t>,</a:t>
            </a:r>
            <a:br>
              <a:rPr lang="en-US" altLang="en-US" sz="900" dirty="0">
                <a:solidFill>
                  <a:srgbClr val="CC7832"/>
                </a:solidFill>
                <a:latin typeface="Courier New" panose="02070309020205020404" pitchFamily="49" charset="0"/>
                <a:cs typeface="Courier New" panose="02070309020205020404" pitchFamily="49" charset="0"/>
              </a:rPr>
            </a:br>
            <a:r>
              <a:rPr lang="en-US" altLang="en-US" sz="900" dirty="0">
                <a:solidFill>
                  <a:srgbClr val="CC7832"/>
                </a:solidFill>
                <a:latin typeface="Courier New" panose="02070309020205020404" pitchFamily="49" charset="0"/>
                <a:cs typeface="Courier New" panose="02070309020205020404" pitchFamily="49" charset="0"/>
              </a:rPr>
              <a:t>          </a:t>
            </a:r>
            <a:r>
              <a:rPr lang="en-US" altLang="en-US" sz="900" dirty="0" err="1">
                <a:solidFill>
                  <a:srgbClr val="A9B7C6"/>
                </a:solidFill>
                <a:latin typeface="Courier New" panose="02070309020205020404" pitchFamily="49" charset="0"/>
                <a:cs typeface="Courier New" panose="02070309020205020404" pitchFamily="49" charset="0"/>
              </a:rPr>
              <a:t>onTap</a:t>
            </a:r>
            <a:r>
              <a:rPr lang="en-US" altLang="en-US" sz="900" dirty="0">
                <a:solidFill>
                  <a:srgbClr val="A9B7C6"/>
                </a:solidFill>
                <a:latin typeface="Courier New" panose="02070309020205020404" pitchFamily="49" charset="0"/>
                <a:cs typeface="Courier New" panose="02070309020205020404" pitchFamily="49" charset="0"/>
              </a:rPr>
              <a:t>:  (){</a:t>
            </a:r>
            <a:br>
              <a:rPr lang="en-US" altLang="en-US" sz="900" dirty="0">
                <a:solidFill>
                  <a:srgbClr val="A9B7C6"/>
                </a:solidFill>
                <a:latin typeface="Courier New" panose="02070309020205020404" pitchFamily="49" charset="0"/>
                <a:cs typeface="Courier New" panose="02070309020205020404" pitchFamily="49" charset="0"/>
              </a:rPr>
            </a:br>
            <a:r>
              <a:rPr lang="en-US" altLang="en-US" sz="900" dirty="0">
                <a:solidFill>
                  <a:srgbClr val="A9B7C6"/>
                </a:solidFill>
                <a:latin typeface="Courier New" panose="02070309020205020404" pitchFamily="49" charset="0"/>
                <a:cs typeface="Courier New" panose="02070309020205020404" pitchFamily="49" charset="0"/>
              </a:rPr>
              <a:t>            </a:t>
            </a:r>
            <a:r>
              <a:rPr lang="en-US" altLang="en-US" sz="900" dirty="0" err="1">
                <a:solidFill>
                  <a:srgbClr val="A9B7C6"/>
                </a:solidFill>
                <a:latin typeface="Courier New" panose="02070309020205020404" pitchFamily="49" charset="0"/>
                <a:cs typeface="Courier New" panose="02070309020205020404" pitchFamily="49" charset="0"/>
              </a:rPr>
              <a:t>Navigator.</a:t>
            </a:r>
            <a:r>
              <a:rPr lang="en-US" altLang="en-US" sz="900" i="1" dirty="0" err="1">
                <a:solidFill>
                  <a:srgbClr val="FFC66D"/>
                </a:solidFill>
                <a:latin typeface="Courier New" panose="02070309020205020404" pitchFamily="49" charset="0"/>
                <a:cs typeface="Courier New" panose="02070309020205020404" pitchFamily="49" charset="0"/>
              </a:rPr>
              <a:t>pop</a:t>
            </a:r>
            <a:r>
              <a:rPr lang="en-US" altLang="en-US" sz="900" dirty="0">
                <a:solidFill>
                  <a:srgbClr val="A9B7C6"/>
                </a:solidFill>
                <a:latin typeface="Courier New" panose="02070309020205020404" pitchFamily="49" charset="0"/>
                <a:cs typeface="Courier New" panose="02070309020205020404" pitchFamily="49" charset="0"/>
              </a:rPr>
              <a:t>(context)</a:t>
            </a:r>
            <a:r>
              <a:rPr lang="en-US" altLang="en-US" sz="900" dirty="0">
                <a:solidFill>
                  <a:srgbClr val="CC7832"/>
                </a:solidFill>
                <a:latin typeface="Courier New" panose="02070309020205020404" pitchFamily="49" charset="0"/>
                <a:cs typeface="Courier New" panose="02070309020205020404" pitchFamily="49" charset="0"/>
              </a:rPr>
              <a:t>;  </a:t>
            </a:r>
            <a:r>
              <a:rPr lang="en-US" altLang="en-US" sz="900" dirty="0">
                <a:solidFill>
                  <a:srgbClr val="808080"/>
                </a:solidFill>
                <a:latin typeface="Courier New" panose="02070309020205020404" pitchFamily="49" charset="0"/>
                <a:cs typeface="Courier New" panose="02070309020205020404" pitchFamily="49" charset="0"/>
              </a:rPr>
              <a:t>//closes the drawer, now change screens.</a:t>
            </a:r>
            <a:br>
              <a:rPr lang="en-US" altLang="en-US" sz="900" dirty="0">
                <a:solidFill>
                  <a:srgbClr val="808080"/>
                </a:solidFill>
                <a:latin typeface="Courier New" panose="02070309020205020404" pitchFamily="49" charset="0"/>
                <a:cs typeface="Courier New" panose="02070309020205020404" pitchFamily="49" charset="0"/>
              </a:rPr>
            </a:br>
            <a:r>
              <a:rPr lang="en-US" altLang="en-US" sz="900" dirty="0">
                <a:solidFill>
                  <a:srgbClr val="808080"/>
                </a:solidFill>
                <a:latin typeface="Courier New" panose="02070309020205020404" pitchFamily="49" charset="0"/>
                <a:cs typeface="Courier New" panose="02070309020205020404" pitchFamily="49" charset="0"/>
              </a:rPr>
              <a:t>            </a:t>
            </a:r>
            <a:r>
              <a:rPr lang="en-US" altLang="en-US" sz="900" dirty="0" err="1">
                <a:solidFill>
                  <a:srgbClr val="A9B7C6"/>
                </a:solidFill>
                <a:latin typeface="Courier New" panose="02070309020205020404" pitchFamily="49" charset="0"/>
                <a:cs typeface="Courier New" panose="02070309020205020404" pitchFamily="49" charset="0"/>
              </a:rPr>
              <a:t>Navigator.</a:t>
            </a:r>
            <a:r>
              <a:rPr lang="en-US" altLang="en-US" sz="900" i="1" dirty="0" err="1">
                <a:solidFill>
                  <a:srgbClr val="FFC66D"/>
                </a:solidFill>
                <a:latin typeface="Courier New" panose="02070309020205020404" pitchFamily="49" charset="0"/>
                <a:cs typeface="Courier New" panose="02070309020205020404" pitchFamily="49" charset="0"/>
              </a:rPr>
              <a:t>pushReplacementNamed</a:t>
            </a:r>
            <a:r>
              <a:rPr lang="en-US" altLang="en-US" sz="900" dirty="0">
                <a:solidFill>
                  <a:srgbClr val="A9B7C6"/>
                </a:solidFill>
                <a:latin typeface="Courier New" panose="02070309020205020404" pitchFamily="49" charset="0"/>
                <a:cs typeface="Courier New" panose="02070309020205020404" pitchFamily="49" charset="0"/>
              </a:rPr>
              <a:t>(context</a:t>
            </a:r>
            <a:r>
              <a:rPr lang="en-US" altLang="en-US" sz="900" dirty="0">
                <a:solidFill>
                  <a:srgbClr val="CC7832"/>
                </a:solidFill>
                <a:latin typeface="Courier New" panose="02070309020205020404" pitchFamily="49" charset="0"/>
                <a:cs typeface="Courier New" panose="02070309020205020404" pitchFamily="49" charset="0"/>
              </a:rPr>
              <a:t>, </a:t>
            </a:r>
            <a:r>
              <a:rPr lang="en-US" altLang="en-US" sz="900" dirty="0" err="1">
                <a:solidFill>
                  <a:srgbClr val="A9B7C6"/>
                </a:solidFill>
                <a:latin typeface="Courier New" panose="02070309020205020404" pitchFamily="49" charset="0"/>
                <a:cs typeface="Courier New" panose="02070309020205020404" pitchFamily="49" charset="0"/>
              </a:rPr>
              <a:t>routes.</a:t>
            </a:r>
            <a:r>
              <a:rPr lang="en-US" altLang="en-US" sz="900" i="1" dirty="0" err="1">
                <a:solidFill>
                  <a:srgbClr val="9876AA"/>
                </a:solidFill>
                <a:latin typeface="Courier New" panose="02070309020205020404" pitchFamily="49" charset="0"/>
                <a:cs typeface="Courier New" panose="02070309020205020404" pitchFamily="49" charset="0"/>
              </a:rPr>
              <a:t>second</a:t>
            </a:r>
            <a:r>
              <a:rPr lang="en-US" altLang="en-US" sz="900" dirty="0">
                <a:solidFill>
                  <a:srgbClr val="A9B7C6"/>
                </a:solidFill>
                <a:latin typeface="Courier New" panose="02070309020205020404" pitchFamily="49" charset="0"/>
                <a:cs typeface="Courier New" panose="02070309020205020404" pitchFamily="49" charset="0"/>
              </a:rPr>
              <a:t>)</a:t>
            </a:r>
            <a:r>
              <a:rPr lang="en-US" altLang="en-US" sz="900" dirty="0">
                <a:solidFill>
                  <a:srgbClr val="CC7832"/>
                </a:solidFill>
                <a:latin typeface="Courier New" panose="02070309020205020404" pitchFamily="49" charset="0"/>
                <a:cs typeface="Courier New" panose="02070309020205020404" pitchFamily="49" charset="0"/>
              </a:rPr>
              <a:t>;</a:t>
            </a:r>
            <a:br>
              <a:rPr lang="en-US" altLang="en-US" sz="900" dirty="0">
                <a:solidFill>
                  <a:srgbClr val="CC7832"/>
                </a:solidFill>
                <a:latin typeface="Courier New" panose="02070309020205020404" pitchFamily="49" charset="0"/>
                <a:cs typeface="Courier New" panose="02070309020205020404" pitchFamily="49" charset="0"/>
              </a:rPr>
            </a:br>
            <a:r>
              <a:rPr lang="en-US" altLang="en-US" sz="900" dirty="0">
                <a:solidFill>
                  <a:srgbClr val="CC7832"/>
                </a:solidFill>
                <a:latin typeface="Courier New" panose="02070309020205020404" pitchFamily="49" charset="0"/>
                <a:cs typeface="Courier New" panose="02070309020205020404" pitchFamily="49" charset="0"/>
              </a:rPr>
              <a:t>          </a:t>
            </a:r>
            <a:r>
              <a:rPr lang="en-US" altLang="en-US" sz="900" dirty="0">
                <a:solidFill>
                  <a:srgbClr val="A9B7C6"/>
                </a:solidFill>
                <a:latin typeface="Courier New" panose="02070309020205020404" pitchFamily="49" charset="0"/>
                <a:cs typeface="Courier New" panose="02070309020205020404" pitchFamily="49" charset="0"/>
              </a:rPr>
              <a:t>}</a:t>
            </a:r>
            <a:r>
              <a:rPr lang="en-US" altLang="en-US" sz="900" dirty="0">
                <a:solidFill>
                  <a:srgbClr val="CC7832"/>
                </a:solidFill>
                <a:latin typeface="Courier New" panose="02070309020205020404" pitchFamily="49" charset="0"/>
                <a:cs typeface="Courier New" panose="02070309020205020404" pitchFamily="49" charset="0"/>
              </a:rPr>
              <a:t>,</a:t>
            </a:r>
            <a:br>
              <a:rPr lang="en-US" altLang="en-US" sz="900" dirty="0">
                <a:solidFill>
                  <a:srgbClr val="CC7832"/>
                </a:solidFill>
                <a:latin typeface="Courier New" panose="02070309020205020404" pitchFamily="49" charset="0"/>
                <a:cs typeface="Courier New" panose="02070309020205020404" pitchFamily="49" charset="0"/>
              </a:rPr>
            </a:br>
            <a:r>
              <a:rPr lang="en-US" altLang="en-US" sz="900" dirty="0">
                <a:solidFill>
                  <a:srgbClr val="CC7832"/>
                </a:solidFill>
                <a:latin typeface="Courier New" panose="02070309020205020404" pitchFamily="49" charset="0"/>
                <a:cs typeface="Courier New" panose="02070309020205020404" pitchFamily="49" charset="0"/>
              </a:rPr>
              <a:t>      </a:t>
            </a:r>
            <a:r>
              <a:rPr lang="en-US" altLang="en-US" sz="900" dirty="0">
                <a:solidFill>
                  <a:srgbClr val="A9B7C6"/>
                </a:solidFill>
                <a:latin typeface="Courier New" panose="02070309020205020404" pitchFamily="49" charset="0"/>
                <a:cs typeface="Courier New" panose="02070309020205020404" pitchFamily="49" charset="0"/>
              </a:rPr>
              <a:t>)</a:t>
            </a:r>
            <a:r>
              <a:rPr lang="en-US" altLang="en-US" sz="900" dirty="0">
                <a:solidFill>
                  <a:srgbClr val="CC7832"/>
                </a:solidFill>
                <a:latin typeface="Courier New" panose="02070309020205020404" pitchFamily="49" charset="0"/>
                <a:cs typeface="Courier New" panose="02070309020205020404" pitchFamily="49" charset="0"/>
              </a:rPr>
              <a:t>,</a:t>
            </a:r>
            <a:br>
              <a:rPr lang="en-US" altLang="en-US" sz="900" dirty="0">
                <a:solidFill>
                  <a:srgbClr val="CC7832"/>
                </a:solidFill>
                <a:latin typeface="Courier New" panose="02070309020205020404" pitchFamily="49" charset="0"/>
                <a:cs typeface="Courier New" panose="02070309020205020404" pitchFamily="49" charset="0"/>
              </a:rPr>
            </a:br>
            <a:r>
              <a:rPr lang="en-US" altLang="en-US" sz="900" dirty="0">
                <a:solidFill>
                  <a:srgbClr val="CC7832"/>
                </a:solidFill>
                <a:latin typeface="Courier New" panose="02070309020205020404" pitchFamily="49" charset="0"/>
                <a:cs typeface="Courier New" panose="02070309020205020404" pitchFamily="49" charset="0"/>
              </a:rPr>
              <a:t>…</a:t>
            </a:r>
            <a:endParaRPr kumimoji="0" lang="en-US" altLang="en-US" sz="9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endParaRPr>
          </a:p>
          <a:p>
            <a:pPr eaLnBrk="0" fontAlgn="base" hangingPunct="0">
              <a:spcBef>
                <a:spcPct val="0"/>
              </a:spcBef>
              <a:spcAft>
                <a:spcPct val="0"/>
              </a:spcAf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0" y="43934"/>
            <a:ext cx="184731" cy="369332"/>
          </a:xfrm>
          <a:prstGeom prst="rect">
            <a:avLst/>
          </a:prstGeom>
          <a:solidFill>
            <a:srgbClr val="2B2B2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8" name="Straight Arrow Connector 7"/>
          <p:cNvCxnSpPr/>
          <p:nvPr/>
        </p:nvCxnSpPr>
        <p:spPr>
          <a:xfrm flipV="1">
            <a:off x="5126477" y="3910519"/>
            <a:ext cx="1400783" cy="46692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795736" y="4902740"/>
            <a:ext cx="1926077" cy="2471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199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dirty="0" err="1"/>
              <a:t>firstscreen</a:t>
            </a:r>
            <a:r>
              <a:rPr lang="en-US" dirty="0"/>
              <a:t>.</a:t>
            </a:r>
          </a:p>
        </p:txBody>
      </p:sp>
      <p:sp>
        <p:nvSpPr>
          <p:cNvPr id="3" name="Content Placeholder 2"/>
          <p:cNvSpPr>
            <a:spLocks noGrp="1"/>
          </p:cNvSpPr>
          <p:nvPr>
            <p:ph sz="half" idx="1"/>
          </p:nvPr>
        </p:nvSpPr>
        <p:spPr/>
        <p:txBody>
          <a:bodyPr/>
          <a:lstStyle/>
          <a:p>
            <a:r>
              <a:rPr lang="en-US" dirty="0"/>
              <a:t>in each "screen" you then have the drawer: with the widget</a:t>
            </a:r>
          </a:p>
        </p:txBody>
      </p:sp>
      <p:sp>
        <p:nvSpPr>
          <p:cNvPr id="5" name="Rectangle 1"/>
          <p:cNvSpPr>
            <a:spLocks noGrp="1" noChangeArrowheads="1"/>
          </p:cNvSpPr>
          <p:nvPr>
            <p:ph sz="half" idx="2"/>
          </p:nvPr>
        </p:nvSpPr>
        <p:spPr bwMode="auto">
          <a:xfrm>
            <a:off x="5822005" y="1825625"/>
            <a:ext cx="6232796" cy="4524315"/>
          </a:xfrm>
          <a:prstGeom prst="rect">
            <a:avLst/>
          </a:prstGeom>
          <a:solidFill>
            <a:srgbClr val="2B2B2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class </a:t>
            </a:r>
            <a:r>
              <a:rPr kumimoji="0" lang="en-US" altLang="en-US" sz="16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FirstScreen</a:t>
            </a:r>
            <a:r>
              <a:rPr kumimoji="0" lang="en-US" altLang="en-US" sz="16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6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extends </a:t>
            </a:r>
            <a:r>
              <a:rPr kumimoji="0" lang="en-US" altLang="en-US" sz="16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StatelessWidget</a:t>
            </a:r>
            <a:r>
              <a:rPr kumimoji="0" lang="en-US" altLang="en-US" sz="16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br>
              <a:rPr kumimoji="0" lang="en-US" altLang="en-US" sz="16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16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600" b="0" i="0" u="none" strike="noStrike" cap="none" normalizeH="0" baseline="0" dirty="0" err="1">
                <a:ln>
                  <a:noFill/>
                </a:ln>
                <a:solidFill>
                  <a:srgbClr val="CC7832"/>
                </a:solidFill>
                <a:effectLst/>
                <a:latin typeface="Courier New" panose="02070309020205020404" pitchFamily="49" charset="0"/>
                <a:cs typeface="Courier New" panose="02070309020205020404" pitchFamily="49" charset="0"/>
              </a:rPr>
              <a:t>const</a:t>
            </a:r>
            <a:r>
              <a:rPr kumimoji="0" lang="en-US" altLang="en-US" sz="16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6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FirstScreen</a:t>
            </a:r>
            <a:r>
              <a:rPr kumimoji="0" lang="en-US" altLang="en-US" sz="16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600" b="0" i="0" u="none" strike="noStrike" cap="none" normalizeH="0" baseline="0" dirty="0" err="1">
                <a:ln>
                  <a:noFill/>
                </a:ln>
                <a:solidFill>
                  <a:srgbClr val="CC7832"/>
                </a:solidFill>
                <a:effectLst/>
                <a:latin typeface="Courier New" panose="02070309020205020404" pitchFamily="49" charset="0"/>
                <a:cs typeface="Courier New" panose="02070309020205020404" pitchFamily="49" charset="0"/>
              </a:rPr>
              <a:t>super</a:t>
            </a:r>
            <a:r>
              <a:rPr kumimoji="0" lang="en-US" altLang="en-US" sz="16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.key</a:t>
            </a:r>
            <a:r>
              <a:rPr kumimoji="0" lang="en-US" altLang="en-US" sz="16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6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6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br>
              <a:rPr kumimoji="0" lang="en-US" altLang="en-US" sz="16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6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600" b="0" i="0" u="none" strike="noStrike" cap="none" normalizeH="0" baseline="0" dirty="0">
                <a:ln>
                  <a:noFill/>
                </a:ln>
                <a:solidFill>
                  <a:srgbClr val="BBB529"/>
                </a:solidFill>
                <a:effectLst/>
                <a:latin typeface="Courier New" panose="02070309020205020404" pitchFamily="49" charset="0"/>
                <a:cs typeface="Courier New" panose="02070309020205020404" pitchFamily="49" charset="0"/>
              </a:rPr>
              <a:t>@override</a:t>
            </a:r>
            <a:br>
              <a:rPr kumimoji="0" lang="en-US" altLang="en-US" sz="1600" b="0" i="0" u="none" strike="noStrike" cap="none" normalizeH="0" baseline="0" dirty="0">
                <a:ln>
                  <a:noFill/>
                </a:ln>
                <a:solidFill>
                  <a:srgbClr val="BBB529"/>
                </a:solidFill>
                <a:effectLst/>
                <a:latin typeface="Courier New" panose="02070309020205020404" pitchFamily="49" charset="0"/>
                <a:cs typeface="Courier New" panose="02070309020205020404" pitchFamily="49" charset="0"/>
              </a:rPr>
            </a:br>
            <a:r>
              <a:rPr kumimoji="0" lang="en-US" altLang="en-US" sz="1600" b="0" i="0" u="none" strike="noStrike" cap="none" normalizeH="0" baseline="0" dirty="0">
                <a:ln>
                  <a:noFill/>
                </a:ln>
                <a:solidFill>
                  <a:srgbClr val="BBB529"/>
                </a:solidFill>
                <a:effectLst/>
                <a:latin typeface="Courier New" panose="02070309020205020404" pitchFamily="49" charset="0"/>
                <a:cs typeface="Courier New" panose="02070309020205020404" pitchFamily="49" charset="0"/>
              </a:rPr>
              <a:t>  </a:t>
            </a:r>
            <a:r>
              <a:rPr kumimoji="0" lang="en-US" altLang="en-US" sz="16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Widget </a:t>
            </a:r>
            <a:r>
              <a:rPr kumimoji="0" lang="en-US" altLang="en-US" sz="1600" b="0" i="0" u="none" strike="noStrike" cap="none" normalizeH="0" baseline="0" dirty="0">
                <a:ln>
                  <a:noFill/>
                </a:ln>
                <a:solidFill>
                  <a:srgbClr val="FFC66D"/>
                </a:solidFill>
                <a:effectLst/>
                <a:latin typeface="Courier New" panose="02070309020205020404" pitchFamily="49" charset="0"/>
                <a:cs typeface="Courier New" panose="02070309020205020404" pitchFamily="49" charset="0"/>
              </a:rPr>
              <a:t>build</a:t>
            </a:r>
            <a:r>
              <a:rPr kumimoji="0" lang="en-US" altLang="en-US" sz="16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6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BuildContext</a:t>
            </a:r>
            <a:r>
              <a:rPr kumimoji="0" lang="en-US" altLang="en-US" sz="16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context) {</a:t>
            </a:r>
            <a:br>
              <a:rPr kumimoji="0" lang="en-US" altLang="en-US" sz="16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16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6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return </a:t>
            </a:r>
            <a:r>
              <a:rPr kumimoji="0" lang="en-US" altLang="en-US" sz="1600" b="0" i="0" u="none" strike="noStrike" cap="none" normalizeH="0" baseline="0" dirty="0">
                <a:ln>
                  <a:noFill/>
                </a:ln>
                <a:solidFill>
                  <a:srgbClr val="FFC66D"/>
                </a:solidFill>
                <a:effectLst/>
                <a:latin typeface="Courier New" panose="02070309020205020404" pitchFamily="49" charset="0"/>
                <a:cs typeface="Courier New" panose="02070309020205020404" pitchFamily="49" charset="0"/>
              </a:rPr>
              <a:t>Scaffold</a:t>
            </a:r>
            <a:r>
              <a:rPr kumimoji="0" lang="en-US" altLang="en-US" sz="16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en-US" altLang="en-US" sz="16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16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6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appBar</a:t>
            </a:r>
            <a:r>
              <a:rPr kumimoji="0" lang="en-US" altLang="en-US" sz="16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600" b="0" i="0" u="none" strike="noStrike" cap="none" normalizeH="0" baseline="0" dirty="0" err="1">
                <a:ln>
                  <a:noFill/>
                </a:ln>
                <a:solidFill>
                  <a:srgbClr val="FFC66D"/>
                </a:solidFill>
                <a:effectLst/>
                <a:latin typeface="Courier New" panose="02070309020205020404" pitchFamily="49" charset="0"/>
                <a:cs typeface="Courier New" panose="02070309020205020404" pitchFamily="49" charset="0"/>
              </a:rPr>
              <a:t>AppBar</a:t>
            </a:r>
            <a:r>
              <a:rPr kumimoji="0" lang="en-US" altLang="en-US" sz="16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en-US" altLang="en-US" sz="16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16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title: </a:t>
            </a:r>
            <a:r>
              <a:rPr kumimoji="0" lang="en-US" altLang="en-US" sz="1600" b="0" i="0" u="none" strike="noStrike" cap="none" normalizeH="0" baseline="0" dirty="0" err="1">
                <a:ln>
                  <a:noFill/>
                </a:ln>
                <a:solidFill>
                  <a:srgbClr val="CC7832"/>
                </a:solidFill>
                <a:effectLst/>
                <a:latin typeface="Courier New" panose="02070309020205020404" pitchFamily="49" charset="0"/>
                <a:cs typeface="Courier New" panose="02070309020205020404" pitchFamily="49" charset="0"/>
              </a:rPr>
              <a:t>const</a:t>
            </a:r>
            <a:r>
              <a:rPr kumimoji="0" lang="en-US" altLang="en-US" sz="16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600" b="0" i="0" u="none" strike="noStrike" cap="none" normalizeH="0" baseline="0" dirty="0">
                <a:ln>
                  <a:noFill/>
                </a:ln>
                <a:solidFill>
                  <a:srgbClr val="FFC66D"/>
                </a:solidFill>
                <a:effectLst/>
                <a:latin typeface="Courier New" panose="02070309020205020404" pitchFamily="49" charset="0"/>
                <a:cs typeface="Courier New" panose="02070309020205020404" pitchFamily="49" charset="0"/>
              </a:rPr>
              <a:t>Text</a:t>
            </a:r>
            <a:r>
              <a:rPr kumimoji="0" lang="en-US" altLang="en-US" sz="16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600" b="0"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'First Screen'</a:t>
            </a:r>
            <a:r>
              <a:rPr kumimoji="0" lang="en-US" altLang="en-US" sz="16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6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6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6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6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6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6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6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6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body: </a:t>
            </a:r>
            <a:r>
              <a:rPr kumimoji="0" lang="en-US" altLang="en-US" sz="1600" b="0" i="0" u="none" strike="noStrike" cap="none" normalizeH="0" baseline="0" dirty="0" err="1">
                <a:ln>
                  <a:noFill/>
                </a:ln>
                <a:solidFill>
                  <a:srgbClr val="CC7832"/>
                </a:solidFill>
                <a:effectLst/>
                <a:latin typeface="Courier New" panose="02070309020205020404" pitchFamily="49" charset="0"/>
                <a:cs typeface="Courier New" panose="02070309020205020404" pitchFamily="49" charset="0"/>
              </a:rPr>
              <a:t>const</a:t>
            </a:r>
            <a:r>
              <a:rPr kumimoji="0" lang="en-US" altLang="en-US" sz="16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600" b="0" i="0" u="none" strike="noStrike" cap="none" normalizeH="0" baseline="0" dirty="0" err="1">
                <a:ln>
                  <a:noFill/>
                </a:ln>
                <a:solidFill>
                  <a:srgbClr val="FFC66D"/>
                </a:solidFill>
                <a:effectLst/>
                <a:latin typeface="Courier New" panose="02070309020205020404" pitchFamily="49" charset="0"/>
                <a:cs typeface="Courier New" panose="02070309020205020404" pitchFamily="49" charset="0"/>
              </a:rPr>
              <a:t>SafeArea</a:t>
            </a:r>
            <a:r>
              <a:rPr kumimoji="0" lang="en-US" altLang="en-US" sz="16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en-US" altLang="en-US" sz="16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16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child: </a:t>
            </a:r>
            <a:r>
              <a:rPr kumimoji="0" lang="en-US" altLang="en-US" sz="1600" b="0" i="0" u="none" strike="noStrike" cap="none" normalizeH="0" baseline="0" dirty="0">
                <a:ln>
                  <a:noFill/>
                </a:ln>
                <a:solidFill>
                  <a:srgbClr val="FFC66D"/>
                </a:solidFill>
                <a:effectLst/>
                <a:latin typeface="Courier New" panose="02070309020205020404" pitchFamily="49" charset="0"/>
                <a:cs typeface="Courier New" panose="02070309020205020404" pitchFamily="49" charset="0"/>
              </a:rPr>
              <a:t>Center</a:t>
            </a:r>
            <a:r>
              <a:rPr kumimoji="0" lang="en-US" altLang="en-US" sz="16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en-US" altLang="en-US" sz="16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16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child: </a:t>
            </a:r>
            <a:r>
              <a:rPr kumimoji="0" lang="en-US" altLang="en-US" sz="1600" b="0" i="0" u="none" strike="noStrike" cap="none" normalizeH="0" baseline="0" dirty="0">
                <a:ln>
                  <a:noFill/>
                </a:ln>
                <a:solidFill>
                  <a:srgbClr val="FFC66D"/>
                </a:solidFill>
                <a:effectLst/>
                <a:latin typeface="Courier New" panose="02070309020205020404" pitchFamily="49" charset="0"/>
                <a:cs typeface="Courier New" panose="02070309020205020404" pitchFamily="49" charset="0"/>
              </a:rPr>
              <a:t>Text</a:t>
            </a:r>
            <a:r>
              <a:rPr kumimoji="0" lang="en-US" altLang="en-US" sz="16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600" b="0"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'Welcome To First Screen'</a:t>
            </a:r>
            <a:r>
              <a:rPr kumimoji="0" lang="en-US" altLang="en-US" sz="16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6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6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6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6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6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6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6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6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6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p>
          <a:p>
            <a:pPr marL="0" indent="0" eaLnBrk="0" fontAlgn="base" hangingPunct="0">
              <a:lnSpc>
                <a:spcPct val="100000"/>
              </a:lnSpc>
              <a:spcBef>
                <a:spcPct val="0"/>
              </a:spcBef>
              <a:spcAft>
                <a:spcPct val="0"/>
              </a:spcAft>
              <a:buNone/>
            </a:pPr>
            <a:r>
              <a:rPr lang="en-US" altLang="en-US" sz="1600" dirty="0">
                <a:solidFill>
                  <a:srgbClr val="A9B7C6"/>
                </a:solidFill>
                <a:latin typeface="Courier New" panose="02070309020205020404" pitchFamily="49" charset="0"/>
                <a:cs typeface="Courier New" panose="02070309020205020404" pitchFamily="49" charset="0"/>
              </a:rPr>
              <a:t>      drawer: </a:t>
            </a:r>
            <a:r>
              <a:rPr lang="en-US" altLang="en-US" sz="1600" dirty="0" err="1">
                <a:solidFill>
                  <a:srgbClr val="CC7832"/>
                </a:solidFill>
                <a:latin typeface="Courier New" panose="02070309020205020404" pitchFamily="49" charset="0"/>
                <a:cs typeface="Courier New" panose="02070309020205020404" pitchFamily="49" charset="0"/>
              </a:rPr>
              <a:t>const</a:t>
            </a:r>
            <a:r>
              <a:rPr lang="en-US" altLang="en-US" sz="1600" dirty="0">
                <a:solidFill>
                  <a:srgbClr val="CC7832"/>
                </a:solidFill>
                <a:latin typeface="Courier New" panose="02070309020205020404" pitchFamily="49" charset="0"/>
                <a:cs typeface="Courier New" panose="02070309020205020404" pitchFamily="49" charset="0"/>
              </a:rPr>
              <a:t> </a:t>
            </a:r>
            <a:r>
              <a:rPr lang="en-US" altLang="en-US" sz="1600" dirty="0" err="1">
                <a:solidFill>
                  <a:srgbClr val="FFC66D"/>
                </a:solidFill>
                <a:latin typeface="Courier New" panose="02070309020205020404" pitchFamily="49" charset="0"/>
                <a:cs typeface="Courier New" panose="02070309020205020404" pitchFamily="49" charset="0"/>
              </a:rPr>
              <a:t>DrawerWidget</a:t>
            </a:r>
            <a:r>
              <a:rPr lang="en-US" altLang="en-US" sz="1600" dirty="0">
                <a:solidFill>
                  <a:srgbClr val="A9B7C6"/>
                </a:solidFill>
                <a:latin typeface="Courier New" panose="02070309020205020404" pitchFamily="49" charset="0"/>
                <a:cs typeface="Courier New" panose="02070309020205020404" pitchFamily="49" charset="0"/>
              </a:rPr>
              <a:t>()</a:t>
            </a:r>
            <a:r>
              <a:rPr lang="en-US" altLang="en-US" sz="1600" dirty="0">
                <a:solidFill>
                  <a:srgbClr val="CC7832"/>
                </a:solidFill>
                <a:latin typeface="Courier New" panose="02070309020205020404" pitchFamily="49" charset="0"/>
                <a:cs typeface="Courier New" panose="02070309020205020404" pitchFamily="49" charset="0"/>
              </a:rPr>
              <a:t>,</a:t>
            </a:r>
            <a:br>
              <a:rPr kumimoji="0" lang="en-US" altLang="en-US" sz="16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6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6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6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6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6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6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en-US" altLang="en-US" sz="16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16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6" name="Rectangle 2"/>
          <p:cNvSpPr>
            <a:spLocks noChangeArrowheads="1"/>
          </p:cNvSpPr>
          <p:nvPr/>
        </p:nvSpPr>
        <p:spPr bwMode="auto">
          <a:xfrm>
            <a:off x="0" y="43934"/>
            <a:ext cx="184731" cy="369332"/>
          </a:xfrm>
          <a:prstGeom prst="rect">
            <a:avLst/>
          </a:prstGeom>
          <a:solidFill>
            <a:srgbClr val="2B2B2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78055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Visually.</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536327" y="1922901"/>
            <a:ext cx="2446862" cy="4351338"/>
          </a:xfrm>
        </p:spPr>
      </p:pic>
      <p:sp>
        <p:nvSpPr>
          <p:cNvPr id="4" name="Content Placeholder 3"/>
          <p:cNvSpPr>
            <a:spLocks noGrp="1"/>
          </p:cNvSpPr>
          <p:nvPr>
            <p:ph sz="half" idx="2"/>
          </p:nvPr>
        </p:nvSpPr>
        <p:spPr>
          <a:xfrm>
            <a:off x="763621" y="2127182"/>
            <a:ext cx="5181600" cy="4351338"/>
          </a:xfrm>
        </p:spPr>
        <p:txBody>
          <a:bodyPr/>
          <a:lstStyle/>
          <a:p>
            <a:r>
              <a:rPr lang="en-US"/>
              <a:t>This switches </a:t>
            </a:r>
            <a:r>
              <a:rPr lang="en-US" dirty="0"/>
              <a:t>between views.</a:t>
            </a:r>
          </a:p>
          <a:p>
            <a:r>
              <a:rPr lang="en-US" dirty="0"/>
              <a:t>Here you get the same idea as fragments in android.</a:t>
            </a:r>
          </a:p>
          <a:p>
            <a:endParaRPr lang="en-US" dirty="0"/>
          </a:p>
          <a:p>
            <a:endParaRPr lang="en-US" dirty="0"/>
          </a:p>
          <a:p>
            <a:r>
              <a:rPr lang="en-US" dirty="0"/>
              <a:t>Note you can use the same technic with </a:t>
            </a:r>
            <a:r>
              <a:rPr lang="en-US" dirty="0" err="1"/>
              <a:t>bottomNavigationBar</a:t>
            </a:r>
            <a:r>
              <a:rPr lang="en-US" dirty="0"/>
              <a:t> too. </a:t>
            </a:r>
          </a:p>
        </p:txBody>
      </p:sp>
    </p:spTree>
    <p:extLst>
      <p:ext uri="{BB962C8B-B14F-4D97-AF65-F5344CB8AC3E}">
        <p14:creationId xmlns:p14="http://schemas.microsoft.com/office/powerpoint/2010/main" val="4092872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Sensors</a:t>
            </a:r>
          </a:p>
        </p:txBody>
      </p:sp>
      <p:sp>
        <p:nvSpPr>
          <p:cNvPr id="8" name="Text Placeholder 7"/>
          <p:cNvSpPr>
            <a:spLocks noGrp="1"/>
          </p:cNvSpPr>
          <p:nvPr>
            <p:ph type="body" idx="1"/>
          </p:nvPr>
        </p:nvSpPr>
        <p:spPr/>
        <p:txBody>
          <a:bodyPr/>
          <a:lstStyle/>
          <a:p>
            <a:r>
              <a:rPr lang="en-US" dirty="0"/>
              <a:t>devices sensors Accelerometer, gyroscope, magnetometer, and battery.</a:t>
            </a:r>
          </a:p>
          <a:p>
            <a:r>
              <a:rPr lang="en-US" dirty="0"/>
              <a:t>	works on all platforms, even if doesn't </a:t>
            </a:r>
            <a:r>
              <a:rPr lang="en-US"/>
              <a:t>make sense, like web.</a:t>
            </a:r>
            <a:endParaRPr lang="en-US" dirty="0"/>
          </a:p>
        </p:txBody>
      </p:sp>
    </p:spTree>
    <p:extLst>
      <p:ext uri="{BB962C8B-B14F-4D97-AF65-F5344CB8AC3E}">
        <p14:creationId xmlns:p14="http://schemas.microsoft.com/office/powerpoint/2010/main" val="3922674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Sensors</a:t>
            </a:r>
          </a:p>
        </p:txBody>
      </p:sp>
      <p:sp>
        <p:nvSpPr>
          <p:cNvPr id="7" name="Content Placeholder 6"/>
          <p:cNvSpPr>
            <a:spLocks noGrp="1"/>
          </p:cNvSpPr>
          <p:nvPr>
            <p:ph idx="1"/>
          </p:nvPr>
        </p:nvSpPr>
        <p:spPr/>
        <p:txBody>
          <a:bodyPr/>
          <a:lstStyle/>
          <a:p>
            <a:r>
              <a:rPr lang="en-US" dirty="0"/>
              <a:t>We have access to </a:t>
            </a:r>
          </a:p>
          <a:p>
            <a:pPr lvl="1"/>
            <a:r>
              <a:rPr lang="en-US" dirty="0"/>
              <a:t>Accelerometer (and </a:t>
            </a:r>
            <a:r>
              <a:rPr lang="en-US" dirty="0" err="1"/>
              <a:t>userAccelerometer</a:t>
            </a:r>
            <a:r>
              <a:rPr lang="en-US" dirty="0"/>
              <a:t> doesn't count gravity)</a:t>
            </a:r>
          </a:p>
          <a:p>
            <a:pPr lvl="1"/>
            <a:r>
              <a:rPr lang="en-US" dirty="0" err="1"/>
              <a:t>Gyrosope</a:t>
            </a:r>
            <a:endParaRPr lang="en-US" dirty="0"/>
          </a:p>
          <a:p>
            <a:pPr lvl="1"/>
            <a:r>
              <a:rPr lang="en-US" dirty="0"/>
              <a:t>Magnetometer</a:t>
            </a:r>
          </a:p>
          <a:p>
            <a:pPr lvl="1"/>
            <a:r>
              <a:rPr lang="en-US" dirty="0"/>
              <a:t>and battery information.</a:t>
            </a:r>
          </a:p>
          <a:p>
            <a:r>
              <a:rPr lang="en-US" dirty="0"/>
              <a:t>Accessing the sensors is pretty straight forward</a:t>
            </a:r>
          </a:p>
          <a:p>
            <a:pPr lvl="1"/>
            <a:r>
              <a:rPr lang="en-US" dirty="0"/>
              <a:t>We </a:t>
            </a:r>
            <a:r>
              <a:rPr lang="en-US" dirty="0" err="1"/>
              <a:t>initate</a:t>
            </a:r>
            <a:r>
              <a:rPr lang="en-US" dirty="0"/>
              <a:t> listeners for the ones we want and the listener uses the </a:t>
            </a:r>
            <a:r>
              <a:rPr lang="en-US" dirty="0" err="1"/>
              <a:t>setState</a:t>
            </a:r>
            <a:r>
              <a:rPr lang="en-US" dirty="0"/>
              <a:t> to change values in our application.</a:t>
            </a:r>
          </a:p>
          <a:p>
            <a:pPr lvl="1"/>
            <a:endParaRPr lang="en-US" dirty="0"/>
          </a:p>
        </p:txBody>
      </p:sp>
      <p:sp>
        <p:nvSpPr>
          <p:cNvPr id="8" name="Rectangle 7"/>
          <p:cNvSpPr/>
          <p:nvPr/>
        </p:nvSpPr>
        <p:spPr>
          <a:xfrm>
            <a:off x="1705582" y="6282616"/>
            <a:ext cx="8780835" cy="369332"/>
          </a:xfrm>
          <a:prstGeom prst="rect">
            <a:avLst/>
          </a:prstGeom>
        </p:spPr>
        <p:txBody>
          <a:bodyPr wrap="square">
            <a:spAutoFit/>
          </a:bodyPr>
          <a:lstStyle/>
          <a:p>
            <a:r>
              <a:rPr lang="en-US" dirty="0">
                <a:hlinkClick r:id="rId2"/>
              </a:rPr>
              <a:t>https://www.youtube.com/watch?v=Fq5zNPJufD0</a:t>
            </a:r>
            <a:r>
              <a:rPr lang="en-US" dirty="0"/>
              <a:t> </a:t>
            </a:r>
            <a:r>
              <a:rPr lang="en-US" dirty="0" err="1"/>
              <a:t>sensors_plus</a:t>
            </a:r>
            <a:r>
              <a:rPr lang="en-US" dirty="0"/>
              <a:t> package of week.</a:t>
            </a:r>
          </a:p>
        </p:txBody>
      </p:sp>
    </p:spTree>
    <p:extLst>
      <p:ext uri="{BB962C8B-B14F-4D97-AF65-F5344CB8AC3E}">
        <p14:creationId xmlns:p14="http://schemas.microsoft.com/office/powerpoint/2010/main" val="4076752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StreamSubscription</a:t>
            </a:r>
            <a:endParaRPr lang="en-US" dirty="0"/>
          </a:p>
        </p:txBody>
      </p:sp>
      <p:sp>
        <p:nvSpPr>
          <p:cNvPr id="3" name="Content Placeholder 2"/>
          <p:cNvSpPr>
            <a:spLocks noGrp="1"/>
          </p:cNvSpPr>
          <p:nvPr>
            <p:ph idx="1"/>
          </p:nvPr>
        </p:nvSpPr>
        <p:spPr/>
        <p:txBody>
          <a:bodyPr/>
          <a:lstStyle/>
          <a:p>
            <a:r>
              <a:rPr lang="en-US" dirty="0"/>
              <a:t>A subscription on events from a </a:t>
            </a:r>
            <a:r>
              <a:rPr lang="en-US" dirty="0">
                <a:hlinkClick r:id="rId2"/>
              </a:rPr>
              <a:t>Stream</a:t>
            </a:r>
            <a:r>
              <a:rPr lang="en-US" dirty="0"/>
              <a:t>.</a:t>
            </a:r>
          </a:p>
          <a:p>
            <a:r>
              <a:rPr lang="en-US" dirty="0"/>
              <a:t>When you listen on a </a:t>
            </a:r>
            <a:r>
              <a:rPr lang="en-US" dirty="0">
                <a:hlinkClick r:id="rId2"/>
              </a:rPr>
              <a:t>Stream</a:t>
            </a:r>
            <a:r>
              <a:rPr lang="en-US" dirty="0"/>
              <a:t> using </a:t>
            </a:r>
            <a:r>
              <a:rPr lang="en-US" dirty="0" err="1">
                <a:hlinkClick r:id="rId3"/>
              </a:rPr>
              <a:t>Stream.listen</a:t>
            </a:r>
            <a:r>
              <a:rPr lang="en-US" dirty="0"/>
              <a:t>, a </a:t>
            </a:r>
            <a:r>
              <a:rPr lang="en-US" dirty="0" err="1">
                <a:hlinkClick r:id="rId4"/>
              </a:rPr>
              <a:t>StreamSubscription</a:t>
            </a:r>
            <a:r>
              <a:rPr lang="en-US" dirty="0"/>
              <a:t> object is returned.</a:t>
            </a:r>
          </a:p>
          <a:p>
            <a:r>
              <a:rPr lang="en-US" dirty="0"/>
              <a:t>The subscription provides events to the listener, and holds the callbacks used to handle the events. The subscription can also be used to unsubscribe from the events, or to temporarily pause the events from the stream.</a:t>
            </a:r>
          </a:p>
          <a:p>
            <a:endParaRPr lang="en-US" dirty="0"/>
          </a:p>
        </p:txBody>
      </p:sp>
    </p:spTree>
    <p:extLst>
      <p:ext uri="{BB962C8B-B14F-4D97-AF65-F5344CB8AC3E}">
        <p14:creationId xmlns:p14="http://schemas.microsoft.com/office/powerpoint/2010/main" val="3831414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listeners</a:t>
            </a:r>
          </a:p>
        </p:txBody>
      </p:sp>
      <p:sp>
        <p:nvSpPr>
          <p:cNvPr id="3" name="Content Placeholder 2"/>
          <p:cNvSpPr>
            <a:spLocks noGrp="1"/>
          </p:cNvSpPr>
          <p:nvPr>
            <p:ph idx="1"/>
          </p:nvPr>
        </p:nvSpPr>
        <p:spPr/>
        <p:txBody>
          <a:bodyPr/>
          <a:lstStyle/>
          <a:p>
            <a:r>
              <a:rPr lang="en-US" dirty="0"/>
              <a:t>in the </a:t>
            </a:r>
            <a:r>
              <a:rPr lang="en-US" dirty="0" err="1"/>
              <a:t>initState</a:t>
            </a:r>
            <a:r>
              <a:rPr lang="en-US" dirty="0"/>
              <a:t>() for the "main" widget, </a:t>
            </a:r>
            <a:r>
              <a:rPr lang="en-US" dirty="0" err="1"/>
              <a:t>myHomePageState</a:t>
            </a:r>
            <a:r>
              <a:rPr lang="en-US" dirty="0"/>
              <a:t> is the default</a:t>
            </a:r>
          </a:p>
          <a:p>
            <a:pPr lvl="1"/>
            <a:r>
              <a:rPr lang="en-US" dirty="0"/>
              <a:t>add each listener that we want to subscriber to and </a:t>
            </a:r>
            <a:r>
              <a:rPr lang="en-US" dirty="0" err="1"/>
              <a:t>setState</a:t>
            </a:r>
            <a:r>
              <a:rPr lang="en-US" dirty="0"/>
              <a:t>() causes actions.</a:t>
            </a:r>
          </a:p>
          <a:p>
            <a:pPr marL="457200" lvl="1" indent="0">
              <a:buNone/>
            </a:pPr>
            <a:endParaRPr lang="en-US" dirty="0"/>
          </a:p>
        </p:txBody>
      </p:sp>
      <p:sp>
        <p:nvSpPr>
          <p:cNvPr id="4" name="Rectangle 1"/>
          <p:cNvSpPr>
            <a:spLocks noChangeArrowheads="1"/>
          </p:cNvSpPr>
          <p:nvPr/>
        </p:nvSpPr>
        <p:spPr bwMode="auto">
          <a:xfrm>
            <a:off x="1760706" y="3072348"/>
            <a:ext cx="8628434" cy="3785652"/>
          </a:xfrm>
          <a:prstGeom prst="rect">
            <a:avLst/>
          </a:prstGeom>
          <a:solidFill>
            <a:srgbClr val="2B2B2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void </a:t>
            </a:r>
            <a:r>
              <a:rPr kumimoji="0" lang="en-US" altLang="en-US" sz="1200" b="0" i="0" u="none" strike="noStrike" cap="none" normalizeH="0" baseline="0" dirty="0" err="1">
                <a:ln>
                  <a:noFill/>
                </a:ln>
                <a:solidFill>
                  <a:srgbClr val="FFC66D"/>
                </a:solidFill>
                <a:effectLst/>
                <a:latin typeface="Courier New" panose="02070309020205020404" pitchFamily="49" charset="0"/>
                <a:cs typeface="Courier New" panose="02070309020205020404" pitchFamily="49" charset="0"/>
              </a:rPr>
              <a:t>initState</a:t>
            </a:r>
            <a: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b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200" b="0" i="0" u="none" strike="noStrike" cap="none" normalizeH="0" baseline="0" dirty="0" err="1">
                <a:ln>
                  <a:noFill/>
                </a:ln>
                <a:solidFill>
                  <a:srgbClr val="CC7832"/>
                </a:solidFill>
                <a:effectLst/>
                <a:latin typeface="Courier New" panose="02070309020205020404" pitchFamily="49" charset="0"/>
                <a:cs typeface="Courier New" panose="02070309020205020404" pitchFamily="49" charset="0"/>
              </a:rPr>
              <a:t>super</a:t>
            </a:r>
            <a:r>
              <a:rPr kumimoji="0" lang="en-US" altLang="en-US" sz="12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.initState</a:t>
            </a:r>
            <a: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200" b="0"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_</a:t>
            </a:r>
            <a:r>
              <a:rPr kumimoji="0" lang="en-US" altLang="en-US" sz="1200" b="0" i="0" u="none" strike="noStrike" cap="none" normalizeH="0" baseline="0" dirty="0" err="1">
                <a:ln>
                  <a:noFill/>
                </a:ln>
                <a:solidFill>
                  <a:srgbClr val="9876AA"/>
                </a:solidFill>
                <a:effectLst/>
                <a:latin typeface="Courier New" panose="02070309020205020404" pitchFamily="49" charset="0"/>
                <a:cs typeface="Courier New" panose="02070309020205020404" pitchFamily="49" charset="0"/>
              </a:rPr>
              <a:t>streamSubscriptions</a:t>
            </a:r>
            <a:r>
              <a:rPr kumimoji="0" lang="en-US" altLang="en-US" sz="12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.add</a:t>
            </a:r>
            <a: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2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accelerometerEvents.listen</a:t>
            </a:r>
            <a: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2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AccelerometerEvent</a:t>
            </a:r>
            <a: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event) {</a:t>
            </a:r>
            <a:b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2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setState</a:t>
            </a:r>
            <a: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b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200" b="0"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_</a:t>
            </a:r>
            <a:r>
              <a:rPr kumimoji="0" lang="en-US" altLang="en-US" sz="1200" b="0" i="0" u="none" strike="noStrike" cap="none" normalizeH="0" baseline="0" dirty="0" err="1">
                <a:ln>
                  <a:noFill/>
                </a:ln>
                <a:solidFill>
                  <a:srgbClr val="9876AA"/>
                </a:solidFill>
                <a:effectLst/>
                <a:latin typeface="Courier New" panose="02070309020205020404" pitchFamily="49" charset="0"/>
                <a:cs typeface="Courier New" panose="02070309020205020404" pitchFamily="49" charset="0"/>
              </a:rPr>
              <a:t>accelerometerValues</a:t>
            </a:r>
            <a:r>
              <a:rPr kumimoji="0" lang="en-US" altLang="en-US" sz="1200" b="0"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 </a:t>
            </a:r>
            <a: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&lt;double&gt;[</a:t>
            </a:r>
            <a:r>
              <a:rPr kumimoji="0" lang="en-US" altLang="en-US" sz="12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event.</a:t>
            </a:r>
            <a:r>
              <a:rPr kumimoji="0" lang="en-US" altLang="en-US" sz="1200" b="0" i="0" u="none" strike="noStrike" cap="none" normalizeH="0" baseline="0" dirty="0" err="1">
                <a:ln>
                  <a:noFill/>
                </a:ln>
                <a:solidFill>
                  <a:srgbClr val="9876AA"/>
                </a:solidFill>
                <a:effectLst/>
                <a:latin typeface="Courier New" panose="02070309020205020404" pitchFamily="49" charset="0"/>
                <a:cs typeface="Courier New" panose="02070309020205020404" pitchFamily="49" charset="0"/>
              </a:rPr>
              <a:t>x</a:t>
            </a:r>
            <a: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2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event.</a:t>
            </a:r>
            <a:r>
              <a:rPr kumimoji="0" lang="en-US" altLang="en-US" sz="1200" b="0" i="0" u="none" strike="noStrike" cap="none" normalizeH="0" baseline="0" dirty="0" err="1">
                <a:ln>
                  <a:noFill/>
                </a:ln>
                <a:solidFill>
                  <a:srgbClr val="9876AA"/>
                </a:solidFill>
                <a:effectLst/>
                <a:latin typeface="Courier New" panose="02070309020205020404" pitchFamily="49" charset="0"/>
                <a:cs typeface="Courier New" panose="02070309020205020404" pitchFamily="49" charset="0"/>
              </a:rPr>
              <a:t>y</a:t>
            </a:r>
            <a: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2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event.</a:t>
            </a:r>
            <a:r>
              <a:rPr kumimoji="0" lang="en-US" altLang="en-US" sz="1200" b="0" i="0" u="none" strike="noStrike" cap="none" normalizeH="0" baseline="0" dirty="0" err="1">
                <a:ln>
                  <a:noFill/>
                </a:ln>
                <a:solidFill>
                  <a:srgbClr val="9876AA"/>
                </a:solidFill>
                <a:effectLst/>
                <a:latin typeface="Courier New" panose="02070309020205020404" pitchFamily="49" charset="0"/>
                <a:cs typeface="Courier New" panose="02070309020205020404" pitchFamily="49" charset="0"/>
              </a:rPr>
              <a:t>z</a:t>
            </a:r>
            <a: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200" b="0"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_</a:t>
            </a:r>
            <a:r>
              <a:rPr kumimoji="0" lang="en-US" altLang="en-US" sz="1200" b="0" i="0" u="none" strike="noStrike" cap="none" normalizeH="0" baseline="0" dirty="0" err="1">
                <a:ln>
                  <a:noFill/>
                </a:ln>
                <a:solidFill>
                  <a:srgbClr val="9876AA"/>
                </a:solidFill>
                <a:effectLst/>
                <a:latin typeface="Courier New" panose="02070309020205020404" pitchFamily="49" charset="0"/>
                <a:cs typeface="Courier New" panose="02070309020205020404" pitchFamily="49" charset="0"/>
              </a:rPr>
              <a:t>streamSubscriptions</a:t>
            </a:r>
            <a:r>
              <a:rPr kumimoji="0" lang="en-US" altLang="en-US" sz="12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.add</a:t>
            </a:r>
            <a: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2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gyroscopeEvents.listen</a:t>
            </a:r>
            <a: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2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GyroscopeEvent</a:t>
            </a:r>
            <a: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event) {</a:t>
            </a:r>
            <a:b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2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setState</a:t>
            </a:r>
            <a: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b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200" b="0"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_</a:t>
            </a:r>
            <a:r>
              <a:rPr kumimoji="0" lang="en-US" altLang="en-US" sz="1200" b="0" i="0" u="none" strike="noStrike" cap="none" normalizeH="0" baseline="0" dirty="0" err="1">
                <a:ln>
                  <a:noFill/>
                </a:ln>
                <a:solidFill>
                  <a:srgbClr val="9876AA"/>
                </a:solidFill>
                <a:effectLst/>
                <a:latin typeface="Courier New" panose="02070309020205020404" pitchFamily="49" charset="0"/>
                <a:cs typeface="Courier New" panose="02070309020205020404" pitchFamily="49" charset="0"/>
              </a:rPr>
              <a:t>gyroscopeValues</a:t>
            </a:r>
            <a:r>
              <a:rPr kumimoji="0" lang="en-US" altLang="en-US" sz="1200" b="0"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 </a:t>
            </a:r>
            <a: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&lt;double&gt;[</a:t>
            </a:r>
            <a:r>
              <a:rPr kumimoji="0" lang="en-US" altLang="en-US" sz="12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event.</a:t>
            </a:r>
            <a:r>
              <a:rPr kumimoji="0" lang="en-US" altLang="en-US" sz="1200" b="0" i="0" u="none" strike="noStrike" cap="none" normalizeH="0" baseline="0" dirty="0" err="1">
                <a:ln>
                  <a:noFill/>
                </a:ln>
                <a:solidFill>
                  <a:srgbClr val="9876AA"/>
                </a:solidFill>
                <a:effectLst/>
                <a:latin typeface="Courier New" panose="02070309020205020404" pitchFamily="49" charset="0"/>
                <a:cs typeface="Courier New" panose="02070309020205020404" pitchFamily="49" charset="0"/>
              </a:rPr>
              <a:t>x</a:t>
            </a:r>
            <a: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2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event.</a:t>
            </a:r>
            <a:r>
              <a:rPr kumimoji="0" lang="en-US" altLang="en-US" sz="1200" b="0" i="0" u="none" strike="noStrike" cap="none" normalizeH="0" baseline="0" dirty="0" err="1">
                <a:ln>
                  <a:noFill/>
                </a:ln>
                <a:solidFill>
                  <a:srgbClr val="9876AA"/>
                </a:solidFill>
                <a:effectLst/>
                <a:latin typeface="Courier New" panose="02070309020205020404" pitchFamily="49" charset="0"/>
                <a:cs typeface="Courier New" panose="02070309020205020404" pitchFamily="49" charset="0"/>
              </a:rPr>
              <a:t>y</a:t>
            </a:r>
            <a: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2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event.</a:t>
            </a:r>
            <a:r>
              <a:rPr kumimoji="0" lang="en-US" altLang="en-US" sz="1200" b="0" i="0" u="none" strike="noStrike" cap="none" normalizeH="0" baseline="0" dirty="0" err="1">
                <a:ln>
                  <a:noFill/>
                </a:ln>
                <a:solidFill>
                  <a:srgbClr val="9876AA"/>
                </a:solidFill>
                <a:effectLst/>
                <a:latin typeface="Courier New" panose="02070309020205020404" pitchFamily="49" charset="0"/>
                <a:cs typeface="Courier New" panose="02070309020205020404" pitchFamily="49" charset="0"/>
              </a:rPr>
              <a:t>z</a:t>
            </a:r>
            <a: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2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2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27378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remove subscriptions</a:t>
            </a:r>
          </a:p>
        </p:txBody>
      </p:sp>
      <p:sp>
        <p:nvSpPr>
          <p:cNvPr id="4" name="Rectangle 1"/>
          <p:cNvSpPr>
            <a:spLocks noGrp="1" noChangeArrowheads="1"/>
          </p:cNvSpPr>
          <p:nvPr>
            <p:ph idx="1"/>
          </p:nvPr>
        </p:nvSpPr>
        <p:spPr bwMode="auto">
          <a:xfrm>
            <a:off x="838200" y="2724021"/>
            <a:ext cx="8186857" cy="2554545"/>
          </a:xfrm>
          <a:prstGeom prst="rect">
            <a:avLst/>
          </a:prstGeom>
          <a:solidFill>
            <a:srgbClr val="2B2B2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BBB529"/>
                </a:solidFill>
                <a:effectLst/>
                <a:latin typeface="Courier New" panose="02070309020205020404" pitchFamily="49" charset="0"/>
                <a:cs typeface="Courier New" panose="02070309020205020404" pitchFamily="49" charset="0"/>
              </a:rPr>
              <a:t>@override</a:t>
            </a:r>
            <a:br>
              <a:rPr kumimoji="0" lang="en-US" altLang="en-US" sz="2000" b="0" i="0" u="none" strike="noStrike" cap="none" normalizeH="0" baseline="0" dirty="0">
                <a:ln>
                  <a:noFill/>
                </a:ln>
                <a:solidFill>
                  <a:srgbClr val="BBB529"/>
                </a:solidFill>
                <a:effectLst/>
                <a:latin typeface="Courier New" panose="02070309020205020404" pitchFamily="49" charset="0"/>
                <a:cs typeface="Courier New" panose="02070309020205020404" pitchFamily="49" charset="0"/>
              </a:rPr>
            </a:br>
            <a:r>
              <a:rPr kumimoji="0" lang="en-US" altLang="en-US" sz="20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void </a:t>
            </a:r>
            <a:r>
              <a:rPr kumimoji="0" lang="en-US" altLang="en-US" sz="2000" b="0" i="0" u="none" strike="noStrike" cap="none" normalizeH="0" baseline="0" dirty="0">
                <a:ln>
                  <a:noFill/>
                </a:ln>
                <a:solidFill>
                  <a:srgbClr val="FFC66D"/>
                </a:solidFill>
                <a:effectLst/>
                <a:latin typeface="Courier New" panose="02070309020205020404" pitchFamily="49" charset="0"/>
                <a:cs typeface="Courier New" panose="02070309020205020404" pitchFamily="49" charset="0"/>
              </a:rPr>
              <a:t>dispose</a:t>
            </a:r>
            <a:r>
              <a:rPr kumimoji="0" lang="en-US" altLang="en-US" sz="20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br>
              <a:rPr kumimoji="0" lang="en-US" altLang="en-US" sz="20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20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2000" b="0" i="0" u="none" strike="noStrike" cap="none" normalizeH="0" baseline="0" dirty="0" err="1">
                <a:ln>
                  <a:noFill/>
                </a:ln>
                <a:solidFill>
                  <a:srgbClr val="CC7832"/>
                </a:solidFill>
                <a:effectLst/>
                <a:latin typeface="Courier New" panose="02070309020205020404" pitchFamily="49" charset="0"/>
                <a:cs typeface="Courier New" panose="02070309020205020404" pitchFamily="49" charset="0"/>
              </a:rPr>
              <a:t>super</a:t>
            </a:r>
            <a:r>
              <a:rPr kumimoji="0" lang="en-US" altLang="en-US" sz="20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.dispose</a:t>
            </a:r>
            <a:r>
              <a:rPr kumimoji="0" lang="en-US" altLang="en-US" sz="20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20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20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20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for </a:t>
            </a:r>
            <a:r>
              <a:rPr kumimoji="0" lang="en-US" altLang="en-US" sz="20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20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final </a:t>
            </a:r>
            <a:r>
              <a:rPr kumimoji="0" lang="en-US" altLang="en-US" sz="20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subscription </a:t>
            </a:r>
            <a:r>
              <a:rPr kumimoji="0" lang="en-US" altLang="en-US" sz="20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in </a:t>
            </a:r>
            <a:r>
              <a:rPr kumimoji="0" lang="en-US" altLang="en-US" sz="2000" b="0" i="0" u="none" strike="noStrike" cap="none" normalizeH="0" baseline="0" dirty="0">
                <a:ln>
                  <a:noFill/>
                </a:ln>
                <a:solidFill>
                  <a:srgbClr val="9876AA"/>
                </a:solidFill>
                <a:effectLst/>
                <a:latin typeface="Courier New" panose="02070309020205020404" pitchFamily="49" charset="0"/>
                <a:cs typeface="Courier New" panose="02070309020205020404" pitchFamily="49" charset="0"/>
              </a:rPr>
              <a:t>_</a:t>
            </a:r>
            <a:r>
              <a:rPr kumimoji="0" lang="en-US" altLang="en-US" sz="2000" b="0" i="0" u="none" strike="noStrike" cap="none" normalizeH="0" baseline="0" dirty="0" err="1">
                <a:ln>
                  <a:noFill/>
                </a:ln>
                <a:solidFill>
                  <a:srgbClr val="9876AA"/>
                </a:solidFill>
                <a:effectLst/>
                <a:latin typeface="Courier New" panose="02070309020205020404" pitchFamily="49" charset="0"/>
                <a:cs typeface="Courier New" panose="02070309020205020404" pitchFamily="49" charset="0"/>
              </a:rPr>
              <a:t>streamSubscriptions</a:t>
            </a:r>
            <a:r>
              <a:rPr kumimoji="0" lang="en-US" altLang="en-US" sz="20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br>
              <a:rPr kumimoji="0" lang="en-US" altLang="en-US" sz="20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20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20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subscription.cancel</a:t>
            </a:r>
            <a:r>
              <a:rPr kumimoji="0" lang="en-US" altLang="en-US" sz="20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20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20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20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20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en-US" altLang="en-US" sz="20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20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en-US" altLang="en-US" sz="20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18080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battery</a:t>
            </a:r>
          </a:p>
        </p:txBody>
      </p:sp>
      <p:sp>
        <p:nvSpPr>
          <p:cNvPr id="3" name="Content Placeholder 2"/>
          <p:cNvSpPr>
            <a:spLocks noGrp="1"/>
          </p:cNvSpPr>
          <p:nvPr>
            <p:ph idx="1"/>
          </p:nvPr>
        </p:nvSpPr>
        <p:spPr/>
        <p:txBody>
          <a:bodyPr/>
          <a:lstStyle/>
          <a:p>
            <a:r>
              <a:rPr lang="en-US" dirty="0"/>
              <a:t>battery state, charging or not charging from the listener.</a:t>
            </a:r>
          </a:p>
          <a:p>
            <a:r>
              <a:rPr lang="en-US" dirty="0"/>
              <a:t>We can also get addition information</a:t>
            </a:r>
          </a:p>
          <a:p>
            <a:pPr lvl="1"/>
            <a:r>
              <a:rPr lang="en-US" dirty="0"/>
              <a:t>first get a instance of the battery.</a:t>
            </a:r>
          </a:p>
          <a:p>
            <a:pPr lvl="1"/>
            <a:r>
              <a:rPr lang="en-US" dirty="0" err="1"/>
              <a:t>var</a:t>
            </a:r>
            <a:r>
              <a:rPr lang="en-US" dirty="0"/>
              <a:t> battery = Battery();</a:t>
            </a:r>
          </a:p>
          <a:p>
            <a:pPr lvl="1"/>
            <a:r>
              <a:rPr lang="en-US" dirty="0" err="1"/>
              <a:t>var</a:t>
            </a:r>
            <a:r>
              <a:rPr lang="en-US" dirty="0"/>
              <a:t> </a:t>
            </a:r>
            <a:r>
              <a:rPr lang="en-US" dirty="0" err="1"/>
              <a:t>batteryLevel</a:t>
            </a:r>
            <a:r>
              <a:rPr lang="en-US" dirty="0"/>
              <a:t> = await _</a:t>
            </a:r>
            <a:r>
              <a:rPr lang="en-US" dirty="0" err="1"/>
              <a:t>battery.batteryLevel</a:t>
            </a:r>
            <a:r>
              <a:rPr lang="en-US" dirty="0"/>
              <a:t>;  //for the battery level</a:t>
            </a:r>
          </a:p>
          <a:p>
            <a:pPr lvl="2"/>
            <a:r>
              <a:rPr lang="en-US" dirty="0" err="1"/>
              <a:t>ie</a:t>
            </a:r>
            <a:r>
              <a:rPr lang="en-US" dirty="0"/>
              <a:t> 70% left, </a:t>
            </a:r>
          </a:p>
        </p:txBody>
      </p:sp>
    </p:spTree>
    <p:extLst>
      <p:ext uri="{BB962C8B-B14F-4D97-AF65-F5344CB8AC3E}">
        <p14:creationId xmlns:p14="http://schemas.microsoft.com/office/powerpoint/2010/main" val="2548901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92500" lnSpcReduction="20000"/>
          </a:bodyPr>
          <a:lstStyle/>
          <a:p>
            <a:r>
              <a:rPr lang="en-US" dirty="0">
                <a:hlinkClick r:id="rId2"/>
              </a:rPr>
              <a:t>https://flutter.dev/docs/codelabs</a:t>
            </a:r>
            <a:r>
              <a:rPr lang="en-US" dirty="0"/>
              <a:t> </a:t>
            </a:r>
          </a:p>
          <a:p>
            <a:r>
              <a:rPr lang="en-US" dirty="0">
                <a:hlinkClick r:id="rId3"/>
              </a:rPr>
              <a:t>https://docs.flutter.dev/cookbook/design/drawer</a:t>
            </a:r>
            <a:r>
              <a:rPr lang="en-US" dirty="0"/>
              <a:t> </a:t>
            </a:r>
          </a:p>
          <a:p>
            <a:r>
              <a:rPr lang="en-US" dirty="0">
                <a:hlinkClick r:id="rId4"/>
              </a:rPr>
              <a:t>https://betterprogramming.pub/how-to-implement-a-navigation-drawer-in-flutter-8d97d3b599d4</a:t>
            </a:r>
            <a:r>
              <a:rPr lang="en-US" dirty="0"/>
              <a:t> </a:t>
            </a:r>
          </a:p>
          <a:p>
            <a:r>
              <a:rPr lang="en-US" dirty="0">
                <a:hlinkClick r:id="rId5"/>
              </a:rPr>
              <a:t>https://github.com/kirshiyin89/flutter_navigation</a:t>
            </a:r>
            <a:r>
              <a:rPr lang="en-US" dirty="0"/>
              <a:t> </a:t>
            </a:r>
          </a:p>
          <a:p>
            <a:r>
              <a:rPr lang="en-US" dirty="0">
                <a:hlinkClick r:id="rId6"/>
              </a:rPr>
              <a:t>https://referbruv.com/blog/posts/flutter-for-beginners-customizing-list-tiles-and-on-tap-navigation</a:t>
            </a:r>
            <a:r>
              <a:rPr lang="en-US" dirty="0"/>
              <a:t> </a:t>
            </a:r>
          </a:p>
          <a:p>
            <a:r>
              <a:rPr lang="en-US" dirty="0">
                <a:hlinkClick r:id="rId7"/>
              </a:rPr>
              <a:t>https://medium.com/@gadepalliaditya1998/item-selection-in-list-view-on-tap-in-flutter-using-listview-builder-612f6608505a</a:t>
            </a:r>
            <a:r>
              <a:rPr lang="en-US" dirty="0"/>
              <a:t> </a:t>
            </a:r>
          </a:p>
          <a:p>
            <a:r>
              <a:rPr lang="en-US" dirty="0">
                <a:hlinkClick r:id="rId8"/>
              </a:rPr>
              <a:t>https://pub.dev/packages/sensors_plus</a:t>
            </a:r>
            <a:r>
              <a:rPr lang="en-US" dirty="0"/>
              <a:t> </a:t>
            </a:r>
          </a:p>
          <a:p>
            <a:r>
              <a:rPr lang="en-US">
                <a:hlinkClick r:id="rId9"/>
              </a:rPr>
              <a:t>https://pub.dev/documentation/battery_plus</a:t>
            </a:r>
            <a:r>
              <a:rPr lang="en-US"/>
              <a:t> </a:t>
            </a:r>
            <a:endParaRPr lang="en-US" dirty="0"/>
          </a:p>
        </p:txBody>
      </p:sp>
    </p:spTree>
    <p:extLst>
      <p:ext uri="{BB962C8B-B14F-4D97-AF65-F5344CB8AC3E}">
        <p14:creationId xmlns:p14="http://schemas.microsoft.com/office/powerpoint/2010/main" val="1267285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multiple screen.</a:t>
            </a:r>
          </a:p>
        </p:txBody>
      </p:sp>
      <p:sp>
        <p:nvSpPr>
          <p:cNvPr id="5" name="Text Placeholder 4"/>
          <p:cNvSpPr>
            <a:spLocks noGrp="1"/>
          </p:cNvSpPr>
          <p:nvPr>
            <p:ph type="body" idx="1"/>
          </p:nvPr>
        </p:nvSpPr>
        <p:spPr/>
        <p:txBody>
          <a:bodyPr/>
          <a:lstStyle/>
          <a:p>
            <a:r>
              <a:rPr lang="en-US" dirty="0"/>
              <a:t>Routes</a:t>
            </a:r>
          </a:p>
        </p:txBody>
      </p:sp>
    </p:spTree>
    <p:extLst>
      <p:ext uri="{BB962C8B-B14F-4D97-AF65-F5344CB8AC3E}">
        <p14:creationId xmlns:p14="http://schemas.microsoft.com/office/powerpoint/2010/main" val="3680347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4243388" y="1676400"/>
            <a:ext cx="1735137"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5000" b="1">
                <a:latin typeface="Tahoma" panose="020B0604030504040204" pitchFamily="34" charset="0"/>
              </a:rPr>
              <a:t>Q</a:t>
            </a:r>
          </a:p>
        </p:txBody>
      </p:sp>
      <p:sp>
        <p:nvSpPr>
          <p:cNvPr id="63491" name="Text Box 3"/>
          <p:cNvSpPr txBox="1">
            <a:spLocks noChangeArrowheads="1"/>
          </p:cNvSpPr>
          <p:nvPr/>
        </p:nvSpPr>
        <p:spPr bwMode="auto">
          <a:xfrm>
            <a:off x="6054725" y="2044700"/>
            <a:ext cx="1735138"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5000" b="1">
                <a:latin typeface="Tahoma" panose="020B0604030504040204" pitchFamily="34" charset="0"/>
              </a:rPr>
              <a:t>A</a:t>
            </a:r>
          </a:p>
        </p:txBody>
      </p:sp>
      <p:sp>
        <p:nvSpPr>
          <p:cNvPr id="63492" name="Text Box 4"/>
          <p:cNvSpPr txBox="1">
            <a:spLocks noChangeArrowheads="1"/>
          </p:cNvSpPr>
          <p:nvPr/>
        </p:nvSpPr>
        <p:spPr bwMode="auto">
          <a:xfrm>
            <a:off x="5334000" y="2679700"/>
            <a:ext cx="1735138"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altLang="en-US" sz="10000" b="1">
                <a:latin typeface="Tahoma" panose="020B0604030504040204" pitchFamily="34" charset="0"/>
              </a:rPr>
              <a:t>&amp;</a:t>
            </a:r>
            <a:endParaRPr lang="en-US" altLang="en-US" sz="15000" b="1">
              <a:latin typeface="Tahoma" panose="020B0604030504040204" pitchFamily="34" charset="0"/>
            </a:endParaRPr>
          </a:p>
        </p:txBody>
      </p:sp>
    </p:spTree>
    <p:extLst>
      <p:ext uri="{BB962C8B-B14F-4D97-AF65-F5344CB8AC3E}">
        <p14:creationId xmlns:p14="http://schemas.microsoft.com/office/powerpoint/2010/main" val="1267855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afterEffect">
                                  <p:stCondLst>
                                    <p:cond delay="500"/>
                                  </p:stCondLst>
                                  <p:childTnLst>
                                    <p:set>
                                      <p:cBhvr>
                                        <p:cTn id="6" dur="1" fill="hold">
                                          <p:stCondLst>
                                            <p:cond delay="0"/>
                                          </p:stCondLst>
                                        </p:cTn>
                                        <p:tgtEl>
                                          <p:spTgt spid="63490"/>
                                        </p:tgtEl>
                                        <p:attrNameLst>
                                          <p:attrName>style.visibility</p:attrName>
                                        </p:attrNameLst>
                                      </p:cBhvr>
                                      <p:to>
                                        <p:strVal val="visible"/>
                                      </p:to>
                                    </p:set>
                                    <p:anim calcmode="lin" valueType="num">
                                      <p:cBhvr additive="base">
                                        <p:cTn id="7" dur="500" fill="hold"/>
                                        <p:tgtEl>
                                          <p:spTgt spid="63490"/>
                                        </p:tgtEl>
                                        <p:attrNameLst>
                                          <p:attrName>ppt_x</p:attrName>
                                        </p:attrNameLst>
                                      </p:cBhvr>
                                      <p:tavLst>
                                        <p:tav tm="0">
                                          <p:val>
                                            <p:strVal val="0-#ppt_w/2"/>
                                          </p:val>
                                        </p:tav>
                                        <p:tav tm="100000">
                                          <p:val>
                                            <p:strVal val="#ppt_x"/>
                                          </p:val>
                                        </p:tav>
                                      </p:tavLst>
                                    </p:anim>
                                    <p:anim calcmode="lin" valueType="num">
                                      <p:cBhvr additive="base">
                                        <p:cTn id="8" dur="500" fill="hold"/>
                                        <p:tgtEl>
                                          <p:spTgt spid="63490"/>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63492"/>
                                        </p:tgtEl>
                                        <p:attrNameLst>
                                          <p:attrName>style.visibility</p:attrName>
                                        </p:attrNameLst>
                                      </p:cBhvr>
                                      <p:to>
                                        <p:strVal val="visible"/>
                                      </p:to>
                                    </p:set>
                                    <p:anim calcmode="lin" valueType="num">
                                      <p:cBhvr additive="base">
                                        <p:cTn id="12" dur="500" fill="hold"/>
                                        <p:tgtEl>
                                          <p:spTgt spid="63492"/>
                                        </p:tgtEl>
                                        <p:attrNameLst>
                                          <p:attrName>ppt_x</p:attrName>
                                        </p:attrNameLst>
                                      </p:cBhvr>
                                      <p:tavLst>
                                        <p:tav tm="0">
                                          <p:val>
                                            <p:strVal val="#ppt_x"/>
                                          </p:val>
                                        </p:tav>
                                        <p:tav tm="100000">
                                          <p:val>
                                            <p:strVal val="#ppt_x"/>
                                          </p:val>
                                        </p:tav>
                                      </p:tavLst>
                                    </p:anim>
                                    <p:anim calcmode="lin" valueType="num">
                                      <p:cBhvr additive="base">
                                        <p:cTn id="13" dur="500" fill="hold"/>
                                        <p:tgtEl>
                                          <p:spTgt spid="63492"/>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500"/>
                            </p:stCondLst>
                            <p:childTnLst>
                              <p:par>
                                <p:cTn id="15" presetID="2" presetClass="entr" presetSubtype="6" fill="hold" grpId="0" nodeType="afterEffect">
                                  <p:stCondLst>
                                    <p:cond delay="0"/>
                                  </p:stCondLst>
                                  <p:childTnLst>
                                    <p:set>
                                      <p:cBhvr>
                                        <p:cTn id="16" dur="1" fill="hold">
                                          <p:stCondLst>
                                            <p:cond delay="0"/>
                                          </p:stCondLst>
                                        </p:cTn>
                                        <p:tgtEl>
                                          <p:spTgt spid="63491"/>
                                        </p:tgtEl>
                                        <p:attrNameLst>
                                          <p:attrName>style.visibility</p:attrName>
                                        </p:attrNameLst>
                                      </p:cBhvr>
                                      <p:to>
                                        <p:strVal val="visible"/>
                                      </p:to>
                                    </p:set>
                                    <p:anim calcmode="lin" valueType="num">
                                      <p:cBhvr additive="base">
                                        <p:cTn id="17" dur="500" fill="hold"/>
                                        <p:tgtEl>
                                          <p:spTgt spid="63491"/>
                                        </p:tgtEl>
                                        <p:attrNameLst>
                                          <p:attrName>ppt_x</p:attrName>
                                        </p:attrNameLst>
                                      </p:cBhvr>
                                      <p:tavLst>
                                        <p:tav tm="0">
                                          <p:val>
                                            <p:strVal val="1+#ppt_w/2"/>
                                          </p:val>
                                        </p:tav>
                                        <p:tav tm="100000">
                                          <p:val>
                                            <p:strVal val="#ppt_x"/>
                                          </p:val>
                                        </p:tav>
                                      </p:tavLst>
                                    </p:anim>
                                    <p:anim calcmode="lin" valueType="num">
                                      <p:cBhvr additive="base">
                                        <p:cTn id="18" dur="500" fill="hold"/>
                                        <p:tgtEl>
                                          <p:spTgt spid="634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utoUpdateAnimBg="0"/>
      <p:bldP spid="63491" grpId="0" autoUpdateAnimBg="0"/>
      <p:bldP spid="63492"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screens</a:t>
            </a:r>
          </a:p>
        </p:txBody>
      </p:sp>
      <p:sp>
        <p:nvSpPr>
          <p:cNvPr id="5" name="Content Placeholder 4"/>
          <p:cNvSpPr>
            <a:spLocks noGrp="1"/>
          </p:cNvSpPr>
          <p:nvPr>
            <p:ph idx="1"/>
          </p:nvPr>
        </p:nvSpPr>
        <p:spPr/>
        <p:txBody>
          <a:bodyPr>
            <a:normAutofit/>
          </a:bodyPr>
          <a:lstStyle/>
          <a:p>
            <a:r>
              <a:rPr lang="en-US" dirty="0"/>
              <a:t>Flutter uses the term routes to mean screens (activity, fragments, pages)</a:t>
            </a:r>
          </a:p>
          <a:p>
            <a:pPr lvl="1"/>
            <a:r>
              <a:rPr lang="en-US" dirty="0"/>
              <a:t>unlike android, we also don't have activities, fragments, or pages.</a:t>
            </a:r>
          </a:p>
          <a:p>
            <a:pPr lvl="1"/>
            <a:r>
              <a:rPr lang="en-US" dirty="0"/>
              <a:t>Remember, everything is Widget. </a:t>
            </a:r>
          </a:p>
          <a:p>
            <a:r>
              <a:rPr lang="en-US" dirty="0"/>
              <a:t>A route, is simply two different Widgets (Stateless or </a:t>
            </a:r>
            <a:r>
              <a:rPr lang="en-US" dirty="0" err="1"/>
              <a:t>Stateful</a:t>
            </a:r>
            <a:r>
              <a:rPr lang="en-US" dirty="0"/>
              <a:t>) that build a screen.</a:t>
            </a:r>
          </a:p>
          <a:p>
            <a:pPr lvl="1"/>
            <a:r>
              <a:rPr lang="en-US" dirty="0"/>
              <a:t>Use the Navigator to change been routes.</a:t>
            </a:r>
          </a:p>
          <a:p>
            <a:pPr lvl="2"/>
            <a:r>
              <a:rPr lang="en-US" dirty="0" err="1"/>
              <a:t>Navigator.push</a:t>
            </a:r>
            <a:r>
              <a:rPr lang="en-US" dirty="0"/>
              <a:t>( …)  to change to a new route</a:t>
            </a:r>
          </a:p>
          <a:p>
            <a:pPr lvl="2"/>
            <a:r>
              <a:rPr lang="en-US" dirty="0" err="1"/>
              <a:t>Navigator.pop</a:t>
            </a:r>
            <a:r>
              <a:rPr lang="en-US" dirty="0"/>
              <a:t>() to go back.</a:t>
            </a:r>
          </a:p>
        </p:txBody>
      </p:sp>
    </p:spTree>
    <p:extLst>
      <p:ext uri="{BB962C8B-B14F-4D97-AF65-F5344CB8AC3E}">
        <p14:creationId xmlns:p14="http://schemas.microsoft.com/office/powerpoint/2010/main" val="2153613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Routes</a:t>
            </a:r>
            <a:endParaRPr lang="en-US" dirty="0"/>
          </a:p>
        </p:txBody>
      </p:sp>
      <p:sp>
        <p:nvSpPr>
          <p:cNvPr id="5" name="Content Placeholder 4"/>
          <p:cNvSpPr>
            <a:spLocks noGrp="1"/>
          </p:cNvSpPr>
          <p:nvPr>
            <p:ph idx="1"/>
          </p:nvPr>
        </p:nvSpPr>
        <p:spPr/>
        <p:txBody>
          <a:bodyPr/>
          <a:lstStyle/>
          <a:p>
            <a:r>
              <a:rPr lang="en-US" dirty="0"/>
              <a:t>example</a:t>
            </a:r>
          </a:p>
          <a:p>
            <a:pPr marL="0" lvl="0" indent="0">
              <a:buNone/>
            </a:pPr>
            <a:r>
              <a:rPr lang="en-US" altLang="en-US" dirty="0"/>
              <a:t>void main() { </a:t>
            </a:r>
          </a:p>
          <a:p>
            <a:pPr marL="0" lvl="0" indent="0">
              <a:buNone/>
            </a:pPr>
            <a:r>
              <a:rPr lang="en-US" altLang="en-US" dirty="0"/>
              <a:t>            </a:t>
            </a:r>
            <a:r>
              <a:rPr lang="en-US" altLang="en-US" dirty="0" err="1"/>
              <a:t>runApp</a:t>
            </a:r>
            <a:r>
              <a:rPr lang="en-US" altLang="en-US" dirty="0"/>
              <a:t>(</a:t>
            </a:r>
          </a:p>
          <a:p>
            <a:pPr marL="0" lvl="0" indent="0">
              <a:buNone/>
            </a:pPr>
            <a:r>
              <a:rPr lang="en-US" altLang="en-US" dirty="0"/>
              <a:t>               </a:t>
            </a:r>
            <a:r>
              <a:rPr lang="en-US" altLang="en-US" dirty="0" err="1"/>
              <a:t>MaterialApp</a:t>
            </a:r>
            <a:r>
              <a:rPr lang="en-US" altLang="en-US" dirty="0"/>
              <a:t>( </a:t>
            </a:r>
          </a:p>
          <a:p>
            <a:pPr marL="0" lvl="0" indent="0">
              <a:buNone/>
            </a:pPr>
            <a:r>
              <a:rPr lang="en-US" altLang="en-US" dirty="0"/>
              <a:t>                    title: 'Navigation Basics', </a:t>
            </a:r>
          </a:p>
          <a:p>
            <a:pPr marL="0" lvl="0" indent="0">
              <a:buNone/>
            </a:pPr>
            <a:r>
              <a:rPr lang="en-US" altLang="en-US" dirty="0"/>
              <a:t>                    home: </a:t>
            </a:r>
            <a:r>
              <a:rPr lang="en-US" altLang="en-US" dirty="0" err="1">
                <a:solidFill>
                  <a:srgbClr val="FF0000"/>
                </a:solidFill>
              </a:rPr>
              <a:t>FirstRoute</a:t>
            </a:r>
            <a:r>
              <a:rPr lang="en-US" altLang="en-US" dirty="0">
                <a:solidFill>
                  <a:srgbClr val="FF0000"/>
                </a:solidFill>
              </a:rPr>
              <a:t>()</a:t>
            </a:r>
            <a:r>
              <a:rPr lang="en-US" altLang="en-US" dirty="0"/>
              <a:t>, //this is a widget.</a:t>
            </a:r>
          </a:p>
          <a:p>
            <a:pPr marL="0" lvl="0" indent="0">
              <a:buNone/>
            </a:pPr>
            <a:r>
              <a:rPr lang="en-US" altLang="en-US" dirty="0"/>
              <a:t>          )); } </a:t>
            </a:r>
          </a:p>
          <a:p>
            <a:endParaRPr lang="en-US" dirty="0"/>
          </a:p>
        </p:txBody>
      </p:sp>
    </p:spTree>
    <p:extLst>
      <p:ext uri="{BB962C8B-B14F-4D97-AF65-F5344CB8AC3E}">
        <p14:creationId xmlns:p14="http://schemas.microsoft.com/office/powerpoint/2010/main" val="2230777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Multiple screens (2)</a:t>
            </a:r>
          </a:p>
        </p:txBody>
      </p:sp>
      <p:sp>
        <p:nvSpPr>
          <p:cNvPr id="7" name="Rectangle 1"/>
          <p:cNvSpPr>
            <a:spLocks noGrp="1" noChangeArrowheads="1"/>
          </p:cNvSpPr>
          <p:nvPr>
            <p:ph sz="half" idx="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Unicode MS"/>
              </a:rPr>
              <a:t>class </a:t>
            </a:r>
            <a:r>
              <a:rPr kumimoji="0" lang="en-US" altLang="en-US" sz="1600" b="0" i="0" u="none" strike="noStrike" cap="none" normalizeH="0" baseline="0" dirty="0" err="1">
                <a:ln>
                  <a:noFill/>
                </a:ln>
                <a:solidFill>
                  <a:srgbClr val="FF0000"/>
                </a:solidFill>
                <a:effectLst/>
                <a:latin typeface="Arial Unicode MS"/>
              </a:rPr>
              <a:t>FirstRoute</a:t>
            </a:r>
            <a:r>
              <a:rPr kumimoji="0" lang="en-US" altLang="en-US" sz="1600" b="0" i="0" u="none" strike="noStrike" cap="none" normalizeH="0" baseline="0" dirty="0">
                <a:ln>
                  <a:noFill/>
                </a:ln>
                <a:solidFill>
                  <a:schemeClr val="tx1"/>
                </a:solidFill>
                <a:effectLst/>
                <a:latin typeface="Arial Unicode MS"/>
              </a:rPr>
              <a:t> extends </a:t>
            </a:r>
            <a:r>
              <a:rPr kumimoji="0" lang="en-US" altLang="en-US" sz="1600" b="0" i="0" u="none" strike="noStrike" cap="none" normalizeH="0" baseline="0" dirty="0" err="1">
                <a:ln>
                  <a:noFill/>
                </a:ln>
                <a:solidFill>
                  <a:schemeClr val="tx1"/>
                </a:solidFill>
                <a:effectLst/>
                <a:latin typeface="Arial Unicode MS"/>
              </a:rPr>
              <a:t>StatelessWidget</a:t>
            </a:r>
            <a:r>
              <a:rPr kumimoji="0" lang="en-US" altLang="en-US" sz="1600" b="0" i="0" u="none" strike="noStrike" cap="none" normalizeH="0" baseline="0" dirty="0">
                <a:ln>
                  <a:noFill/>
                </a:ln>
                <a:solidFill>
                  <a:schemeClr val="tx1"/>
                </a:solidFill>
                <a:effectLst/>
                <a:latin typeface="Arial Unicode MS"/>
              </a:rPr>
              <a:t>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Unicode MS"/>
              </a:rPr>
              <a:t>  @override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Unicode MS"/>
              </a:rPr>
              <a:t>  Widget build(</a:t>
            </a:r>
            <a:r>
              <a:rPr kumimoji="0" lang="en-US" altLang="en-US" sz="1600" b="0" i="0" u="none" strike="noStrike" cap="none" normalizeH="0" baseline="0" dirty="0" err="1">
                <a:ln>
                  <a:noFill/>
                </a:ln>
                <a:solidFill>
                  <a:schemeClr val="tx1"/>
                </a:solidFill>
                <a:effectLst/>
                <a:latin typeface="Arial Unicode MS"/>
              </a:rPr>
              <a:t>BuildContext</a:t>
            </a:r>
            <a:r>
              <a:rPr kumimoji="0" lang="en-US" altLang="en-US" sz="1600" b="0" i="0" u="none" strike="noStrike" cap="none" normalizeH="0" baseline="0" dirty="0">
                <a:ln>
                  <a:noFill/>
                </a:ln>
                <a:solidFill>
                  <a:schemeClr val="tx1"/>
                </a:solidFill>
                <a:effectLst/>
                <a:latin typeface="Arial Unicode MS"/>
              </a:rPr>
              <a:t> context) {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latin typeface="Arial Unicode MS"/>
              </a:rPr>
              <a:t>      </a:t>
            </a:r>
            <a:r>
              <a:rPr kumimoji="0" lang="en-US" altLang="en-US" sz="1600" b="0" i="0" u="none" strike="noStrike" cap="none" normalizeH="0" baseline="0" dirty="0">
                <a:ln>
                  <a:noFill/>
                </a:ln>
                <a:solidFill>
                  <a:schemeClr val="tx1"/>
                </a:solidFill>
                <a:effectLst/>
                <a:latin typeface="Arial Unicode MS"/>
              </a:rPr>
              <a:t>return Scaffold(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latin typeface="Arial Unicode MS"/>
              </a:rPr>
              <a:t>         </a:t>
            </a:r>
            <a:r>
              <a:rPr kumimoji="0" lang="en-US" altLang="en-US" sz="1600" b="0" i="0" u="none" strike="noStrike" cap="none" normalizeH="0" baseline="0" dirty="0" err="1">
                <a:ln>
                  <a:noFill/>
                </a:ln>
                <a:solidFill>
                  <a:schemeClr val="tx1"/>
                </a:solidFill>
                <a:effectLst/>
                <a:latin typeface="Arial Unicode MS"/>
              </a:rPr>
              <a:t>appBar</a:t>
            </a:r>
            <a:r>
              <a:rPr kumimoji="0" lang="en-US" altLang="en-US" sz="1600" b="0" i="0" u="none" strike="noStrike" cap="none" normalizeH="0" baseline="0" dirty="0">
                <a:ln>
                  <a:noFill/>
                </a:ln>
                <a:solidFill>
                  <a:schemeClr val="tx1"/>
                </a:solidFill>
                <a:effectLst/>
                <a:latin typeface="Arial Unicode MS"/>
              </a:rPr>
              <a:t>: </a:t>
            </a:r>
            <a:r>
              <a:rPr kumimoji="0" lang="en-US" altLang="en-US" sz="1600" b="0" i="0" u="none" strike="noStrike" cap="none" normalizeH="0" baseline="0" dirty="0" err="1">
                <a:ln>
                  <a:noFill/>
                </a:ln>
                <a:solidFill>
                  <a:schemeClr val="tx1"/>
                </a:solidFill>
                <a:effectLst/>
                <a:latin typeface="Arial Unicode MS"/>
              </a:rPr>
              <a:t>AppBar</a:t>
            </a:r>
            <a:r>
              <a:rPr kumimoji="0" lang="en-US" altLang="en-US" sz="1600" b="0" i="0" u="none" strike="noStrike" cap="none" normalizeH="0" baseline="0" dirty="0">
                <a:ln>
                  <a:noFill/>
                </a:ln>
                <a:solidFill>
                  <a:schemeClr val="tx1"/>
                </a:solidFill>
                <a:effectLst/>
                <a:latin typeface="Arial Unicode MS"/>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latin typeface="Arial Unicode MS"/>
              </a:rPr>
              <a:t>             </a:t>
            </a:r>
            <a:r>
              <a:rPr kumimoji="0" lang="en-US" altLang="en-US" sz="1600" b="0" i="0" u="none" strike="noStrike" cap="none" normalizeH="0" baseline="0" dirty="0">
                <a:ln>
                  <a:noFill/>
                </a:ln>
                <a:solidFill>
                  <a:schemeClr val="tx1"/>
                </a:solidFill>
                <a:effectLst/>
                <a:latin typeface="Arial Unicode MS"/>
              </a:rPr>
              <a:t>title: Text('First Route'),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Unicode MS"/>
              </a:rPr>
              <a:t>         ),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latin typeface="Arial Unicode MS"/>
              </a:rPr>
              <a:t>         </a:t>
            </a:r>
            <a:r>
              <a:rPr kumimoji="0" lang="en-US" altLang="en-US" sz="1600" b="0" i="0" u="none" strike="noStrike" cap="none" normalizeH="0" baseline="0" dirty="0">
                <a:ln>
                  <a:noFill/>
                </a:ln>
                <a:solidFill>
                  <a:schemeClr val="tx1"/>
                </a:solidFill>
                <a:effectLst/>
                <a:latin typeface="Arial Unicode MS"/>
              </a:rPr>
              <a:t>body: Center(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latin typeface="Arial Unicode MS"/>
              </a:rPr>
              <a:t>            </a:t>
            </a:r>
            <a:r>
              <a:rPr kumimoji="0" lang="en-US" altLang="en-US" sz="1600" b="0" i="0" u="none" strike="noStrike" cap="none" normalizeH="0" baseline="0" dirty="0">
                <a:ln>
                  <a:noFill/>
                </a:ln>
                <a:solidFill>
                  <a:schemeClr val="tx1"/>
                </a:solidFill>
                <a:effectLst/>
                <a:latin typeface="Arial Unicode MS"/>
              </a:rPr>
              <a:t>child: </a:t>
            </a:r>
            <a:r>
              <a:rPr kumimoji="0" lang="en-US" altLang="en-US" sz="1600" b="0" i="0" u="none" strike="noStrike" cap="none" normalizeH="0" baseline="0" dirty="0" err="1">
                <a:ln>
                  <a:noFill/>
                </a:ln>
                <a:solidFill>
                  <a:schemeClr val="tx1"/>
                </a:solidFill>
                <a:effectLst/>
                <a:latin typeface="Arial Unicode MS"/>
              </a:rPr>
              <a:t>RaisedButton</a:t>
            </a:r>
            <a:r>
              <a:rPr kumimoji="0" lang="en-US" altLang="en-US" sz="1600" b="0" i="0" u="none" strike="noStrike" cap="none" normalizeH="0" baseline="0" dirty="0">
                <a:ln>
                  <a:noFill/>
                </a:ln>
                <a:solidFill>
                  <a:schemeClr val="tx1"/>
                </a:solidFill>
                <a:effectLst/>
                <a:latin typeface="Arial Unicode MS"/>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latin typeface="Arial Unicode MS"/>
              </a:rPr>
              <a:t>               </a:t>
            </a:r>
            <a:r>
              <a:rPr kumimoji="0" lang="en-US" altLang="en-US" sz="1600" b="0" i="0" u="none" strike="noStrike" cap="none" normalizeH="0" baseline="0" dirty="0">
                <a:ln>
                  <a:noFill/>
                </a:ln>
                <a:solidFill>
                  <a:schemeClr val="tx1"/>
                </a:solidFill>
                <a:effectLst/>
                <a:latin typeface="Arial Unicode MS"/>
              </a:rPr>
              <a:t>child: Text('Open route'),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latin typeface="Arial Unicode MS"/>
              </a:rPr>
              <a:t>                 </a:t>
            </a:r>
            <a:r>
              <a:rPr kumimoji="0" lang="en-US" altLang="en-US" sz="1600" b="0" i="0" u="none" strike="noStrike" cap="none" normalizeH="0" baseline="0" dirty="0" err="1">
                <a:ln>
                  <a:noFill/>
                </a:ln>
                <a:solidFill>
                  <a:schemeClr val="tx1"/>
                </a:solidFill>
                <a:effectLst/>
                <a:latin typeface="Arial Unicode MS"/>
              </a:rPr>
              <a:t>onPressed</a:t>
            </a:r>
            <a:r>
              <a:rPr kumimoji="0" lang="en-US" altLang="en-US" sz="1600" b="0" i="0" u="none" strike="noStrike" cap="none" normalizeH="0" baseline="0" dirty="0">
                <a:ln>
                  <a:noFill/>
                </a:ln>
                <a:solidFill>
                  <a:schemeClr val="tx1"/>
                </a:solidFill>
                <a:effectLst/>
                <a:latin typeface="Arial Unicode MS"/>
              </a:rPr>
              <a:t>: () {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latin typeface="Arial Unicode MS"/>
              </a:rPr>
              <a:t>                    </a:t>
            </a:r>
            <a:r>
              <a:rPr kumimoji="0" lang="en-US" altLang="en-US" sz="1600" b="0" i="0" u="none" strike="noStrike" cap="none" normalizeH="0" baseline="0" dirty="0" err="1">
                <a:ln>
                  <a:noFill/>
                </a:ln>
                <a:solidFill>
                  <a:schemeClr val="tx1"/>
                </a:solidFill>
                <a:effectLst/>
                <a:latin typeface="Arial Unicode MS"/>
              </a:rPr>
              <a:t>Navigator.push</a:t>
            </a:r>
            <a:r>
              <a:rPr kumimoji="0" lang="en-US" altLang="en-US" sz="1600" b="0" i="0" u="none" strike="noStrike" cap="none" normalizeH="0" baseline="0" dirty="0">
                <a:ln>
                  <a:noFill/>
                </a:ln>
                <a:solidFill>
                  <a:schemeClr val="tx1"/>
                </a:solidFill>
                <a:effectLst/>
                <a:latin typeface="Arial Unicode MS"/>
              </a:rPr>
              <a:t>( context,</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latin typeface="Arial Unicode MS"/>
              </a:rPr>
              <a:t>                      </a:t>
            </a:r>
            <a:r>
              <a:rPr kumimoji="0" lang="en-US" altLang="en-US" sz="1600" b="0" i="0" u="none" strike="noStrike" cap="none" normalizeH="0" baseline="0" dirty="0">
                <a:ln>
                  <a:noFill/>
                </a:ln>
                <a:solidFill>
                  <a:schemeClr val="tx1"/>
                </a:solidFill>
                <a:effectLst/>
                <a:latin typeface="Arial Unicode MS"/>
              </a:rPr>
              <a:t> </a:t>
            </a:r>
            <a:r>
              <a:rPr kumimoji="0" lang="en-US" altLang="en-US" sz="1600" b="0" i="0" u="none" strike="noStrike" cap="none" normalizeH="0" baseline="0" dirty="0" err="1">
                <a:ln>
                  <a:noFill/>
                </a:ln>
                <a:solidFill>
                  <a:schemeClr val="tx1"/>
                </a:solidFill>
                <a:effectLst/>
                <a:latin typeface="Arial Unicode MS"/>
              </a:rPr>
              <a:t>MaterialPageRoute</a:t>
            </a:r>
            <a:r>
              <a:rPr kumimoji="0" lang="en-US" altLang="en-US" sz="1600" b="0" i="0" u="none" strike="noStrike" cap="none" normalizeH="0" baseline="0" dirty="0">
                <a:ln>
                  <a:noFill/>
                </a:ln>
                <a:solidFill>
                  <a:schemeClr val="tx1"/>
                </a:solidFill>
                <a:effectLst/>
                <a:latin typeface="Arial Unicode MS"/>
              </a:rPr>
              <a:t>(</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latin typeface="Arial Unicode MS"/>
              </a:rPr>
              <a:t>                    </a:t>
            </a:r>
            <a:r>
              <a:rPr kumimoji="0" lang="en-US" altLang="en-US" sz="1600" b="0" i="0" u="none" strike="noStrike" cap="none" normalizeH="0" baseline="0" dirty="0">
                <a:ln>
                  <a:noFill/>
                </a:ln>
                <a:solidFill>
                  <a:schemeClr val="tx1"/>
                </a:solidFill>
                <a:effectLst/>
                <a:latin typeface="Arial Unicode MS"/>
              </a:rPr>
              <a:t>builder: (context) =&gt; </a:t>
            </a:r>
            <a:r>
              <a:rPr kumimoji="0" lang="en-US" altLang="en-US" sz="1600" b="0" i="0" u="none" strike="noStrike" cap="none" normalizeH="0" baseline="0" dirty="0" err="1">
                <a:ln>
                  <a:noFill/>
                </a:ln>
                <a:solidFill>
                  <a:srgbClr val="00B050"/>
                </a:solidFill>
                <a:effectLst/>
                <a:latin typeface="Arial Unicode MS"/>
              </a:rPr>
              <a:t>SecondRoute</a:t>
            </a:r>
            <a:r>
              <a:rPr kumimoji="0" lang="en-US" altLang="en-US" sz="1600" b="0" i="0" u="none" strike="noStrike" cap="none" normalizeH="0" baseline="0" dirty="0">
                <a:ln>
                  <a:noFill/>
                </a:ln>
                <a:solidFill>
                  <a:srgbClr val="00B050"/>
                </a:solidFill>
                <a:effectLst/>
                <a:latin typeface="Arial Unicode MS"/>
              </a:rPr>
              <a:t>()</a:t>
            </a:r>
            <a:r>
              <a:rPr kumimoji="0" lang="en-US" altLang="en-US" sz="1600" b="0" i="0" u="none" strike="noStrike" cap="none" normalizeH="0" baseline="0" dirty="0">
                <a:ln>
                  <a:noFill/>
                </a:ln>
                <a:solidFill>
                  <a:schemeClr val="tx1"/>
                </a:solidFill>
                <a:effectLst/>
                <a:latin typeface="Arial Unicode MS"/>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Unicode MS"/>
              </a:rPr>
              <a:t>                 );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latin typeface="Arial Unicode MS"/>
              </a:rPr>
              <a:t>              </a:t>
            </a:r>
            <a:r>
              <a:rPr kumimoji="0" lang="en-US" altLang="en-US" sz="1600" b="0" i="0" u="none" strike="noStrike" cap="none" normalizeH="0" baseline="0" dirty="0">
                <a:ln>
                  <a:noFill/>
                </a:ln>
                <a:solidFill>
                  <a:schemeClr val="tx1"/>
                </a:solidFill>
                <a:effectLst/>
                <a:latin typeface="Arial Unicode MS"/>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latin typeface="Arial Unicode MS"/>
              </a:rPr>
              <a:t>          </a:t>
            </a:r>
            <a:r>
              <a:rPr kumimoji="0" lang="en-US" altLang="en-US" sz="1600" b="0" i="0" u="none" strike="noStrike" cap="none" normalizeH="0" baseline="0" dirty="0">
                <a:ln>
                  <a:noFill/>
                </a:ln>
                <a:solidFill>
                  <a:schemeClr val="tx1"/>
                </a:solidFill>
                <a:effectLst/>
                <a:latin typeface="Arial Unicode MS"/>
              </a:rPr>
              <a:t>), </a:t>
            </a:r>
            <a:r>
              <a:rPr lang="en-US" altLang="en-US" sz="1600" dirty="0">
                <a:latin typeface="Arial Unicode MS"/>
              </a:rPr>
              <a:t>   </a:t>
            </a:r>
            <a:r>
              <a:rPr kumimoji="0" lang="en-US" altLang="en-US" sz="1600" b="0" i="0" u="none" strike="noStrike" cap="none" normalizeH="0" baseline="0" dirty="0">
                <a:ln>
                  <a:noFill/>
                </a:ln>
                <a:solidFill>
                  <a:schemeClr val="tx1"/>
                </a:solidFill>
                <a:effectLst/>
                <a:latin typeface="Arial Unicode MS"/>
              </a:rPr>
              <a:t>), </a:t>
            </a:r>
            <a:r>
              <a:rPr lang="en-US" altLang="en-US" sz="1600" dirty="0">
                <a:latin typeface="Arial Unicode MS"/>
              </a:rPr>
              <a:t> </a:t>
            </a:r>
            <a:r>
              <a:rPr kumimoji="0" lang="en-US" altLang="en-US" sz="1600" b="0" i="0" u="none" strike="noStrike" cap="none" normalizeH="0" baseline="0" dirty="0">
                <a:ln>
                  <a:noFill/>
                </a:ln>
                <a:solidFill>
                  <a:schemeClr val="tx1"/>
                </a:solidFill>
                <a:effectLst/>
                <a:latin typeface="Arial Unicode MS"/>
              </a:rPr>
              <a:t>); </a:t>
            </a:r>
            <a:r>
              <a:rPr lang="en-US" altLang="en-US" sz="1600" dirty="0">
                <a:latin typeface="Arial Unicode MS"/>
              </a:rPr>
              <a:t>  </a:t>
            </a:r>
            <a:r>
              <a:rPr kumimoji="0" lang="en-US" altLang="en-US" sz="1600" b="0" i="0" u="none" strike="noStrike" cap="none" normalizeH="0" baseline="0" dirty="0">
                <a:ln>
                  <a:noFill/>
                </a:ln>
                <a:solidFill>
                  <a:schemeClr val="tx1"/>
                </a:solidFill>
                <a:effectLst/>
                <a:latin typeface="Arial Unicode MS"/>
              </a:rPr>
              <a:t>} }</a:t>
            </a:r>
            <a:r>
              <a:rPr kumimoji="0" lang="en-US" altLang="en-US" sz="1600" b="0" i="0" u="none" strike="noStrike" cap="none" normalizeH="0" baseline="0" dirty="0">
                <a:ln>
                  <a:noFill/>
                </a:ln>
                <a:solidFill>
                  <a:schemeClr val="tx1"/>
                </a:solidFill>
                <a:effectLst/>
              </a:rPr>
              <a:t>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9" name="Rectangle 3"/>
          <p:cNvSpPr>
            <a:spLocks noGrp="1" noChangeArrowheads="1"/>
          </p:cNvSpPr>
          <p:nvPr>
            <p:ph sz="half" idx="2"/>
          </p:nvPr>
        </p:nvSpPr>
        <p:spPr bwMode="auto">
          <a:xfrm>
            <a:off x="6172200" y="1862247"/>
            <a:ext cx="4448654"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Unicode MS"/>
              </a:rPr>
              <a:t>class </a:t>
            </a:r>
            <a:r>
              <a:rPr kumimoji="0" lang="en-US" altLang="en-US" sz="1600" b="0" i="0" u="none" strike="noStrike" cap="none" normalizeH="0" baseline="0" dirty="0" err="1">
                <a:ln>
                  <a:noFill/>
                </a:ln>
                <a:solidFill>
                  <a:srgbClr val="00B050"/>
                </a:solidFill>
                <a:effectLst/>
                <a:latin typeface="Arial Unicode MS"/>
              </a:rPr>
              <a:t>SecondRoute</a:t>
            </a:r>
            <a:r>
              <a:rPr kumimoji="0" lang="en-US" altLang="en-US" sz="1600" b="0" i="0" u="none" strike="noStrike" cap="none" normalizeH="0" baseline="0" dirty="0">
                <a:ln>
                  <a:noFill/>
                </a:ln>
                <a:solidFill>
                  <a:schemeClr val="tx1"/>
                </a:solidFill>
                <a:effectLst/>
                <a:latin typeface="Arial Unicode MS"/>
              </a:rPr>
              <a:t> extends </a:t>
            </a:r>
            <a:r>
              <a:rPr kumimoji="0" lang="en-US" altLang="en-US" sz="1600" b="0" i="0" u="none" strike="noStrike" cap="none" normalizeH="0" baseline="0" dirty="0" err="1">
                <a:ln>
                  <a:noFill/>
                </a:ln>
                <a:solidFill>
                  <a:schemeClr val="tx1"/>
                </a:solidFill>
                <a:effectLst/>
                <a:latin typeface="Arial Unicode MS"/>
              </a:rPr>
              <a:t>StatelessWidget</a:t>
            </a:r>
            <a:r>
              <a:rPr kumimoji="0" lang="en-US" altLang="en-US" sz="1600" b="0" i="0" u="none" strike="noStrike" cap="none" normalizeH="0" baseline="0" dirty="0">
                <a:ln>
                  <a:noFill/>
                </a:ln>
                <a:solidFill>
                  <a:schemeClr val="tx1"/>
                </a:solidFill>
                <a:effectLst/>
                <a:latin typeface="Arial Unicode MS"/>
              </a:rPr>
              <a:t> {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latin typeface="Arial Unicode MS"/>
              </a:rPr>
              <a:t>   </a:t>
            </a:r>
            <a:r>
              <a:rPr kumimoji="0" lang="en-US" altLang="en-US" sz="1600" b="0" i="0" u="none" strike="noStrike" cap="none" normalizeH="0" baseline="0" dirty="0">
                <a:ln>
                  <a:noFill/>
                </a:ln>
                <a:solidFill>
                  <a:schemeClr val="tx1"/>
                </a:solidFill>
                <a:effectLst/>
                <a:latin typeface="Arial Unicode MS"/>
              </a:rPr>
              <a:t>@override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latin typeface="Arial Unicode MS"/>
              </a:rPr>
              <a:t>   </a:t>
            </a:r>
            <a:r>
              <a:rPr kumimoji="0" lang="en-US" altLang="en-US" sz="1600" b="0" i="0" u="none" strike="noStrike" cap="none" normalizeH="0" baseline="0" dirty="0">
                <a:ln>
                  <a:noFill/>
                </a:ln>
                <a:solidFill>
                  <a:schemeClr val="tx1"/>
                </a:solidFill>
                <a:effectLst/>
                <a:latin typeface="Arial Unicode MS"/>
              </a:rPr>
              <a:t>Widget build(</a:t>
            </a:r>
            <a:r>
              <a:rPr kumimoji="0" lang="en-US" altLang="en-US" sz="1600" b="0" i="0" u="none" strike="noStrike" cap="none" normalizeH="0" baseline="0" dirty="0" err="1">
                <a:ln>
                  <a:noFill/>
                </a:ln>
                <a:solidFill>
                  <a:schemeClr val="tx1"/>
                </a:solidFill>
                <a:effectLst/>
                <a:latin typeface="Arial Unicode MS"/>
              </a:rPr>
              <a:t>BuildContext</a:t>
            </a:r>
            <a:r>
              <a:rPr kumimoji="0" lang="en-US" altLang="en-US" sz="1600" b="0" i="0" u="none" strike="noStrike" cap="none" normalizeH="0" baseline="0" dirty="0">
                <a:ln>
                  <a:noFill/>
                </a:ln>
                <a:solidFill>
                  <a:schemeClr val="tx1"/>
                </a:solidFill>
                <a:effectLst/>
                <a:latin typeface="Arial Unicode MS"/>
              </a:rPr>
              <a:t> context) {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latin typeface="Arial Unicode MS"/>
              </a:rPr>
              <a:t>      </a:t>
            </a:r>
            <a:r>
              <a:rPr kumimoji="0" lang="en-US" altLang="en-US" sz="1600" b="0" i="0" u="none" strike="noStrike" cap="none" normalizeH="0" baseline="0" dirty="0">
                <a:ln>
                  <a:noFill/>
                </a:ln>
                <a:solidFill>
                  <a:schemeClr val="tx1"/>
                </a:solidFill>
                <a:effectLst/>
                <a:latin typeface="Arial Unicode MS"/>
              </a:rPr>
              <a:t>return Scaffold(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latin typeface="Arial Unicode MS"/>
              </a:rPr>
              <a:t>         </a:t>
            </a:r>
            <a:r>
              <a:rPr kumimoji="0" lang="en-US" altLang="en-US" sz="1600" b="0" i="0" u="none" strike="noStrike" cap="none" normalizeH="0" baseline="0" dirty="0" err="1">
                <a:ln>
                  <a:noFill/>
                </a:ln>
                <a:solidFill>
                  <a:schemeClr val="tx1"/>
                </a:solidFill>
                <a:effectLst/>
                <a:latin typeface="Arial Unicode MS"/>
              </a:rPr>
              <a:t>appBar</a:t>
            </a:r>
            <a:r>
              <a:rPr kumimoji="0" lang="en-US" altLang="en-US" sz="1600" b="0" i="0" u="none" strike="noStrike" cap="none" normalizeH="0" baseline="0" dirty="0">
                <a:ln>
                  <a:noFill/>
                </a:ln>
                <a:solidFill>
                  <a:schemeClr val="tx1"/>
                </a:solidFill>
                <a:effectLst/>
                <a:latin typeface="Arial Unicode MS"/>
              </a:rPr>
              <a:t>: </a:t>
            </a:r>
            <a:r>
              <a:rPr kumimoji="0" lang="en-US" altLang="en-US" sz="1600" b="0" i="0" u="none" strike="noStrike" cap="none" normalizeH="0" baseline="0" dirty="0" err="1">
                <a:ln>
                  <a:noFill/>
                </a:ln>
                <a:solidFill>
                  <a:schemeClr val="tx1"/>
                </a:solidFill>
                <a:effectLst/>
                <a:latin typeface="Arial Unicode MS"/>
              </a:rPr>
              <a:t>AppBar</a:t>
            </a:r>
            <a:r>
              <a:rPr kumimoji="0" lang="en-US" altLang="en-US" sz="1600" b="0" i="0" u="none" strike="noStrike" cap="none" normalizeH="0" baseline="0" dirty="0">
                <a:ln>
                  <a:noFill/>
                </a:ln>
                <a:solidFill>
                  <a:schemeClr val="tx1"/>
                </a:solidFill>
                <a:effectLst/>
                <a:latin typeface="Arial Unicode MS"/>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latin typeface="Arial Unicode MS"/>
              </a:rPr>
              <a:t>             </a:t>
            </a:r>
            <a:r>
              <a:rPr kumimoji="0" lang="en-US" altLang="en-US" sz="1600" b="0" i="0" u="none" strike="noStrike" cap="none" normalizeH="0" baseline="0" dirty="0">
                <a:ln>
                  <a:noFill/>
                </a:ln>
                <a:solidFill>
                  <a:schemeClr val="tx1"/>
                </a:solidFill>
                <a:effectLst/>
                <a:latin typeface="Arial Unicode MS"/>
              </a:rPr>
              <a:t>title: Text("Second Route"),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latin typeface="Arial Unicode MS"/>
              </a:rPr>
              <a:t>         </a:t>
            </a:r>
            <a:r>
              <a:rPr kumimoji="0" lang="en-US" altLang="en-US" sz="1600" b="0" i="0" u="none" strike="noStrike" cap="none" normalizeH="0" baseline="0" dirty="0">
                <a:ln>
                  <a:noFill/>
                </a:ln>
                <a:solidFill>
                  <a:schemeClr val="tx1"/>
                </a:solidFill>
                <a:effectLst/>
                <a:latin typeface="Arial Unicode MS"/>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latin typeface="Arial Unicode MS"/>
              </a:rPr>
              <a:t>         </a:t>
            </a:r>
            <a:r>
              <a:rPr kumimoji="0" lang="en-US" altLang="en-US" sz="1600" b="0" i="0" u="none" strike="noStrike" cap="none" normalizeH="0" baseline="0" dirty="0">
                <a:ln>
                  <a:noFill/>
                </a:ln>
                <a:solidFill>
                  <a:schemeClr val="tx1"/>
                </a:solidFill>
                <a:effectLst/>
                <a:latin typeface="Arial Unicode MS"/>
              </a:rPr>
              <a:t>body: Center(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latin typeface="Arial Unicode MS"/>
              </a:rPr>
              <a:t>            </a:t>
            </a:r>
            <a:r>
              <a:rPr kumimoji="0" lang="en-US" altLang="en-US" sz="1600" b="0" i="0" u="none" strike="noStrike" cap="none" normalizeH="0" baseline="0" dirty="0">
                <a:ln>
                  <a:noFill/>
                </a:ln>
                <a:solidFill>
                  <a:schemeClr val="tx1"/>
                </a:solidFill>
                <a:effectLst/>
                <a:latin typeface="Arial Unicode MS"/>
              </a:rPr>
              <a:t>child: </a:t>
            </a:r>
            <a:r>
              <a:rPr kumimoji="0" lang="en-US" altLang="en-US" sz="1600" b="0" i="0" u="none" strike="noStrike" cap="none" normalizeH="0" baseline="0" dirty="0" err="1">
                <a:ln>
                  <a:noFill/>
                </a:ln>
                <a:solidFill>
                  <a:schemeClr val="tx1"/>
                </a:solidFill>
                <a:effectLst/>
                <a:latin typeface="Arial Unicode MS"/>
              </a:rPr>
              <a:t>RaisedButton</a:t>
            </a:r>
            <a:r>
              <a:rPr kumimoji="0" lang="en-US" altLang="en-US" sz="1600" b="0" i="0" u="none" strike="noStrike" cap="none" normalizeH="0" baseline="0" dirty="0">
                <a:ln>
                  <a:noFill/>
                </a:ln>
                <a:solidFill>
                  <a:schemeClr val="tx1"/>
                </a:solidFill>
                <a:effectLst/>
                <a:latin typeface="Arial Unicode MS"/>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latin typeface="Arial Unicode MS"/>
              </a:rPr>
              <a:t>               </a:t>
            </a:r>
            <a:r>
              <a:rPr kumimoji="0" lang="en-US" altLang="en-US" sz="1600" b="0" i="0" u="none" strike="noStrike" cap="none" normalizeH="0" baseline="0" dirty="0" err="1">
                <a:ln>
                  <a:noFill/>
                </a:ln>
                <a:solidFill>
                  <a:schemeClr val="tx1"/>
                </a:solidFill>
                <a:effectLst/>
                <a:latin typeface="Arial Unicode MS"/>
              </a:rPr>
              <a:t>onPressed</a:t>
            </a:r>
            <a:r>
              <a:rPr kumimoji="0" lang="en-US" altLang="en-US" sz="1600" b="0" i="0" u="none" strike="noStrike" cap="none" normalizeH="0" baseline="0" dirty="0">
                <a:ln>
                  <a:noFill/>
                </a:ln>
                <a:solidFill>
                  <a:schemeClr val="tx1"/>
                </a:solidFill>
                <a:effectLst/>
                <a:latin typeface="Arial Unicode MS"/>
              </a:rPr>
              <a:t>: () {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latin typeface="Arial Unicode MS"/>
              </a:rPr>
              <a:t>                 </a:t>
            </a:r>
            <a:r>
              <a:rPr kumimoji="0" lang="en-US" altLang="en-US" sz="1600" b="0" i="0" u="none" strike="noStrike" cap="none" normalizeH="0" baseline="0" dirty="0" err="1">
                <a:ln>
                  <a:noFill/>
                </a:ln>
                <a:solidFill>
                  <a:schemeClr val="tx1"/>
                </a:solidFill>
                <a:effectLst/>
                <a:latin typeface="Arial Unicode MS"/>
              </a:rPr>
              <a:t>Navigator.pop</a:t>
            </a:r>
            <a:r>
              <a:rPr kumimoji="0" lang="en-US" altLang="en-US" sz="1600" b="0" i="0" u="none" strike="noStrike" cap="none" normalizeH="0" baseline="0" dirty="0">
                <a:ln>
                  <a:noFill/>
                </a:ln>
                <a:solidFill>
                  <a:schemeClr val="tx1"/>
                </a:solidFill>
                <a:effectLst/>
                <a:latin typeface="Arial Unicode MS"/>
              </a:rPr>
              <a:t>(context);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latin typeface="Arial Unicode MS"/>
              </a:rPr>
              <a:t>                </a:t>
            </a:r>
            <a:r>
              <a:rPr kumimoji="0" lang="en-US" altLang="en-US" sz="1600" b="0" i="0" u="none" strike="noStrike" cap="none" normalizeH="0" baseline="0" dirty="0">
                <a:ln>
                  <a:noFill/>
                </a:ln>
                <a:solidFill>
                  <a:schemeClr val="tx1"/>
                </a:solidFill>
                <a:effectLst/>
                <a:latin typeface="Arial Unicode MS"/>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dirty="0">
                <a:latin typeface="Arial Unicode MS"/>
              </a:rPr>
              <a:t>            </a:t>
            </a:r>
            <a:r>
              <a:rPr kumimoji="0" lang="en-US" altLang="en-US" sz="1600" b="0" i="0" u="none" strike="noStrike" cap="none" normalizeH="0" baseline="0" dirty="0">
                <a:ln>
                  <a:noFill/>
                </a:ln>
                <a:solidFill>
                  <a:schemeClr val="tx1"/>
                </a:solidFill>
                <a:effectLst/>
                <a:latin typeface="Arial Unicode MS"/>
              </a:rPr>
              <a:t>child: Text('Go back!'),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Unicode MS"/>
              </a:rPr>
              <a:t>), ), ); } }</a:t>
            </a:r>
            <a:r>
              <a:rPr kumimoji="0" lang="en-US" altLang="en-US" sz="1600" b="0" i="0" u="none" strike="noStrike" cap="none" normalizeH="0" baseline="0" dirty="0">
                <a:ln>
                  <a:noFill/>
                </a:ln>
                <a:solidFill>
                  <a:schemeClr val="tx1"/>
                </a:solidFill>
                <a:effectLst/>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dirty="0">
              <a:latin typeface="Arial" panose="020B0604020202020204" pitchFamily="34" charset="0"/>
            </a:endParaRPr>
          </a:p>
          <a:p>
            <a:pPr eaLnBrk="0" fontAlgn="base" hangingPunct="0">
              <a:lnSpc>
                <a:spcPct val="100000"/>
              </a:lnSpc>
              <a:spcBef>
                <a:spcPct val="0"/>
              </a:spcBef>
              <a:spcAft>
                <a:spcPct val="0"/>
              </a:spcAft>
            </a:pPr>
            <a:r>
              <a:rPr kumimoji="0" lang="en-US" altLang="en-US" sz="1600" b="0" i="0" u="none" strike="noStrike" cap="none" normalizeH="0" baseline="0" dirty="0">
                <a:ln>
                  <a:noFill/>
                </a:ln>
                <a:solidFill>
                  <a:schemeClr val="tx1"/>
                </a:solidFill>
                <a:effectLst/>
                <a:latin typeface="Arial" panose="020B0604020202020204" pitchFamily="34" charset="0"/>
              </a:rPr>
              <a:t>note all this code is </a:t>
            </a:r>
            <a:r>
              <a:rPr kumimoji="0" lang="en-US" altLang="en-US" sz="1600" b="0" i="0" u="none" strike="noStrike" cap="none" normalizeH="0" baseline="0" dirty="0" err="1">
                <a:ln>
                  <a:noFill/>
                </a:ln>
                <a:solidFill>
                  <a:schemeClr val="tx1"/>
                </a:solidFill>
                <a:effectLst/>
                <a:latin typeface="Arial" panose="020B0604020202020204" pitchFamily="34" charset="0"/>
              </a:rPr>
              <a:t>main.dart</a:t>
            </a:r>
            <a:r>
              <a:rPr kumimoji="0" lang="en-US" altLang="en-US" sz="1600" b="0" i="0" u="none" strike="noStrike" cap="none" normalizeH="0" baseline="0" dirty="0">
                <a:ln>
                  <a:noFill/>
                </a:ln>
                <a:solidFill>
                  <a:schemeClr val="tx1"/>
                </a:solidFill>
                <a:effectLst/>
                <a:latin typeface="Arial" panose="020B0604020202020204" pitchFamily="34" charset="0"/>
              </a:rPr>
              <a:t> file</a:t>
            </a:r>
            <a:r>
              <a:rPr lang="en-US" altLang="en-US" sz="1600" dirty="0">
                <a:latin typeface="Arial" panose="020B0604020202020204" pitchFamily="34" charset="0"/>
              </a:rPr>
              <a:t> </a:t>
            </a:r>
          </a:p>
          <a:p>
            <a:pPr eaLnBrk="0" fontAlgn="base" hangingPunct="0">
              <a:lnSpc>
                <a:spcPct val="100000"/>
              </a:lnSpc>
              <a:spcBef>
                <a:spcPct val="0"/>
              </a:spcBef>
              <a:spcAft>
                <a:spcPct val="0"/>
              </a:spcAft>
            </a:pPr>
            <a:r>
              <a:rPr lang="en-US" altLang="en-US" sz="1600" dirty="0">
                <a:latin typeface="Arial" panose="020B0604020202020204" pitchFamily="34" charset="0"/>
              </a:rPr>
              <a:t>or can be in multiple files</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71479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Using a Drawer "layout"</a:t>
            </a:r>
          </a:p>
        </p:txBody>
      </p:sp>
      <p:sp>
        <p:nvSpPr>
          <p:cNvPr id="8" name="Text Placeholder 7"/>
          <p:cNvSpPr>
            <a:spLocks noGrp="1"/>
          </p:cNvSpPr>
          <p:nvPr>
            <p:ph type="body" idx="1"/>
          </p:nvPr>
        </p:nvSpPr>
        <p:spPr/>
        <p:txBody>
          <a:bodyPr/>
          <a:lstStyle/>
          <a:p>
            <a:endParaRPr lang="en-US"/>
          </a:p>
        </p:txBody>
      </p:sp>
    </p:spTree>
    <p:extLst>
      <p:ext uri="{BB962C8B-B14F-4D97-AF65-F5344CB8AC3E}">
        <p14:creationId xmlns:p14="http://schemas.microsoft.com/office/powerpoint/2010/main" val="3488453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Drawer</a:t>
            </a:r>
          </a:p>
        </p:txBody>
      </p:sp>
      <p:sp>
        <p:nvSpPr>
          <p:cNvPr id="6" name="Content Placeholder 5"/>
          <p:cNvSpPr>
            <a:spLocks noGrp="1"/>
          </p:cNvSpPr>
          <p:nvPr>
            <p:ph sz="half" idx="1"/>
          </p:nvPr>
        </p:nvSpPr>
        <p:spPr/>
        <p:txBody>
          <a:bodyPr>
            <a:normAutofit/>
          </a:bodyPr>
          <a:lstStyle/>
          <a:p>
            <a:r>
              <a:rPr lang="en-US" dirty="0"/>
              <a:t>The drawer is built into the scaffold</a:t>
            </a:r>
          </a:p>
          <a:p>
            <a:r>
              <a:rPr lang="en-US" dirty="0"/>
              <a:t>easy to use and create.</a:t>
            </a:r>
          </a:p>
          <a:p>
            <a:r>
              <a:rPr lang="en-US" dirty="0"/>
              <a:t>normally uses a "simple" </a:t>
            </a:r>
            <a:r>
              <a:rPr lang="en-US" dirty="0" err="1"/>
              <a:t>listview</a:t>
            </a:r>
            <a:endParaRPr lang="en-US" dirty="0"/>
          </a:p>
          <a:p>
            <a:pPr marL="0" indent="0">
              <a:buNone/>
            </a:pPr>
            <a:r>
              <a:rPr lang="en-US" dirty="0"/>
              <a:t>Scaffold(</a:t>
            </a:r>
          </a:p>
          <a:p>
            <a:pPr marL="0" indent="0">
              <a:buNone/>
            </a:pPr>
            <a:r>
              <a:rPr lang="en-US" dirty="0"/>
              <a:t>  drawer: Drawer( … ),</a:t>
            </a:r>
          </a:p>
          <a:p>
            <a:pPr marL="0" indent="0">
              <a:buNone/>
            </a:pPr>
            <a:r>
              <a:rPr lang="en-US" dirty="0"/>
              <a:t>);</a:t>
            </a:r>
          </a:p>
          <a:p>
            <a:r>
              <a:rPr lang="en-US" dirty="0"/>
              <a:t>use the </a:t>
            </a:r>
            <a:r>
              <a:rPr lang="en-US" dirty="0" err="1"/>
              <a:t>navigator.pop</a:t>
            </a:r>
            <a:r>
              <a:rPr lang="en-US" dirty="0"/>
              <a:t>(context) to close the drawer.</a:t>
            </a:r>
          </a:p>
          <a:p>
            <a:pPr marL="0" indent="0">
              <a:buNone/>
            </a:pPr>
            <a:endParaRPr lang="en-US" dirty="0"/>
          </a:p>
        </p:txBody>
      </p:sp>
      <p:sp>
        <p:nvSpPr>
          <p:cNvPr id="9" name="Rectangle 2"/>
          <p:cNvSpPr>
            <a:spLocks noGrp="1" noChangeArrowheads="1"/>
          </p:cNvSpPr>
          <p:nvPr>
            <p:ph sz="half" idx="2"/>
          </p:nvPr>
        </p:nvSpPr>
        <p:spPr bwMode="auto">
          <a:xfrm>
            <a:off x="6186791" y="1585248"/>
            <a:ext cx="5556115" cy="4832092"/>
          </a:xfrm>
          <a:prstGeom prst="rect">
            <a:avLst/>
          </a:prstGeom>
          <a:solidFill>
            <a:srgbClr val="2B2B2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drawer: </a:t>
            </a:r>
            <a:r>
              <a:rPr kumimoji="0" lang="en-US" altLang="en-US" sz="1100" b="0" i="0" u="none" strike="noStrike" cap="none" normalizeH="0" baseline="0" dirty="0">
                <a:ln>
                  <a:noFill/>
                </a:ln>
                <a:solidFill>
                  <a:srgbClr val="FFC66D"/>
                </a:solidFill>
                <a:effectLst/>
                <a:latin typeface="Courier New" panose="02070309020205020404" pitchFamily="49" charset="0"/>
                <a:cs typeface="Courier New" panose="02070309020205020404" pitchFamily="49" charset="0"/>
              </a:rPr>
              <a:t>Drawer</a:t>
            </a:r>
            <a:r>
              <a:rPr kumimoji="0" lang="en-US" altLang="en-US" sz="11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en-US" altLang="en-US" sz="11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11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child: </a:t>
            </a:r>
            <a:r>
              <a:rPr kumimoji="0" lang="en-US" altLang="en-US" sz="1100" b="0" i="0" u="none" strike="noStrike" cap="none" normalizeH="0" baseline="0" dirty="0" err="1">
                <a:ln>
                  <a:noFill/>
                </a:ln>
                <a:solidFill>
                  <a:srgbClr val="FFC66D"/>
                </a:solidFill>
                <a:effectLst/>
                <a:latin typeface="Courier New" panose="02070309020205020404" pitchFamily="49" charset="0"/>
                <a:cs typeface="Courier New" panose="02070309020205020404" pitchFamily="49" charset="0"/>
              </a:rPr>
              <a:t>ListView</a:t>
            </a:r>
            <a:r>
              <a:rPr kumimoji="0" lang="en-US" altLang="en-US" sz="11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en-US" altLang="en-US" sz="11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11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100" b="0" i="0"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 Important: Remove any padding from the </a:t>
            </a:r>
            <a:r>
              <a:rPr kumimoji="0" lang="en-US" altLang="en-US" sz="1100" b="0" i="0" u="none" strike="noStrike" cap="none" normalizeH="0" baseline="0" dirty="0" err="1">
                <a:ln>
                  <a:noFill/>
                </a:ln>
                <a:solidFill>
                  <a:srgbClr val="808080"/>
                </a:solidFill>
                <a:effectLst/>
                <a:latin typeface="Courier New" panose="02070309020205020404" pitchFamily="49" charset="0"/>
                <a:cs typeface="Courier New" panose="02070309020205020404" pitchFamily="49" charset="0"/>
              </a:rPr>
              <a:t>ListView</a:t>
            </a:r>
            <a:r>
              <a:rPr kumimoji="0" lang="en-US" altLang="en-US" sz="1100" b="0" i="0"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a:t>
            </a:r>
            <a:br>
              <a:rPr kumimoji="0" lang="en-US" altLang="en-US" sz="1100" b="0" i="0"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br>
            <a:r>
              <a:rPr kumimoji="0" lang="en-US" altLang="en-US" sz="1100" b="0" i="0"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    </a:t>
            </a:r>
            <a:r>
              <a:rPr kumimoji="0" lang="en-US" altLang="en-US" sz="11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padding: </a:t>
            </a:r>
            <a:r>
              <a:rPr kumimoji="0" lang="en-US" altLang="en-US" sz="11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EdgeInsets.</a:t>
            </a:r>
            <a:r>
              <a:rPr kumimoji="0" lang="en-US" altLang="en-US" sz="1100" b="0" i="1" u="none" strike="noStrike" cap="none" normalizeH="0" baseline="0" dirty="0" err="1">
                <a:ln>
                  <a:noFill/>
                </a:ln>
                <a:solidFill>
                  <a:srgbClr val="9876AA"/>
                </a:solidFill>
                <a:effectLst/>
                <a:latin typeface="Courier New" panose="02070309020205020404" pitchFamily="49" charset="0"/>
                <a:cs typeface="Courier New" panose="02070309020205020404" pitchFamily="49" charset="0"/>
              </a:rPr>
              <a:t>zero</a:t>
            </a:r>
            <a:r>
              <a:rPr kumimoji="0" lang="en-US" altLang="en-US" sz="11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1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1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1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children: [</a:t>
            </a:r>
            <a:br>
              <a:rPr kumimoji="0" lang="en-US" altLang="en-US" sz="11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11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100" b="0" i="0" u="none" strike="noStrike" cap="none" normalizeH="0" baseline="0" dirty="0" err="1">
                <a:ln>
                  <a:noFill/>
                </a:ln>
                <a:solidFill>
                  <a:srgbClr val="CC7832"/>
                </a:solidFill>
                <a:effectLst/>
                <a:latin typeface="Courier New" panose="02070309020205020404" pitchFamily="49" charset="0"/>
                <a:cs typeface="Courier New" panose="02070309020205020404" pitchFamily="49" charset="0"/>
              </a:rPr>
              <a:t>const</a:t>
            </a:r>
            <a:r>
              <a:rPr kumimoji="0" lang="en-US" altLang="en-US" sz="11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100" b="0" i="0" u="none" strike="noStrike" cap="none" normalizeH="0" baseline="0" dirty="0" err="1">
                <a:ln>
                  <a:noFill/>
                </a:ln>
                <a:solidFill>
                  <a:srgbClr val="FFC66D"/>
                </a:solidFill>
                <a:effectLst/>
                <a:latin typeface="Courier New" panose="02070309020205020404" pitchFamily="49" charset="0"/>
                <a:cs typeface="Courier New" panose="02070309020205020404" pitchFamily="49" charset="0"/>
              </a:rPr>
              <a:t>DrawerHeader</a:t>
            </a:r>
            <a:r>
              <a:rPr kumimoji="0" lang="en-US" altLang="en-US" sz="11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en-US" altLang="en-US" sz="11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11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decoration: </a:t>
            </a:r>
            <a:r>
              <a:rPr kumimoji="0" lang="en-US" altLang="en-US" sz="1100" b="0" i="0" u="none" strike="noStrike" cap="none" normalizeH="0" baseline="0" dirty="0" err="1">
                <a:ln>
                  <a:noFill/>
                </a:ln>
                <a:solidFill>
                  <a:srgbClr val="FFC66D"/>
                </a:solidFill>
                <a:effectLst/>
                <a:latin typeface="Courier New" panose="02070309020205020404" pitchFamily="49" charset="0"/>
                <a:cs typeface="Courier New" panose="02070309020205020404" pitchFamily="49" charset="0"/>
              </a:rPr>
              <a:t>BoxDecoration</a:t>
            </a:r>
            <a:r>
              <a:rPr kumimoji="0" lang="en-US" altLang="en-US" sz="11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en-US" altLang="en-US" sz="11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11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color: </a:t>
            </a:r>
            <a:r>
              <a:rPr kumimoji="0" lang="en-US" altLang="en-US" sz="11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Colors.</a:t>
            </a:r>
            <a:r>
              <a:rPr kumimoji="0" lang="en-US" altLang="en-US" sz="1100" b="0" i="1" u="none" strike="noStrike" cap="none" normalizeH="0" baseline="0" dirty="0" err="1">
                <a:ln>
                  <a:noFill/>
                </a:ln>
                <a:solidFill>
                  <a:srgbClr val="9876AA"/>
                </a:solidFill>
                <a:effectLst/>
                <a:latin typeface="Courier New" panose="02070309020205020404" pitchFamily="49" charset="0"/>
                <a:cs typeface="Courier New" panose="02070309020205020404" pitchFamily="49" charset="0"/>
              </a:rPr>
              <a:t>blue</a:t>
            </a:r>
            <a:r>
              <a:rPr kumimoji="0" lang="en-US" altLang="en-US" sz="11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1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1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1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1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1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1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1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child: </a:t>
            </a:r>
            <a:r>
              <a:rPr kumimoji="0" lang="en-US" altLang="en-US" sz="1100" b="0" i="0" u="none" strike="noStrike" cap="none" normalizeH="0" baseline="0" dirty="0">
                <a:ln>
                  <a:noFill/>
                </a:ln>
                <a:solidFill>
                  <a:srgbClr val="FFC66D"/>
                </a:solidFill>
                <a:effectLst/>
                <a:latin typeface="Courier New" panose="02070309020205020404" pitchFamily="49" charset="0"/>
                <a:cs typeface="Courier New" panose="02070309020205020404" pitchFamily="49" charset="0"/>
              </a:rPr>
              <a:t>Text</a:t>
            </a:r>
            <a:r>
              <a:rPr kumimoji="0" lang="en-US" altLang="en-US" sz="11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100" b="0"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'Drawer Header'</a:t>
            </a:r>
            <a:r>
              <a:rPr kumimoji="0" lang="en-US" altLang="en-US" sz="11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1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1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1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1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1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1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1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100" b="0" i="0" u="none" strike="noStrike" cap="none" normalizeH="0" baseline="0" dirty="0" err="1">
                <a:ln>
                  <a:noFill/>
                </a:ln>
                <a:solidFill>
                  <a:srgbClr val="FFC66D"/>
                </a:solidFill>
                <a:effectLst/>
                <a:latin typeface="Courier New" panose="02070309020205020404" pitchFamily="49" charset="0"/>
                <a:cs typeface="Courier New" panose="02070309020205020404" pitchFamily="49" charset="0"/>
              </a:rPr>
              <a:t>ListTile</a:t>
            </a:r>
            <a:r>
              <a:rPr kumimoji="0" lang="en-US" altLang="en-US" sz="11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en-US" altLang="en-US" sz="11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11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title: </a:t>
            </a:r>
            <a:r>
              <a:rPr kumimoji="0" lang="en-US" altLang="en-US" sz="1100" b="0" i="0" u="none" strike="noStrike" cap="none" normalizeH="0" baseline="0" dirty="0" err="1">
                <a:ln>
                  <a:noFill/>
                </a:ln>
                <a:solidFill>
                  <a:srgbClr val="CC7832"/>
                </a:solidFill>
                <a:effectLst/>
                <a:latin typeface="Courier New" panose="02070309020205020404" pitchFamily="49" charset="0"/>
                <a:cs typeface="Courier New" panose="02070309020205020404" pitchFamily="49" charset="0"/>
              </a:rPr>
              <a:t>const</a:t>
            </a:r>
            <a:r>
              <a:rPr kumimoji="0" lang="en-US" altLang="en-US" sz="11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100" b="0" i="0" u="none" strike="noStrike" cap="none" normalizeH="0" baseline="0" dirty="0">
                <a:ln>
                  <a:noFill/>
                </a:ln>
                <a:solidFill>
                  <a:srgbClr val="FFC66D"/>
                </a:solidFill>
                <a:effectLst/>
                <a:latin typeface="Courier New" panose="02070309020205020404" pitchFamily="49" charset="0"/>
                <a:cs typeface="Courier New" panose="02070309020205020404" pitchFamily="49" charset="0"/>
              </a:rPr>
              <a:t>Text</a:t>
            </a:r>
            <a:r>
              <a:rPr kumimoji="0" lang="en-US" altLang="en-US" sz="11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100" b="0"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'Item 1'</a:t>
            </a:r>
            <a:r>
              <a:rPr kumimoji="0" lang="en-US" altLang="en-US" sz="11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1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1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1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1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onTap</a:t>
            </a:r>
            <a:r>
              <a:rPr kumimoji="0" lang="en-US" altLang="en-US" sz="11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 {</a:t>
            </a:r>
            <a:br>
              <a:rPr kumimoji="0" lang="en-US" altLang="en-US" sz="11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11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100" b="0" i="0"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 Update the state of the app.</a:t>
            </a:r>
            <a:br>
              <a:rPr kumimoji="0" lang="en-US" altLang="en-US" sz="1100" b="0" i="0"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br>
            <a:r>
              <a:rPr kumimoji="0" lang="en-US" altLang="en-US" sz="1100" b="0" i="0"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          </a:t>
            </a:r>
            <a:r>
              <a:rPr kumimoji="0" lang="en-US" altLang="en-US" sz="11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Navigator.</a:t>
            </a:r>
            <a:r>
              <a:rPr kumimoji="0" lang="en-US" altLang="en-US" sz="1100" b="0" i="1" u="none" strike="noStrike" cap="none" normalizeH="0" baseline="0" dirty="0" err="1">
                <a:ln>
                  <a:noFill/>
                </a:ln>
                <a:solidFill>
                  <a:srgbClr val="FFC66D"/>
                </a:solidFill>
                <a:effectLst/>
                <a:latin typeface="Courier New" panose="02070309020205020404" pitchFamily="49" charset="0"/>
                <a:cs typeface="Courier New" panose="02070309020205020404" pitchFamily="49" charset="0"/>
              </a:rPr>
              <a:t>pop</a:t>
            </a:r>
            <a:r>
              <a:rPr kumimoji="0" lang="en-US" altLang="en-US" sz="11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(context)</a:t>
            </a:r>
            <a:r>
              <a:rPr kumimoji="0" lang="en-US" altLang="en-US" sz="11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1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1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1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1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1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1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1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1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1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1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100" b="0" i="0" u="none" strike="noStrike" cap="none" normalizeH="0" baseline="0" dirty="0" err="1">
                <a:ln>
                  <a:noFill/>
                </a:ln>
                <a:solidFill>
                  <a:srgbClr val="FFC66D"/>
                </a:solidFill>
                <a:effectLst/>
                <a:latin typeface="Courier New" panose="02070309020205020404" pitchFamily="49" charset="0"/>
                <a:cs typeface="Courier New" panose="02070309020205020404" pitchFamily="49" charset="0"/>
              </a:rPr>
              <a:t>ListTile</a:t>
            </a:r>
            <a:r>
              <a:rPr kumimoji="0" lang="en-US" altLang="en-US" sz="11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en-US" altLang="en-US" sz="11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11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title: </a:t>
            </a:r>
            <a:r>
              <a:rPr kumimoji="0" lang="en-US" altLang="en-US" sz="1100" b="0" i="0" u="none" strike="noStrike" cap="none" normalizeH="0" baseline="0" dirty="0" err="1">
                <a:ln>
                  <a:noFill/>
                </a:ln>
                <a:solidFill>
                  <a:srgbClr val="CC7832"/>
                </a:solidFill>
                <a:effectLst/>
                <a:latin typeface="Courier New" panose="02070309020205020404" pitchFamily="49" charset="0"/>
                <a:cs typeface="Courier New" panose="02070309020205020404" pitchFamily="49" charset="0"/>
              </a:rPr>
              <a:t>const</a:t>
            </a:r>
            <a:r>
              <a:rPr kumimoji="0" lang="en-US" altLang="en-US" sz="11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100" b="0" i="0" u="none" strike="noStrike" cap="none" normalizeH="0" baseline="0" dirty="0">
                <a:ln>
                  <a:noFill/>
                </a:ln>
                <a:solidFill>
                  <a:srgbClr val="FFC66D"/>
                </a:solidFill>
                <a:effectLst/>
                <a:latin typeface="Courier New" panose="02070309020205020404" pitchFamily="49" charset="0"/>
                <a:cs typeface="Courier New" panose="02070309020205020404" pitchFamily="49" charset="0"/>
              </a:rPr>
              <a:t>Text</a:t>
            </a:r>
            <a:r>
              <a:rPr kumimoji="0" lang="en-US" altLang="en-US" sz="11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100" b="0"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'Item 2'</a:t>
            </a:r>
            <a:r>
              <a:rPr kumimoji="0" lang="en-US" altLang="en-US" sz="11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1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1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1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1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onTap</a:t>
            </a:r>
            <a:r>
              <a:rPr kumimoji="0" lang="en-US" altLang="en-US" sz="11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 {</a:t>
            </a:r>
            <a:br>
              <a:rPr kumimoji="0" lang="en-US" altLang="en-US" sz="11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11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100" b="0" i="0"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 Update the state of the app.</a:t>
            </a:r>
            <a:br>
              <a:rPr kumimoji="0" lang="en-US" altLang="en-US" sz="1100" b="0" i="0"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br>
            <a:br>
              <a:rPr kumimoji="0" lang="en-US" altLang="en-US" sz="1100" b="0" i="0"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br>
            <a:r>
              <a:rPr kumimoji="0" lang="en-US" altLang="en-US" sz="1100" b="0" i="0"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          </a:t>
            </a:r>
            <a:r>
              <a:rPr kumimoji="0" lang="en-US" altLang="en-US" sz="11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Navigator.</a:t>
            </a:r>
            <a:r>
              <a:rPr kumimoji="0" lang="en-US" altLang="en-US" sz="1100" b="0" i="1" u="none" strike="noStrike" cap="none" normalizeH="0" baseline="0" dirty="0" err="1">
                <a:ln>
                  <a:noFill/>
                </a:ln>
                <a:solidFill>
                  <a:srgbClr val="FFC66D"/>
                </a:solidFill>
                <a:effectLst/>
                <a:latin typeface="Courier New" panose="02070309020205020404" pitchFamily="49" charset="0"/>
                <a:cs typeface="Courier New" panose="02070309020205020404" pitchFamily="49" charset="0"/>
              </a:rPr>
              <a:t>pop</a:t>
            </a:r>
            <a:r>
              <a:rPr kumimoji="0" lang="en-US" altLang="en-US" sz="11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(context)</a:t>
            </a:r>
            <a:r>
              <a:rPr kumimoji="0" lang="en-US" altLang="en-US" sz="11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1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1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1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1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1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1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1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1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1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1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1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1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1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1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1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1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0973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Drawers and multiple routes</a:t>
            </a:r>
          </a:p>
        </p:txBody>
      </p:sp>
      <p:sp>
        <p:nvSpPr>
          <p:cNvPr id="5" name="Content Placeholder 4"/>
          <p:cNvSpPr>
            <a:spLocks noGrp="1"/>
          </p:cNvSpPr>
          <p:nvPr>
            <p:ph sz="half" idx="1"/>
          </p:nvPr>
        </p:nvSpPr>
        <p:spPr/>
        <p:txBody>
          <a:bodyPr>
            <a:normAutofit lnSpcReduction="10000"/>
          </a:bodyPr>
          <a:lstStyle/>
          <a:p>
            <a:r>
              <a:rPr lang="en-US" dirty="0"/>
              <a:t>If you want to use the drawer more like we would in android, where it changes between fragments, then it a little more complex.</a:t>
            </a:r>
          </a:p>
          <a:p>
            <a:pPr lvl="1"/>
            <a:r>
              <a:rPr lang="en-US" dirty="0"/>
              <a:t>First put the drawer widget in it's own class and likely own file</a:t>
            </a:r>
          </a:p>
          <a:p>
            <a:pPr lvl="1"/>
            <a:r>
              <a:rPr lang="en-US" dirty="0"/>
              <a:t>put each router/screen also in itself file.</a:t>
            </a:r>
          </a:p>
          <a:p>
            <a:pPr lvl="1"/>
            <a:r>
              <a:rPr lang="en-US" dirty="0"/>
              <a:t>define a routes class for each route.</a:t>
            </a:r>
          </a:p>
          <a:p>
            <a:pPr lvl="2"/>
            <a:r>
              <a:rPr lang="en-US" dirty="0"/>
              <a:t>we have 4 "fragments", so 4 routes.</a:t>
            </a:r>
          </a:p>
        </p:txBody>
      </p:sp>
      <p:sp>
        <p:nvSpPr>
          <p:cNvPr id="7" name="Rectangle 1"/>
          <p:cNvSpPr>
            <a:spLocks noGrp="1" noChangeArrowheads="1"/>
          </p:cNvSpPr>
          <p:nvPr>
            <p:ph sz="half" idx="2"/>
          </p:nvPr>
        </p:nvSpPr>
        <p:spPr bwMode="auto">
          <a:xfrm>
            <a:off x="6172200" y="3401130"/>
            <a:ext cx="5019323" cy="1200329"/>
          </a:xfrm>
          <a:prstGeom prst="rect">
            <a:avLst/>
          </a:prstGeom>
          <a:solidFill>
            <a:srgbClr val="2B2B2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lvl="0" indent="0" eaLnBrk="0" fontAlgn="base" hangingPunct="0">
              <a:lnSpc>
                <a:spcPct val="100000"/>
              </a:lnSpc>
              <a:spcBef>
                <a:spcPct val="0"/>
              </a:spcBef>
              <a:spcAft>
                <a:spcPct val="0"/>
              </a:spcAft>
              <a:buNone/>
            </a:pPr>
            <a:r>
              <a:rPr lang="en-US" altLang="en-US" sz="1200" dirty="0">
                <a:solidFill>
                  <a:srgbClr val="CC7832"/>
                </a:solidFill>
                <a:latin typeface="Courier New" panose="02070309020205020404" pitchFamily="49" charset="0"/>
                <a:cs typeface="Courier New" panose="02070309020205020404" pitchFamily="49" charset="0"/>
              </a:rPr>
              <a:t>class </a:t>
            </a:r>
            <a:r>
              <a:rPr lang="en-US" altLang="en-US" sz="1200" dirty="0">
                <a:solidFill>
                  <a:srgbClr val="A9B7C6"/>
                </a:solidFill>
                <a:latin typeface="Courier New" panose="02070309020205020404" pitchFamily="49" charset="0"/>
                <a:cs typeface="Courier New" panose="02070309020205020404" pitchFamily="49" charset="0"/>
              </a:rPr>
              <a:t>routes {</a:t>
            </a:r>
            <a:br>
              <a:rPr lang="en-US" altLang="en-US" sz="1200" dirty="0">
                <a:solidFill>
                  <a:srgbClr val="A9B7C6"/>
                </a:solidFill>
                <a:latin typeface="Courier New" panose="02070309020205020404" pitchFamily="49" charset="0"/>
                <a:cs typeface="Courier New" panose="02070309020205020404" pitchFamily="49" charset="0"/>
              </a:rPr>
            </a:br>
            <a:r>
              <a:rPr lang="en-US" altLang="en-US" sz="1200" dirty="0">
                <a:solidFill>
                  <a:srgbClr val="A9B7C6"/>
                </a:solidFill>
                <a:latin typeface="Courier New" panose="02070309020205020404" pitchFamily="49" charset="0"/>
                <a:cs typeface="Courier New" panose="02070309020205020404" pitchFamily="49" charset="0"/>
              </a:rPr>
              <a:t>  </a:t>
            </a:r>
            <a:r>
              <a:rPr lang="en-US" altLang="en-US" sz="1200" dirty="0">
                <a:solidFill>
                  <a:srgbClr val="CC7832"/>
                </a:solidFill>
                <a:latin typeface="Courier New" panose="02070309020205020404" pitchFamily="49" charset="0"/>
                <a:cs typeface="Courier New" panose="02070309020205020404" pitchFamily="49" charset="0"/>
              </a:rPr>
              <a:t>static </a:t>
            </a:r>
            <a:r>
              <a:rPr lang="en-US" altLang="en-US" sz="1200" dirty="0" err="1">
                <a:solidFill>
                  <a:srgbClr val="CC7832"/>
                </a:solidFill>
                <a:latin typeface="Courier New" panose="02070309020205020404" pitchFamily="49" charset="0"/>
                <a:cs typeface="Courier New" panose="02070309020205020404" pitchFamily="49" charset="0"/>
              </a:rPr>
              <a:t>const</a:t>
            </a:r>
            <a:r>
              <a:rPr lang="en-US" altLang="en-US" sz="1200" dirty="0">
                <a:solidFill>
                  <a:srgbClr val="CC7832"/>
                </a:solidFill>
                <a:latin typeface="Courier New" panose="02070309020205020404" pitchFamily="49" charset="0"/>
                <a:cs typeface="Courier New" panose="02070309020205020404" pitchFamily="49" charset="0"/>
              </a:rPr>
              <a:t> </a:t>
            </a:r>
            <a:r>
              <a:rPr lang="en-US" altLang="en-US" sz="1200" dirty="0">
                <a:solidFill>
                  <a:srgbClr val="A9B7C6"/>
                </a:solidFill>
                <a:latin typeface="Courier New" panose="02070309020205020404" pitchFamily="49" charset="0"/>
                <a:cs typeface="Courier New" panose="02070309020205020404" pitchFamily="49" charset="0"/>
              </a:rPr>
              <a:t>String </a:t>
            </a:r>
            <a:r>
              <a:rPr lang="en-US" altLang="en-US" sz="1200" i="1" dirty="0">
                <a:solidFill>
                  <a:srgbClr val="9876AA"/>
                </a:solidFill>
                <a:latin typeface="Courier New" panose="02070309020205020404" pitchFamily="49" charset="0"/>
                <a:cs typeface="Courier New" panose="02070309020205020404" pitchFamily="49" charset="0"/>
              </a:rPr>
              <a:t>main </a:t>
            </a:r>
            <a:r>
              <a:rPr lang="en-US" altLang="en-US" sz="1200" dirty="0">
                <a:solidFill>
                  <a:srgbClr val="A9B7C6"/>
                </a:solidFill>
                <a:latin typeface="Courier New" panose="02070309020205020404" pitchFamily="49" charset="0"/>
                <a:cs typeface="Courier New" panose="02070309020205020404" pitchFamily="49" charset="0"/>
              </a:rPr>
              <a:t>= </a:t>
            </a:r>
            <a:r>
              <a:rPr lang="en-US" altLang="en-US" sz="1200" dirty="0" err="1">
                <a:solidFill>
                  <a:srgbClr val="A9B7C6"/>
                </a:solidFill>
                <a:latin typeface="Courier New" panose="02070309020205020404" pitchFamily="49" charset="0"/>
                <a:cs typeface="Courier New" panose="02070309020205020404" pitchFamily="49" charset="0"/>
              </a:rPr>
              <a:t>MainView.</a:t>
            </a:r>
            <a:r>
              <a:rPr lang="en-US" altLang="en-US" sz="1200" i="1" dirty="0" err="1">
                <a:solidFill>
                  <a:srgbClr val="9876AA"/>
                </a:solidFill>
                <a:latin typeface="Courier New" panose="02070309020205020404" pitchFamily="49" charset="0"/>
                <a:cs typeface="Courier New" panose="02070309020205020404" pitchFamily="49" charset="0"/>
              </a:rPr>
              <a:t>routeName</a:t>
            </a:r>
            <a:r>
              <a:rPr lang="en-US" altLang="en-US" sz="1200" dirty="0">
                <a:solidFill>
                  <a:srgbClr val="CC7832"/>
                </a:solidFill>
                <a:latin typeface="Courier New" panose="02070309020205020404" pitchFamily="49" charset="0"/>
                <a:cs typeface="Courier New" panose="02070309020205020404" pitchFamily="49" charset="0"/>
              </a:rPr>
              <a:t>;</a:t>
            </a:r>
            <a:br>
              <a:rPr lang="en-US" altLang="en-US" sz="1200" dirty="0">
                <a:solidFill>
                  <a:srgbClr val="CC7832"/>
                </a:solidFill>
                <a:latin typeface="Courier New" panose="02070309020205020404" pitchFamily="49" charset="0"/>
                <a:cs typeface="Courier New" panose="02070309020205020404" pitchFamily="49" charset="0"/>
              </a:rPr>
            </a:br>
            <a:r>
              <a:rPr lang="en-US" altLang="en-US" sz="1200" dirty="0">
                <a:solidFill>
                  <a:srgbClr val="CC7832"/>
                </a:solidFill>
                <a:latin typeface="Courier New" panose="02070309020205020404" pitchFamily="49" charset="0"/>
                <a:cs typeface="Courier New" panose="02070309020205020404" pitchFamily="49" charset="0"/>
              </a:rPr>
              <a:t>  static </a:t>
            </a:r>
            <a:r>
              <a:rPr lang="en-US" altLang="en-US" sz="1200" dirty="0" err="1">
                <a:solidFill>
                  <a:srgbClr val="CC7832"/>
                </a:solidFill>
                <a:latin typeface="Courier New" panose="02070309020205020404" pitchFamily="49" charset="0"/>
                <a:cs typeface="Courier New" panose="02070309020205020404" pitchFamily="49" charset="0"/>
              </a:rPr>
              <a:t>const</a:t>
            </a:r>
            <a:r>
              <a:rPr lang="en-US" altLang="en-US" sz="1200" dirty="0">
                <a:solidFill>
                  <a:srgbClr val="CC7832"/>
                </a:solidFill>
                <a:latin typeface="Courier New" panose="02070309020205020404" pitchFamily="49" charset="0"/>
                <a:cs typeface="Courier New" panose="02070309020205020404" pitchFamily="49" charset="0"/>
              </a:rPr>
              <a:t> </a:t>
            </a:r>
            <a:r>
              <a:rPr lang="en-US" altLang="en-US" sz="1200" dirty="0">
                <a:solidFill>
                  <a:srgbClr val="A9B7C6"/>
                </a:solidFill>
                <a:latin typeface="Courier New" panose="02070309020205020404" pitchFamily="49" charset="0"/>
                <a:cs typeface="Courier New" panose="02070309020205020404" pitchFamily="49" charset="0"/>
              </a:rPr>
              <a:t>String </a:t>
            </a:r>
            <a:r>
              <a:rPr lang="en-US" altLang="en-US" sz="1200" i="1" dirty="0">
                <a:solidFill>
                  <a:srgbClr val="9876AA"/>
                </a:solidFill>
                <a:latin typeface="Courier New" panose="02070309020205020404" pitchFamily="49" charset="0"/>
                <a:cs typeface="Courier New" panose="02070309020205020404" pitchFamily="49" charset="0"/>
              </a:rPr>
              <a:t>first </a:t>
            </a:r>
            <a:r>
              <a:rPr lang="en-US" altLang="en-US" sz="1200" dirty="0">
                <a:solidFill>
                  <a:srgbClr val="A9B7C6"/>
                </a:solidFill>
                <a:latin typeface="Courier New" panose="02070309020205020404" pitchFamily="49" charset="0"/>
                <a:cs typeface="Courier New" panose="02070309020205020404" pitchFamily="49" charset="0"/>
              </a:rPr>
              <a:t>= </a:t>
            </a:r>
            <a:r>
              <a:rPr lang="en-US" altLang="en-US" sz="1200" dirty="0" err="1">
                <a:solidFill>
                  <a:srgbClr val="A9B7C6"/>
                </a:solidFill>
                <a:latin typeface="Courier New" panose="02070309020205020404" pitchFamily="49" charset="0"/>
                <a:cs typeface="Courier New" panose="02070309020205020404" pitchFamily="49" charset="0"/>
              </a:rPr>
              <a:t>FirstView.</a:t>
            </a:r>
            <a:r>
              <a:rPr lang="en-US" altLang="en-US" sz="1200" i="1" dirty="0" err="1">
                <a:solidFill>
                  <a:srgbClr val="9876AA"/>
                </a:solidFill>
                <a:latin typeface="Courier New" panose="02070309020205020404" pitchFamily="49" charset="0"/>
                <a:cs typeface="Courier New" panose="02070309020205020404" pitchFamily="49" charset="0"/>
              </a:rPr>
              <a:t>routeName</a:t>
            </a:r>
            <a:r>
              <a:rPr lang="en-US" altLang="en-US" sz="1200" dirty="0">
                <a:solidFill>
                  <a:srgbClr val="CC7832"/>
                </a:solidFill>
                <a:latin typeface="Courier New" panose="02070309020205020404" pitchFamily="49" charset="0"/>
                <a:cs typeface="Courier New" panose="02070309020205020404" pitchFamily="49" charset="0"/>
              </a:rPr>
              <a:t>;</a:t>
            </a:r>
            <a:br>
              <a:rPr lang="en-US" altLang="en-US" sz="1200" dirty="0">
                <a:solidFill>
                  <a:srgbClr val="CC7832"/>
                </a:solidFill>
                <a:latin typeface="Courier New" panose="02070309020205020404" pitchFamily="49" charset="0"/>
                <a:cs typeface="Courier New" panose="02070309020205020404" pitchFamily="49" charset="0"/>
              </a:rPr>
            </a:br>
            <a:r>
              <a:rPr lang="en-US" altLang="en-US" sz="1200" dirty="0">
                <a:solidFill>
                  <a:srgbClr val="CC7832"/>
                </a:solidFill>
                <a:latin typeface="Courier New" panose="02070309020205020404" pitchFamily="49" charset="0"/>
                <a:cs typeface="Courier New" panose="02070309020205020404" pitchFamily="49" charset="0"/>
              </a:rPr>
              <a:t>  static </a:t>
            </a:r>
            <a:r>
              <a:rPr lang="en-US" altLang="en-US" sz="1200" dirty="0" err="1">
                <a:solidFill>
                  <a:srgbClr val="CC7832"/>
                </a:solidFill>
                <a:latin typeface="Courier New" panose="02070309020205020404" pitchFamily="49" charset="0"/>
                <a:cs typeface="Courier New" panose="02070309020205020404" pitchFamily="49" charset="0"/>
              </a:rPr>
              <a:t>const</a:t>
            </a:r>
            <a:r>
              <a:rPr lang="en-US" altLang="en-US" sz="1200" dirty="0">
                <a:solidFill>
                  <a:srgbClr val="CC7832"/>
                </a:solidFill>
                <a:latin typeface="Courier New" panose="02070309020205020404" pitchFamily="49" charset="0"/>
                <a:cs typeface="Courier New" panose="02070309020205020404" pitchFamily="49" charset="0"/>
              </a:rPr>
              <a:t> </a:t>
            </a:r>
            <a:r>
              <a:rPr lang="en-US" altLang="en-US" sz="1200" dirty="0">
                <a:solidFill>
                  <a:srgbClr val="A9B7C6"/>
                </a:solidFill>
                <a:latin typeface="Courier New" panose="02070309020205020404" pitchFamily="49" charset="0"/>
                <a:cs typeface="Courier New" panose="02070309020205020404" pitchFamily="49" charset="0"/>
              </a:rPr>
              <a:t>String </a:t>
            </a:r>
            <a:r>
              <a:rPr lang="en-US" altLang="en-US" sz="1200" i="1" dirty="0">
                <a:solidFill>
                  <a:srgbClr val="9876AA"/>
                </a:solidFill>
                <a:latin typeface="Courier New" panose="02070309020205020404" pitchFamily="49" charset="0"/>
                <a:cs typeface="Courier New" panose="02070309020205020404" pitchFamily="49" charset="0"/>
              </a:rPr>
              <a:t>second </a:t>
            </a:r>
            <a:r>
              <a:rPr lang="en-US" altLang="en-US" sz="1200" dirty="0">
                <a:solidFill>
                  <a:srgbClr val="A9B7C6"/>
                </a:solidFill>
                <a:latin typeface="Courier New" panose="02070309020205020404" pitchFamily="49" charset="0"/>
                <a:cs typeface="Courier New" panose="02070309020205020404" pitchFamily="49" charset="0"/>
              </a:rPr>
              <a:t>= </a:t>
            </a:r>
            <a:r>
              <a:rPr lang="en-US" altLang="en-US" sz="1200" dirty="0" err="1">
                <a:solidFill>
                  <a:srgbClr val="A9B7C6"/>
                </a:solidFill>
                <a:latin typeface="Courier New" panose="02070309020205020404" pitchFamily="49" charset="0"/>
                <a:cs typeface="Courier New" panose="02070309020205020404" pitchFamily="49" charset="0"/>
              </a:rPr>
              <a:t>SecondView.</a:t>
            </a:r>
            <a:r>
              <a:rPr lang="en-US" altLang="en-US" sz="1200" i="1" dirty="0" err="1">
                <a:solidFill>
                  <a:srgbClr val="9876AA"/>
                </a:solidFill>
                <a:latin typeface="Courier New" panose="02070309020205020404" pitchFamily="49" charset="0"/>
                <a:cs typeface="Courier New" panose="02070309020205020404" pitchFamily="49" charset="0"/>
              </a:rPr>
              <a:t>routeName</a:t>
            </a:r>
            <a:r>
              <a:rPr lang="en-US" altLang="en-US" sz="1200" dirty="0">
                <a:solidFill>
                  <a:srgbClr val="CC7832"/>
                </a:solidFill>
                <a:latin typeface="Courier New" panose="02070309020205020404" pitchFamily="49" charset="0"/>
                <a:cs typeface="Courier New" panose="02070309020205020404" pitchFamily="49" charset="0"/>
              </a:rPr>
              <a:t>;</a:t>
            </a:r>
            <a:br>
              <a:rPr lang="en-US" altLang="en-US" sz="1200" dirty="0">
                <a:solidFill>
                  <a:srgbClr val="CC7832"/>
                </a:solidFill>
                <a:latin typeface="Courier New" panose="02070309020205020404" pitchFamily="49" charset="0"/>
                <a:cs typeface="Courier New" panose="02070309020205020404" pitchFamily="49" charset="0"/>
              </a:rPr>
            </a:br>
            <a:r>
              <a:rPr lang="en-US" altLang="en-US" sz="1200" dirty="0">
                <a:solidFill>
                  <a:srgbClr val="CC7832"/>
                </a:solidFill>
                <a:latin typeface="Courier New" panose="02070309020205020404" pitchFamily="49" charset="0"/>
                <a:cs typeface="Courier New" panose="02070309020205020404" pitchFamily="49" charset="0"/>
              </a:rPr>
              <a:t>  static </a:t>
            </a:r>
            <a:r>
              <a:rPr lang="en-US" altLang="en-US" sz="1200" dirty="0" err="1">
                <a:solidFill>
                  <a:srgbClr val="CC7832"/>
                </a:solidFill>
                <a:latin typeface="Courier New" panose="02070309020205020404" pitchFamily="49" charset="0"/>
                <a:cs typeface="Courier New" panose="02070309020205020404" pitchFamily="49" charset="0"/>
              </a:rPr>
              <a:t>const</a:t>
            </a:r>
            <a:r>
              <a:rPr lang="en-US" altLang="en-US" sz="1200" dirty="0">
                <a:solidFill>
                  <a:srgbClr val="CC7832"/>
                </a:solidFill>
                <a:latin typeface="Courier New" panose="02070309020205020404" pitchFamily="49" charset="0"/>
                <a:cs typeface="Courier New" panose="02070309020205020404" pitchFamily="49" charset="0"/>
              </a:rPr>
              <a:t> </a:t>
            </a:r>
            <a:r>
              <a:rPr lang="en-US" altLang="en-US" sz="1200" dirty="0">
                <a:solidFill>
                  <a:srgbClr val="A9B7C6"/>
                </a:solidFill>
                <a:latin typeface="Courier New" panose="02070309020205020404" pitchFamily="49" charset="0"/>
                <a:cs typeface="Courier New" panose="02070309020205020404" pitchFamily="49" charset="0"/>
              </a:rPr>
              <a:t>String </a:t>
            </a:r>
            <a:r>
              <a:rPr lang="en-US" altLang="en-US" sz="1200" i="1" dirty="0">
                <a:solidFill>
                  <a:srgbClr val="9876AA"/>
                </a:solidFill>
                <a:latin typeface="Courier New" panose="02070309020205020404" pitchFamily="49" charset="0"/>
                <a:cs typeface="Courier New" panose="02070309020205020404" pitchFamily="49" charset="0"/>
              </a:rPr>
              <a:t>third </a:t>
            </a:r>
            <a:r>
              <a:rPr lang="en-US" altLang="en-US" sz="1200" dirty="0">
                <a:solidFill>
                  <a:srgbClr val="A9B7C6"/>
                </a:solidFill>
                <a:latin typeface="Courier New" panose="02070309020205020404" pitchFamily="49" charset="0"/>
                <a:cs typeface="Courier New" panose="02070309020205020404" pitchFamily="49" charset="0"/>
              </a:rPr>
              <a:t>= </a:t>
            </a:r>
            <a:r>
              <a:rPr lang="en-US" altLang="en-US" sz="1200" dirty="0" err="1">
                <a:solidFill>
                  <a:srgbClr val="A9B7C6"/>
                </a:solidFill>
                <a:latin typeface="Courier New" panose="02070309020205020404" pitchFamily="49" charset="0"/>
                <a:cs typeface="Courier New" panose="02070309020205020404" pitchFamily="49" charset="0"/>
              </a:rPr>
              <a:t>ThirdView.</a:t>
            </a:r>
            <a:r>
              <a:rPr lang="en-US" altLang="en-US" sz="1200" i="1" dirty="0" err="1">
                <a:solidFill>
                  <a:srgbClr val="9876AA"/>
                </a:solidFill>
                <a:latin typeface="Courier New" panose="02070309020205020404" pitchFamily="49" charset="0"/>
                <a:cs typeface="Courier New" panose="02070309020205020404" pitchFamily="49" charset="0"/>
              </a:rPr>
              <a:t>routeName</a:t>
            </a:r>
            <a:r>
              <a:rPr lang="en-US" altLang="en-US" sz="1200" dirty="0">
                <a:solidFill>
                  <a:srgbClr val="CC7832"/>
                </a:solidFill>
                <a:latin typeface="Courier New" panose="02070309020205020404" pitchFamily="49" charset="0"/>
                <a:cs typeface="Courier New" panose="02070309020205020404" pitchFamily="49" charset="0"/>
              </a:rPr>
              <a:t>;</a:t>
            </a:r>
            <a:br>
              <a:rPr lang="en-US" altLang="en-US" sz="1200" dirty="0">
                <a:solidFill>
                  <a:srgbClr val="CC7832"/>
                </a:solidFill>
                <a:latin typeface="Courier New" panose="02070309020205020404" pitchFamily="49" charset="0"/>
                <a:cs typeface="Courier New" panose="02070309020205020404" pitchFamily="49" charset="0"/>
              </a:rPr>
            </a:br>
            <a:r>
              <a:rPr lang="en-US" altLang="en-US" sz="1200" dirty="0">
                <a:solidFill>
                  <a:srgbClr val="A9B7C6"/>
                </a:solidFill>
                <a:latin typeface="Courier New" panose="02070309020205020404" pitchFamily="49" charset="0"/>
                <a:cs typeface="Courier New" panose="02070309020205020404" pitchFamily="49" charset="0"/>
              </a:rPr>
              <a:t>}</a:t>
            </a:r>
            <a:endParaRPr lang="en-US" altLang="en-US" sz="3200" dirty="0">
              <a:latin typeface="Arial" panose="020B0604020202020204" pitchFamily="34" charset="0"/>
            </a:endParaRPr>
          </a:p>
        </p:txBody>
      </p:sp>
      <p:sp>
        <p:nvSpPr>
          <p:cNvPr id="8" name="Rectangle 2"/>
          <p:cNvSpPr>
            <a:spLocks noChangeArrowheads="1"/>
          </p:cNvSpPr>
          <p:nvPr/>
        </p:nvSpPr>
        <p:spPr bwMode="auto">
          <a:xfrm>
            <a:off x="0" y="43934"/>
            <a:ext cx="184731" cy="369332"/>
          </a:xfrm>
          <a:prstGeom prst="rect">
            <a:avLst/>
          </a:prstGeom>
          <a:solidFill>
            <a:srgbClr val="2B2B2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64151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main.dart</a:t>
            </a:r>
            <a:endParaRPr lang="en-US" dirty="0"/>
          </a:p>
        </p:txBody>
      </p:sp>
      <p:sp>
        <p:nvSpPr>
          <p:cNvPr id="3" name="Content Placeholder 2"/>
          <p:cNvSpPr>
            <a:spLocks noGrp="1"/>
          </p:cNvSpPr>
          <p:nvPr>
            <p:ph sz="half" idx="1"/>
          </p:nvPr>
        </p:nvSpPr>
        <p:spPr/>
        <p:txBody>
          <a:bodyPr/>
          <a:lstStyle/>
          <a:p>
            <a:r>
              <a:rPr lang="en-US" dirty="0"/>
              <a:t>Main lists the routes</a:t>
            </a:r>
          </a:p>
          <a:p>
            <a:r>
              <a:rPr lang="en-US" dirty="0"/>
              <a:t>home: to display the first page</a:t>
            </a:r>
          </a:p>
          <a:p>
            <a:pPr lvl="1"/>
            <a:r>
              <a:rPr lang="en-US" dirty="0"/>
              <a:t>just like normal actually.</a:t>
            </a:r>
          </a:p>
          <a:p>
            <a:pPr lvl="1"/>
            <a:endParaRPr lang="en-US" dirty="0"/>
          </a:p>
          <a:p>
            <a:pPr lvl="1"/>
            <a:r>
              <a:rPr lang="en-US" dirty="0"/>
              <a:t>except in this case </a:t>
            </a:r>
            <a:r>
              <a:rPr lang="en-US" dirty="0" err="1"/>
              <a:t>MainView</a:t>
            </a:r>
            <a:r>
              <a:rPr lang="en-US" dirty="0"/>
              <a:t>() is in it's own file. </a:t>
            </a:r>
          </a:p>
        </p:txBody>
      </p:sp>
      <p:sp>
        <p:nvSpPr>
          <p:cNvPr id="5" name="Rectangle 1"/>
          <p:cNvSpPr>
            <a:spLocks noGrp="1" noChangeArrowheads="1"/>
          </p:cNvSpPr>
          <p:nvPr>
            <p:ph sz="half" idx="2"/>
          </p:nvPr>
        </p:nvSpPr>
        <p:spPr bwMode="auto">
          <a:xfrm>
            <a:off x="6172200" y="1585248"/>
            <a:ext cx="5447325" cy="4832092"/>
          </a:xfrm>
          <a:prstGeom prst="rect">
            <a:avLst/>
          </a:prstGeom>
          <a:solidFill>
            <a:srgbClr val="2B2B2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class </a:t>
            </a:r>
            <a:r>
              <a:rPr kumimoji="0" lang="en-US" altLang="en-US" sz="14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MyApp</a:t>
            </a:r>
            <a:r>
              <a:rPr kumimoji="0" lang="en-US" altLang="en-US"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extends </a:t>
            </a:r>
            <a:r>
              <a:rPr kumimoji="0" lang="en-US" altLang="en-US" sz="14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StatelessWidget</a:t>
            </a:r>
            <a:r>
              <a:rPr kumimoji="0" lang="en-US" altLang="en-US"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br>
              <a:rPr kumimoji="0" lang="en-US" altLang="en-US"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400" b="0" i="0" u="none" strike="noStrike" cap="none" normalizeH="0" baseline="0" dirty="0" err="1">
                <a:ln>
                  <a:noFill/>
                </a:ln>
                <a:solidFill>
                  <a:srgbClr val="CC7832"/>
                </a:solidFill>
                <a:effectLst/>
                <a:latin typeface="Courier New" panose="02070309020205020404" pitchFamily="49" charset="0"/>
                <a:cs typeface="Courier New" panose="02070309020205020404" pitchFamily="49" charset="0"/>
              </a:rPr>
              <a:t>const</a:t>
            </a:r>
            <a:r>
              <a:rPr kumimoji="0" lang="en-US" altLang="en-US"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4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MyApp</a:t>
            </a:r>
            <a:r>
              <a:rPr kumimoji="0" lang="en-US" altLang="en-US"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400" b="0" i="0" u="none" strike="noStrike" cap="none" normalizeH="0" baseline="0" dirty="0" err="1">
                <a:ln>
                  <a:noFill/>
                </a:ln>
                <a:solidFill>
                  <a:srgbClr val="CC7832"/>
                </a:solidFill>
                <a:effectLst/>
                <a:latin typeface="Courier New" panose="02070309020205020404" pitchFamily="49" charset="0"/>
                <a:cs typeface="Courier New" panose="02070309020205020404" pitchFamily="49" charset="0"/>
              </a:rPr>
              <a:t>super</a:t>
            </a:r>
            <a:r>
              <a:rPr kumimoji="0" lang="en-US" altLang="en-US" sz="14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.key</a:t>
            </a:r>
            <a:r>
              <a:rPr kumimoji="0" lang="en-US" altLang="en-US"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br>
              <a:rPr kumimoji="0" lang="en-US" altLang="en-US"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400" b="0" i="0"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 This widget is the root of your application.</a:t>
            </a:r>
            <a:br>
              <a:rPr kumimoji="0" lang="en-US" altLang="en-US" sz="1400" b="0" i="0"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  </a:t>
            </a:r>
            <a:r>
              <a:rPr kumimoji="0" lang="en-US" altLang="en-US" sz="1400" b="0" i="0" u="none" strike="noStrike" cap="none" normalizeH="0" baseline="0" dirty="0">
                <a:ln>
                  <a:noFill/>
                </a:ln>
                <a:solidFill>
                  <a:srgbClr val="BBB529"/>
                </a:solidFill>
                <a:effectLst/>
                <a:latin typeface="Courier New" panose="02070309020205020404" pitchFamily="49" charset="0"/>
                <a:cs typeface="Courier New" panose="02070309020205020404" pitchFamily="49" charset="0"/>
              </a:rPr>
              <a:t>@override</a:t>
            </a:r>
            <a:br>
              <a:rPr kumimoji="0" lang="en-US" altLang="en-US" sz="1400" b="0" i="0" u="none" strike="noStrike" cap="none" normalizeH="0" baseline="0" dirty="0">
                <a:ln>
                  <a:noFill/>
                </a:ln>
                <a:solidFill>
                  <a:srgbClr val="BBB529"/>
                </a:solidFill>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a:ln>
                  <a:noFill/>
                </a:ln>
                <a:solidFill>
                  <a:srgbClr val="BBB529"/>
                </a:solidFill>
                <a:effectLst/>
                <a:latin typeface="Courier New" panose="02070309020205020404" pitchFamily="49" charset="0"/>
                <a:cs typeface="Courier New" panose="02070309020205020404" pitchFamily="49" charset="0"/>
              </a:rPr>
              <a:t>  </a:t>
            </a:r>
            <a:r>
              <a:rPr kumimoji="0" lang="en-US" altLang="en-US"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Widget </a:t>
            </a:r>
            <a:r>
              <a:rPr kumimoji="0" lang="en-US" altLang="en-US" sz="1400" b="0" i="0" u="none" strike="noStrike" cap="none" normalizeH="0" baseline="0" dirty="0">
                <a:ln>
                  <a:noFill/>
                </a:ln>
                <a:solidFill>
                  <a:srgbClr val="FFC66D"/>
                </a:solidFill>
                <a:effectLst/>
                <a:latin typeface="Courier New" panose="02070309020205020404" pitchFamily="49" charset="0"/>
                <a:cs typeface="Courier New" panose="02070309020205020404" pitchFamily="49" charset="0"/>
              </a:rPr>
              <a:t>build</a:t>
            </a:r>
            <a:r>
              <a:rPr kumimoji="0" lang="en-US" altLang="en-US"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4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BuildContext</a:t>
            </a:r>
            <a:r>
              <a:rPr kumimoji="0" lang="en-US" altLang="en-US"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context) {</a:t>
            </a:r>
            <a:br>
              <a:rPr kumimoji="0" lang="en-US" altLang="en-US"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return </a:t>
            </a:r>
            <a:r>
              <a:rPr kumimoji="0" lang="en-US" altLang="en-US" sz="1400" b="0" i="0" u="none" strike="noStrike" cap="none" normalizeH="0" baseline="0" dirty="0" err="1">
                <a:ln>
                  <a:noFill/>
                </a:ln>
                <a:solidFill>
                  <a:srgbClr val="FFC66D"/>
                </a:solidFill>
                <a:effectLst/>
                <a:latin typeface="Courier New" panose="02070309020205020404" pitchFamily="49" charset="0"/>
                <a:cs typeface="Courier New" panose="02070309020205020404" pitchFamily="49" charset="0"/>
              </a:rPr>
              <a:t>MaterialApp</a:t>
            </a:r>
            <a:r>
              <a:rPr kumimoji="0" lang="en-US" altLang="en-US"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en-US" altLang="en-US"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title: </a:t>
            </a:r>
            <a:r>
              <a:rPr kumimoji="0" lang="en-US" altLang="en-US" sz="1400" b="0"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'Navigation Drawer Demo'</a:t>
            </a:r>
            <a:r>
              <a:rPr kumimoji="0" lang="en-US" altLang="en-US"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4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debugShowCheckedModeBanner</a:t>
            </a:r>
            <a:r>
              <a:rPr kumimoji="0" lang="en-US" altLang="en-US"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false,</a:t>
            </a:r>
            <a:br>
              <a:rPr kumimoji="0" lang="en-US" altLang="en-US"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theme: </a:t>
            </a:r>
            <a:r>
              <a:rPr kumimoji="0" lang="en-US" altLang="en-US" sz="1400" b="0" i="0" u="none" strike="noStrike" cap="none" normalizeH="0" baseline="0" dirty="0" err="1">
                <a:ln>
                  <a:noFill/>
                </a:ln>
                <a:solidFill>
                  <a:srgbClr val="FFC66D"/>
                </a:solidFill>
                <a:effectLst/>
                <a:latin typeface="Courier New" panose="02070309020205020404" pitchFamily="49" charset="0"/>
                <a:cs typeface="Courier New" panose="02070309020205020404" pitchFamily="49" charset="0"/>
              </a:rPr>
              <a:t>ThemeData</a:t>
            </a:r>
            <a:r>
              <a:rPr kumimoji="0" lang="en-US" altLang="en-US"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en-US" altLang="en-US"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4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primarySwatch</a:t>
            </a:r>
            <a:r>
              <a:rPr kumimoji="0" lang="en-US" altLang="en-US"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4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Colors.</a:t>
            </a:r>
            <a:r>
              <a:rPr kumimoji="0" lang="en-US" altLang="en-US" sz="1400" b="0" i="1" u="none" strike="noStrike" cap="none" normalizeH="0" baseline="0" dirty="0" err="1">
                <a:ln>
                  <a:noFill/>
                </a:ln>
                <a:solidFill>
                  <a:srgbClr val="9876AA"/>
                </a:solidFill>
                <a:effectLst/>
                <a:latin typeface="Courier New" panose="02070309020205020404" pitchFamily="49" charset="0"/>
                <a:cs typeface="Courier New" panose="02070309020205020404" pitchFamily="49" charset="0"/>
              </a:rPr>
              <a:t>blue</a:t>
            </a:r>
            <a:r>
              <a:rPr kumimoji="0" lang="en-US" altLang="en-US"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home: </a:t>
            </a:r>
            <a:r>
              <a:rPr kumimoji="0" lang="en-US" altLang="en-US" sz="1400" b="0" i="0" u="none" strike="noStrike" cap="none" normalizeH="0" baseline="0" dirty="0" err="1">
                <a:ln>
                  <a:noFill/>
                </a:ln>
                <a:solidFill>
                  <a:srgbClr val="CC7832"/>
                </a:solidFill>
                <a:effectLst/>
                <a:latin typeface="Courier New" panose="02070309020205020404" pitchFamily="49" charset="0"/>
                <a:cs typeface="Courier New" panose="02070309020205020404" pitchFamily="49" charset="0"/>
              </a:rPr>
              <a:t>const</a:t>
            </a:r>
            <a:r>
              <a:rPr kumimoji="0" lang="en-US" altLang="en-US"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400" b="0" i="0" u="none" strike="noStrike" cap="none" normalizeH="0" baseline="0" dirty="0" err="1">
                <a:ln>
                  <a:noFill/>
                </a:ln>
                <a:solidFill>
                  <a:srgbClr val="FFC66D"/>
                </a:solidFill>
                <a:effectLst/>
                <a:latin typeface="Courier New" panose="02070309020205020404" pitchFamily="49" charset="0"/>
                <a:cs typeface="Courier New" panose="02070309020205020404" pitchFamily="49" charset="0"/>
              </a:rPr>
              <a:t>MainView</a:t>
            </a:r>
            <a:r>
              <a:rPr kumimoji="0" lang="en-US" altLang="en-US"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routes: {</a:t>
            </a:r>
            <a:br>
              <a:rPr kumimoji="0" lang="en-US" altLang="en-US"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en-US" altLang="en-US" sz="14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routes.</a:t>
            </a:r>
            <a:r>
              <a:rPr kumimoji="0" lang="en-US" altLang="en-US" sz="1400" b="0" i="1" u="none" strike="noStrike" cap="none" normalizeH="0" baseline="0" dirty="0" err="1">
                <a:ln>
                  <a:noFill/>
                </a:ln>
                <a:solidFill>
                  <a:srgbClr val="9876AA"/>
                </a:solidFill>
                <a:effectLst/>
                <a:latin typeface="Courier New" panose="02070309020205020404" pitchFamily="49" charset="0"/>
                <a:cs typeface="Courier New" panose="02070309020205020404" pitchFamily="49" charset="0"/>
              </a:rPr>
              <a:t>main</a:t>
            </a:r>
            <a:r>
              <a:rPr kumimoji="0" lang="en-US" altLang="en-US"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(context) =&gt; </a:t>
            </a:r>
            <a:r>
              <a:rPr kumimoji="0" lang="en-US" altLang="en-US" sz="1400" b="0" i="0" u="none" strike="noStrike" cap="none" normalizeH="0" baseline="0" dirty="0" err="1">
                <a:ln>
                  <a:noFill/>
                </a:ln>
                <a:solidFill>
                  <a:srgbClr val="FFC66D"/>
                </a:solidFill>
                <a:effectLst/>
                <a:latin typeface="Courier New" panose="02070309020205020404" pitchFamily="49" charset="0"/>
                <a:cs typeface="Courier New" panose="02070309020205020404" pitchFamily="49" charset="0"/>
              </a:rPr>
              <a:t>MainView</a:t>
            </a:r>
            <a:r>
              <a:rPr kumimoji="0" lang="en-US" altLang="en-US"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4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routes.</a:t>
            </a:r>
            <a:r>
              <a:rPr kumimoji="0" lang="en-US" altLang="en-US" sz="1400" b="0" i="1" u="none" strike="noStrike" cap="none" normalizeH="0" baseline="0" dirty="0" err="1">
                <a:ln>
                  <a:noFill/>
                </a:ln>
                <a:solidFill>
                  <a:srgbClr val="9876AA"/>
                </a:solidFill>
                <a:effectLst/>
                <a:latin typeface="Courier New" panose="02070309020205020404" pitchFamily="49" charset="0"/>
                <a:cs typeface="Courier New" panose="02070309020205020404" pitchFamily="49" charset="0"/>
              </a:rPr>
              <a:t>first</a:t>
            </a:r>
            <a:r>
              <a:rPr kumimoji="0" lang="en-US" altLang="en-US"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(context) =&gt; </a:t>
            </a:r>
            <a:r>
              <a:rPr kumimoji="0" lang="en-US" altLang="en-US" sz="1400" b="0" i="0" u="none" strike="noStrike" cap="none" normalizeH="0" baseline="0" dirty="0" err="1">
                <a:ln>
                  <a:noFill/>
                </a:ln>
                <a:solidFill>
                  <a:srgbClr val="FFC66D"/>
                </a:solidFill>
                <a:effectLst/>
                <a:latin typeface="Courier New" panose="02070309020205020404" pitchFamily="49" charset="0"/>
                <a:cs typeface="Courier New" panose="02070309020205020404" pitchFamily="49" charset="0"/>
              </a:rPr>
              <a:t>FirstView</a:t>
            </a:r>
            <a:r>
              <a:rPr kumimoji="0" lang="en-US" altLang="en-US"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4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routes.</a:t>
            </a:r>
            <a:r>
              <a:rPr kumimoji="0" lang="en-US" altLang="en-US" sz="1400" b="0" i="1" u="none" strike="noStrike" cap="none" normalizeH="0" baseline="0" dirty="0" err="1">
                <a:ln>
                  <a:noFill/>
                </a:ln>
                <a:solidFill>
                  <a:srgbClr val="9876AA"/>
                </a:solidFill>
                <a:effectLst/>
                <a:latin typeface="Courier New" panose="02070309020205020404" pitchFamily="49" charset="0"/>
                <a:cs typeface="Courier New" panose="02070309020205020404" pitchFamily="49" charset="0"/>
              </a:rPr>
              <a:t>second</a:t>
            </a:r>
            <a:r>
              <a:rPr kumimoji="0" lang="en-US" altLang="en-US"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(context) =&gt; </a:t>
            </a:r>
            <a:r>
              <a:rPr kumimoji="0" lang="en-US" altLang="en-US" sz="1400" b="0" i="0" u="none" strike="noStrike" cap="none" normalizeH="0" baseline="0" dirty="0" err="1">
                <a:ln>
                  <a:noFill/>
                </a:ln>
                <a:solidFill>
                  <a:srgbClr val="FFC66D"/>
                </a:solidFill>
                <a:effectLst/>
                <a:latin typeface="Courier New" panose="02070309020205020404" pitchFamily="49" charset="0"/>
                <a:cs typeface="Courier New" panose="02070309020205020404" pitchFamily="49" charset="0"/>
              </a:rPr>
              <a:t>SecondView</a:t>
            </a:r>
            <a:r>
              <a:rPr kumimoji="0" lang="en-US" altLang="en-US"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4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routes.</a:t>
            </a:r>
            <a:r>
              <a:rPr kumimoji="0" lang="en-US" altLang="en-US" sz="1400" b="0" i="1" u="none" strike="noStrike" cap="none" normalizeH="0" baseline="0" dirty="0" err="1">
                <a:ln>
                  <a:noFill/>
                </a:ln>
                <a:solidFill>
                  <a:srgbClr val="9876AA"/>
                </a:solidFill>
                <a:effectLst/>
                <a:latin typeface="Courier New" panose="02070309020205020404" pitchFamily="49" charset="0"/>
                <a:cs typeface="Courier New" panose="02070309020205020404" pitchFamily="49" charset="0"/>
              </a:rPr>
              <a:t>third</a:t>
            </a:r>
            <a:r>
              <a:rPr kumimoji="0" lang="en-US" altLang="en-US"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(context) =&gt; </a:t>
            </a:r>
            <a:r>
              <a:rPr kumimoji="0" lang="en-US" altLang="en-US" sz="1400" b="0" i="0" u="none" strike="noStrike" cap="none" normalizeH="0" baseline="0" dirty="0" err="1">
                <a:ln>
                  <a:noFill/>
                </a:ln>
                <a:solidFill>
                  <a:srgbClr val="FFC66D"/>
                </a:solidFill>
                <a:effectLst/>
                <a:latin typeface="Courier New" panose="02070309020205020404" pitchFamily="49" charset="0"/>
                <a:cs typeface="Courier New" panose="02070309020205020404" pitchFamily="49" charset="0"/>
              </a:rPr>
              <a:t>ThirdView</a:t>
            </a:r>
            <a:r>
              <a:rPr kumimoji="0" lang="en-US" altLang="en-US"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en-US" altLang="en-US"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a:t>
            </a:r>
            <a:br>
              <a:rPr kumimoji="0" lang="en-US" altLang="en-US"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en-US" altLang="en-US"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en-US" altLang="en-US"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en-US" altLang="en-US"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586506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5027</TotalTime>
  <Words>1696</Words>
  <Application>Microsoft Office PowerPoint</Application>
  <PresentationFormat>Widescreen</PresentationFormat>
  <Paragraphs>142</Paragraphs>
  <Slides>20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 Unicode MS</vt:lpstr>
      <vt:lpstr>Calibri</vt:lpstr>
      <vt:lpstr>Calibri Light</vt:lpstr>
      <vt:lpstr>Courier New</vt:lpstr>
      <vt:lpstr>Tahoma</vt:lpstr>
      <vt:lpstr>Office Theme</vt:lpstr>
      <vt:lpstr>Cosc 4735</vt:lpstr>
      <vt:lpstr>multiple screen.</vt:lpstr>
      <vt:lpstr>Multiple screens</vt:lpstr>
      <vt:lpstr>Routes</vt:lpstr>
      <vt:lpstr>Multiple screens (2)</vt:lpstr>
      <vt:lpstr>Using a Drawer "layout"</vt:lpstr>
      <vt:lpstr>Drawer</vt:lpstr>
      <vt:lpstr>Drawers and multiple routes</vt:lpstr>
      <vt:lpstr>main.dart</vt:lpstr>
      <vt:lpstr>DrawerWidget()</vt:lpstr>
      <vt:lpstr>Example firstscreen.</vt:lpstr>
      <vt:lpstr>Visually.</vt:lpstr>
      <vt:lpstr>Sensors</vt:lpstr>
      <vt:lpstr>Sensors</vt:lpstr>
      <vt:lpstr>StreamSubscription</vt:lpstr>
      <vt:lpstr>add listeners</vt:lpstr>
      <vt:lpstr>remove subscriptions</vt:lpstr>
      <vt:lpstr>battery</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Cosc 4735</dc:title>
  <dc:creator>James S. Ward</dc:creator>
  <cp:lastModifiedBy>Jim Ward</cp:lastModifiedBy>
  <cp:revision>47</cp:revision>
  <dcterms:created xsi:type="dcterms:W3CDTF">2020-04-21T15:21:35Z</dcterms:created>
  <dcterms:modified xsi:type="dcterms:W3CDTF">2023-04-10T16:34:42Z</dcterms:modified>
</cp:coreProperties>
</file>